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1"/>
  </p:notesMasterIdLst>
  <p:handoutMasterIdLst>
    <p:handoutMasterId r:id="rId142"/>
  </p:handoutMasterIdLst>
  <p:sldIdLst>
    <p:sldId id="256" r:id="rId2"/>
    <p:sldId id="265" r:id="rId3"/>
    <p:sldId id="257" r:id="rId4"/>
    <p:sldId id="258" r:id="rId5"/>
    <p:sldId id="259" r:id="rId6"/>
    <p:sldId id="260" r:id="rId7"/>
    <p:sldId id="261" r:id="rId8"/>
    <p:sldId id="262" r:id="rId9"/>
    <p:sldId id="263" r:id="rId10"/>
    <p:sldId id="264" r:id="rId11"/>
    <p:sldId id="267" r:id="rId12"/>
    <p:sldId id="266" r:id="rId13"/>
    <p:sldId id="268" r:id="rId14"/>
    <p:sldId id="269" r:id="rId15"/>
    <p:sldId id="273" r:id="rId16"/>
    <p:sldId id="270" r:id="rId17"/>
    <p:sldId id="274" r:id="rId18"/>
    <p:sldId id="272"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300" r:id="rId38"/>
    <p:sldId id="295" r:id="rId39"/>
    <p:sldId id="296" r:id="rId40"/>
    <p:sldId id="301" r:id="rId41"/>
    <p:sldId id="297" r:id="rId42"/>
    <p:sldId id="298" r:id="rId43"/>
    <p:sldId id="299" r:id="rId44"/>
    <p:sldId id="302" r:id="rId45"/>
    <p:sldId id="304" r:id="rId46"/>
    <p:sldId id="305" r:id="rId47"/>
    <p:sldId id="307" r:id="rId48"/>
    <p:sldId id="309" r:id="rId49"/>
    <p:sldId id="310" r:id="rId50"/>
    <p:sldId id="311" r:id="rId51"/>
    <p:sldId id="312" r:id="rId52"/>
    <p:sldId id="313" r:id="rId53"/>
    <p:sldId id="315" r:id="rId54"/>
    <p:sldId id="316" r:id="rId55"/>
    <p:sldId id="317" r:id="rId56"/>
    <p:sldId id="318" r:id="rId57"/>
    <p:sldId id="320" r:id="rId58"/>
    <p:sldId id="321" r:id="rId59"/>
    <p:sldId id="319" r:id="rId60"/>
    <p:sldId id="322" r:id="rId61"/>
    <p:sldId id="323" r:id="rId62"/>
    <p:sldId id="324" r:id="rId63"/>
    <p:sldId id="325" r:id="rId64"/>
    <p:sldId id="326" r:id="rId65"/>
    <p:sldId id="327" r:id="rId66"/>
    <p:sldId id="328" r:id="rId67"/>
    <p:sldId id="329" r:id="rId68"/>
    <p:sldId id="330" r:id="rId69"/>
    <p:sldId id="332" r:id="rId70"/>
    <p:sldId id="331" r:id="rId71"/>
    <p:sldId id="333" r:id="rId72"/>
    <p:sldId id="334" r:id="rId73"/>
    <p:sldId id="335" r:id="rId74"/>
    <p:sldId id="336" r:id="rId75"/>
    <p:sldId id="337" r:id="rId76"/>
    <p:sldId id="338" r:id="rId77"/>
    <p:sldId id="339" r:id="rId78"/>
    <p:sldId id="340" r:id="rId79"/>
    <p:sldId id="341" r:id="rId80"/>
    <p:sldId id="342"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7" r:id="rId121"/>
    <p:sldId id="388" r:id="rId122"/>
    <p:sldId id="389" r:id="rId123"/>
    <p:sldId id="390" r:id="rId124"/>
    <p:sldId id="383" r:id="rId125"/>
    <p:sldId id="384" r:id="rId126"/>
    <p:sldId id="385" r:id="rId127"/>
    <p:sldId id="386"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Lst>
  <p:sldSz cx="12192000" cy="6858000"/>
  <p:notesSz cx="7053263" cy="9309100"/>
  <p:embeddedFontLst>
    <p:embeddedFont>
      <p:font typeface="BlackSingature" panose="02000A03000000000000" pitchFamily="2" charset="0"/>
      <p:bold r:id="rId143"/>
    </p:embeddedFont>
    <p:embeddedFont>
      <p:font typeface="Calibri" panose="020F0502020204030204" pitchFamily="34" charset="0"/>
      <p:regular r:id="rId144"/>
      <p:bold r:id="rId145"/>
      <p:italic r:id="rId146"/>
      <p:boldItalic r:id="rId147"/>
    </p:embeddedFont>
    <p:embeddedFont>
      <p:font typeface="Calibri Light" panose="020F0302020204030204" pitchFamily="34" charset="0"/>
      <p:regular r:id="rId148"/>
      <p:italic r:id="rId149"/>
    </p:embeddedFont>
    <p:embeddedFont>
      <p:font typeface="Doulos SIL" panose="02000500070000020004" pitchFamily="2" charset="0"/>
      <p:regular r:id="rId150"/>
    </p:embeddedFont>
    <p:embeddedFont>
      <p:font typeface="Great Vibes" panose="02000507080000020002" pitchFamily="2" charset="0"/>
      <p:regular r:id="rId151"/>
    </p:embeddedFont>
    <p:embeddedFont>
      <p:font typeface="Impact" panose="020B0806030902050204" pitchFamily="34" charset="0"/>
      <p:regular r:id="rId1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324959"/>
    <a:srgbClr val="45657B"/>
    <a:srgbClr val="4B6E85"/>
    <a:srgbClr val="537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BF42C-29AD-4572-9AAC-1FE191612A4E}" v="7533" dt="2022-05-01T04:07:49.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37484" autoAdjust="0"/>
  </p:normalViewPr>
  <p:slideViewPr>
    <p:cSldViewPr snapToGrid="0">
      <p:cViewPr varScale="1">
        <p:scale>
          <a:sx n="27" d="100"/>
          <a:sy n="27" d="100"/>
        </p:scale>
        <p:origin x="2755" y="38"/>
      </p:cViewPr>
      <p:guideLst/>
    </p:cSldViewPr>
  </p:slideViewPr>
  <p:outlineViewPr>
    <p:cViewPr>
      <p:scale>
        <a:sx n="33" d="100"/>
        <a:sy n="33" d="100"/>
      </p:scale>
      <p:origin x="0" y="-107534"/>
    </p:cViewPr>
  </p:outlineViewPr>
  <p:notesTextViewPr>
    <p:cViewPr>
      <p:scale>
        <a:sx n="100" d="100"/>
        <a:sy n="100" d="100"/>
      </p:scale>
      <p:origin x="0" y="-6518"/>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2.fntdata"/><Relationship Id="rId149"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8.fntdata"/><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font" Target="fonts/font3.fntdata"/><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1.fntdata"/><Relationship Id="rId148" Type="http://schemas.openxmlformats.org/officeDocument/2006/relationships/font" Target="fonts/font6.fntdata"/><Relationship Id="rId151" Type="http://schemas.openxmlformats.org/officeDocument/2006/relationships/font" Target="fonts/font9.fntdata"/><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4C785BD-E5C3-4DA5-8CAA-D2413904CE22}"/>
    <pc:docChg chg="custSel modSld">
      <pc:chgData name="Stan Cox" userId="9376f276357bfffd" providerId="LiveId" clId="{F4C785BD-E5C3-4DA5-8CAA-D2413904CE22}" dt="2020-03-06T14:45:52.160" v="1" actId="313"/>
      <pc:docMkLst>
        <pc:docMk/>
      </pc:docMkLst>
      <pc:sldChg chg="modNotesTx">
        <pc:chgData name="Stan Cox" userId="9376f276357bfffd" providerId="LiveId" clId="{F4C785BD-E5C3-4DA5-8CAA-D2413904CE22}" dt="2020-03-06T14:45:52.160" v="1" actId="313"/>
        <pc:sldMkLst>
          <pc:docMk/>
          <pc:sldMk cId="3182301307" sldId="259"/>
        </pc:sldMkLst>
      </pc:sldChg>
    </pc:docChg>
  </pc:docChgLst>
  <pc:docChgLst>
    <pc:chgData name="Stan Cox" userId="9376f276357bfffd" providerId="LiveId" clId="{DFCBF42C-29AD-4572-9AAC-1FE191612A4E}"/>
    <pc:docChg chg="undo custSel addSld delSld modSld">
      <pc:chgData name="Stan Cox" userId="9376f276357bfffd" providerId="LiveId" clId="{DFCBF42C-29AD-4572-9AAC-1FE191612A4E}" dt="2022-06-29T01:23:43.747" v="178536" actId="20577"/>
      <pc:docMkLst>
        <pc:docMk/>
      </pc:docMkLst>
      <pc:sldChg chg="mod modShow">
        <pc:chgData name="Stan Cox" userId="9376f276357bfffd" providerId="LiveId" clId="{DFCBF42C-29AD-4572-9AAC-1FE191612A4E}" dt="2021-07-09T12:41:19.901" v="7" actId="729"/>
        <pc:sldMkLst>
          <pc:docMk/>
          <pc:sldMk cId="3603500356" sldId="256"/>
        </pc:sldMkLst>
      </pc:sldChg>
      <pc:sldChg chg="mod modShow">
        <pc:chgData name="Stan Cox" userId="9376f276357bfffd" providerId="LiveId" clId="{DFCBF42C-29AD-4572-9AAC-1FE191612A4E}" dt="2022-06-22T03:43:12.306" v="178506" actId="729"/>
        <pc:sldMkLst>
          <pc:docMk/>
          <pc:sldMk cId="2953664893" sldId="257"/>
        </pc:sldMkLst>
      </pc:sldChg>
      <pc:sldChg chg="mod modShow">
        <pc:chgData name="Stan Cox" userId="9376f276357bfffd" providerId="LiveId" clId="{DFCBF42C-29AD-4572-9AAC-1FE191612A4E}" dt="2022-06-22T03:43:12.306" v="178506" actId="729"/>
        <pc:sldMkLst>
          <pc:docMk/>
          <pc:sldMk cId="708872951" sldId="258"/>
        </pc:sldMkLst>
      </pc:sldChg>
      <pc:sldChg chg="mod modShow">
        <pc:chgData name="Stan Cox" userId="9376f276357bfffd" providerId="LiveId" clId="{DFCBF42C-29AD-4572-9AAC-1FE191612A4E}" dt="2022-06-22T03:43:12.306" v="178506" actId="729"/>
        <pc:sldMkLst>
          <pc:docMk/>
          <pc:sldMk cId="3182301307" sldId="259"/>
        </pc:sldMkLst>
      </pc:sldChg>
      <pc:sldChg chg="mod modShow">
        <pc:chgData name="Stan Cox" userId="9376f276357bfffd" providerId="LiveId" clId="{DFCBF42C-29AD-4572-9AAC-1FE191612A4E}" dt="2022-06-22T03:43:12.306" v="178506" actId="729"/>
        <pc:sldMkLst>
          <pc:docMk/>
          <pc:sldMk cId="333508523" sldId="260"/>
        </pc:sldMkLst>
      </pc:sldChg>
      <pc:sldChg chg="modSp mod modShow">
        <pc:chgData name="Stan Cox" userId="9376f276357bfffd" providerId="LiveId" clId="{DFCBF42C-29AD-4572-9AAC-1FE191612A4E}" dt="2022-06-22T03:43:12.306" v="178506" actId="729"/>
        <pc:sldMkLst>
          <pc:docMk/>
          <pc:sldMk cId="2145881020" sldId="261"/>
        </pc:sldMkLst>
        <pc:spChg chg="mod">
          <ac:chgData name="Stan Cox" userId="9376f276357bfffd" providerId="LiveId" clId="{DFCBF42C-29AD-4572-9AAC-1FE191612A4E}" dt="2021-10-31T02:00:49.156" v="53747" actId="27636"/>
          <ac:spMkLst>
            <pc:docMk/>
            <pc:sldMk cId="2145881020" sldId="261"/>
            <ac:spMk id="2" creationId="{D5EE32EB-36B5-4EE5-A573-F740B73E2BB4}"/>
          </ac:spMkLst>
        </pc:spChg>
      </pc:sldChg>
      <pc:sldChg chg="mod modShow">
        <pc:chgData name="Stan Cox" userId="9376f276357bfffd" providerId="LiveId" clId="{DFCBF42C-29AD-4572-9AAC-1FE191612A4E}" dt="2022-06-22T03:43:12.306" v="178506" actId="729"/>
        <pc:sldMkLst>
          <pc:docMk/>
          <pc:sldMk cId="2658097232" sldId="262"/>
        </pc:sldMkLst>
      </pc:sldChg>
      <pc:sldChg chg="mod modShow">
        <pc:chgData name="Stan Cox" userId="9376f276357bfffd" providerId="LiveId" clId="{DFCBF42C-29AD-4572-9AAC-1FE191612A4E}" dt="2022-06-22T03:43:12.306" v="178506" actId="729"/>
        <pc:sldMkLst>
          <pc:docMk/>
          <pc:sldMk cId="2981286190" sldId="263"/>
        </pc:sldMkLst>
      </pc:sldChg>
      <pc:sldChg chg="mod modShow">
        <pc:chgData name="Stan Cox" userId="9376f276357bfffd" providerId="LiveId" clId="{DFCBF42C-29AD-4572-9AAC-1FE191612A4E}" dt="2022-06-22T03:43:12.306" v="178506" actId="729"/>
        <pc:sldMkLst>
          <pc:docMk/>
          <pc:sldMk cId="2230794306" sldId="264"/>
        </pc:sldMkLst>
      </pc:sldChg>
      <pc:sldChg chg="mod modShow">
        <pc:chgData name="Stan Cox" userId="9376f276357bfffd" providerId="LiveId" clId="{DFCBF42C-29AD-4572-9AAC-1FE191612A4E}" dt="2022-06-22T03:43:12.306" v="178506" actId="729"/>
        <pc:sldMkLst>
          <pc:docMk/>
          <pc:sldMk cId="1794701030" sldId="265"/>
        </pc:sldMkLst>
      </pc:sldChg>
      <pc:sldChg chg="mod modShow">
        <pc:chgData name="Stan Cox" userId="9376f276357bfffd" providerId="LiveId" clId="{DFCBF42C-29AD-4572-9AAC-1FE191612A4E}" dt="2022-06-22T03:43:12.306" v="178506" actId="729"/>
        <pc:sldMkLst>
          <pc:docMk/>
          <pc:sldMk cId="3909158190" sldId="266"/>
        </pc:sldMkLst>
      </pc:sldChg>
      <pc:sldChg chg="mod modShow">
        <pc:chgData name="Stan Cox" userId="9376f276357bfffd" providerId="LiveId" clId="{DFCBF42C-29AD-4572-9AAC-1FE191612A4E}" dt="2022-06-22T03:43:12.306" v="178506" actId="729"/>
        <pc:sldMkLst>
          <pc:docMk/>
          <pc:sldMk cId="3124556626" sldId="267"/>
        </pc:sldMkLst>
      </pc:sldChg>
      <pc:sldChg chg="mod modShow">
        <pc:chgData name="Stan Cox" userId="9376f276357bfffd" providerId="LiveId" clId="{DFCBF42C-29AD-4572-9AAC-1FE191612A4E}" dt="2022-06-22T03:43:12.306" v="178506" actId="729"/>
        <pc:sldMkLst>
          <pc:docMk/>
          <pc:sldMk cId="3023574782" sldId="268"/>
        </pc:sldMkLst>
      </pc:sldChg>
      <pc:sldChg chg="modSp mod modShow">
        <pc:chgData name="Stan Cox" userId="9376f276357bfffd" providerId="LiveId" clId="{DFCBF42C-29AD-4572-9AAC-1FE191612A4E}" dt="2022-06-22T03:43:12.306" v="178506" actId="729"/>
        <pc:sldMkLst>
          <pc:docMk/>
          <pc:sldMk cId="1394735451" sldId="269"/>
        </pc:sldMkLst>
        <pc:spChg chg="mod">
          <ac:chgData name="Stan Cox" userId="9376f276357bfffd" providerId="LiveId" clId="{DFCBF42C-29AD-4572-9AAC-1FE191612A4E}" dt="2021-11-21T03:29:00.762" v="69811" actId="20578"/>
          <ac:spMkLst>
            <pc:docMk/>
            <pc:sldMk cId="1394735451" sldId="269"/>
            <ac:spMk id="4" creationId="{1548AF15-C3F6-452D-9FF6-B5D84343D1FB}"/>
          </ac:spMkLst>
        </pc:spChg>
      </pc:sldChg>
      <pc:sldChg chg="modSp mod modShow">
        <pc:chgData name="Stan Cox" userId="9376f276357bfffd" providerId="LiveId" clId="{DFCBF42C-29AD-4572-9AAC-1FE191612A4E}" dt="2022-06-22T03:43:12.306" v="178506" actId="729"/>
        <pc:sldMkLst>
          <pc:docMk/>
          <pc:sldMk cId="505310199" sldId="270"/>
        </pc:sldMkLst>
        <pc:spChg chg="mod">
          <ac:chgData name="Stan Cox" userId="9376f276357bfffd" providerId="LiveId" clId="{DFCBF42C-29AD-4572-9AAC-1FE191612A4E}" dt="2022-01-07T20:29:21.558" v="98666"/>
          <ac:spMkLst>
            <pc:docMk/>
            <pc:sldMk cId="505310199" sldId="270"/>
            <ac:spMk id="2" creationId="{D5EE32EB-36B5-4EE5-A573-F740B73E2BB4}"/>
          </ac:spMkLst>
        </pc:spChg>
      </pc:sldChg>
      <pc:sldChg chg="mod modShow">
        <pc:chgData name="Stan Cox" userId="9376f276357bfffd" providerId="LiveId" clId="{DFCBF42C-29AD-4572-9AAC-1FE191612A4E}" dt="2022-06-22T03:43:12.306" v="178506" actId="729"/>
        <pc:sldMkLst>
          <pc:docMk/>
          <pc:sldMk cId="2628721218" sldId="272"/>
        </pc:sldMkLst>
      </pc:sldChg>
      <pc:sldChg chg="modSp mod modShow">
        <pc:chgData name="Stan Cox" userId="9376f276357bfffd" providerId="LiveId" clId="{DFCBF42C-29AD-4572-9AAC-1FE191612A4E}" dt="2022-06-22T03:43:12.306" v="178506" actId="729"/>
        <pc:sldMkLst>
          <pc:docMk/>
          <pc:sldMk cId="2181665232" sldId="273"/>
        </pc:sldMkLst>
        <pc:spChg chg="mod">
          <ac:chgData name="Stan Cox" userId="9376f276357bfffd" providerId="LiveId" clId="{DFCBF42C-29AD-4572-9AAC-1FE191612A4E}" dt="2021-10-31T02:00:49.166" v="53748" actId="27636"/>
          <ac:spMkLst>
            <pc:docMk/>
            <pc:sldMk cId="2181665232" sldId="273"/>
            <ac:spMk id="2" creationId="{D5EE32EB-36B5-4EE5-A573-F740B73E2BB4}"/>
          </ac:spMkLst>
        </pc:spChg>
      </pc:sldChg>
      <pc:sldChg chg="mod modShow">
        <pc:chgData name="Stan Cox" userId="9376f276357bfffd" providerId="LiveId" clId="{DFCBF42C-29AD-4572-9AAC-1FE191612A4E}" dt="2022-06-22T03:43:12.306" v="178506" actId="729"/>
        <pc:sldMkLst>
          <pc:docMk/>
          <pc:sldMk cId="3058237849" sldId="274"/>
        </pc:sldMkLst>
      </pc:sldChg>
      <pc:sldChg chg="mod modShow">
        <pc:chgData name="Stan Cox" userId="9376f276357bfffd" providerId="LiveId" clId="{DFCBF42C-29AD-4572-9AAC-1FE191612A4E}" dt="2022-06-22T03:43:12.306" v="178506" actId="729"/>
        <pc:sldMkLst>
          <pc:docMk/>
          <pc:sldMk cId="3886508657" sldId="277"/>
        </pc:sldMkLst>
      </pc:sldChg>
      <pc:sldChg chg="mod modShow">
        <pc:chgData name="Stan Cox" userId="9376f276357bfffd" providerId="LiveId" clId="{DFCBF42C-29AD-4572-9AAC-1FE191612A4E}" dt="2022-06-22T03:43:12.306" v="178506" actId="729"/>
        <pc:sldMkLst>
          <pc:docMk/>
          <pc:sldMk cId="3481787110" sldId="278"/>
        </pc:sldMkLst>
      </pc:sldChg>
      <pc:sldChg chg="mod modShow">
        <pc:chgData name="Stan Cox" userId="9376f276357bfffd" providerId="LiveId" clId="{DFCBF42C-29AD-4572-9AAC-1FE191612A4E}" dt="2022-06-22T03:43:12.306" v="178506" actId="729"/>
        <pc:sldMkLst>
          <pc:docMk/>
          <pc:sldMk cId="540984295" sldId="279"/>
        </pc:sldMkLst>
      </pc:sldChg>
      <pc:sldChg chg="modSp mod modShow">
        <pc:chgData name="Stan Cox" userId="9376f276357bfffd" providerId="LiveId" clId="{DFCBF42C-29AD-4572-9AAC-1FE191612A4E}" dt="2022-06-22T03:43:12.306" v="178506" actId="729"/>
        <pc:sldMkLst>
          <pc:docMk/>
          <pc:sldMk cId="1426122730" sldId="280"/>
        </pc:sldMkLst>
        <pc:spChg chg="mod">
          <ac:chgData name="Stan Cox" userId="9376f276357bfffd" providerId="LiveId" clId="{DFCBF42C-29AD-4572-9AAC-1FE191612A4E}" dt="2021-10-31T02:00:49.181" v="53749" actId="27636"/>
          <ac:spMkLst>
            <pc:docMk/>
            <pc:sldMk cId="1426122730" sldId="280"/>
            <ac:spMk id="2" creationId="{D5EE32EB-36B5-4EE5-A573-F740B73E2BB4}"/>
          </ac:spMkLst>
        </pc:spChg>
      </pc:sldChg>
      <pc:sldChg chg="mod modShow">
        <pc:chgData name="Stan Cox" userId="9376f276357bfffd" providerId="LiveId" clId="{DFCBF42C-29AD-4572-9AAC-1FE191612A4E}" dt="2022-06-22T03:43:12.306" v="178506" actId="729"/>
        <pc:sldMkLst>
          <pc:docMk/>
          <pc:sldMk cId="3476035706" sldId="281"/>
        </pc:sldMkLst>
      </pc:sldChg>
      <pc:sldChg chg="mod modShow">
        <pc:chgData name="Stan Cox" userId="9376f276357bfffd" providerId="LiveId" clId="{DFCBF42C-29AD-4572-9AAC-1FE191612A4E}" dt="2022-06-22T03:43:12.306" v="178506" actId="729"/>
        <pc:sldMkLst>
          <pc:docMk/>
          <pc:sldMk cId="3595449745" sldId="282"/>
        </pc:sldMkLst>
      </pc:sldChg>
      <pc:sldChg chg="modSp mod modShow">
        <pc:chgData name="Stan Cox" userId="9376f276357bfffd" providerId="LiveId" clId="{DFCBF42C-29AD-4572-9AAC-1FE191612A4E}" dt="2022-06-22T03:43:12.306" v="178506" actId="729"/>
        <pc:sldMkLst>
          <pc:docMk/>
          <pc:sldMk cId="520907889" sldId="283"/>
        </pc:sldMkLst>
        <pc:spChg chg="mod">
          <ac:chgData name="Stan Cox" userId="9376f276357bfffd" providerId="LiveId" clId="{DFCBF42C-29AD-4572-9AAC-1FE191612A4E}" dt="2021-10-31T02:00:49.191" v="53750" actId="27636"/>
          <ac:spMkLst>
            <pc:docMk/>
            <pc:sldMk cId="520907889" sldId="283"/>
            <ac:spMk id="2" creationId="{D5EE32EB-36B5-4EE5-A573-F740B73E2BB4}"/>
          </ac:spMkLst>
        </pc:spChg>
      </pc:sldChg>
      <pc:sldChg chg="mod modShow">
        <pc:chgData name="Stan Cox" userId="9376f276357bfffd" providerId="LiveId" clId="{DFCBF42C-29AD-4572-9AAC-1FE191612A4E}" dt="2022-06-22T03:43:12.306" v="178506" actId="729"/>
        <pc:sldMkLst>
          <pc:docMk/>
          <pc:sldMk cId="987864766" sldId="284"/>
        </pc:sldMkLst>
      </pc:sldChg>
      <pc:sldChg chg="mod modShow">
        <pc:chgData name="Stan Cox" userId="9376f276357bfffd" providerId="LiveId" clId="{DFCBF42C-29AD-4572-9AAC-1FE191612A4E}" dt="2022-06-22T03:43:12.306" v="178506" actId="729"/>
        <pc:sldMkLst>
          <pc:docMk/>
          <pc:sldMk cId="665601571" sldId="285"/>
        </pc:sldMkLst>
      </pc:sldChg>
      <pc:sldChg chg="mod modShow">
        <pc:chgData name="Stan Cox" userId="9376f276357bfffd" providerId="LiveId" clId="{DFCBF42C-29AD-4572-9AAC-1FE191612A4E}" dt="2022-06-22T03:43:12.306" v="178506" actId="729"/>
        <pc:sldMkLst>
          <pc:docMk/>
          <pc:sldMk cId="3709825639" sldId="286"/>
        </pc:sldMkLst>
      </pc:sldChg>
      <pc:sldChg chg="mod modShow">
        <pc:chgData name="Stan Cox" userId="9376f276357bfffd" providerId="LiveId" clId="{DFCBF42C-29AD-4572-9AAC-1FE191612A4E}" dt="2022-06-22T03:43:12.306" v="178506" actId="729"/>
        <pc:sldMkLst>
          <pc:docMk/>
          <pc:sldMk cId="4043618211" sldId="287"/>
        </pc:sldMkLst>
      </pc:sldChg>
      <pc:sldChg chg="mod modShow">
        <pc:chgData name="Stan Cox" userId="9376f276357bfffd" providerId="LiveId" clId="{DFCBF42C-29AD-4572-9AAC-1FE191612A4E}" dt="2022-06-22T03:43:12.306" v="178506" actId="729"/>
        <pc:sldMkLst>
          <pc:docMk/>
          <pc:sldMk cId="3363410242" sldId="288"/>
        </pc:sldMkLst>
      </pc:sldChg>
      <pc:sldChg chg="mod modShow">
        <pc:chgData name="Stan Cox" userId="9376f276357bfffd" providerId="LiveId" clId="{DFCBF42C-29AD-4572-9AAC-1FE191612A4E}" dt="2022-06-22T03:43:12.306" v="178506" actId="729"/>
        <pc:sldMkLst>
          <pc:docMk/>
          <pc:sldMk cId="918605154" sldId="289"/>
        </pc:sldMkLst>
      </pc:sldChg>
      <pc:sldChg chg="mod modShow">
        <pc:chgData name="Stan Cox" userId="9376f276357bfffd" providerId="LiveId" clId="{DFCBF42C-29AD-4572-9AAC-1FE191612A4E}" dt="2022-06-22T03:43:12.306" v="178506" actId="729"/>
        <pc:sldMkLst>
          <pc:docMk/>
          <pc:sldMk cId="2264923018" sldId="290"/>
        </pc:sldMkLst>
      </pc:sldChg>
      <pc:sldChg chg="mod modShow">
        <pc:chgData name="Stan Cox" userId="9376f276357bfffd" providerId="LiveId" clId="{DFCBF42C-29AD-4572-9AAC-1FE191612A4E}" dt="2022-06-22T03:43:12.306" v="178506" actId="729"/>
        <pc:sldMkLst>
          <pc:docMk/>
          <pc:sldMk cId="1291441517" sldId="291"/>
        </pc:sldMkLst>
      </pc:sldChg>
      <pc:sldChg chg="mod modShow">
        <pc:chgData name="Stan Cox" userId="9376f276357bfffd" providerId="LiveId" clId="{DFCBF42C-29AD-4572-9AAC-1FE191612A4E}" dt="2022-06-22T03:43:12.306" v="178506" actId="729"/>
        <pc:sldMkLst>
          <pc:docMk/>
          <pc:sldMk cId="3973565897" sldId="292"/>
        </pc:sldMkLst>
      </pc:sldChg>
      <pc:sldChg chg="mod modShow">
        <pc:chgData name="Stan Cox" userId="9376f276357bfffd" providerId="LiveId" clId="{DFCBF42C-29AD-4572-9AAC-1FE191612A4E}" dt="2022-06-22T03:43:12.306" v="178506" actId="729"/>
        <pc:sldMkLst>
          <pc:docMk/>
          <pc:sldMk cId="2603005679" sldId="293"/>
        </pc:sldMkLst>
      </pc:sldChg>
      <pc:sldChg chg="mod modShow">
        <pc:chgData name="Stan Cox" userId="9376f276357bfffd" providerId="LiveId" clId="{DFCBF42C-29AD-4572-9AAC-1FE191612A4E}" dt="2022-06-22T03:43:12.306" v="178506" actId="729"/>
        <pc:sldMkLst>
          <pc:docMk/>
          <pc:sldMk cId="3025289601" sldId="294"/>
        </pc:sldMkLst>
      </pc:sldChg>
      <pc:sldChg chg="mod modShow">
        <pc:chgData name="Stan Cox" userId="9376f276357bfffd" providerId="LiveId" clId="{DFCBF42C-29AD-4572-9AAC-1FE191612A4E}" dt="2022-06-22T03:43:12.306" v="178506" actId="729"/>
        <pc:sldMkLst>
          <pc:docMk/>
          <pc:sldMk cId="483878120" sldId="295"/>
        </pc:sldMkLst>
      </pc:sldChg>
      <pc:sldChg chg="mod modShow">
        <pc:chgData name="Stan Cox" userId="9376f276357bfffd" providerId="LiveId" clId="{DFCBF42C-29AD-4572-9AAC-1FE191612A4E}" dt="2022-06-22T03:43:12.306" v="178506" actId="729"/>
        <pc:sldMkLst>
          <pc:docMk/>
          <pc:sldMk cId="3804925581" sldId="296"/>
        </pc:sldMkLst>
      </pc:sldChg>
      <pc:sldChg chg="mod modShow">
        <pc:chgData name="Stan Cox" userId="9376f276357bfffd" providerId="LiveId" clId="{DFCBF42C-29AD-4572-9AAC-1FE191612A4E}" dt="2022-06-22T03:43:12.306" v="178506" actId="729"/>
        <pc:sldMkLst>
          <pc:docMk/>
          <pc:sldMk cId="4169837303" sldId="297"/>
        </pc:sldMkLst>
      </pc:sldChg>
      <pc:sldChg chg="mod modShow">
        <pc:chgData name="Stan Cox" userId="9376f276357bfffd" providerId="LiveId" clId="{DFCBF42C-29AD-4572-9AAC-1FE191612A4E}" dt="2022-06-22T03:43:12.306" v="178506" actId="729"/>
        <pc:sldMkLst>
          <pc:docMk/>
          <pc:sldMk cId="716927649" sldId="298"/>
        </pc:sldMkLst>
      </pc:sldChg>
      <pc:sldChg chg="mod modShow">
        <pc:chgData name="Stan Cox" userId="9376f276357bfffd" providerId="LiveId" clId="{DFCBF42C-29AD-4572-9AAC-1FE191612A4E}" dt="2022-06-22T03:43:12.306" v="178506" actId="729"/>
        <pc:sldMkLst>
          <pc:docMk/>
          <pc:sldMk cId="1805994946" sldId="299"/>
        </pc:sldMkLst>
      </pc:sldChg>
      <pc:sldChg chg="mod modShow">
        <pc:chgData name="Stan Cox" userId="9376f276357bfffd" providerId="LiveId" clId="{DFCBF42C-29AD-4572-9AAC-1FE191612A4E}" dt="2022-06-22T03:43:12.306" v="178506" actId="729"/>
        <pc:sldMkLst>
          <pc:docMk/>
          <pc:sldMk cId="2371422344" sldId="300"/>
        </pc:sldMkLst>
      </pc:sldChg>
      <pc:sldChg chg="mod modShow">
        <pc:chgData name="Stan Cox" userId="9376f276357bfffd" providerId="LiveId" clId="{DFCBF42C-29AD-4572-9AAC-1FE191612A4E}" dt="2022-06-22T03:43:12.306" v="178506" actId="729"/>
        <pc:sldMkLst>
          <pc:docMk/>
          <pc:sldMk cId="230008194" sldId="301"/>
        </pc:sldMkLst>
      </pc:sldChg>
      <pc:sldChg chg="mod modShow">
        <pc:chgData name="Stan Cox" userId="9376f276357bfffd" providerId="LiveId" clId="{DFCBF42C-29AD-4572-9AAC-1FE191612A4E}" dt="2022-06-22T03:43:12.306" v="178506" actId="729"/>
        <pc:sldMkLst>
          <pc:docMk/>
          <pc:sldMk cId="548120421" sldId="302"/>
        </pc:sldMkLst>
      </pc:sldChg>
      <pc:sldChg chg="mod modShow">
        <pc:chgData name="Stan Cox" userId="9376f276357bfffd" providerId="LiveId" clId="{DFCBF42C-29AD-4572-9AAC-1FE191612A4E}" dt="2022-06-22T03:43:12.306" v="178506" actId="729"/>
        <pc:sldMkLst>
          <pc:docMk/>
          <pc:sldMk cId="910727871" sldId="304"/>
        </pc:sldMkLst>
      </pc:sldChg>
      <pc:sldChg chg="mod modShow">
        <pc:chgData name="Stan Cox" userId="9376f276357bfffd" providerId="LiveId" clId="{DFCBF42C-29AD-4572-9AAC-1FE191612A4E}" dt="2022-06-22T03:43:12.306" v="178506" actId="729"/>
        <pc:sldMkLst>
          <pc:docMk/>
          <pc:sldMk cId="3416051093" sldId="305"/>
        </pc:sldMkLst>
      </pc:sldChg>
      <pc:sldChg chg="mod modShow">
        <pc:chgData name="Stan Cox" userId="9376f276357bfffd" providerId="LiveId" clId="{DFCBF42C-29AD-4572-9AAC-1FE191612A4E}" dt="2022-06-22T03:43:12.306" v="178506" actId="729"/>
        <pc:sldMkLst>
          <pc:docMk/>
          <pc:sldMk cId="4110188915" sldId="307"/>
        </pc:sldMkLst>
      </pc:sldChg>
      <pc:sldChg chg="mod modShow">
        <pc:chgData name="Stan Cox" userId="9376f276357bfffd" providerId="LiveId" clId="{DFCBF42C-29AD-4572-9AAC-1FE191612A4E}" dt="2022-06-22T03:43:12.306" v="178506" actId="729"/>
        <pc:sldMkLst>
          <pc:docMk/>
          <pc:sldMk cId="515932160" sldId="309"/>
        </pc:sldMkLst>
      </pc:sldChg>
      <pc:sldChg chg="mod modShow">
        <pc:chgData name="Stan Cox" userId="9376f276357bfffd" providerId="LiveId" clId="{DFCBF42C-29AD-4572-9AAC-1FE191612A4E}" dt="2022-06-22T03:43:12.306" v="178506" actId="729"/>
        <pc:sldMkLst>
          <pc:docMk/>
          <pc:sldMk cId="2971145559" sldId="310"/>
        </pc:sldMkLst>
      </pc:sldChg>
      <pc:sldChg chg="mod modShow">
        <pc:chgData name="Stan Cox" userId="9376f276357bfffd" providerId="LiveId" clId="{DFCBF42C-29AD-4572-9AAC-1FE191612A4E}" dt="2022-06-22T03:43:12.306" v="178506" actId="729"/>
        <pc:sldMkLst>
          <pc:docMk/>
          <pc:sldMk cId="673469957" sldId="311"/>
        </pc:sldMkLst>
      </pc:sldChg>
      <pc:sldChg chg="mod modShow">
        <pc:chgData name="Stan Cox" userId="9376f276357bfffd" providerId="LiveId" clId="{DFCBF42C-29AD-4572-9AAC-1FE191612A4E}" dt="2022-06-22T03:43:12.306" v="178506" actId="729"/>
        <pc:sldMkLst>
          <pc:docMk/>
          <pc:sldMk cId="3793485248" sldId="312"/>
        </pc:sldMkLst>
      </pc:sldChg>
      <pc:sldChg chg="mod modShow">
        <pc:chgData name="Stan Cox" userId="9376f276357bfffd" providerId="LiveId" clId="{DFCBF42C-29AD-4572-9AAC-1FE191612A4E}" dt="2022-06-22T03:43:12.306" v="178506" actId="729"/>
        <pc:sldMkLst>
          <pc:docMk/>
          <pc:sldMk cId="2549403302" sldId="313"/>
        </pc:sldMkLst>
      </pc:sldChg>
      <pc:sldChg chg="mod modShow">
        <pc:chgData name="Stan Cox" userId="9376f276357bfffd" providerId="LiveId" clId="{DFCBF42C-29AD-4572-9AAC-1FE191612A4E}" dt="2022-06-22T03:43:12.306" v="178506" actId="729"/>
        <pc:sldMkLst>
          <pc:docMk/>
          <pc:sldMk cId="2870102268" sldId="315"/>
        </pc:sldMkLst>
      </pc:sldChg>
      <pc:sldChg chg="mod modShow">
        <pc:chgData name="Stan Cox" userId="9376f276357bfffd" providerId="LiveId" clId="{DFCBF42C-29AD-4572-9AAC-1FE191612A4E}" dt="2022-06-22T03:43:12.306" v="178506" actId="729"/>
        <pc:sldMkLst>
          <pc:docMk/>
          <pc:sldMk cId="2479668524" sldId="316"/>
        </pc:sldMkLst>
      </pc:sldChg>
      <pc:sldChg chg="mod modShow">
        <pc:chgData name="Stan Cox" userId="9376f276357bfffd" providerId="LiveId" clId="{DFCBF42C-29AD-4572-9AAC-1FE191612A4E}" dt="2022-06-22T03:43:12.306" v="178506" actId="729"/>
        <pc:sldMkLst>
          <pc:docMk/>
          <pc:sldMk cId="1817969224" sldId="317"/>
        </pc:sldMkLst>
      </pc:sldChg>
      <pc:sldChg chg="mod modShow">
        <pc:chgData name="Stan Cox" userId="9376f276357bfffd" providerId="LiveId" clId="{DFCBF42C-29AD-4572-9AAC-1FE191612A4E}" dt="2022-06-22T03:43:12.306" v="178506" actId="729"/>
        <pc:sldMkLst>
          <pc:docMk/>
          <pc:sldMk cId="2640041902" sldId="318"/>
        </pc:sldMkLst>
      </pc:sldChg>
      <pc:sldChg chg="mod modShow">
        <pc:chgData name="Stan Cox" userId="9376f276357bfffd" providerId="LiveId" clId="{DFCBF42C-29AD-4572-9AAC-1FE191612A4E}" dt="2022-06-22T03:43:12.306" v="178506" actId="729"/>
        <pc:sldMkLst>
          <pc:docMk/>
          <pc:sldMk cId="1855011508" sldId="319"/>
        </pc:sldMkLst>
      </pc:sldChg>
      <pc:sldChg chg="mod modShow modNotesTx">
        <pc:chgData name="Stan Cox" userId="9376f276357bfffd" providerId="LiveId" clId="{DFCBF42C-29AD-4572-9AAC-1FE191612A4E}" dt="2022-06-22T03:43:12.306" v="178506" actId="729"/>
        <pc:sldMkLst>
          <pc:docMk/>
          <pc:sldMk cId="906618633" sldId="320"/>
        </pc:sldMkLst>
      </pc:sldChg>
      <pc:sldChg chg="mod modShow">
        <pc:chgData name="Stan Cox" userId="9376f276357bfffd" providerId="LiveId" clId="{DFCBF42C-29AD-4572-9AAC-1FE191612A4E}" dt="2022-06-22T03:43:12.306" v="178506" actId="729"/>
        <pc:sldMkLst>
          <pc:docMk/>
          <pc:sldMk cId="1441339427" sldId="321"/>
        </pc:sldMkLst>
      </pc:sldChg>
      <pc:sldChg chg="mod modShow">
        <pc:chgData name="Stan Cox" userId="9376f276357bfffd" providerId="LiveId" clId="{DFCBF42C-29AD-4572-9AAC-1FE191612A4E}" dt="2022-06-22T03:43:12.306" v="178506" actId="729"/>
        <pc:sldMkLst>
          <pc:docMk/>
          <pc:sldMk cId="3653573959" sldId="322"/>
        </pc:sldMkLst>
      </pc:sldChg>
      <pc:sldChg chg="mod modShow">
        <pc:chgData name="Stan Cox" userId="9376f276357bfffd" providerId="LiveId" clId="{DFCBF42C-29AD-4572-9AAC-1FE191612A4E}" dt="2022-06-22T03:43:12.306" v="178506" actId="729"/>
        <pc:sldMkLst>
          <pc:docMk/>
          <pc:sldMk cId="3598709386" sldId="323"/>
        </pc:sldMkLst>
      </pc:sldChg>
      <pc:sldChg chg="mod modShow">
        <pc:chgData name="Stan Cox" userId="9376f276357bfffd" providerId="LiveId" clId="{DFCBF42C-29AD-4572-9AAC-1FE191612A4E}" dt="2022-06-22T03:43:12.306" v="178506" actId="729"/>
        <pc:sldMkLst>
          <pc:docMk/>
          <pc:sldMk cId="1655954343" sldId="324"/>
        </pc:sldMkLst>
      </pc:sldChg>
      <pc:sldChg chg="mod modShow">
        <pc:chgData name="Stan Cox" userId="9376f276357bfffd" providerId="LiveId" clId="{DFCBF42C-29AD-4572-9AAC-1FE191612A4E}" dt="2022-06-22T03:43:12.306" v="178506" actId="729"/>
        <pc:sldMkLst>
          <pc:docMk/>
          <pc:sldMk cId="1125271835" sldId="325"/>
        </pc:sldMkLst>
      </pc:sldChg>
      <pc:sldChg chg="mod modShow">
        <pc:chgData name="Stan Cox" userId="9376f276357bfffd" providerId="LiveId" clId="{DFCBF42C-29AD-4572-9AAC-1FE191612A4E}" dt="2022-06-22T03:43:12.306" v="178506" actId="729"/>
        <pc:sldMkLst>
          <pc:docMk/>
          <pc:sldMk cId="1567259522" sldId="326"/>
        </pc:sldMkLst>
      </pc:sldChg>
      <pc:sldChg chg="mod modShow">
        <pc:chgData name="Stan Cox" userId="9376f276357bfffd" providerId="LiveId" clId="{DFCBF42C-29AD-4572-9AAC-1FE191612A4E}" dt="2022-06-22T03:43:12.306" v="178506" actId="729"/>
        <pc:sldMkLst>
          <pc:docMk/>
          <pc:sldMk cId="3859048963" sldId="327"/>
        </pc:sldMkLst>
      </pc:sldChg>
      <pc:sldChg chg="mod modShow">
        <pc:chgData name="Stan Cox" userId="9376f276357bfffd" providerId="LiveId" clId="{DFCBF42C-29AD-4572-9AAC-1FE191612A4E}" dt="2022-06-22T03:43:12.306" v="178506" actId="729"/>
        <pc:sldMkLst>
          <pc:docMk/>
          <pc:sldMk cId="3714440772" sldId="328"/>
        </pc:sldMkLst>
      </pc:sldChg>
      <pc:sldChg chg="mod modShow">
        <pc:chgData name="Stan Cox" userId="9376f276357bfffd" providerId="LiveId" clId="{DFCBF42C-29AD-4572-9AAC-1FE191612A4E}" dt="2022-06-22T03:43:12.306" v="178506" actId="729"/>
        <pc:sldMkLst>
          <pc:docMk/>
          <pc:sldMk cId="2606788525" sldId="329"/>
        </pc:sldMkLst>
      </pc:sldChg>
      <pc:sldChg chg="mod modShow">
        <pc:chgData name="Stan Cox" userId="9376f276357bfffd" providerId="LiveId" clId="{DFCBF42C-29AD-4572-9AAC-1FE191612A4E}" dt="2022-06-22T03:43:12.306" v="178506" actId="729"/>
        <pc:sldMkLst>
          <pc:docMk/>
          <pc:sldMk cId="2466530140" sldId="330"/>
        </pc:sldMkLst>
      </pc:sldChg>
      <pc:sldChg chg="mod modShow">
        <pc:chgData name="Stan Cox" userId="9376f276357bfffd" providerId="LiveId" clId="{DFCBF42C-29AD-4572-9AAC-1FE191612A4E}" dt="2022-06-22T03:43:12.306" v="178506" actId="729"/>
        <pc:sldMkLst>
          <pc:docMk/>
          <pc:sldMk cId="2158230854" sldId="331"/>
        </pc:sldMkLst>
      </pc:sldChg>
      <pc:sldChg chg="mod modShow">
        <pc:chgData name="Stan Cox" userId="9376f276357bfffd" providerId="LiveId" clId="{DFCBF42C-29AD-4572-9AAC-1FE191612A4E}" dt="2022-06-22T03:43:12.306" v="178506" actId="729"/>
        <pc:sldMkLst>
          <pc:docMk/>
          <pc:sldMk cId="3091390987" sldId="332"/>
        </pc:sldMkLst>
      </pc:sldChg>
      <pc:sldChg chg="mod modShow">
        <pc:chgData name="Stan Cox" userId="9376f276357bfffd" providerId="LiveId" clId="{DFCBF42C-29AD-4572-9AAC-1FE191612A4E}" dt="2022-06-22T03:43:12.306" v="178506" actId="729"/>
        <pc:sldMkLst>
          <pc:docMk/>
          <pc:sldMk cId="3985555265" sldId="333"/>
        </pc:sldMkLst>
      </pc:sldChg>
      <pc:sldChg chg="mod modShow">
        <pc:chgData name="Stan Cox" userId="9376f276357bfffd" providerId="LiveId" clId="{DFCBF42C-29AD-4572-9AAC-1FE191612A4E}" dt="2022-06-22T03:43:12.306" v="178506" actId="729"/>
        <pc:sldMkLst>
          <pc:docMk/>
          <pc:sldMk cId="1200611945" sldId="334"/>
        </pc:sldMkLst>
      </pc:sldChg>
      <pc:sldChg chg="mod modShow">
        <pc:chgData name="Stan Cox" userId="9376f276357bfffd" providerId="LiveId" clId="{DFCBF42C-29AD-4572-9AAC-1FE191612A4E}" dt="2022-06-22T03:43:12.306" v="178506" actId="729"/>
        <pc:sldMkLst>
          <pc:docMk/>
          <pc:sldMk cId="3769489523" sldId="335"/>
        </pc:sldMkLst>
      </pc:sldChg>
      <pc:sldChg chg="mod modShow">
        <pc:chgData name="Stan Cox" userId="9376f276357bfffd" providerId="LiveId" clId="{DFCBF42C-29AD-4572-9AAC-1FE191612A4E}" dt="2022-06-22T03:43:12.306" v="178506" actId="729"/>
        <pc:sldMkLst>
          <pc:docMk/>
          <pc:sldMk cId="2015247500" sldId="336"/>
        </pc:sldMkLst>
      </pc:sldChg>
      <pc:sldChg chg="mod modShow">
        <pc:chgData name="Stan Cox" userId="9376f276357bfffd" providerId="LiveId" clId="{DFCBF42C-29AD-4572-9AAC-1FE191612A4E}" dt="2022-06-22T03:43:12.306" v="178506" actId="729"/>
        <pc:sldMkLst>
          <pc:docMk/>
          <pc:sldMk cId="3560302080" sldId="337"/>
        </pc:sldMkLst>
      </pc:sldChg>
      <pc:sldChg chg="mod modShow">
        <pc:chgData name="Stan Cox" userId="9376f276357bfffd" providerId="LiveId" clId="{DFCBF42C-29AD-4572-9AAC-1FE191612A4E}" dt="2022-06-22T03:43:12.306" v="178506" actId="729"/>
        <pc:sldMkLst>
          <pc:docMk/>
          <pc:sldMk cId="3429883347" sldId="338"/>
        </pc:sldMkLst>
      </pc:sldChg>
      <pc:sldChg chg="mod modShow">
        <pc:chgData name="Stan Cox" userId="9376f276357bfffd" providerId="LiveId" clId="{DFCBF42C-29AD-4572-9AAC-1FE191612A4E}" dt="2022-06-22T03:43:12.306" v="178506" actId="729"/>
        <pc:sldMkLst>
          <pc:docMk/>
          <pc:sldMk cId="3559132058" sldId="339"/>
        </pc:sldMkLst>
      </pc:sldChg>
      <pc:sldChg chg="mod modShow">
        <pc:chgData name="Stan Cox" userId="9376f276357bfffd" providerId="LiveId" clId="{DFCBF42C-29AD-4572-9AAC-1FE191612A4E}" dt="2022-06-22T03:43:12.306" v="178506" actId="729"/>
        <pc:sldMkLst>
          <pc:docMk/>
          <pc:sldMk cId="2780803553" sldId="340"/>
        </pc:sldMkLst>
      </pc:sldChg>
      <pc:sldChg chg="mod modShow">
        <pc:chgData name="Stan Cox" userId="9376f276357bfffd" providerId="LiveId" clId="{DFCBF42C-29AD-4572-9AAC-1FE191612A4E}" dt="2022-06-22T03:43:12.306" v="178506" actId="729"/>
        <pc:sldMkLst>
          <pc:docMk/>
          <pc:sldMk cId="1041056716" sldId="341"/>
        </pc:sldMkLst>
      </pc:sldChg>
      <pc:sldChg chg="mod modShow">
        <pc:chgData name="Stan Cox" userId="9376f276357bfffd" providerId="LiveId" clId="{DFCBF42C-29AD-4572-9AAC-1FE191612A4E}" dt="2022-06-22T03:43:12.306" v="178506" actId="729"/>
        <pc:sldMkLst>
          <pc:docMk/>
          <pc:sldMk cId="2181429539" sldId="342"/>
        </pc:sldMkLst>
      </pc:sldChg>
      <pc:sldChg chg="mod modShow modNotesTx">
        <pc:chgData name="Stan Cox" userId="9376f276357bfffd" providerId="LiveId" clId="{DFCBF42C-29AD-4572-9AAC-1FE191612A4E}" dt="2022-06-22T03:43:12.306" v="178506" actId="729"/>
        <pc:sldMkLst>
          <pc:docMk/>
          <pc:sldMk cId="2117629028" sldId="344"/>
        </pc:sldMkLst>
      </pc:sldChg>
      <pc:sldChg chg="add del setBg">
        <pc:chgData name="Stan Cox" userId="9376f276357bfffd" providerId="LiveId" clId="{DFCBF42C-29AD-4572-9AAC-1FE191612A4E}" dt="2021-07-09T12:41:44.806" v="9"/>
        <pc:sldMkLst>
          <pc:docMk/>
          <pc:sldMk cId="2343220141" sldId="345"/>
        </pc:sldMkLst>
      </pc:sldChg>
      <pc:sldChg chg="modSp add mod modAnim modShow modNotesTx">
        <pc:chgData name="Stan Cox" userId="9376f276357bfffd" providerId="LiveId" clId="{DFCBF42C-29AD-4572-9AAC-1FE191612A4E}" dt="2022-06-22T03:43:12.306" v="178506" actId="729"/>
        <pc:sldMkLst>
          <pc:docMk/>
          <pc:sldMk cId="3762298864" sldId="345"/>
        </pc:sldMkLst>
        <pc:spChg chg="mod">
          <ac:chgData name="Stan Cox" userId="9376f276357bfffd" providerId="LiveId" clId="{DFCBF42C-29AD-4572-9AAC-1FE191612A4E}" dt="2021-07-09T12:42:24.715" v="17" actId="20577"/>
          <ac:spMkLst>
            <pc:docMk/>
            <pc:sldMk cId="3762298864" sldId="345"/>
            <ac:spMk id="2" creationId="{D5EE32EB-36B5-4EE5-A573-F740B73E2BB4}"/>
          </ac:spMkLst>
        </pc:spChg>
        <pc:spChg chg="mod">
          <ac:chgData name="Stan Cox" userId="9376f276357bfffd" providerId="LiveId" clId="{DFCBF42C-29AD-4572-9AAC-1FE191612A4E}" dt="2021-07-10T18:55:31.186" v="2765" actId="20577"/>
          <ac:spMkLst>
            <pc:docMk/>
            <pc:sldMk cId="3762298864" sldId="345"/>
            <ac:spMk id="3" creationId="{D4A5977E-BE5F-4058-A390-F9977DD069CB}"/>
          </ac:spMkLst>
        </pc:spChg>
        <pc:spChg chg="mod">
          <ac:chgData name="Stan Cox" userId="9376f276357bfffd" providerId="LiveId" clId="{DFCBF42C-29AD-4572-9AAC-1FE191612A4E}" dt="2021-07-10T18:55:31.186" v="2765" actId="20577"/>
          <ac:spMkLst>
            <pc:docMk/>
            <pc:sldMk cId="3762298864" sldId="345"/>
            <ac:spMk id="4" creationId="{6BAC08E0-CB0D-4E32-B731-9E246A6E9A94}"/>
          </ac:spMkLst>
        </pc:spChg>
      </pc:sldChg>
      <pc:sldChg chg="modSp add mod modShow modNotesTx">
        <pc:chgData name="Stan Cox" userId="9376f276357bfffd" providerId="LiveId" clId="{DFCBF42C-29AD-4572-9AAC-1FE191612A4E}" dt="2022-06-22T03:43:12.306" v="178506" actId="729"/>
        <pc:sldMkLst>
          <pc:docMk/>
          <pc:sldMk cId="1906505573" sldId="346"/>
        </pc:sldMkLst>
        <pc:spChg chg="mod">
          <ac:chgData name="Stan Cox" userId="9376f276357bfffd" providerId="LiveId" clId="{DFCBF42C-29AD-4572-9AAC-1FE191612A4E}" dt="2021-07-09T12:43:18.376" v="51" actId="20577"/>
          <ac:spMkLst>
            <pc:docMk/>
            <pc:sldMk cId="1906505573" sldId="346"/>
            <ac:spMk id="2" creationId="{D5EE32EB-36B5-4EE5-A573-F740B73E2BB4}"/>
          </ac:spMkLst>
        </pc:spChg>
        <pc:spChg chg="mod">
          <ac:chgData name="Stan Cox" userId="9376f276357bfffd" providerId="LiveId" clId="{DFCBF42C-29AD-4572-9AAC-1FE191612A4E}" dt="2021-07-10T19:13:56.100" v="4490" actId="20577"/>
          <ac:spMkLst>
            <pc:docMk/>
            <pc:sldMk cId="1906505573" sldId="346"/>
            <ac:spMk id="3" creationId="{D4A5977E-BE5F-4058-A390-F9977DD069CB}"/>
          </ac:spMkLst>
        </pc:spChg>
      </pc:sldChg>
      <pc:sldChg chg="add del setBg">
        <pc:chgData name="Stan Cox" userId="9376f276357bfffd" providerId="LiveId" clId="{DFCBF42C-29AD-4572-9AAC-1FE191612A4E}" dt="2021-07-09T12:41:44.806" v="9"/>
        <pc:sldMkLst>
          <pc:docMk/>
          <pc:sldMk cId="2421673715" sldId="346"/>
        </pc:sldMkLst>
      </pc:sldChg>
      <pc:sldChg chg="modSp add mod modShow modNotesTx">
        <pc:chgData name="Stan Cox" userId="9376f276357bfffd" providerId="LiveId" clId="{DFCBF42C-29AD-4572-9AAC-1FE191612A4E}" dt="2022-06-22T03:43:12.306" v="178506" actId="729"/>
        <pc:sldMkLst>
          <pc:docMk/>
          <pc:sldMk cId="832272079" sldId="347"/>
        </pc:sldMkLst>
        <pc:spChg chg="mod">
          <ac:chgData name="Stan Cox" userId="9376f276357bfffd" providerId="LiveId" clId="{DFCBF42C-29AD-4572-9AAC-1FE191612A4E}" dt="2021-07-09T12:43:40.859" v="64" actId="20577"/>
          <ac:spMkLst>
            <pc:docMk/>
            <pc:sldMk cId="832272079" sldId="347"/>
            <ac:spMk id="2" creationId="{D5EE32EB-36B5-4EE5-A573-F740B73E2BB4}"/>
          </ac:spMkLst>
        </pc:spChg>
        <pc:spChg chg="mod">
          <ac:chgData name="Stan Cox" userId="9376f276357bfffd" providerId="LiveId" clId="{DFCBF42C-29AD-4572-9AAC-1FE191612A4E}" dt="2021-07-10T19:19:14.686" v="4763" actId="20577"/>
          <ac:spMkLst>
            <pc:docMk/>
            <pc:sldMk cId="832272079" sldId="347"/>
            <ac:spMk id="3" creationId="{D4A5977E-BE5F-4058-A390-F9977DD069CB}"/>
          </ac:spMkLst>
        </pc:spChg>
        <pc:spChg chg="mod">
          <ac:chgData name="Stan Cox" userId="9376f276357bfffd" providerId="LiveId" clId="{DFCBF42C-29AD-4572-9AAC-1FE191612A4E}" dt="2021-07-10T19:19:50.773" v="4898" actId="20577"/>
          <ac:spMkLst>
            <pc:docMk/>
            <pc:sldMk cId="832272079" sldId="347"/>
            <ac:spMk id="4" creationId="{6BAC08E0-CB0D-4E32-B731-9E246A6E9A94}"/>
          </ac:spMkLst>
        </pc:spChg>
      </pc:sldChg>
      <pc:sldChg chg="add del setBg">
        <pc:chgData name="Stan Cox" userId="9376f276357bfffd" providerId="LiveId" clId="{DFCBF42C-29AD-4572-9AAC-1FE191612A4E}" dt="2021-07-09T12:41:44.806" v="9"/>
        <pc:sldMkLst>
          <pc:docMk/>
          <pc:sldMk cId="3259504415" sldId="347"/>
        </pc:sldMkLst>
      </pc:sldChg>
      <pc:sldChg chg="modSp add mod modShow modNotesTx">
        <pc:chgData name="Stan Cox" userId="9376f276357bfffd" providerId="LiveId" clId="{DFCBF42C-29AD-4572-9AAC-1FE191612A4E}" dt="2022-06-22T03:43:12.306" v="178506" actId="729"/>
        <pc:sldMkLst>
          <pc:docMk/>
          <pc:sldMk cId="1523922968" sldId="348"/>
        </pc:sldMkLst>
        <pc:spChg chg="mod">
          <ac:chgData name="Stan Cox" userId="9376f276357bfffd" providerId="LiveId" clId="{DFCBF42C-29AD-4572-9AAC-1FE191612A4E}" dt="2021-07-09T12:44:22.527" v="113" actId="20577"/>
          <ac:spMkLst>
            <pc:docMk/>
            <pc:sldMk cId="1523922968" sldId="348"/>
            <ac:spMk id="2" creationId="{D5EE32EB-36B5-4EE5-A573-F740B73E2BB4}"/>
          </ac:spMkLst>
        </pc:spChg>
        <pc:spChg chg="mod">
          <ac:chgData name="Stan Cox" userId="9376f276357bfffd" providerId="LiveId" clId="{DFCBF42C-29AD-4572-9AAC-1FE191612A4E}" dt="2021-07-10T19:38:25.669" v="6215" actId="20577"/>
          <ac:spMkLst>
            <pc:docMk/>
            <pc:sldMk cId="1523922968" sldId="348"/>
            <ac:spMk id="3" creationId="{D4A5977E-BE5F-4058-A390-F9977DD069CB}"/>
          </ac:spMkLst>
        </pc:spChg>
        <pc:spChg chg="mod">
          <ac:chgData name="Stan Cox" userId="9376f276357bfffd" providerId="LiveId" clId="{DFCBF42C-29AD-4572-9AAC-1FE191612A4E}" dt="2021-07-10T19:38:33.890" v="6216" actId="6549"/>
          <ac:spMkLst>
            <pc:docMk/>
            <pc:sldMk cId="1523922968" sldId="348"/>
            <ac:spMk id="4" creationId="{6BAC08E0-CB0D-4E32-B731-9E246A6E9A94}"/>
          </ac:spMkLst>
        </pc:spChg>
      </pc:sldChg>
      <pc:sldChg chg="add del setBg">
        <pc:chgData name="Stan Cox" userId="9376f276357bfffd" providerId="LiveId" clId="{DFCBF42C-29AD-4572-9AAC-1FE191612A4E}" dt="2021-07-09T12:41:44.806" v="9"/>
        <pc:sldMkLst>
          <pc:docMk/>
          <pc:sldMk cId="2417232309" sldId="348"/>
        </pc:sldMkLst>
      </pc:sldChg>
      <pc:sldChg chg="add del setBg">
        <pc:chgData name="Stan Cox" userId="9376f276357bfffd" providerId="LiveId" clId="{DFCBF42C-29AD-4572-9AAC-1FE191612A4E}" dt="2021-07-09T12:41:44.806" v="9"/>
        <pc:sldMkLst>
          <pc:docMk/>
          <pc:sldMk cId="535718048" sldId="349"/>
        </pc:sldMkLst>
      </pc:sldChg>
      <pc:sldChg chg="modSp add mod modShow modNotesTx">
        <pc:chgData name="Stan Cox" userId="9376f276357bfffd" providerId="LiveId" clId="{DFCBF42C-29AD-4572-9AAC-1FE191612A4E}" dt="2022-06-22T03:43:12.306" v="178506" actId="729"/>
        <pc:sldMkLst>
          <pc:docMk/>
          <pc:sldMk cId="2518540510" sldId="349"/>
        </pc:sldMkLst>
        <pc:spChg chg="mod">
          <ac:chgData name="Stan Cox" userId="9376f276357bfffd" providerId="LiveId" clId="{DFCBF42C-29AD-4572-9AAC-1FE191612A4E}" dt="2021-07-09T12:45:26.782" v="154" actId="20577"/>
          <ac:spMkLst>
            <pc:docMk/>
            <pc:sldMk cId="2518540510" sldId="349"/>
            <ac:spMk id="2" creationId="{D5EE32EB-36B5-4EE5-A573-F740B73E2BB4}"/>
          </ac:spMkLst>
        </pc:spChg>
        <pc:spChg chg="mod">
          <ac:chgData name="Stan Cox" userId="9376f276357bfffd" providerId="LiveId" clId="{DFCBF42C-29AD-4572-9AAC-1FE191612A4E}" dt="2021-07-10T22:27:31.762" v="12214" actId="20577"/>
          <ac:spMkLst>
            <pc:docMk/>
            <pc:sldMk cId="2518540510" sldId="349"/>
            <ac:spMk id="3" creationId="{D4A5977E-BE5F-4058-A390-F9977DD069CB}"/>
          </ac:spMkLst>
        </pc:spChg>
        <pc:spChg chg="mod">
          <ac:chgData name="Stan Cox" userId="9376f276357bfffd" providerId="LiveId" clId="{DFCBF42C-29AD-4572-9AAC-1FE191612A4E}" dt="2021-07-10T22:28:54.175" v="12364" actId="20577"/>
          <ac:spMkLst>
            <pc:docMk/>
            <pc:sldMk cId="2518540510" sldId="349"/>
            <ac:spMk id="4" creationId="{6BAC08E0-CB0D-4E32-B731-9E246A6E9A94}"/>
          </ac:spMkLst>
        </pc:spChg>
      </pc:sldChg>
      <pc:sldChg chg="modSp add mod modAnim modShow modNotesTx">
        <pc:chgData name="Stan Cox" userId="9376f276357bfffd" providerId="LiveId" clId="{DFCBF42C-29AD-4572-9AAC-1FE191612A4E}" dt="2022-06-22T03:43:12.306" v="178506" actId="729"/>
        <pc:sldMkLst>
          <pc:docMk/>
          <pc:sldMk cId="3098155568" sldId="350"/>
        </pc:sldMkLst>
        <pc:spChg chg="mod">
          <ac:chgData name="Stan Cox" userId="9376f276357bfffd" providerId="LiveId" clId="{DFCBF42C-29AD-4572-9AAC-1FE191612A4E}" dt="2021-08-08T02:06:28.314" v="12393" actId="20577"/>
          <ac:spMkLst>
            <pc:docMk/>
            <pc:sldMk cId="3098155568" sldId="350"/>
            <ac:spMk id="2" creationId="{D5EE32EB-36B5-4EE5-A573-F740B73E2BB4}"/>
          </ac:spMkLst>
        </pc:spChg>
        <pc:spChg chg="mod">
          <ac:chgData name="Stan Cox" userId="9376f276357bfffd" providerId="LiveId" clId="{DFCBF42C-29AD-4572-9AAC-1FE191612A4E}" dt="2021-08-08T02:50:32.132" v="13973" actId="20577"/>
          <ac:spMkLst>
            <pc:docMk/>
            <pc:sldMk cId="3098155568" sldId="350"/>
            <ac:spMk id="3" creationId="{D4A5977E-BE5F-4058-A390-F9977DD069CB}"/>
          </ac:spMkLst>
        </pc:spChg>
        <pc:spChg chg="mod">
          <ac:chgData name="Stan Cox" userId="9376f276357bfffd" providerId="LiveId" clId="{DFCBF42C-29AD-4572-9AAC-1FE191612A4E}" dt="2021-08-08T02:55:49.806" v="14388" actId="20577"/>
          <ac:spMkLst>
            <pc:docMk/>
            <pc:sldMk cId="3098155568" sldId="350"/>
            <ac:spMk id="4" creationId="{6BAC08E0-CB0D-4E32-B731-9E246A6E9A94}"/>
          </ac:spMkLst>
        </pc:spChg>
      </pc:sldChg>
      <pc:sldChg chg="add del setBg">
        <pc:chgData name="Stan Cox" userId="9376f276357bfffd" providerId="LiveId" clId="{DFCBF42C-29AD-4572-9AAC-1FE191612A4E}" dt="2021-08-08T02:04:39.937" v="12381"/>
        <pc:sldMkLst>
          <pc:docMk/>
          <pc:sldMk cId="4271832375" sldId="350"/>
        </pc:sldMkLst>
      </pc:sldChg>
      <pc:sldChg chg="modSp add mod modShow modNotesTx">
        <pc:chgData name="Stan Cox" userId="9376f276357bfffd" providerId="LiveId" clId="{DFCBF42C-29AD-4572-9AAC-1FE191612A4E}" dt="2022-06-22T03:43:12.306" v="178506" actId="729"/>
        <pc:sldMkLst>
          <pc:docMk/>
          <pc:sldMk cId="1278284940" sldId="351"/>
        </pc:sldMkLst>
        <pc:spChg chg="mod">
          <ac:chgData name="Stan Cox" userId="9376f276357bfffd" providerId="LiveId" clId="{DFCBF42C-29AD-4572-9AAC-1FE191612A4E}" dt="2021-08-08T02:08:22.722" v="12468"/>
          <ac:spMkLst>
            <pc:docMk/>
            <pc:sldMk cId="1278284940" sldId="351"/>
            <ac:spMk id="2" creationId="{D5EE32EB-36B5-4EE5-A573-F740B73E2BB4}"/>
          </ac:spMkLst>
        </pc:spChg>
        <pc:spChg chg="mod">
          <ac:chgData name="Stan Cox" userId="9376f276357bfffd" providerId="LiveId" clId="{DFCBF42C-29AD-4572-9AAC-1FE191612A4E}" dt="2021-08-08T03:12:58.712" v="14987" actId="20577"/>
          <ac:spMkLst>
            <pc:docMk/>
            <pc:sldMk cId="1278284940" sldId="351"/>
            <ac:spMk id="3" creationId="{D4A5977E-BE5F-4058-A390-F9977DD069CB}"/>
          </ac:spMkLst>
        </pc:spChg>
      </pc:sldChg>
      <pc:sldChg chg="add del setBg">
        <pc:chgData name="Stan Cox" userId="9376f276357bfffd" providerId="LiveId" clId="{DFCBF42C-29AD-4572-9AAC-1FE191612A4E}" dt="2021-08-08T02:04:39.937" v="12381"/>
        <pc:sldMkLst>
          <pc:docMk/>
          <pc:sldMk cId="2104849595" sldId="351"/>
        </pc:sldMkLst>
      </pc:sldChg>
      <pc:sldChg chg="modSp add mod modShow modNotesTx">
        <pc:chgData name="Stan Cox" userId="9376f276357bfffd" providerId="LiveId" clId="{DFCBF42C-29AD-4572-9AAC-1FE191612A4E}" dt="2022-06-22T03:43:12.306" v="178506" actId="729"/>
        <pc:sldMkLst>
          <pc:docMk/>
          <pc:sldMk cId="3128460232" sldId="352"/>
        </pc:sldMkLst>
        <pc:spChg chg="mod">
          <ac:chgData name="Stan Cox" userId="9376f276357bfffd" providerId="LiveId" clId="{DFCBF42C-29AD-4572-9AAC-1FE191612A4E}" dt="2021-08-08T02:09:14.700" v="12477"/>
          <ac:spMkLst>
            <pc:docMk/>
            <pc:sldMk cId="3128460232" sldId="352"/>
            <ac:spMk id="2" creationId="{D5EE32EB-36B5-4EE5-A573-F740B73E2BB4}"/>
          </ac:spMkLst>
        </pc:spChg>
        <pc:spChg chg="mod">
          <ac:chgData name="Stan Cox" userId="9376f276357bfffd" providerId="LiveId" clId="{DFCBF42C-29AD-4572-9AAC-1FE191612A4E}" dt="2021-08-08T03:16:09.424" v="15564" actId="20577"/>
          <ac:spMkLst>
            <pc:docMk/>
            <pc:sldMk cId="3128460232" sldId="352"/>
            <ac:spMk id="3" creationId="{D4A5977E-BE5F-4058-A390-F9977DD069CB}"/>
          </ac:spMkLst>
        </pc:spChg>
        <pc:spChg chg="mod">
          <ac:chgData name="Stan Cox" userId="9376f276357bfffd" providerId="LiveId" clId="{DFCBF42C-29AD-4572-9AAC-1FE191612A4E}" dt="2021-08-08T03:15:15.196" v="15354" actId="20577"/>
          <ac:spMkLst>
            <pc:docMk/>
            <pc:sldMk cId="3128460232" sldId="352"/>
            <ac:spMk id="4" creationId="{6BAC08E0-CB0D-4E32-B731-9E246A6E9A94}"/>
          </ac:spMkLst>
        </pc:spChg>
      </pc:sldChg>
      <pc:sldChg chg="add del setBg">
        <pc:chgData name="Stan Cox" userId="9376f276357bfffd" providerId="LiveId" clId="{DFCBF42C-29AD-4572-9AAC-1FE191612A4E}" dt="2021-08-08T02:04:39.937" v="12381"/>
        <pc:sldMkLst>
          <pc:docMk/>
          <pc:sldMk cId="3258153679" sldId="352"/>
        </pc:sldMkLst>
      </pc:sldChg>
      <pc:sldChg chg="add del setBg">
        <pc:chgData name="Stan Cox" userId="9376f276357bfffd" providerId="LiveId" clId="{DFCBF42C-29AD-4572-9AAC-1FE191612A4E}" dt="2021-08-08T02:04:39.937" v="12381"/>
        <pc:sldMkLst>
          <pc:docMk/>
          <pc:sldMk cId="1578015080" sldId="353"/>
        </pc:sldMkLst>
      </pc:sldChg>
      <pc:sldChg chg="modSp add mod modShow modNotesTx">
        <pc:chgData name="Stan Cox" userId="9376f276357bfffd" providerId="LiveId" clId="{DFCBF42C-29AD-4572-9AAC-1FE191612A4E}" dt="2022-06-22T03:43:12.306" v="178506" actId="729"/>
        <pc:sldMkLst>
          <pc:docMk/>
          <pc:sldMk cId="3308079280" sldId="353"/>
        </pc:sldMkLst>
        <pc:spChg chg="mod">
          <ac:chgData name="Stan Cox" userId="9376f276357bfffd" providerId="LiveId" clId="{DFCBF42C-29AD-4572-9AAC-1FE191612A4E}" dt="2021-08-08T02:10:10.135" v="12507" actId="20577"/>
          <ac:spMkLst>
            <pc:docMk/>
            <pc:sldMk cId="3308079280" sldId="353"/>
            <ac:spMk id="2" creationId="{D5EE32EB-36B5-4EE5-A573-F740B73E2BB4}"/>
          </ac:spMkLst>
        </pc:spChg>
        <pc:spChg chg="mod">
          <ac:chgData name="Stan Cox" userId="9376f276357bfffd" providerId="LiveId" clId="{DFCBF42C-29AD-4572-9AAC-1FE191612A4E}" dt="2021-08-08T03:19:26.777" v="15749" actId="20577"/>
          <ac:spMkLst>
            <pc:docMk/>
            <pc:sldMk cId="3308079280" sldId="353"/>
            <ac:spMk id="3" creationId="{D4A5977E-BE5F-4058-A390-F9977DD069CB}"/>
          </ac:spMkLst>
        </pc:spChg>
        <pc:spChg chg="mod">
          <ac:chgData name="Stan Cox" userId="9376f276357bfffd" providerId="LiveId" clId="{DFCBF42C-29AD-4572-9AAC-1FE191612A4E}" dt="2021-08-15T00:27:26.258" v="20358" actId="20577"/>
          <ac:spMkLst>
            <pc:docMk/>
            <pc:sldMk cId="3308079280" sldId="353"/>
            <ac:spMk id="4" creationId="{6BAC08E0-CB0D-4E32-B731-9E246A6E9A94}"/>
          </ac:spMkLst>
        </pc:spChg>
      </pc:sldChg>
      <pc:sldChg chg="add del setBg">
        <pc:chgData name="Stan Cox" userId="9376f276357bfffd" providerId="LiveId" clId="{DFCBF42C-29AD-4572-9AAC-1FE191612A4E}" dt="2021-08-22T02:09:18.762" v="21270"/>
        <pc:sldMkLst>
          <pc:docMk/>
          <pc:sldMk cId="433595658" sldId="354"/>
        </pc:sldMkLst>
      </pc:sldChg>
      <pc:sldChg chg="add del setBg">
        <pc:chgData name="Stan Cox" userId="9376f276357bfffd" providerId="LiveId" clId="{DFCBF42C-29AD-4572-9AAC-1FE191612A4E}" dt="2021-08-08T02:04:39.937" v="12381"/>
        <pc:sldMkLst>
          <pc:docMk/>
          <pc:sldMk cId="1728224482" sldId="354"/>
        </pc:sldMkLst>
      </pc:sldChg>
      <pc:sldChg chg="modSp add del mod modNotesTx">
        <pc:chgData name="Stan Cox" userId="9376f276357bfffd" providerId="LiveId" clId="{DFCBF42C-29AD-4572-9AAC-1FE191612A4E}" dt="2021-08-15T00:36:42.419" v="21231" actId="47"/>
        <pc:sldMkLst>
          <pc:docMk/>
          <pc:sldMk cId="2448788047" sldId="354"/>
        </pc:sldMkLst>
        <pc:spChg chg="mod">
          <ac:chgData name="Stan Cox" userId="9376f276357bfffd" providerId="LiveId" clId="{DFCBF42C-29AD-4572-9AAC-1FE191612A4E}" dt="2021-08-08T02:10:17.717" v="12509" actId="20577"/>
          <ac:spMkLst>
            <pc:docMk/>
            <pc:sldMk cId="2448788047" sldId="354"/>
            <ac:spMk id="2" creationId="{D5EE32EB-36B5-4EE5-A573-F740B73E2BB4}"/>
          </ac:spMkLst>
        </pc:spChg>
        <pc:spChg chg="mod">
          <ac:chgData name="Stan Cox" userId="9376f276357bfffd" providerId="LiveId" clId="{DFCBF42C-29AD-4572-9AAC-1FE191612A4E}" dt="2021-08-08T02:10:23.362" v="12513" actId="20577"/>
          <ac:spMkLst>
            <pc:docMk/>
            <pc:sldMk cId="2448788047" sldId="354"/>
            <ac:spMk id="3" creationId="{D4A5977E-BE5F-4058-A390-F9977DD069CB}"/>
          </ac:spMkLst>
        </pc:spChg>
        <pc:spChg chg="mod">
          <ac:chgData name="Stan Cox" userId="9376f276357bfffd" providerId="LiveId" clId="{DFCBF42C-29AD-4572-9AAC-1FE191612A4E}" dt="2021-08-08T02:10:29.132" v="12517" actId="20577"/>
          <ac:spMkLst>
            <pc:docMk/>
            <pc:sldMk cId="2448788047" sldId="354"/>
            <ac:spMk id="4" creationId="{6BAC08E0-CB0D-4E32-B731-9E246A6E9A94}"/>
          </ac:spMkLst>
        </pc:spChg>
      </pc:sldChg>
      <pc:sldChg chg="modSp add mod modAnim modShow modNotesTx">
        <pc:chgData name="Stan Cox" userId="9376f276357bfffd" providerId="LiveId" clId="{DFCBF42C-29AD-4572-9AAC-1FE191612A4E}" dt="2022-06-22T03:43:12.306" v="178506" actId="729"/>
        <pc:sldMkLst>
          <pc:docMk/>
          <pc:sldMk cId="2836116559" sldId="354"/>
        </pc:sldMkLst>
        <pc:spChg chg="mod">
          <ac:chgData name="Stan Cox" userId="9376f276357bfffd" providerId="LiveId" clId="{DFCBF42C-29AD-4572-9AAC-1FE191612A4E}" dt="2021-08-22T02:09:51.536" v="21281" actId="6549"/>
          <ac:spMkLst>
            <pc:docMk/>
            <pc:sldMk cId="2836116559" sldId="354"/>
            <ac:spMk id="2" creationId="{D5EE32EB-36B5-4EE5-A573-F740B73E2BB4}"/>
          </ac:spMkLst>
        </pc:spChg>
        <pc:spChg chg="mod">
          <ac:chgData name="Stan Cox" userId="9376f276357bfffd" providerId="LiveId" clId="{DFCBF42C-29AD-4572-9AAC-1FE191612A4E}" dt="2021-08-22T02:26:17.328" v="21980" actId="114"/>
          <ac:spMkLst>
            <pc:docMk/>
            <pc:sldMk cId="2836116559" sldId="354"/>
            <ac:spMk id="3" creationId="{D4A5977E-BE5F-4058-A390-F9977DD069CB}"/>
          </ac:spMkLst>
        </pc:spChg>
        <pc:spChg chg="mod">
          <ac:chgData name="Stan Cox" userId="9376f276357bfffd" providerId="LiveId" clId="{DFCBF42C-29AD-4572-9AAC-1FE191612A4E}" dt="2021-08-22T02:28:03.780" v="22178" actId="20577"/>
          <ac:spMkLst>
            <pc:docMk/>
            <pc:sldMk cId="2836116559" sldId="354"/>
            <ac:spMk id="4" creationId="{6BAC08E0-CB0D-4E32-B731-9E246A6E9A94}"/>
          </ac:spMkLst>
        </pc:spChg>
      </pc:sldChg>
      <pc:sldChg chg="add del setBg">
        <pc:chgData name="Stan Cox" userId="9376f276357bfffd" providerId="LiveId" clId="{DFCBF42C-29AD-4572-9AAC-1FE191612A4E}" dt="2021-08-22T02:09:18.762" v="21270"/>
        <pc:sldMkLst>
          <pc:docMk/>
          <pc:sldMk cId="2543802171" sldId="355"/>
        </pc:sldMkLst>
      </pc:sldChg>
      <pc:sldChg chg="modSp add mod modShow modNotesTx">
        <pc:chgData name="Stan Cox" userId="9376f276357bfffd" providerId="LiveId" clId="{DFCBF42C-29AD-4572-9AAC-1FE191612A4E}" dt="2022-06-22T03:43:12.306" v="178506" actId="729"/>
        <pc:sldMkLst>
          <pc:docMk/>
          <pc:sldMk cId="3148836521" sldId="355"/>
        </pc:sldMkLst>
        <pc:spChg chg="mod">
          <ac:chgData name="Stan Cox" userId="9376f276357bfffd" providerId="LiveId" clId="{DFCBF42C-29AD-4572-9AAC-1FE191612A4E}" dt="2021-08-22T02:10:01.471" v="21288" actId="20577"/>
          <ac:spMkLst>
            <pc:docMk/>
            <pc:sldMk cId="3148836521" sldId="355"/>
            <ac:spMk id="2" creationId="{D5EE32EB-36B5-4EE5-A573-F740B73E2BB4}"/>
          </ac:spMkLst>
        </pc:spChg>
        <pc:spChg chg="mod">
          <ac:chgData name="Stan Cox" userId="9376f276357bfffd" providerId="LiveId" clId="{DFCBF42C-29AD-4572-9AAC-1FE191612A4E}" dt="2021-08-22T02:52:51.494" v="24172" actId="20577"/>
          <ac:spMkLst>
            <pc:docMk/>
            <pc:sldMk cId="3148836521" sldId="355"/>
            <ac:spMk id="3" creationId="{D4A5977E-BE5F-4058-A390-F9977DD069CB}"/>
          </ac:spMkLst>
        </pc:spChg>
      </pc:sldChg>
      <pc:sldChg chg="add del setBg">
        <pc:chgData name="Stan Cox" userId="9376f276357bfffd" providerId="LiveId" clId="{DFCBF42C-29AD-4572-9AAC-1FE191612A4E}" dt="2021-08-22T02:09:18.762" v="21270"/>
        <pc:sldMkLst>
          <pc:docMk/>
          <pc:sldMk cId="758878388" sldId="356"/>
        </pc:sldMkLst>
      </pc:sldChg>
      <pc:sldChg chg="modSp add mod modShow modNotesTx">
        <pc:chgData name="Stan Cox" userId="9376f276357bfffd" providerId="LiveId" clId="{DFCBF42C-29AD-4572-9AAC-1FE191612A4E}" dt="2022-06-22T03:43:12.306" v="178506" actId="729"/>
        <pc:sldMkLst>
          <pc:docMk/>
          <pc:sldMk cId="2775968038" sldId="356"/>
        </pc:sldMkLst>
        <pc:spChg chg="mod">
          <ac:chgData name="Stan Cox" userId="9376f276357bfffd" providerId="LiveId" clId="{DFCBF42C-29AD-4572-9AAC-1FE191612A4E}" dt="2021-08-22T02:10:13.377" v="21296" actId="20577"/>
          <ac:spMkLst>
            <pc:docMk/>
            <pc:sldMk cId="2775968038" sldId="356"/>
            <ac:spMk id="2" creationId="{D5EE32EB-36B5-4EE5-A573-F740B73E2BB4}"/>
          </ac:spMkLst>
        </pc:spChg>
        <pc:spChg chg="mod">
          <ac:chgData name="Stan Cox" userId="9376f276357bfffd" providerId="LiveId" clId="{DFCBF42C-29AD-4572-9AAC-1FE191612A4E}" dt="2021-08-22T02:59:48.294" v="24823" actId="20577"/>
          <ac:spMkLst>
            <pc:docMk/>
            <pc:sldMk cId="2775968038" sldId="356"/>
            <ac:spMk id="3" creationId="{D4A5977E-BE5F-4058-A390-F9977DD069CB}"/>
          </ac:spMkLst>
        </pc:spChg>
        <pc:spChg chg="mod">
          <ac:chgData name="Stan Cox" userId="9376f276357bfffd" providerId="LiveId" clId="{DFCBF42C-29AD-4572-9AAC-1FE191612A4E}" dt="2021-08-22T03:04:53.447" v="25288" actId="20577"/>
          <ac:spMkLst>
            <pc:docMk/>
            <pc:sldMk cId="2775968038" sldId="356"/>
            <ac:spMk id="4" creationId="{6BAC08E0-CB0D-4E32-B731-9E246A6E9A94}"/>
          </ac:spMkLst>
        </pc:spChg>
      </pc:sldChg>
      <pc:sldChg chg="modSp add mod modShow modNotesTx">
        <pc:chgData name="Stan Cox" userId="9376f276357bfffd" providerId="LiveId" clId="{DFCBF42C-29AD-4572-9AAC-1FE191612A4E}" dt="2022-06-22T03:43:12.306" v="178506" actId="729"/>
        <pc:sldMkLst>
          <pc:docMk/>
          <pc:sldMk cId="2097861887" sldId="357"/>
        </pc:sldMkLst>
        <pc:spChg chg="mod">
          <ac:chgData name="Stan Cox" userId="9376f276357bfffd" providerId="LiveId" clId="{DFCBF42C-29AD-4572-9AAC-1FE191612A4E}" dt="2021-08-22T02:10:24.164" v="21304" actId="6549"/>
          <ac:spMkLst>
            <pc:docMk/>
            <pc:sldMk cId="2097861887" sldId="357"/>
            <ac:spMk id="2" creationId="{D5EE32EB-36B5-4EE5-A573-F740B73E2BB4}"/>
          </ac:spMkLst>
        </pc:spChg>
        <pc:spChg chg="mod">
          <ac:chgData name="Stan Cox" userId="9376f276357bfffd" providerId="LiveId" clId="{DFCBF42C-29AD-4572-9AAC-1FE191612A4E}" dt="2021-08-29T03:33:28.438" v="26115" actId="20577"/>
          <ac:spMkLst>
            <pc:docMk/>
            <pc:sldMk cId="2097861887" sldId="357"/>
            <ac:spMk id="3" creationId="{D4A5977E-BE5F-4058-A390-F9977DD069CB}"/>
          </ac:spMkLst>
        </pc:spChg>
        <pc:spChg chg="mod">
          <ac:chgData name="Stan Cox" userId="9376f276357bfffd" providerId="LiveId" clId="{DFCBF42C-29AD-4572-9AAC-1FE191612A4E}" dt="2021-08-22T03:11:45.059" v="25746" actId="20577"/>
          <ac:spMkLst>
            <pc:docMk/>
            <pc:sldMk cId="2097861887" sldId="357"/>
            <ac:spMk id="4" creationId="{6BAC08E0-CB0D-4E32-B731-9E246A6E9A94}"/>
          </ac:spMkLst>
        </pc:spChg>
      </pc:sldChg>
      <pc:sldChg chg="add del setBg">
        <pc:chgData name="Stan Cox" userId="9376f276357bfffd" providerId="LiveId" clId="{DFCBF42C-29AD-4572-9AAC-1FE191612A4E}" dt="2021-08-22T02:09:18.762" v="21270"/>
        <pc:sldMkLst>
          <pc:docMk/>
          <pc:sldMk cId="2377441427" sldId="357"/>
        </pc:sldMkLst>
      </pc:sldChg>
      <pc:sldChg chg="add del setBg">
        <pc:chgData name="Stan Cox" userId="9376f276357bfffd" providerId="LiveId" clId="{DFCBF42C-29AD-4572-9AAC-1FE191612A4E}" dt="2021-09-05T02:09:38.441" v="31010"/>
        <pc:sldMkLst>
          <pc:docMk/>
          <pc:sldMk cId="224059728" sldId="358"/>
        </pc:sldMkLst>
      </pc:sldChg>
      <pc:sldChg chg="modSp add mod modAnim modShow modNotesTx">
        <pc:chgData name="Stan Cox" userId="9376f276357bfffd" providerId="LiveId" clId="{DFCBF42C-29AD-4572-9AAC-1FE191612A4E}" dt="2022-06-22T03:43:12.306" v="178506" actId="729"/>
        <pc:sldMkLst>
          <pc:docMk/>
          <pc:sldMk cId="2561435854" sldId="358"/>
        </pc:sldMkLst>
        <pc:spChg chg="mod">
          <ac:chgData name="Stan Cox" userId="9376f276357bfffd" providerId="LiveId" clId="{DFCBF42C-29AD-4572-9AAC-1FE191612A4E}" dt="2021-09-05T02:10:28.597" v="31035" actId="20577"/>
          <ac:spMkLst>
            <pc:docMk/>
            <pc:sldMk cId="2561435854" sldId="358"/>
            <ac:spMk id="2" creationId="{D5EE32EB-36B5-4EE5-A573-F740B73E2BB4}"/>
          </ac:spMkLst>
        </pc:spChg>
        <pc:spChg chg="mod">
          <ac:chgData name="Stan Cox" userId="9376f276357bfffd" providerId="LiveId" clId="{DFCBF42C-29AD-4572-9AAC-1FE191612A4E}" dt="2021-09-05T02:34:29.140" v="32248" actId="20577"/>
          <ac:spMkLst>
            <pc:docMk/>
            <pc:sldMk cId="2561435854" sldId="358"/>
            <ac:spMk id="3" creationId="{D4A5977E-BE5F-4058-A390-F9977DD069CB}"/>
          </ac:spMkLst>
        </pc:spChg>
        <pc:spChg chg="mod">
          <ac:chgData name="Stan Cox" userId="9376f276357bfffd" providerId="LiveId" clId="{DFCBF42C-29AD-4572-9AAC-1FE191612A4E}" dt="2021-09-05T02:35:33.646" v="32402" actId="20577"/>
          <ac:spMkLst>
            <pc:docMk/>
            <pc:sldMk cId="2561435854" sldId="358"/>
            <ac:spMk id="4" creationId="{6BAC08E0-CB0D-4E32-B731-9E246A6E9A94}"/>
          </ac:spMkLst>
        </pc:spChg>
      </pc:sldChg>
      <pc:sldChg chg="add del setBg">
        <pc:chgData name="Stan Cox" userId="9376f276357bfffd" providerId="LiveId" clId="{DFCBF42C-29AD-4572-9AAC-1FE191612A4E}" dt="2021-09-05T02:09:38.441" v="31010"/>
        <pc:sldMkLst>
          <pc:docMk/>
          <pc:sldMk cId="147237369" sldId="359"/>
        </pc:sldMkLst>
      </pc:sldChg>
      <pc:sldChg chg="modSp add mod modShow modNotesTx">
        <pc:chgData name="Stan Cox" userId="9376f276357bfffd" providerId="LiveId" clId="{DFCBF42C-29AD-4572-9AAC-1FE191612A4E}" dt="2022-06-22T03:43:12.306" v="178506" actId="729"/>
        <pc:sldMkLst>
          <pc:docMk/>
          <pc:sldMk cId="2705667544" sldId="359"/>
        </pc:sldMkLst>
        <pc:spChg chg="mod">
          <ac:chgData name="Stan Cox" userId="9376f276357bfffd" providerId="LiveId" clId="{DFCBF42C-29AD-4572-9AAC-1FE191612A4E}" dt="2021-09-05T02:10:45.614" v="31036"/>
          <ac:spMkLst>
            <pc:docMk/>
            <pc:sldMk cId="2705667544" sldId="359"/>
            <ac:spMk id="2" creationId="{D5EE32EB-36B5-4EE5-A573-F740B73E2BB4}"/>
          </ac:spMkLst>
        </pc:spChg>
        <pc:spChg chg="mod">
          <ac:chgData name="Stan Cox" userId="9376f276357bfffd" providerId="LiveId" clId="{DFCBF42C-29AD-4572-9AAC-1FE191612A4E}" dt="2021-09-05T02:48:27.298" v="33638" actId="20577"/>
          <ac:spMkLst>
            <pc:docMk/>
            <pc:sldMk cId="2705667544" sldId="359"/>
            <ac:spMk id="3" creationId="{D4A5977E-BE5F-4058-A390-F9977DD069CB}"/>
          </ac:spMkLst>
        </pc:spChg>
      </pc:sldChg>
      <pc:sldChg chg="modSp add mod modShow modNotesTx">
        <pc:chgData name="Stan Cox" userId="9376f276357bfffd" providerId="LiveId" clId="{DFCBF42C-29AD-4572-9AAC-1FE191612A4E}" dt="2022-06-22T03:43:12.306" v="178506" actId="729"/>
        <pc:sldMkLst>
          <pc:docMk/>
          <pc:sldMk cId="2171306598" sldId="360"/>
        </pc:sldMkLst>
        <pc:spChg chg="mod">
          <ac:chgData name="Stan Cox" userId="9376f276357bfffd" providerId="LiveId" clId="{DFCBF42C-29AD-4572-9AAC-1FE191612A4E}" dt="2021-09-05T02:10:54.168" v="31037"/>
          <ac:spMkLst>
            <pc:docMk/>
            <pc:sldMk cId="2171306598" sldId="360"/>
            <ac:spMk id="2" creationId="{D5EE32EB-36B5-4EE5-A573-F740B73E2BB4}"/>
          </ac:spMkLst>
        </pc:spChg>
        <pc:spChg chg="mod">
          <ac:chgData name="Stan Cox" userId="9376f276357bfffd" providerId="LiveId" clId="{DFCBF42C-29AD-4572-9AAC-1FE191612A4E}" dt="2021-09-05T02:59:48.417" v="33897" actId="20577"/>
          <ac:spMkLst>
            <pc:docMk/>
            <pc:sldMk cId="2171306598" sldId="360"/>
            <ac:spMk id="3" creationId="{D4A5977E-BE5F-4058-A390-F9977DD069CB}"/>
          </ac:spMkLst>
        </pc:spChg>
        <pc:spChg chg="mod">
          <ac:chgData name="Stan Cox" userId="9376f276357bfffd" providerId="LiveId" clId="{DFCBF42C-29AD-4572-9AAC-1FE191612A4E}" dt="2021-09-05T03:00:32.126" v="34045" actId="20577"/>
          <ac:spMkLst>
            <pc:docMk/>
            <pc:sldMk cId="2171306598" sldId="360"/>
            <ac:spMk id="4" creationId="{6BAC08E0-CB0D-4E32-B731-9E246A6E9A94}"/>
          </ac:spMkLst>
        </pc:spChg>
      </pc:sldChg>
      <pc:sldChg chg="add del setBg">
        <pc:chgData name="Stan Cox" userId="9376f276357bfffd" providerId="LiveId" clId="{DFCBF42C-29AD-4572-9AAC-1FE191612A4E}" dt="2021-09-05T02:09:38.441" v="31010"/>
        <pc:sldMkLst>
          <pc:docMk/>
          <pc:sldMk cId="4233339393" sldId="360"/>
        </pc:sldMkLst>
      </pc:sldChg>
      <pc:sldChg chg="modSp add mod modShow modNotesTx">
        <pc:chgData name="Stan Cox" userId="9376f276357bfffd" providerId="LiveId" clId="{DFCBF42C-29AD-4572-9AAC-1FE191612A4E}" dt="2022-06-22T03:43:12.306" v="178506" actId="729"/>
        <pc:sldMkLst>
          <pc:docMk/>
          <pc:sldMk cId="1476792391" sldId="361"/>
        </pc:sldMkLst>
        <pc:spChg chg="mod">
          <ac:chgData name="Stan Cox" userId="9376f276357bfffd" providerId="LiveId" clId="{DFCBF42C-29AD-4572-9AAC-1FE191612A4E}" dt="2021-09-05T02:11:02.044" v="31039" actId="20577"/>
          <ac:spMkLst>
            <pc:docMk/>
            <pc:sldMk cId="1476792391" sldId="361"/>
            <ac:spMk id="2" creationId="{D5EE32EB-36B5-4EE5-A573-F740B73E2BB4}"/>
          </ac:spMkLst>
        </pc:spChg>
        <pc:spChg chg="mod">
          <ac:chgData name="Stan Cox" userId="9376f276357bfffd" providerId="LiveId" clId="{DFCBF42C-29AD-4572-9AAC-1FE191612A4E}" dt="2021-09-05T03:22:39.207" v="35238" actId="6549"/>
          <ac:spMkLst>
            <pc:docMk/>
            <pc:sldMk cId="1476792391" sldId="361"/>
            <ac:spMk id="3" creationId="{D4A5977E-BE5F-4058-A390-F9977DD069CB}"/>
          </ac:spMkLst>
        </pc:spChg>
        <pc:spChg chg="mod">
          <ac:chgData name="Stan Cox" userId="9376f276357bfffd" providerId="LiveId" clId="{DFCBF42C-29AD-4572-9AAC-1FE191612A4E}" dt="2021-09-05T03:22:01.533" v="35173" actId="20577"/>
          <ac:spMkLst>
            <pc:docMk/>
            <pc:sldMk cId="1476792391" sldId="361"/>
            <ac:spMk id="4" creationId="{6BAC08E0-CB0D-4E32-B731-9E246A6E9A94}"/>
          </ac:spMkLst>
        </pc:spChg>
      </pc:sldChg>
      <pc:sldChg chg="add del setBg">
        <pc:chgData name="Stan Cox" userId="9376f276357bfffd" providerId="LiveId" clId="{DFCBF42C-29AD-4572-9AAC-1FE191612A4E}" dt="2021-09-05T02:09:38.441" v="31010"/>
        <pc:sldMkLst>
          <pc:docMk/>
          <pc:sldMk cId="3281902413" sldId="361"/>
        </pc:sldMkLst>
      </pc:sldChg>
      <pc:sldChg chg="modSp add mod modAnim modShow modNotesTx">
        <pc:chgData name="Stan Cox" userId="9376f276357bfffd" providerId="LiveId" clId="{DFCBF42C-29AD-4572-9AAC-1FE191612A4E}" dt="2022-06-22T03:43:12.306" v="178506" actId="729"/>
        <pc:sldMkLst>
          <pc:docMk/>
          <pc:sldMk cId="2389912014" sldId="362"/>
        </pc:sldMkLst>
        <pc:spChg chg="mod">
          <ac:chgData name="Stan Cox" userId="9376f276357bfffd" providerId="LiveId" clId="{DFCBF42C-29AD-4572-9AAC-1FE191612A4E}" dt="2021-09-26T01:21:18.431" v="41021" actId="6549"/>
          <ac:spMkLst>
            <pc:docMk/>
            <pc:sldMk cId="2389912014" sldId="362"/>
            <ac:spMk id="2" creationId="{D5EE32EB-36B5-4EE5-A573-F740B73E2BB4}"/>
          </ac:spMkLst>
        </pc:spChg>
        <pc:spChg chg="mod">
          <ac:chgData name="Stan Cox" userId="9376f276357bfffd" providerId="LiveId" clId="{DFCBF42C-29AD-4572-9AAC-1FE191612A4E}" dt="2021-09-26T02:02:01.143" v="42772" actId="20577"/>
          <ac:spMkLst>
            <pc:docMk/>
            <pc:sldMk cId="2389912014" sldId="362"/>
            <ac:spMk id="3" creationId="{D4A5977E-BE5F-4058-A390-F9977DD069CB}"/>
          </ac:spMkLst>
        </pc:spChg>
        <pc:spChg chg="mod">
          <ac:chgData name="Stan Cox" userId="9376f276357bfffd" providerId="LiveId" clId="{DFCBF42C-29AD-4572-9AAC-1FE191612A4E}" dt="2021-09-26T02:13:37.180" v="43199" actId="20577"/>
          <ac:spMkLst>
            <pc:docMk/>
            <pc:sldMk cId="2389912014" sldId="362"/>
            <ac:spMk id="4" creationId="{6BAC08E0-CB0D-4E32-B731-9E246A6E9A94}"/>
          </ac:spMkLst>
        </pc:spChg>
      </pc:sldChg>
      <pc:sldChg chg="add del setBg">
        <pc:chgData name="Stan Cox" userId="9376f276357bfffd" providerId="LiveId" clId="{DFCBF42C-29AD-4572-9AAC-1FE191612A4E}" dt="2021-09-26T01:21:00.023" v="41012"/>
        <pc:sldMkLst>
          <pc:docMk/>
          <pc:sldMk cId="2733122640" sldId="362"/>
        </pc:sldMkLst>
      </pc:sldChg>
      <pc:sldChg chg="modSp add mod modShow modNotesTx">
        <pc:chgData name="Stan Cox" userId="9376f276357bfffd" providerId="LiveId" clId="{DFCBF42C-29AD-4572-9AAC-1FE191612A4E}" dt="2022-06-22T03:43:12.306" v="178506" actId="729"/>
        <pc:sldMkLst>
          <pc:docMk/>
          <pc:sldMk cId="2776927041" sldId="363"/>
        </pc:sldMkLst>
        <pc:spChg chg="mod">
          <ac:chgData name="Stan Cox" userId="9376f276357bfffd" providerId="LiveId" clId="{DFCBF42C-29AD-4572-9AAC-1FE191612A4E}" dt="2021-09-26T01:22:33.368" v="41106"/>
          <ac:spMkLst>
            <pc:docMk/>
            <pc:sldMk cId="2776927041" sldId="363"/>
            <ac:spMk id="2" creationId="{D5EE32EB-36B5-4EE5-A573-F740B73E2BB4}"/>
          </ac:spMkLst>
        </pc:spChg>
        <pc:spChg chg="mod">
          <ac:chgData name="Stan Cox" userId="9376f276357bfffd" providerId="LiveId" clId="{DFCBF42C-29AD-4572-9AAC-1FE191612A4E}" dt="2021-09-26T02:35:51.660" v="44923" actId="20577"/>
          <ac:spMkLst>
            <pc:docMk/>
            <pc:sldMk cId="2776927041" sldId="363"/>
            <ac:spMk id="3" creationId="{D4A5977E-BE5F-4058-A390-F9977DD069CB}"/>
          </ac:spMkLst>
        </pc:spChg>
        <pc:spChg chg="mod">
          <ac:chgData name="Stan Cox" userId="9376f276357bfffd" providerId="LiveId" clId="{DFCBF42C-29AD-4572-9AAC-1FE191612A4E}" dt="2021-09-26T02:28:47.970" v="44092" actId="1076"/>
          <ac:spMkLst>
            <pc:docMk/>
            <pc:sldMk cId="2776927041" sldId="363"/>
            <ac:spMk id="5" creationId="{5B55EC6F-F625-4F50-9325-49A329E30C15}"/>
          </ac:spMkLst>
        </pc:spChg>
      </pc:sldChg>
      <pc:sldChg chg="add del setBg">
        <pc:chgData name="Stan Cox" userId="9376f276357bfffd" providerId="LiveId" clId="{DFCBF42C-29AD-4572-9AAC-1FE191612A4E}" dt="2021-09-26T01:21:00.023" v="41012"/>
        <pc:sldMkLst>
          <pc:docMk/>
          <pc:sldMk cId="3262006507" sldId="363"/>
        </pc:sldMkLst>
      </pc:sldChg>
      <pc:sldChg chg="add del setBg">
        <pc:chgData name="Stan Cox" userId="9376f276357bfffd" providerId="LiveId" clId="{DFCBF42C-29AD-4572-9AAC-1FE191612A4E}" dt="2021-09-26T01:21:00.023" v="41012"/>
        <pc:sldMkLst>
          <pc:docMk/>
          <pc:sldMk cId="2957989993" sldId="364"/>
        </pc:sldMkLst>
      </pc:sldChg>
      <pc:sldChg chg="modSp add mod modShow modNotesTx">
        <pc:chgData name="Stan Cox" userId="9376f276357bfffd" providerId="LiveId" clId="{DFCBF42C-29AD-4572-9AAC-1FE191612A4E}" dt="2022-06-22T03:43:12.306" v="178506" actId="729"/>
        <pc:sldMkLst>
          <pc:docMk/>
          <pc:sldMk cId="2969745937" sldId="364"/>
        </pc:sldMkLst>
        <pc:spChg chg="mod">
          <ac:chgData name="Stan Cox" userId="9376f276357bfffd" providerId="LiveId" clId="{DFCBF42C-29AD-4572-9AAC-1FE191612A4E}" dt="2021-09-26T01:22:40.133" v="41107"/>
          <ac:spMkLst>
            <pc:docMk/>
            <pc:sldMk cId="2969745937" sldId="364"/>
            <ac:spMk id="2" creationId="{D5EE32EB-36B5-4EE5-A573-F740B73E2BB4}"/>
          </ac:spMkLst>
        </pc:spChg>
        <pc:spChg chg="mod">
          <ac:chgData name="Stan Cox" userId="9376f276357bfffd" providerId="LiveId" clId="{DFCBF42C-29AD-4572-9AAC-1FE191612A4E}" dt="2021-09-26T02:41:01.039" v="45578" actId="20577"/>
          <ac:spMkLst>
            <pc:docMk/>
            <pc:sldMk cId="2969745937" sldId="364"/>
            <ac:spMk id="3" creationId="{D4A5977E-BE5F-4058-A390-F9977DD069CB}"/>
          </ac:spMkLst>
        </pc:spChg>
        <pc:spChg chg="mod">
          <ac:chgData name="Stan Cox" userId="9376f276357bfffd" providerId="LiveId" clId="{DFCBF42C-29AD-4572-9AAC-1FE191612A4E}" dt="2021-09-26T02:40:56.390" v="45577" actId="20577"/>
          <ac:spMkLst>
            <pc:docMk/>
            <pc:sldMk cId="2969745937" sldId="364"/>
            <ac:spMk id="4" creationId="{6BAC08E0-CB0D-4E32-B731-9E246A6E9A94}"/>
          </ac:spMkLst>
        </pc:spChg>
      </pc:sldChg>
      <pc:sldChg chg="add del setBg">
        <pc:chgData name="Stan Cox" userId="9376f276357bfffd" providerId="LiveId" clId="{DFCBF42C-29AD-4572-9AAC-1FE191612A4E}" dt="2021-09-26T01:21:00.023" v="41012"/>
        <pc:sldMkLst>
          <pc:docMk/>
          <pc:sldMk cId="1153014923" sldId="365"/>
        </pc:sldMkLst>
      </pc:sldChg>
      <pc:sldChg chg="modSp add mod modShow modNotesTx">
        <pc:chgData name="Stan Cox" userId="9376f276357bfffd" providerId="LiveId" clId="{DFCBF42C-29AD-4572-9AAC-1FE191612A4E}" dt="2022-06-22T03:43:12.306" v="178506" actId="729"/>
        <pc:sldMkLst>
          <pc:docMk/>
          <pc:sldMk cId="4199482010" sldId="365"/>
        </pc:sldMkLst>
        <pc:spChg chg="mod">
          <ac:chgData name="Stan Cox" userId="9376f276357bfffd" providerId="LiveId" clId="{DFCBF42C-29AD-4572-9AAC-1FE191612A4E}" dt="2021-09-26T01:22:48.473" v="41109" actId="20577"/>
          <ac:spMkLst>
            <pc:docMk/>
            <pc:sldMk cId="4199482010" sldId="365"/>
            <ac:spMk id="2" creationId="{D5EE32EB-36B5-4EE5-A573-F740B73E2BB4}"/>
          </ac:spMkLst>
        </pc:spChg>
        <pc:spChg chg="mod">
          <ac:chgData name="Stan Cox" userId="9376f276357bfffd" providerId="LiveId" clId="{DFCBF42C-29AD-4572-9AAC-1FE191612A4E}" dt="2021-09-26T02:57:43.690" v="46331" actId="20577"/>
          <ac:spMkLst>
            <pc:docMk/>
            <pc:sldMk cId="4199482010" sldId="365"/>
            <ac:spMk id="3" creationId="{D4A5977E-BE5F-4058-A390-F9977DD069CB}"/>
          </ac:spMkLst>
        </pc:spChg>
        <pc:spChg chg="mod">
          <ac:chgData name="Stan Cox" userId="9376f276357bfffd" providerId="LiveId" clId="{DFCBF42C-29AD-4572-9AAC-1FE191612A4E}" dt="2021-09-26T02:58:03.583" v="46378" actId="20577"/>
          <ac:spMkLst>
            <pc:docMk/>
            <pc:sldMk cId="4199482010" sldId="365"/>
            <ac:spMk id="4" creationId="{6BAC08E0-CB0D-4E32-B731-9E246A6E9A94}"/>
          </ac:spMkLst>
        </pc:spChg>
      </pc:sldChg>
      <pc:sldChg chg="add del setBg">
        <pc:chgData name="Stan Cox" userId="9376f276357bfffd" providerId="LiveId" clId="{DFCBF42C-29AD-4572-9AAC-1FE191612A4E}" dt="2021-10-29T21:06:45.249" v="52491"/>
        <pc:sldMkLst>
          <pc:docMk/>
          <pc:sldMk cId="2851650084" sldId="366"/>
        </pc:sldMkLst>
      </pc:sldChg>
      <pc:sldChg chg="modSp add mod modAnim modShow modNotesTx">
        <pc:chgData name="Stan Cox" userId="9376f276357bfffd" providerId="LiveId" clId="{DFCBF42C-29AD-4572-9AAC-1FE191612A4E}" dt="2022-06-22T03:43:12.306" v="178506" actId="729"/>
        <pc:sldMkLst>
          <pc:docMk/>
          <pc:sldMk cId="3454362199" sldId="366"/>
        </pc:sldMkLst>
        <pc:spChg chg="mod">
          <ac:chgData name="Stan Cox" userId="9376f276357bfffd" providerId="LiveId" clId="{DFCBF42C-29AD-4572-9AAC-1FE191612A4E}" dt="2021-10-29T21:10:12.507" v="52559" actId="947"/>
          <ac:spMkLst>
            <pc:docMk/>
            <pc:sldMk cId="3454362199" sldId="366"/>
            <ac:spMk id="2" creationId="{D5EE32EB-36B5-4EE5-A573-F740B73E2BB4}"/>
          </ac:spMkLst>
        </pc:spChg>
        <pc:spChg chg="mod">
          <ac:chgData name="Stan Cox" userId="9376f276357bfffd" providerId="LiveId" clId="{DFCBF42C-29AD-4572-9AAC-1FE191612A4E}" dt="2021-10-31T02:12:48.002" v="54599" actId="20577"/>
          <ac:spMkLst>
            <pc:docMk/>
            <pc:sldMk cId="3454362199" sldId="366"/>
            <ac:spMk id="3" creationId="{D4A5977E-BE5F-4058-A390-F9977DD069CB}"/>
          </ac:spMkLst>
        </pc:spChg>
        <pc:spChg chg="mod">
          <ac:chgData name="Stan Cox" userId="9376f276357bfffd" providerId="LiveId" clId="{DFCBF42C-29AD-4572-9AAC-1FE191612A4E}" dt="2021-10-31T02:27:27.311" v="55415" actId="20577"/>
          <ac:spMkLst>
            <pc:docMk/>
            <pc:sldMk cId="3454362199" sldId="366"/>
            <ac:spMk id="4" creationId="{6BAC08E0-CB0D-4E32-B731-9E246A6E9A94}"/>
          </ac:spMkLst>
        </pc:spChg>
      </pc:sldChg>
      <pc:sldChg chg="modSp add mod modShow modNotesTx">
        <pc:chgData name="Stan Cox" userId="9376f276357bfffd" providerId="LiveId" clId="{DFCBF42C-29AD-4572-9AAC-1FE191612A4E}" dt="2022-06-22T03:43:12.306" v="178506" actId="729"/>
        <pc:sldMkLst>
          <pc:docMk/>
          <pc:sldMk cId="3035079064" sldId="367"/>
        </pc:sldMkLst>
        <pc:spChg chg="mod">
          <ac:chgData name="Stan Cox" userId="9376f276357bfffd" providerId="LiveId" clId="{DFCBF42C-29AD-4572-9AAC-1FE191612A4E}" dt="2021-10-29T21:13:01.073" v="52566" actId="20577"/>
          <ac:spMkLst>
            <pc:docMk/>
            <pc:sldMk cId="3035079064" sldId="367"/>
            <ac:spMk id="2" creationId="{D5EE32EB-36B5-4EE5-A573-F740B73E2BB4}"/>
          </ac:spMkLst>
        </pc:spChg>
        <pc:spChg chg="mod">
          <ac:chgData name="Stan Cox" userId="9376f276357bfffd" providerId="LiveId" clId="{DFCBF42C-29AD-4572-9AAC-1FE191612A4E}" dt="2021-11-07T04:23:44.235" v="56354" actId="20577"/>
          <ac:spMkLst>
            <pc:docMk/>
            <pc:sldMk cId="3035079064" sldId="367"/>
            <ac:spMk id="3" creationId="{D4A5977E-BE5F-4058-A390-F9977DD069CB}"/>
          </ac:spMkLst>
        </pc:spChg>
      </pc:sldChg>
      <pc:sldChg chg="add del setBg">
        <pc:chgData name="Stan Cox" userId="9376f276357bfffd" providerId="LiveId" clId="{DFCBF42C-29AD-4572-9AAC-1FE191612A4E}" dt="2021-10-29T21:06:45.249" v="52491"/>
        <pc:sldMkLst>
          <pc:docMk/>
          <pc:sldMk cId="3326221157" sldId="367"/>
        </pc:sldMkLst>
      </pc:sldChg>
      <pc:sldChg chg="modSp add mod modShow modNotesTx">
        <pc:chgData name="Stan Cox" userId="9376f276357bfffd" providerId="LiveId" clId="{DFCBF42C-29AD-4572-9AAC-1FE191612A4E}" dt="2022-06-22T03:43:12.306" v="178506" actId="729"/>
        <pc:sldMkLst>
          <pc:docMk/>
          <pc:sldMk cId="1729651856" sldId="368"/>
        </pc:sldMkLst>
        <pc:spChg chg="mod">
          <ac:chgData name="Stan Cox" userId="9376f276357bfffd" providerId="LiveId" clId="{DFCBF42C-29AD-4572-9AAC-1FE191612A4E}" dt="2021-10-29T21:14:10.072" v="52586" actId="20577"/>
          <ac:spMkLst>
            <pc:docMk/>
            <pc:sldMk cId="1729651856" sldId="368"/>
            <ac:spMk id="2" creationId="{D5EE32EB-36B5-4EE5-A573-F740B73E2BB4}"/>
          </ac:spMkLst>
        </pc:spChg>
        <pc:spChg chg="mod">
          <ac:chgData name="Stan Cox" userId="9376f276357bfffd" providerId="LiveId" clId="{DFCBF42C-29AD-4572-9AAC-1FE191612A4E}" dt="2021-11-07T04:36:50.125" v="56514" actId="20577"/>
          <ac:spMkLst>
            <pc:docMk/>
            <pc:sldMk cId="1729651856" sldId="368"/>
            <ac:spMk id="3" creationId="{D4A5977E-BE5F-4058-A390-F9977DD069CB}"/>
          </ac:spMkLst>
        </pc:spChg>
        <pc:spChg chg="mod">
          <ac:chgData name="Stan Cox" userId="9376f276357bfffd" providerId="LiveId" clId="{DFCBF42C-29AD-4572-9AAC-1FE191612A4E}" dt="2021-11-07T04:37:17.393" v="56590" actId="20577"/>
          <ac:spMkLst>
            <pc:docMk/>
            <pc:sldMk cId="1729651856" sldId="368"/>
            <ac:spMk id="4" creationId="{6BAC08E0-CB0D-4E32-B731-9E246A6E9A94}"/>
          </ac:spMkLst>
        </pc:spChg>
      </pc:sldChg>
      <pc:sldChg chg="add del setBg">
        <pc:chgData name="Stan Cox" userId="9376f276357bfffd" providerId="LiveId" clId="{DFCBF42C-29AD-4572-9AAC-1FE191612A4E}" dt="2021-10-29T21:06:45.249" v="52491"/>
        <pc:sldMkLst>
          <pc:docMk/>
          <pc:sldMk cId="3603367095" sldId="368"/>
        </pc:sldMkLst>
      </pc:sldChg>
      <pc:sldChg chg="addSp modSp add mod modAnim modShow modNotesTx">
        <pc:chgData name="Stan Cox" userId="9376f276357bfffd" providerId="LiveId" clId="{DFCBF42C-29AD-4572-9AAC-1FE191612A4E}" dt="2022-06-22T03:43:12.306" v="178506" actId="729"/>
        <pc:sldMkLst>
          <pc:docMk/>
          <pc:sldMk cId="686631723" sldId="369"/>
        </pc:sldMkLst>
        <pc:spChg chg="mod">
          <ac:chgData name="Stan Cox" userId="9376f276357bfffd" providerId="LiveId" clId="{DFCBF42C-29AD-4572-9AAC-1FE191612A4E}" dt="2021-11-13T19:14:31.681" v="62831" actId="1076"/>
          <ac:spMkLst>
            <pc:docMk/>
            <pc:sldMk cId="686631723" sldId="369"/>
            <ac:spMk id="2" creationId="{D5EE32EB-36B5-4EE5-A573-F740B73E2BB4}"/>
          </ac:spMkLst>
        </pc:spChg>
        <pc:spChg chg="mod">
          <ac:chgData name="Stan Cox" userId="9376f276357bfffd" providerId="LiveId" clId="{DFCBF42C-29AD-4572-9AAC-1FE191612A4E}" dt="2021-11-07T05:19:29.301" v="58112" actId="6549"/>
          <ac:spMkLst>
            <pc:docMk/>
            <pc:sldMk cId="686631723" sldId="369"/>
            <ac:spMk id="3" creationId="{D4A5977E-BE5F-4058-A390-F9977DD069CB}"/>
          </ac:spMkLst>
        </pc:spChg>
        <pc:spChg chg="mod">
          <ac:chgData name="Stan Cox" userId="9376f276357bfffd" providerId="LiveId" clId="{DFCBF42C-29AD-4572-9AAC-1FE191612A4E}" dt="2021-11-13T19:24:30.420" v="63233" actId="20577"/>
          <ac:spMkLst>
            <pc:docMk/>
            <pc:sldMk cId="686631723" sldId="369"/>
            <ac:spMk id="4" creationId="{6BAC08E0-CB0D-4E32-B731-9E246A6E9A94}"/>
          </ac:spMkLst>
        </pc:spChg>
        <pc:picChg chg="add mod">
          <ac:chgData name="Stan Cox" userId="9376f276357bfffd" providerId="LiveId" clId="{DFCBF42C-29AD-4572-9AAC-1FE191612A4E}" dt="2021-11-13T19:16:43.871" v="62858" actId="1037"/>
          <ac:picMkLst>
            <pc:docMk/>
            <pc:sldMk cId="686631723" sldId="369"/>
            <ac:picMk id="1026" creationId="{A886A00C-1AC7-4E44-AB3D-08649881F734}"/>
          </ac:picMkLst>
        </pc:picChg>
      </pc:sldChg>
      <pc:sldChg chg="add del setBg">
        <pc:chgData name="Stan Cox" userId="9376f276357bfffd" providerId="LiveId" clId="{DFCBF42C-29AD-4572-9AAC-1FE191612A4E}" dt="2021-10-29T21:06:45.249" v="52491"/>
        <pc:sldMkLst>
          <pc:docMk/>
          <pc:sldMk cId="2535983675" sldId="369"/>
        </pc:sldMkLst>
      </pc:sldChg>
      <pc:sldChg chg="modSp add mod modShow modNotesTx">
        <pc:chgData name="Stan Cox" userId="9376f276357bfffd" providerId="LiveId" clId="{DFCBF42C-29AD-4572-9AAC-1FE191612A4E}" dt="2022-06-22T03:43:12.306" v="178506" actId="729"/>
        <pc:sldMkLst>
          <pc:docMk/>
          <pc:sldMk cId="1471137061" sldId="370"/>
        </pc:sldMkLst>
        <pc:spChg chg="mod">
          <ac:chgData name="Stan Cox" userId="9376f276357bfffd" providerId="LiveId" clId="{DFCBF42C-29AD-4572-9AAC-1FE191612A4E}" dt="2021-11-07T05:16:44.677" v="57861" actId="20577"/>
          <ac:spMkLst>
            <pc:docMk/>
            <pc:sldMk cId="1471137061" sldId="370"/>
            <ac:spMk id="3" creationId="{D4A5977E-BE5F-4058-A390-F9977DD069CB}"/>
          </ac:spMkLst>
        </pc:spChg>
        <pc:spChg chg="mod">
          <ac:chgData name="Stan Cox" userId="9376f276357bfffd" providerId="LiveId" clId="{DFCBF42C-29AD-4572-9AAC-1FE191612A4E}" dt="2021-11-07T05:15:43.145" v="57728" actId="6549"/>
          <ac:spMkLst>
            <pc:docMk/>
            <pc:sldMk cId="1471137061" sldId="370"/>
            <ac:spMk id="4" creationId="{6BAC08E0-CB0D-4E32-B731-9E246A6E9A94}"/>
          </ac:spMkLst>
        </pc:spChg>
      </pc:sldChg>
      <pc:sldChg chg="add del setBg">
        <pc:chgData name="Stan Cox" userId="9376f276357bfffd" providerId="LiveId" clId="{DFCBF42C-29AD-4572-9AAC-1FE191612A4E}" dt="2021-11-07T05:15:08.409" v="57719"/>
        <pc:sldMkLst>
          <pc:docMk/>
          <pc:sldMk cId="4157124230" sldId="370"/>
        </pc:sldMkLst>
      </pc:sldChg>
      <pc:sldChg chg="add del setBg">
        <pc:chgData name="Stan Cox" userId="9376f276357bfffd" providerId="LiveId" clId="{DFCBF42C-29AD-4572-9AAC-1FE191612A4E}" dt="2021-11-21T03:30:49.818" v="69821"/>
        <pc:sldMkLst>
          <pc:docMk/>
          <pc:sldMk cId="173547374" sldId="371"/>
        </pc:sldMkLst>
      </pc:sldChg>
      <pc:sldChg chg="addSp delSp add del mod setBg modShow">
        <pc:chgData name="Stan Cox" userId="9376f276357bfffd" providerId="LiveId" clId="{DFCBF42C-29AD-4572-9AAC-1FE191612A4E}" dt="2021-11-21T03:30:32.130" v="69819" actId="47"/>
        <pc:sldMkLst>
          <pc:docMk/>
          <pc:sldMk cId="3581046123" sldId="371"/>
        </pc:sldMkLst>
        <pc:spChg chg="add del">
          <ac:chgData name="Stan Cox" userId="9376f276357bfffd" providerId="LiveId" clId="{DFCBF42C-29AD-4572-9AAC-1FE191612A4E}" dt="2021-11-21T03:30:21.991" v="69818" actId="22"/>
          <ac:spMkLst>
            <pc:docMk/>
            <pc:sldMk cId="3581046123" sldId="371"/>
            <ac:spMk id="7" creationId="{2DD3D6C1-9009-4079-A02D-0F1759493FA7}"/>
          </ac:spMkLst>
        </pc:spChg>
      </pc:sldChg>
      <pc:sldChg chg="modSp add mod modAnim modShow modNotesTx">
        <pc:chgData name="Stan Cox" userId="9376f276357bfffd" providerId="LiveId" clId="{DFCBF42C-29AD-4572-9AAC-1FE191612A4E}" dt="2022-06-22T03:43:12.306" v="178506" actId="729"/>
        <pc:sldMkLst>
          <pc:docMk/>
          <pc:sldMk cId="4142863320" sldId="371"/>
        </pc:sldMkLst>
        <pc:spChg chg="mod">
          <ac:chgData name="Stan Cox" userId="9376f276357bfffd" providerId="LiveId" clId="{DFCBF42C-29AD-4572-9AAC-1FE191612A4E}" dt="2021-11-21T03:33:30.314" v="69915" actId="122"/>
          <ac:spMkLst>
            <pc:docMk/>
            <pc:sldMk cId="4142863320" sldId="371"/>
            <ac:spMk id="2" creationId="{D5EE32EB-36B5-4EE5-A573-F740B73E2BB4}"/>
          </ac:spMkLst>
        </pc:spChg>
        <pc:spChg chg="mod">
          <ac:chgData name="Stan Cox" userId="9376f276357bfffd" providerId="LiveId" clId="{DFCBF42C-29AD-4572-9AAC-1FE191612A4E}" dt="2021-11-21T04:07:47.167" v="72547" actId="27636"/>
          <ac:spMkLst>
            <pc:docMk/>
            <pc:sldMk cId="4142863320" sldId="371"/>
            <ac:spMk id="3" creationId="{D4A5977E-BE5F-4058-A390-F9977DD069CB}"/>
          </ac:spMkLst>
        </pc:spChg>
        <pc:spChg chg="mod">
          <ac:chgData name="Stan Cox" userId="9376f276357bfffd" providerId="LiveId" clId="{DFCBF42C-29AD-4572-9AAC-1FE191612A4E}" dt="2021-11-21T04:10:02.958" v="72670" actId="20577"/>
          <ac:spMkLst>
            <pc:docMk/>
            <pc:sldMk cId="4142863320" sldId="371"/>
            <ac:spMk id="4" creationId="{6BAC08E0-CB0D-4E32-B731-9E246A6E9A94}"/>
          </ac:spMkLst>
        </pc:spChg>
      </pc:sldChg>
      <pc:sldChg chg="modSp add mod modAnim modShow modNotesTx">
        <pc:chgData name="Stan Cox" userId="9376f276357bfffd" providerId="LiveId" clId="{DFCBF42C-29AD-4572-9AAC-1FE191612A4E}" dt="2022-06-22T03:43:12.306" v="178506" actId="729"/>
        <pc:sldMkLst>
          <pc:docMk/>
          <pc:sldMk cId="1812710903" sldId="372"/>
        </pc:sldMkLst>
        <pc:spChg chg="mod">
          <ac:chgData name="Stan Cox" userId="9376f276357bfffd" providerId="LiveId" clId="{DFCBF42C-29AD-4572-9AAC-1FE191612A4E}" dt="2021-11-21T03:32:57.022" v="69910"/>
          <ac:spMkLst>
            <pc:docMk/>
            <pc:sldMk cId="1812710903" sldId="372"/>
            <ac:spMk id="2" creationId="{D5EE32EB-36B5-4EE5-A573-F740B73E2BB4}"/>
          </ac:spMkLst>
        </pc:spChg>
        <pc:spChg chg="mod">
          <ac:chgData name="Stan Cox" userId="9376f276357bfffd" providerId="LiveId" clId="{DFCBF42C-29AD-4572-9AAC-1FE191612A4E}" dt="2021-11-28T04:13:36.949" v="73345" actId="20577"/>
          <ac:spMkLst>
            <pc:docMk/>
            <pc:sldMk cId="1812710903" sldId="372"/>
            <ac:spMk id="3" creationId="{D4A5977E-BE5F-4058-A390-F9977DD069CB}"/>
          </ac:spMkLst>
        </pc:spChg>
      </pc:sldChg>
      <pc:sldChg chg="add del setBg">
        <pc:chgData name="Stan Cox" userId="9376f276357bfffd" providerId="LiveId" clId="{DFCBF42C-29AD-4572-9AAC-1FE191612A4E}" dt="2021-11-21T03:30:49.818" v="69821"/>
        <pc:sldMkLst>
          <pc:docMk/>
          <pc:sldMk cId="1956405190" sldId="372"/>
        </pc:sldMkLst>
      </pc:sldChg>
      <pc:sldChg chg="add del mod setBg modShow">
        <pc:chgData name="Stan Cox" userId="9376f276357bfffd" providerId="LiveId" clId="{DFCBF42C-29AD-4572-9AAC-1FE191612A4E}" dt="2021-11-21T03:30:32.130" v="69819" actId="47"/>
        <pc:sldMkLst>
          <pc:docMk/>
          <pc:sldMk cId="2037514794" sldId="372"/>
        </pc:sldMkLst>
      </pc:sldChg>
      <pc:sldChg chg="add del setBg">
        <pc:chgData name="Stan Cox" userId="9376f276357bfffd" providerId="LiveId" clId="{DFCBF42C-29AD-4572-9AAC-1FE191612A4E}" dt="2021-11-21T03:30:49.818" v="69821"/>
        <pc:sldMkLst>
          <pc:docMk/>
          <pc:sldMk cId="2106012326" sldId="373"/>
        </pc:sldMkLst>
      </pc:sldChg>
      <pc:sldChg chg="add del mod setBg modShow">
        <pc:chgData name="Stan Cox" userId="9376f276357bfffd" providerId="LiveId" clId="{DFCBF42C-29AD-4572-9AAC-1FE191612A4E}" dt="2021-11-21T03:30:32.130" v="69819" actId="47"/>
        <pc:sldMkLst>
          <pc:docMk/>
          <pc:sldMk cId="2645455416" sldId="373"/>
        </pc:sldMkLst>
      </pc:sldChg>
      <pc:sldChg chg="modSp add mod modShow modNotesTx">
        <pc:chgData name="Stan Cox" userId="9376f276357bfffd" providerId="LiveId" clId="{DFCBF42C-29AD-4572-9AAC-1FE191612A4E}" dt="2022-06-22T03:43:12.306" v="178506" actId="729"/>
        <pc:sldMkLst>
          <pc:docMk/>
          <pc:sldMk cId="3142339059" sldId="373"/>
        </pc:sldMkLst>
        <pc:spChg chg="mod">
          <ac:chgData name="Stan Cox" userId="9376f276357bfffd" providerId="LiveId" clId="{DFCBF42C-29AD-4572-9AAC-1FE191612A4E}" dt="2021-11-21T03:33:03.678" v="69911"/>
          <ac:spMkLst>
            <pc:docMk/>
            <pc:sldMk cId="3142339059" sldId="373"/>
            <ac:spMk id="2" creationId="{D5EE32EB-36B5-4EE5-A573-F740B73E2BB4}"/>
          </ac:spMkLst>
        </pc:spChg>
        <pc:spChg chg="mod">
          <ac:chgData name="Stan Cox" userId="9376f276357bfffd" providerId="LiveId" clId="{DFCBF42C-29AD-4572-9AAC-1FE191612A4E}" dt="2021-11-28T04:50:29.366" v="75433" actId="20577"/>
          <ac:spMkLst>
            <pc:docMk/>
            <pc:sldMk cId="3142339059" sldId="373"/>
            <ac:spMk id="3" creationId="{D4A5977E-BE5F-4058-A390-F9977DD069CB}"/>
          </ac:spMkLst>
        </pc:spChg>
        <pc:spChg chg="mod">
          <ac:chgData name="Stan Cox" userId="9376f276357bfffd" providerId="LiveId" clId="{DFCBF42C-29AD-4572-9AAC-1FE191612A4E}" dt="2021-11-28T04:51:14.119" v="75589" actId="20577"/>
          <ac:spMkLst>
            <pc:docMk/>
            <pc:sldMk cId="3142339059" sldId="373"/>
            <ac:spMk id="4" creationId="{6BAC08E0-CB0D-4E32-B731-9E246A6E9A94}"/>
          </ac:spMkLst>
        </pc:spChg>
      </pc:sldChg>
      <pc:sldChg chg="add del mod setBg modShow">
        <pc:chgData name="Stan Cox" userId="9376f276357bfffd" providerId="LiveId" clId="{DFCBF42C-29AD-4572-9AAC-1FE191612A4E}" dt="2021-11-21T03:30:32.130" v="69819" actId="47"/>
        <pc:sldMkLst>
          <pc:docMk/>
          <pc:sldMk cId="527217723" sldId="374"/>
        </pc:sldMkLst>
      </pc:sldChg>
      <pc:sldChg chg="add del setBg">
        <pc:chgData name="Stan Cox" userId="9376f276357bfffd" providerId="LiveId" clId="{DFCBF42C-29AD-4572-9AAC-1FE191612A4E}" dt="2021-11-21T03:30:49.818" v="69821"/>
        <pc:sldMkLst>
          <pc:docMk/>
          <pc:sldMk cId="670121154" sldId="374"/>
        </pc:sldMkLst>
      </pc:sldChg>
      <pc:sldChg chg="addSp delSp modSp add mod modAnim modShow modNotesTx">
        <pc:chgData name="Stan Cox" userId="9376f276357bfffd" providerId="LiveId" clId="{DFCBF42C-29AD-4572-9AAC-1FE191612A4E}" dt="2022-06-22T03:43:12.306" v="178506" actId="729"/>
        <pc:sldMkLst>
          <pc:docMk/>
          <pc:sldMk cId="4123562516" sldId="374"/>
        </pc:sldMkLst>
        <pc:spChg chg="mod">
          <ac:chgData name="Stan Cox" userId="9376f276357bfffd" providerId="LiveId" clId="{DFCBF42C-29AD-4572-9AAC-1FE191612A4E}" dt="2021-11-21T03:33:12.504" v="69913" actId="20577"/>
          <ac:spMkLst>
            <pc:docMk/>
            <pc:sldMk cId="4123562516" sldId="374"/>
            <ac:spMk id="2" creationId="{D5EE32EB-36B5-4EE5-A573-F740B73E2BB4}"/>
          </ac:spMkLst>
        </pc:spChg>
        <pc:spChg chg="mod">
          <ac:chgData name="Stan Cox" userId="9376f276357bfffd" providerId="LiveId" clId="{DFCBF42C-29AD-4572-9AAC-1FE191612A4E}" dt="2021-11-28T05:16:49.098" v="76071" actId="20577"/>
          <ac:spMkLst>
            <pc:docMk/>
            <pc:sldMk cId="4123562516" sldId="374"/>
            <ac:spMk id="3" creationId="{D4A5977E-BE5F-4058-A390-F9977DD069CB}"/>
          </ac:spMkLst>
        </pc:spChg>
        <pc:spChg chg="mod">
          <ac:chgData name="Stan Cox" userId="9376f276357bfffd" providerId="LiveId" clId="{DFCBF42C-29AD-4572-9AAC-1FE191612A4E}" dt="2021-11-28T05:21:39.991" v="76286" actId="20577"/>
          <ac:spMkLst>
            <pc:docMk/>
            <pc:sldMk cId="4123562516" sldId="374"/>
            <ac:spMk id="4" creationId="{6BAC08E0-CB0D-4E32-B731-9E246A6E9A94}"/>
          </ac:spMkLst>
        </pc:spChg>
        <pc:picChg chg="add del">
          <ac:chgData name="Stan Cox" userId="9376f276357bfffd" providerId="LiveId" clId="{DFCBF42C-29AD-4572-9AAC-1FE191612A4E}" dt="2021-12-17T00:27:20.439" v="86579"/>
          <ac:picMkLst>
            <pc:docMk/>
            <pc:sldMk cId="4123562516" sldId="374"/>
            <ac:picMk id="6" creationId="{94F512FF-9118-4460-9ABA-4F49D4B6A763}"/>
          </ac:picMkLst>
        </pc:picChg>
        <pc:picChg chg="del">
          <ac:chgData name="Stan Cox" userId="9376f276357bfffd" providerId="LiveId" clId="{DFCBF42C-29AD-4572-9AAC-1FE191612A4E}" dt="2021-11-21T03:33:14.597" v="69914" actId="478"/>
          <ac:picMkLst>
            <pc:docMk/>
            <pc:sldMk cId="4123562516" sldId="374"/>
            <ac:picMk id="1026" creationId="{A886A00C-1AC7-4E44-AB3D-08649881F734}"/>
          </ac:picMkLst>
        </pc:picChg>
        <pc:picChg chg="add mod">
          <ac:chgData name="Stan Cox" userId="9376f276357bfffd" providerId="LiveId" clId="{DFCBF42C-29AD-4572-9AAC-1FE191612A4E}" dt="2021-12-05T04:57:13.307" v="76378" actId="1036"/>
          <ac:picMkLst>
            <pc:docMk/>
            <pc:sldMk cId="4123562516" sldId="374"/>
            <ac:picMk id="1026" creationId="{B899EFC6-7790-4617-AEBB-258D006356AC}"/>
          </ac:picMkLst>
        </pc:picChg>
      </pc:sldChg>
      <pc:sldChg chg="add del setBg">
        <pc:chgData name="Stan Cox" userId="9376f276357bfffd" providerId="LiveId" clId="{DFCBF42C-29AD-4572-9AAC-1FE191612A4E}" dt="2021-11-28T05:23:28.159" v="76343"/>
        <pc:sldMkLst>
          <pc:docMk/>
          <pc:sldMk cId="49649979" sldId="375"/>
        </pc:sldMkLst>
      </pc:sldChg>
      <pc:sldChg chg="add del setBg">
        <pc:chgData name="Stan Cox" userId="9376f276357bfffd" providerId="LiveId" clId="{DFCBF42C-29AD-4572-9AAC-1FE191612A4E}" dt="2021-12-17T00:27:31.222" v="86581"/>
        <pc:sldMkLst>
          <pc:docMk/>
          <pc:sldMk cId="487623107" sldId="375"/>
        </pc:sldMkLst>
      </pc:sldChg>
      <pc:sldChg chg="modSp add mod modAnim modShow modNotesTx">
        <pc:chgData name="Stan Cox" userId="9376f276357bfffd" providerId="LiveId" clId="{DFCBF42C-29AD-4572-9AAC-1FE191612A4E}" dt="2022-06-22T03:43:12.306" v="178506" actId="729"/>
        <pc:sldMkLst>
          <pc:docMk/>
          <pc:sldMk cId="640477023" sldId="375"/>
        </pc:sldMkLst>
        <pc:spChg chg="mod">
          <ac:chgData name="Stan Cox" userId="9376f276357bfffd" providerId="LiveId" clId="{DFCBF42C-29AD-4572-9AAC-1FE191612A4E}" dt="2021-12-17T00:30:35.751" v="86636" actId="20577"/>
          <ac:spMkLst>
            <pc:docMk/>
            <pc:sldMk cId="640477023" sldId="375"/>
            <ac:spMk id="2" creationId="{D5EE32EB-36B5-4EE5-A573-F740B73E2BB4}"/>
          </ac:spMkLst>
        </pc:spChg>
        <pc:spChg chg="mod">
          <ac:chgData name="Stan Cox" userId="9376f276357bfffd" providerId="LiveId" clId="{DFCBF42C-29AD-4572-9AAC-1FE191612A4E}" dt="2021-12-18T01:57:11.899" v="89270" actId="113"/>
          <ac:spMkLst>
            <pc:docMk/>
            <pc:sldMk cId="640477023" sldId="375"/>
            <ac:spMk id="3" creationId="{D4A5977E-BE5F-4058-A390-F9977DD069CB}"/>
          </ac:spMkLst>
        </pc:spChg>
        <pc:spChg chg="mod">
          <ac:chgData name="Stan Cox" userId="9376f276357bfffd" providerId="LiveId" clId="{DFCBF42C-29AD-4572-9AAC-1FE191612A4E}" dt="2021-12-18T01:33:53.355" v="87158" actId="20577"/>
          <ac:spMkLst>
            <pc:docMk/>
            <pc:sldMk cId="640477023" sldId="375"/>
            <ac:spMk id="4" creationId="{6BAC08E0-CB0D-4E32-B731-9E246A6E9A94}"/>
          </ac:spMkLst>
        </pc:spChg>
      </pc:sldChg>
      <pc:sldChg chg="modSp add del mod modNotesTx">
        <pc:chgData name="Stan Cox" userId="9376f276357bfffd" providerId="LiveId" clId="{DFCBF42C-29AD-4572-9AAC-1FE191612A4E}" dt="2021-11-28T05:24:15.157" v="76350" actId="47"/>
        <pc:sldMkLst>
          <pc:docMk/>
          <pc:sldMk cId="3957598759" sldId="375"/>
        </pc:sldMkLst>
        <pc:spChg chg="mod">
          <ac:chgData name="Stan Cox" userId="9376f276357bfffd" providerId="LiveId" clId="{DFCBF42C-29AD-4572-9AAC-1FE191612A4E}" dt="2021-11-28T05:23:39.162" v="76349" actId="6549"/>
          <ac:spMkLst>
            <pc:docMk/>
            <pc:sldMk cId="3957598759" sldId="375"/>
            <ac:spMk id="4" creationId="{6BAC08E0-CB0D-4E32-B731-9E246A6E9A94}"/>
          </ac:spMkLst>
        </pc:spChg>
      </pc:sldChg>
      <pc:sldChg chg="add del setBg">
        <pc:chgData name="Stan Cox" userId="9376f276357bfffd" providerId="LiveId" clId="{DFCBF42C-29AD-4572-9AAC-1FE191612A4E}" dt="2021-12-17T00:27:11.703" v="86577"/>
        <pc:sldMkLst>
          <pc:docMk/>
          <pc:sldMk cId="4253802883" sldId="375"/>
        </pc:sldMkLst>
      </pc:sldChg>
      <pc:sldChg chg="add del setBg">
        <pc:chgData name="Stan Cox" userId="9376f276357bfffd" providerId="LiveId" clId="{DFCBF42C-29AD-4572-9AAC-1FE191612A4E}" dt="2021-12-17T00:27:11.703" v="86577"/>
        <pc:sldMkLst>
          <pc:docMk/>
          <pc:sldMk cId="702837906" sldId="376"/>
        </pc:sldMkLst>
      </pc:sldChg>
      <pc:sldChg chg="modSp add mod modAnim modShow modNotesTx">
        <pc:chgData name="Stan Cox" userId="9376f276357bfffd" providerId="LiveId" clId="{DFCBF42C-29AD-4572-9AAC-1FE191612A4E}" dt="2022-06-22T03:43:12.306" v="178506" actId="729"/>
        <pc:sldMkLst>
          <pc:docMk/>
          <pc:sldMk cId="2305493496" sldId="376"/>
        </pc:sldMkLst>
        <pc:spChg chg="mod">
          <ac:chgData name="Stan Cox" userId="9376f276357bfffd" providerId="LiveId" clId="{DFCBF42C-29AD-4572-9AAC-1FE191612A4E}" dt="2021-12-17T00:30:53.833" v="86644" actId="20577"/>
          <ac:spMkLst>
            <pc:docMk/>
            <pc:sldMk cId="2305493496" sldId="376"/>
            <ac:spMk id="2" creationId="{D5EE32EB-36B5-4EE5-A573-F740B73E2BB4}"/>
          </ac:spMkLst>
        </pc:spChg>
        <pc:spChg chg="mod">
          <ac:chgData name="Stan Cox" userId="9376f276357bfffd" providerId="LiveId" clId="{DFCBF42C-29AD-4572-9AAC-1FE191612A4E}" dt="2021-12-18T02:17:10.572" v="90996" actId="20577"/>
          <ac:spMkLst>
            <pc:docMk/>
            <pc:sldMk cId="2305493496" sldId="376"/>
            <ac:spMk id="3" creationId="{D4A5977E-BE5F-4058-A390-F9977DD069CB}"/>
          </ac:spMkLst>
        </pc:spChg>
      </pc:sldChg>
      <pc:sldChg chg="add del setBg">
        <pc:chgData name="Stan Cox" userId="9376f276357bfffd" providerId="LiveId" clId="{DFCBF42C-29AD-4572-9AAC-1FE191612A4E}" dt="2021-12-17T00:27:31.222" v="86581"/>
        <pc:sldMkLst>
          <pc:docMk/>
          <pc:sldMk cId="3318613769" sldId="376"/>
        </pc:sldMkLst>
      </pc:sldChg>
      <pc:sldChg chg="add del setBg">
        <pc:chgData name="Stan Cox" userId="9376f276357bfffd" providerId="LiveId" clId="{DFCBF42C-29AD-4572-9AAC-1FE191612A4E}" dt="2021-12-17T00:27:11.703" v="86577"/>
        <pc:sldMkLst>
          <pc:docMk/>
          <pc:sldMk cId="781033238" sldId="377"/>
        </pc:sldMkLst>
      </pc:sldChg>
      <pc:sldChg chg="add del setBg">
        <pc:chgData name="Stan Cox" userId="9376f276357bfffd" providerId="LiveId" clId="{DFCBF42C-29AD-4572-9AAC-1FE191612A4E}" dt="2021-12-17T00:27:31.222" v="86581"/>
        <pc:sldMkLst>
          <pc:docMk/>
          <pc:sldMk cId="2602185410" sldId="377"/>
        </pc:sldMkLst>
      </pc:sldChg>
      <pc:sldChg chg="modSp add mod modShow modNotesTx">
        <pc:chgData name="Stan Cox" userId="9376f276357bfffd" providerId="LiveId" clId="{DFCBF42C-29AD-4572-9AAC-1FE191612A4E}" dt="2022-06-22T03:43:12.306" v="178506" actId="729"/>
        <pc:sldMkLst>
          <pc:docMk/>
          <pc:sldMk cId="2835329173" sldId="377"/>
        </pc:sldMkLst>
        <pc:spChg chg="mod">
          <ac:chgData name="Stan Cox" userId="9376f276357bfffd" providerId="LiveId" clId="{DFCBF42C-29AD-4572-9AAC-1FE191612A4E}" dt="2021-12-17T00:31:22.840" v="86660" actId="20577"/>
          <ac:spMkLst>
            <pc:docMk/>
            <pc:sldMk cId="2835329173" sldId="377"/>
            <ac:spMk id="2" creationId="{D5EE32EB-36B5-4EE5-A573-F740B73E2BB4}"/>
          </ac:spMkLst>
        </pc:spChg>
        <pc:spChg chg="mod">
          <ac:chgData name="Stan Cox" userId="9376f276357bfffd" providerId="LiveId" clId="{DFCBF42C-29AD-4572-9AAC-1FE191612A4E}" dt="2021-12-18T03:01:43.821" v="92292" actId="20577"/>
          <ac:spMkLst>
            <pc:docMk/>
            <pc:sldMk cId="2835329173" sldId="377"/>
            <ac:spMk id="3" creationId="{D4A5977E-BE5F-4058-A390-F9977DD069CB}"/>
          </ac:spMkLst>
        </pc:spChg>
        <pc:spChg chg="mod">
          <ac:chgData name="Stan Cox" userId="9376f276357bfffd" providerId="LiveId" clId="{DFCBF42C-29AD-4572-9AAC-1FE191612A4E}" dt="2021-12-18T03:06:09.223" v="92929" actId="20577"/>
          <ac:spMkLst>
            <pc:docMk/>
            <pc:sldMk cId="2835329173" sldId="377"/>
            <ac:spMk id="4" creationId="{6BAC08E0-CB0D-4E32-B731-9E246A6E9A94}"/>
          </ac:spMkLst>
        </pc:spChg>
        <pc:spChg chg="mod">
          <ac:chgData name="Stan Cox" userId="9376f276357bfffd" providerId="LiveId" clId="{DFCBF42C-29AD-4572-9AAC-1FE191612A4E}" dt="2021-12-18T03:01:09.890" v="92247" actId="1076"/>
          <ac:spMkLst>
            <pc:docMk/>
            <pc:sldMk cId="2835329173" sldId="377"/>
            <ac:spMk id="5" creationId="{5B55EC6F-F625-4F50-9325-49A329E30C15}"/>
          </ac:spMkLst>
        </pc:spChg>
      </pc:sldChg>
      <pc:sldChg chg="addSp delSp modSp add mod modAnim modShow modNotesTx">
        <pc:chgData name="Stan Cox" userId="9376f276357bfffd" providerId="LiveId" clId="{DFCBF42C-29AD-4572-9AAC-1FE191612A4E}" dt="2022-06-29T01:23:43.747" v="178536" actId="20577"/>
        <pc:sldMkLst>
          <pc:docMk/>
          <pc:sldMk cId="168562616" sldId="378"/>
        </pc:sldMkLst>
        <pc:spChg chg="mod">
          <ac:chgData name="Stan Cox" userId="9376f276357bfffd" providerId="LiveId" clId="{DFCBF42C-29AD-4572-9AAC-1FE191612A4E}" dt="2021-12-17T00:31:58.159" v="86686" actId="20577"/>
          <ac:spMkLst>
            <pc:docMk/>
            <pc:sldMk cId="168562616" sldId="378"/>
            <ac:spMk id="2" creationId="{D5EE32EB-36B5-4EE5-A573-F740B73E2BB4}"/>
          </ac:spMkLst>
        </pc:spChg>
        <pc:spChg chg="mod">
          <ac:chgData name="Stan Cox" userId="9376f276357bfffd" providerId="LiveId" clId="{DFCBF42C-29AD-4572-9AAC-1FE191612A4E}" dt="2021-12-18T02:26:23.924" v="91275" actId="20577"/>
          <ac:spMkLst>
            <pc:docMk/>
            <pc:sldMk cId="168562616" sldId="378"/>
            <ac:spMk id="3" creationId="{D4A5977E-BE5F-4058-A390-F9977DD069CB}"/>
          </ac:spMkLst>
        </pc:spChg>
        <pc:spChg chg="mod">
          <ac:chgData name="Stan Cox" userId="9376f276357bfffd" providerId="LiveId" clId="{DFCBF42C-29AD-4572-9AAC-1FE191612A4E}" dt="2021-12-18T02:33:01.178" v="91662" actId="20577"/>
          <ac:spMkLst>
            <pc:docMk/>
            <pc:sldMk cId="168562616" sldId="378"/>
            <ac:spMk id="4" creationId="{6BAC08E0-CB0D-4E32-B731-9E246A6E9A94}"/>
          </ac:spMkLst>
        </pc:spChg>
        <pc:spChg chg="mod">
          <ac:chgData name="Stan Cox" userId="9376f276357bfffd" providerId="LiveId" clId="{DFCBF42C-29AD-4572-9AAC-1FE191612A4E}" dt="2021-12-18T02:22:32.856" v="91101" actId="1076"/>
          <ac:spMkLst>
            <pc:docMk/>
            <pc:sldMk cId="168562616" sldId="378"/>
            <ac:spMk id="5" creationId="{5B55EC6F-F625-4F50-9325-49A329E30C15}"/>
          </ac:spMkLst>
        </pc:spChg>
        <pc:spChg chg="add mod ord">
          <ac:chgData name="Stan Cox" userId="9376f276357bfffd" providerId="LiveId" clId="{DFCBF42C-29AD-4572-9AAC-1FE191612A4E}" dt="2022-01-02T05:11:41.011" v="97936" actId="171"/>
          <ac:spMkLst>
            <pc:docMk/>
            <pc:sldMk cId="168562616" sldId="378"/>
            <ac:spMk id="6" creationId="{65D34062-F1BB-4156-AA67-D040AE7189E0}"/>
          </ac:spMkLst>
        </pc:spChg>
        <pc:picChg chg="add mod">
          <ac:chgData name="Stan Cox" userId="9376f276357bfffd" providerId="LiveId" clId="{DFCBF42C-29AD-4572-9AAC-1FE191612A4E}" dt="2022-01-02T05:27:51.719" v="98331" actId="14100"/>
          <ac:picMkLst>
            <pc:docMk/>
            <pc:sldMk cId="168562616" sldId="378"/>
            <ac:picMk id="8" creationId="{5B69C5B2-0804-47CE-ADAA-0BD320349933}"/>
          </ac:picMkLst>
        </pc:picChg>
        <pc:picChg chg="add mod">
          <ac:chgData name="Stan Cox" userId="9376f276357bfffd" providerId="LiveId" clId="{DFCBF42C-29AD-4572-9AAC-1FE191612A4E}" dt="2022-01-02T05:10:34.467" v="97924" actId="692"/>
          <ac:picMkLst>
            <pc:docMk/>
            <pc:sldMk cId="168562616" sldId="378"/>
            <ac:picMk id="1026" creationId="{16B137D4-DB79-4F16-B7F0-B30C32871E65}"/>
          </ac:picMkLst>
        </pc:picChg>
        <pc:picChg chg="del mod">
          <ac:chgData name="Stan Cox" userId="9376f276357bfffd" providerId="LiveId" clId="{DFCBF42C-29AD-4572-9AAC-1FE191612A4E}" dt="2021-12-17T00:31:49.304" v="86678" actId="478"/>
          <ac:picMkLst>
            <pc:docMk/>
            <pc:sldMk cId="168562616" sldId="378"/>
            <ac:picMk id="1026" creationId="{B899EFC6-7790-4617-AEBB-258D006356AC}"/>
          </ac:picMkLst>
        </pc:picChg>
      </pc:sldChg>
      <pc:sldChg chg="add del setBg">
        <pc:chgData name="Stan Cox" userId="9376f276357bfffd" providerId="LiveId" clId="{DFCBF42C-29AD-4572-9AAC-1FE191612A4E}" dt="2021-12-17T00:27:31.222" v="86581"/>
        <pc:sldMkLst>
          <pc:docMk/>
          <pc:sldMk cId="3202417597" sldId="378"/>
        </pc:sldMkLst>
      </pc:sldChg>
      <pc:sldChg chg="add del setBg">
        <pc:chgData name="Stan Cox" userId="9376f276357bfffd" providerId="LiveId" clId="{DFCBF42C-29AD-4572-9AAC-1FE191612A4E}" dt="2021-12-17T00:27:11.703" v="86577"/>
        <pc:sldMkLst>
          <pc:docMk/>
          <pc:sldMk cId="3831406571" sldId="378"/>
        </pc:sldMkLst>
      </pc:sldChg>
      <pc:sldChg chg="modSp add mod modAnim modShow modNotesTx">
        <pc:chgData name="Stan Cox" userId="9376f276357bfffd" providerId="LiveId" clId="{DFCBF42C-29AD-4572-9AAC-1FE191612A4E}" dt="2022-06-22T03:43:12.306" v="178506" actId="729"/>
        <pc:sldMkLst>
          <pc:docMk/>
          <pc:sldMk cId="3616693639" sldId="379"/>
        </pc:sldMkLst>
        <pc:spChg chg="mod">
          <ac:chgData name="Stan Cox" userId="9376f276357bfffd" providerId="LiveId" clId="{DFCBF42C-29AD-4572-9AAC-1FE191612A4E}" dt="2022-01-07T20:29:38.975" v="98678" actId="20577"/>
          <ac:spMkLst>
            <pc:docMk/>
            <pc:sldMk cId="3616693639" sldId="379"/>
            <ac:spMk id="2" creationId="{D5EE32EB-36B5-4EE5-A573-F740B73E2BB4}"/>
          </ac:spMkLst>
        </pc:spChg>
        <pc:spChg chg="mod">
          <ac:chgData name="Stan Cox" userId="9376f276357bfffd" providerId="LiveId" clId="{DFCBF42C-29AD-4572-9AAC-1FE191612A4E}" dt="2022-01-09T00:23:00.844" v="101062" actId="6549"/>
          <ac:spMkLst>
            <pc:docMk/>
            <pc:sldMk cId="3616693639" sldId="379"/>
            <ac:spMk id="3" creationId="{D4A5977E-BE5F-4058-A390-F9977DD069CB}"/>
          </ac:spMkLst>
        </pc:spChg>
        <pc:spChg chg="mod">
          <ac:chgData name="Stan Cox" userId="9376f276357bfffd" providerId="LiveId" clId="{DFCBF42C-29AD-4572-9AAC-1FE191612A4E}" dt="2022-01-09T00:39:08.023" v="101959" actId="20577"/>
          <ac:spMkLst>
            <pc:docMk/>
            <pc:sldMk cId="3616693639" sldId="379"/>
            <ac:spMk id="4" creationId="{6BAC08E0-CB0D-4E32-B731-9E246A6E9A94}"/>
          </ac:spMkLst>
        </pc:spChg>
      </pc:sldChg>
      <pc:sldChg chg="add del setBg">
        <pc:chgData name="Stan Cox" userId="9376f276357bfffd" providerId="LiveId" clId="{DFCBF42C-29AD-4572-9AAC-1FE191612A4E}" dt="2022-01-07T20:29:21.558" v="98666"/>
        <pc:sldMkLst>
          <pc:docMk/>
          <pc:sldMk cId="4257191407" sldId="379"/>
        </pc:sldMkLst>
      </pc:sldChg>
      <pc:sldChg chg="add del setBg">
        <pc:chgData name="Stan Cox" userId="9376f276357bfffd" providerId="LiveId" clId="{DFCBF42C-29AD-4572-9AAC-1FE191612A4E}" dt="2022-01-07T20:29:21.558" v="98666"/>
        <pc:sldMkLst>
          <pc:docMk/>
          <pc:sldMk cId="435713702" sldId="380"/>
        </pc:sldMkLst>
      </pc:sldChg>
      <pc:sldChg chg="modSp add mod modAnim modShow modNotesTx">
        <pc:chgData name="Stan Cox" userId="9376f276357bfffd" providerId="LiveId" clId="{DFCBF42C-29AD-4572-9AAC-1FE191612A4E}" dt="2022-06-22T03:43:12.306" v="178506" actId="729"/>
        <pc:sldMkLst>
          <pc:docMk/>
          <pc:sldMk cId="3645346806" sldId="380"/>
        </pc:sldMkLst>
        <pc:spChg chg="mod">
          <ac:chgData name="Stan Cox" userId="9376f276357bfffd" providerId="LiveId" clId="{DFCBF42C-29AD-4572-9AAC-1FE191612A4E}" dt="2022-01-07T20:31:48.493" v="98756" actId="6549"/>
          <ac:spMkLst>
            <pc:docMk/>
            <pc:sldMk cId="3645346806" sldId="380"/>
            <ac:spMk id="2" creationId="{D5EE32EB-36B5-4EE5-A573-F740B73E2BB4}"/>
          </ac:spMkLst>
        </pc:spChg>
        <pc:spChg chg="mod">
          <ac:chgData name="Stan Cox" userId="9376f276357bfffd" providerId="LiveId" clId="{DFCBF42C-29AD-4572-9AAC-1FE191612A4E}" dt="2022-01-09T00:46:12.839" v="102181" actId="20577"/>
          <ac:spMkLst>
            <pc:docMk/>
            <pc:sldMk cId="3645346806" sldId="380"/>
            <ac:spMk id="3" creationId="{D4A5977E-BE5F-4058-A390-F9977DD069CB}"/>
          </ac:spMkLst>
        </pc:spChg>
      </pc:sldChg>
      <pc:sldChg chg="add del setBg">
        <pc:chgData name="Stan Cox" userId="9376f276357bfffd" providerId="LiveId" clId="{DFCBF42C-29AD-4572-9AAC-1FE191612A4E}" dt="2022-01-07T20:29:21.558" v="98666"/>
        <pc:sldMkLst>
          <pc:docMk/>
          <pc:sldMk cId="701154031" sldId="381"/>
        </pc:sldMkLst>
      </pc:sldChg>
      <pc:sldChg chg="modSp add mod modShow modNotesTx">
        <pc:chgData name="Stan Cox" userId="9376f276357bfffd" providerId="LiveId" clId="{DFCBF42C-29AD-4572-9AAC-1FE191612A4E}" dt="2022-06-22T03:43:12.306" v="178506" actId="729"/>
        <pc:sldMkLst>
          <pc:docMk/>
          <pc:sldMk cId="2793764812" sldId="381"/>
        </pc:sldMkLst>
        <pc:spChg chg="mod">
          <ac:chgData name="Stan Cox" userId="9376f276357bfffd" providerId="LiveId" clId="{DFCBF42C-29AD-4572-9AAC-1FE191612A4E}" dt="2022-01-07T20:32:00.624" v="98764" actId="6549"/>
          <ac:spMkLst>
            <pc:docMk/>
            <pc:sldMk cId="2793764812" sldId="381"/>
            <ac:spMk id="2" creationId="{D5EE32EB-36B5-4EE5-A573-F740B73E2BB4}"/>
          </ac:spMkLst>
        </pc:spChg>
        <pc:spChg chg="mod">
          <ac:chgData name="Stan Cox" userId="9376f276357bfffd" providerId="LiveId" clId="{DFCBF42C-29AD-4572-9AAC-1FE191612A4E}" dt="2022-01-12T21:06:56.400" v="104965" actId="20577"/>
          <ac:spMkLst>
            <pc:docMk/>
            <pc:sldMk cId="2793764812" sldId="381"/>
            <ac:spMk id="3" creationId="{D4A5977E-BE5F-4058-A390-F9977DD069CB}"/>
          </ac:spMkLst>
        </pc:spChg>
        <pc:spChg chg="mod">
          <ac:chgData name="Stan Cox" userId="9376f276357bfffd" providerId="LiveId" clId="{DFCBF42C-29AD-4572-9AAC-1FE191612A4E}" dt="2022-01-12T21:05:39.187" v="104855" actId="20577"/>
          <ac:spMkLst>
            <pc:docMk/>
            <pc:sldMk cId="2793764812" sldId="381"/>
            <ac:spMk id="4" creationId="{6BAC08E0-CB0D-4E32-B731-9E246A6E9A94}"/>
          </ac:spMkLst>
        </pc:spChg>
      </pc:sldChg>
      <pc:sldChg chg="addSp delSp modSp add mod delAnim modAnim modShow modNotesTx">
        <pc:chgData name="Stan Cox" userId="9376f276357bfffd" providerId="LiveId" clId="{DFCBF42C-29AD-4572-9AAC-1FE191612A4E}" dt="2022-06-22T03:43:12.306" v="178506" actId="729"/>
        <pc:sldMkLst>
          <pc:docMk/>
          <pc:sldMk cId="740455359" sldId="382"/>
        </pc:sldMkLst>
        <pc:spChg chg="mod">
          <ac:chgData name="Stan Cox" userId="9376f276357bfffd" providerId="LiveId" clId="{DFCBF42C-29AD-4572-9AAC-1FE191612A4E}" dt="2022-01-07T20:32:39.660" v="98789" actId="6549"/>
          <ac:spMkLst>
            <pc:docMk/>
            <pc:sldMk cId="740455359" sldId="382"/>
            <ac:spMk id="2" creationId="{D5EE32EB-36B5-4EE5-A573-F740B73E2BB4}"/>
          </ac:spMkLst>
        </pc:spChg>
        <pc:spChg chg="mod">
          <ac:chgData name="Stan Cox" userId="9376f276357bfffd" providerId="LiveId" clId="{DFCBF42C-29AD-4572-9AAC-1FE191612A4E}" dt="2022-01-12T21:56:51.166" v="109019" actId="20577"/>
          <ac:spMkLst>
            <pc:docMk/>
            <pc:sldMk cId="740455359" sldId="382"/>
            <ac:spMk id="3" creationId="{D4A5977E-BE5F-4058-A390-F9977DD069CB}"/>
          </ac:spMkLst>
        </pc:spChg>
        <pc:spChg chg="mod">
          <ac:chgData name="Stan Cox" userId="9376f276357bfffd" providerId="LiveId" clId="{DFCBF42C-29AD-4572-9AAC-1FE191612A4E}" dt="2022-01-12T22:00:05.394" v="109427" actId="20577"/>
          <ac:spMkLst>
            <pc:docMk/>
            <pc:sldMk cId="740455359" sldId="382"/>
            <ac:spMk id="4" creationId="{6BAC08E0-CB0D-4E32-B731-9E246A6E9A94}"/>
          </ac:spMkLst>
        </pc:spChg>
        <pc:spChg chg="mod">
          <ac:chgData name="Stan Cox" userId="9376f276357bfffd" providerId="LiveId" clId="{DFCBF42C-29AD-4572-9AAC-1FE191612A4E}" dt="2022-01-12T21:51:41.937" v="108574" actId="1076"/>
          <ac:spMkLst>
            <pc:docMk/>
            <pc:sldMk cId="740455359" sldId="382"/>
            <ac:spMk id="5" creationId="{5B55EC6F-F625-4F50-9325-49A329E30C15}"/>
          </ac:spMkLst>
        </pc:spChg>
        <pc:spChg chg="del">
          <ac:chgData name="Stan Cox" userId="9376f276357bfffd" providerId="LiveId" clId="{DFCBF42C-29AD-4572-9AAC-1FE191612A4E}" dt="2022-01-07T20:29:27.777" v="98670" actId="478"/>
          <ac:spMkLst>
            <pc:docMk/>
            <pc:sldMk cId="740455359" sldId="382"/>
            <ac:spMk id="6" creationId="{65D34062-F1BB-4156-AA67-D040AE7189E0}"/>
          </ac:spMkLst>
        </pc:spChg>
        <pc:picChg chg="add del">
          <ac:chgData name="Stan Cox" userId="9376f276357bfffd" providerId="LiveId" clId="{DFCBF42C-29AD-4572-9AAC-1FE191612A4E}" dt="2022-01-19T19:40:42.156" v="115571"/>
          <ac:picMkLst>
            <pc:docMk/>
            <pc:sldMk cId="740455359" sldId="382"/>
            <ac:picMk id="6" creationId="{3BC3455A-CAD2-4571-8B9F-F8947BA83354}"/>
          </ac:picMkLst>
        </pc:picChg>
        <pc:picChg chg="del">
          <ac:chgData name="Stan Cox" userId="9376f276357bfffd" providerId="LiveId" clId="{DFCBF42C-29AD-4572-9AAC-1FE191612A4E}" dt="2022-01-07T20:29:24.175" v="98668" actId="478"/>
          <ac:picMkLst>
            <pc:docMk/>
            <pc:sldMk cId="740455359" sldId="382"/>
            <ac:picMk id="8" creationId="{5B69C5B2-0804-47CE-ADAA-0BD320349933}"/>
          </ac:picMkLst>
        </pc:picChg>
        <pc:picChg chg="del">
          <ac:chgData name="Stan Cox" userId="9376f276357bfffd" providerId="LiveId" clId="{DFCBF42C-29AD-4572-9AAC-1FE191612A4E}" dt="2022-01-07T20:29:25.337" v="98669" actId="478"/>
          <ac:picMkLst>
            <pc:docMk/>
            <pc:sldMk cId="740455359" sldId="382"/>
            <ac:picMk id="1026" creationId="{16B137D4-DB79-4F16-B7F0-B30C32871E65}"/>
          </ac:picMkLst>
        </pc:picChg>
      </pc:sldChg>
      <pc:sldChg chg="add del setBg">
        <pc:chgData name="Stan Cox" userId="9376f276357bfffd" providerId="LiveId" clId="{DFCBF42C-29AD-4572-9AAC-1FE191612A4E}" dt="2022-01-07T20:29:21.558" v="98666"/>
        <pc:sldMkLst>
          <pc:docMk/>
          <pc:sldMk cId="1373820151" sldId="382"/>
        </pc:sldMkLst>
      </pc:sldChg>
      <pc:sldChg chg="add del setBg">
        <pc:chgData name="Stan Cox" userId="9376f276357bfffd" providerId="LiveId" clId="{DFCBF42C-29AD-4572-9AAC-1FE191612A4E}" dt="2022-01-19T19:40:48.414" v="115573"/>
        <pc:sldMkLst>
          <pc:docMk/>
          <pc:sldMk cId="571979093" sldId="383"/>
        </pc:sldMkLst>
      </pc:sldChg>
      <pc:sldChg chg="modSp add mod modAnim modShow modNotesTx">
        <pc:chgData name="Stan Cox" userId="9376f276357bfffd" providerId="LiveId" clId="{DFCBF42C-29AD-4572-9AAC-1FE191612A4E}" dt="2022-06-22T03:43:12.306" v="178506" actId="729"/>
        <pc:sldMkLst>
          <pc:docMk/>
          <pc:sldMk cId="2816550012" sldId="383"/>
        </pc:sldMkLst>
        <pc:spChg chg="mod">
          <ac:chgData name="Stan Cox" userId="9376f276357bfffd" providerId="LiveId" clId="{DFCBF42C-29AD-4572-9AAC-1FE191612A4E}" dt="2022-02-13T04:56:20.071" v="134806" actId="20577"/>
          <ac:spMkLst>
            <pc:docMk/>
            <pc:sldMk cId="2816550012" sldId="383"/>
            <ac:spMk id="2" creationId="{D5EE32EB-36B5-4EE5-A573-F740B73E2BB4}"/>
          </ac:spMkLst>
        </pc:spChg>
        <pc:spChg chg="mod">
          <ac:chgData name="Stan Cox" userId="9376f276357bfffd" providerId="LiveId" clId="{DFCBF42C-29AD-4572-9AAC-1FE191612A4E}" dt="2022-02-13T02:48:09.726" v="129993" actId="20577"/>
          <ac:spMkLst>
            <pc:docMk/>
            <pc:sldMk cId="2816550012" sldId="383"/>
            <ac:spMk id="3" creationId="{D4A5977E-BE5F-4058-A390-F9977DD069CB}"/>
          </ac:spMkLst>
        </pc:spChg>
        <pc:spChg chg="mod">
          <ac:chgData name="Stan Cox" userId="9376f276357bfffd" providerId="LiveId" clId="{DFCBF42C-29AD-4572-9AAC-1FE191612A4E}" dt="2022-02-13T02:44:23.080" v="129842" actId="20577"/>
          <ac:spMkLst>
            <pc:docMk/>
            <pc:sldMk cId="2816550012" sldId="383"/>
            <ac:spMk id="4" creationId="{6BAC08E0-CB0D-4E32-B731-9E246A6E9A94}"/>
          </ac:spMkLst>
        </pc:spChg>
      </pc:sldChg>
      <pc:sldChg chg="add del setBg">
        <pc:chgData name="Stan Cox" userId="9376f276357bfffd" providerId="LiveId" clId="{DFCBF42C-29AD-4572-9AAC-1FE191612A4E}" dt="2022-01-19T19:40:37.871" v="115569"/>
        <pc:sldMkLst>
          <pc:docMk/>
          <pc:sldMk cId="4110198465" sldId="383"/>
        </pc:sldMkLst>
      </pc:sldChg>
      <pc:sldChg chg="add del setBg">
        <pc:chgData name="Stan Cox" userId="9376f276357bfffd" providerId="LiveId" clId="{DFCBF42C-29AD-4572-9AAC-1FE191612A4E}" dt="2022-01-19T19:40:37.871" v="115569"/>
        <pc:sldMkLst>
          <pc:docMk/>
          <pc:sldMk cId="1710158694" sldId="384"/>
        </pc:sldMkLst>
      </pc:sldChg>
      <pc:sldChg chg="add del setBg">
        <pc:chgData name="Stan Cox" userId="9376f276357bfffd" providerId="LiveId" clId="{DFCBF42C-29AD-4572-9AAC-1FE191612A4E}" dt="2022-01-19T19:40:48.414" v="115573"/>
        <pc:sldMkLst>
          <pc:docMk/>
          <pc:sldMk cId="3048170301" sldId="384"/>
        </pc:sldMkLst>
      </pc:sldChg>
      <pc:sldChg chg="modSp add mod modAnim modShow modNotesTx">
        <pc:chgData name="Stan Cox" userId="9376f276357bfffd" providerId="LiveId" clId="{DFCBF42C-29AD-4572-9AAC-1FE191612A4E}" dt="2022-06-22T03:43:12.306" v="178506" actId="729"/>
        <pc:sldMkLst>
          <pc:docMk/>
          <pc:sldMk cId="3532838609" sldId="384"/>
        </pc:sldMkLst>
        <pc:spChg chg="mod">
          <ac:chgData name="Stan Cox" userId="9376f276357bfffd" providerId="LiveId" clId="{DFCBF42C-29AD-4572-9AAC-1FE191612A4E}" dt="2022-02-13T04:56:25.025" v="134808" actId="20577"/>
          <ac:spMkLst>
            <pc:docMk/>
            <pc:sldMk cId="3532838609" sldId="384"/>
            <ac:spMk id="2" creationId="{D5EE32EB-36B5-4EE5-A573-F740B73E2BB4}"/>
          </ac:spMkLst>
        </pc:spChg>
        <pc:spChg chg="mod">
          <ac:chgData name="Stan Cox" userId="9376f276357bfffd" providerId="LiveId" clId="{DFCBF42C-29AD-4572-9AAC-1FE191612A4E}" dt="2022-02-13T04:20:07.880" v="134204" actId="20577"/>
          <ac:spMkLst>
            <pc:docMk/>
            <pc:sldMk cId="3532838609" sldId="384"/>
            <ac:spMk id="3" creationId="{D4A5977E-BE5F-4058-A390-F9977DD069CB}"/>
          </ac:spMkLst>
        </pc:spChg>
      </pc:sldChg>
      <pc:sldChg chg="add del setBg">
        <pc:chgData name="Stan Cox" userId="9376f276357bfffd" providerId="LiveId" clId="{DFCBF42C-29AD-4572-9AAC-1FE191612A4E}" dt="2022-01-19T19:40:48.414" v="115573"/>
        <pc:sldMkLst>
          <pc:docMk/>
          <pc:sldMk cId="1644470201" sldId="385"/>
        </pc:sldMkLst>
      </pc:sldChg>
      <pc:sldChg chg="modSp add mod modShow modNotesTx">
        <pc:chgData name="Stan Cox" userId="9376f276357bfffd" providerId="LiveId" clId="{DFCBF42C-29AD-4572-9AAC-1FE191612A4E}" dt="2022-06-22T03:43:12.306" v="178506" actId="729"/>
        <pc:sldMkLst>
          <pc:docMk/>
          <pc:sldMk cId="2002573702" sldId="385"/>
        </pc:sldMkLst>
        <pc:spChg chg="mod">
          <ac:chgData name="Stan Cox" userId="9376f276357bfffd" providerId="LiveId" clId="{DFCBF42C-29AD-4572-9AAC-1FE191612A4E}" dt="2022-02-13T04:56:29.956" v="134810" actId="20577"/>
          <ac:spMkLst>
            <pc:docMk/>
            <pc:sldMk cId="2002573702" sldId="385"/>
            <ac:spMk id="2" creationId="{D5EE32EB-36B5-4EE5-A573-F740B73E2BB4}"/>
          </ac:spMkLst>
        </pc:spChg>
        <pc:spChg chg="mod">
          <ac:chgData name="Stan Cox" userId="9376f276357bfffd" providerId="LiveId" clId="{DFCBF42C-29AD-4572-9AAC-1FE191612A4E}" dt="2022-02-20T12:56:29.267" v="135072" actId="255"/>
          <ac:spMkLst>
            <pc:docMk/>
            <pc:sldMk cId="2002573702" sldId="385"/>
            <ac:spMk id="3" creationId="{D4A5977E-BE5F-4058-A390-F9977DD069CB}"/>
          </ac:spMkLst>
        </pc:spChg>
        <pc:spChg chg="mod">
          <ac:chgData name="Stan Cox" userId="9376f276357bfffd" providerId="LiveId" clId="{DFCBF42C-29AD-4572-9AAC-1FE191612A4E}" dt="2022-02-20T12:57:34.476" v="135252" actId="20577"/>
          <ac:spMkLst>
            <pc:docMk/>
            <pc:sldMk cId="2002573702" sldId="385"/>
            <ac:spMk id="4" creationId="{6BAC08E0-CB0D-4E32-B731-9E246A6E9A94}"/>
          </ac:spMkLst>
        </pc:spChg>
      </pc:sldChg>
      <pc:sldChg chg="add del setBg">
        <pc:chgData name="Stan Cox" userId="9376f276357bfffd" providerId="LiveId" clId="{DFCBF42C-29AD-4572-9AAC-1FE191612A4E}" dt="2022-01-19T19:40:37.871" v="115569"/>
        <pc:sldMkLst>
          <pc:docMk/>
          <pc:sldMk cId="3454937453" sldId="385"/>
        </pc:sldMkLst>
      </pc:sldChg>
      <pc:sldChg chg="add del setBg">
        <pc:chgData name="Stan Cox" userId="9376f276357bfffd" providerId="LiveId" clId="{DFCBF42C-29AD-4572-9AAC-1FE191612A4E}" dt="2022-01-19T19:40:37.871" v="115569"/>
        <pc:sldMkLst>
          <pc:docMk/>
          <pc:sldMk cId="300891781" sldId="386"/>
        </pc:sldMkLst>
      </pc:sldChg>
      <pc:sldChg chg="addSp delSp modSp add mod modShow modNotesTx">
        <pc:chgData name="Stan Cox" userId="9376f276357bfffd" providerId="LiveId" clId="{DFCBF42C-29AD-4572-9AAC-1FE191612A4E}" dt="2022-06-22T03:43:12.306" v="178506" actId="729"/>
        <pc:sldMkLst>
          <pc:docMk/>
          <pc:sldMk cId="1176294604" sldId="386"/>
        </pc:sldMkLst>
        <pc:spChg chg="mod">
          <ac:chgData name="Stan Cox" userId="9376f276357bfffd" providerId="LiveId" clId="{DFCBF42C-29AD-4572-9AAC-1FE191612A4E}" dt="2022-02-13T04:56:34.386" v="134812" actId="20577"/>
          <ac:spMkLst>
            <pc:docMk/>
            <pc:sldMk cId="1176294604" sldId="386"/>
            <ac:spMk id="2" creationId="{D5EE32EB-36B5-4EE5-A573-F740B73E2BB4}"/>
          </ac:spMkLst>
        </pc:spChg>
        <pc:spChg chg="mod">
          <ac:chgData name="Stan Cox" userId="9376f276357bfffd" providerId="LiveId" clId="{DFCBF42C-29AD-4572-9AAC-1FE191612A4E}" dt="2022-03-06T03:09:53.657" v="140891" actId="20577"/>
          <ac:spMkLst>
            <pc:docMk/>
            <pc:sldMk cId="1176294604" sldId="386"/>
            <ac:spMk id="3" creationId="{D4A5977E-BE5F-4058-A390-F9977DD069CB}"/>
          </ac:spMkLst>
        </pc:spChg>
        <pc:spChg chg="mod">
          <ac:chgData name="Stan Cox" userId="9376f276357bfffd" providerId="LiveId" clId="{DFCBF42C-29AD-4572-9AAC-1FE191612A4E}" dt="2022-02-13T02:36:59.734" v="129144" actId="20577"/>
          <ac:spMkLst>
            <pc:docMk/>
            <pc:sldMk cId="1176294604" sldId="386"/>
            <ac:spMk id="4" creationId="{6BAC08E0-CB0D-4E32-B731-9E246A6E9A94}"/>
          </ac:spMkLst>
        </pc:spChg>
        <pc:picChg chg="add del">
          <ac:chgData name="Stan Cox" userId="9376f276357bfffd" providerId="LiveId" clId="{DFCBF42C-29AD-4572-9AAC-1FE191612A4E}" dt="2022-03-11T20:30:23.217" v="147902" actId="478"/>
          <ac:picMkLst>
            <pc:docMk/>
            <pc:sldMk cId="1176294604" sldId="386"/>
            <ac:picMk id="6" creationId="{26E8D57B-0BF1-4648-8938-CE41A18F2AF2}"/>
          </ac:picMkLst>
        </pc:picChg>
        <pc:picChg chg="add del">
          <ac:chgData name="Stan Cox" userId="9376f276357bfffd" providerId="LiveId" clId="{DFCBF42C-29AD-4572-9AAC-1FE191612A4E}" dt="2022-02-13T02:07:55.028" v="127090" actId="478"/>
          <ac:picMkLst>
            <pc:docMk/>
            <pc:sldMk cId="1176294604" sldId="386"/>
            <ac:picMk id="6" creationId="{794210B9-BB12-4F81-843E-46325328DA6F}"/>
          </ac:picMkLst>
        </pc:picChg>
      </pc:sldChg>
      <pc:sldChg chg="add del setBg">
        <pc:chgData name="Stan Cox" userId="9376f276357bfffd" providerId="LiveId" clId="{DFCBF42C-29AD-4572-9AAC-1FE191612A4E}" dt="2022-01-19T19:40:48.414" v="115573"/>
        <pc:sldMkLst>
          <pc:docMk/>
          <pc:sldMk cId="1373893900" sldId="386"/>
        </pc:sldMkLst>
      </pc:sldChg>
      <pc:sldChg chg="add del setBg">
        <pc:chgData name="Stan Cox" userId="9376f276357bfffd" providerId="LiveId" clId="{DFCBF42C-29AD-4572-9AAC-1FE191612A4E}" dt="2022-02-13T04:48:47.683" v="134796"/>
        <pc:sldMkLst>
          <pc:docMk/>
          <pc:sldMk cId="1644234090" sldId="387"/>
        </pc:sldMkLst>
      </pc:sldChg>
      <pc:sldChg chg="add mod modShow">
        <pc:chgData name="Stan Cox" userId="9376f276357bfffd" providerId="LiveId" clId="{DFCBF42C-29AD-4572-9AAC-1FE191612A4E}" dt="2022-06-22T03:43:12.306" v="178506" actId="729"/>
        <pc:sldMkLst>
          <pc:docMk/>
          <pc:sldMk cId="2559175198" sldId="387"/>
        </pc:sldMkLst>
      </pc:sldChg>
      <pc:sldChg chg="add del setBg">
        <pc:chgData name="Stan Cox" userId="9376f276357bfffd" providerId="LiveId" clId="{DFCBF42C-29AD-4572-9AAC-1FE191612A4E}" dt="2022-02-13T02:05:57.483" v="126941"/>
        <pc:sldMkLst>
          <pc:docMk/>
          <pc:sldMk cId="3292257439" sldId="387"/>
        </pc:sldMkLst>
      </pc:sldChg>
      <pc:sldChg chg="add mod modShow">
        <pc:chgData name="Stan Cox" userId="9376f276357bfffd" providerId="LiveId" clId="{DFCBF42C-29AD-4572-9AAC-1FE191612A4E}" dt="2022-06-22T03:43:12.306" v="178506" actId="729"/>
        <pc:sldMkLst>
          <pc:docMk/>
          <pc:sldMk cId="391061687" sldId="388"/>
        </pc:sldMkLst>
      </pc:sldChg>
      <pc:sldChg chg="add del setBg">
        <pc:chgData name="Stan Cox" userId="9376f276357bfffd" providerId="LiveId" clId="{DFCBF42C-29AD-4572-9AAC-1FE191612A4E}" dt="2022-02-13T04:48:47.683" v="134796"/>
        <pc:sldMkLst>
          <pc:docMk/>
          <pc:sldMk cId="1546398836" sldId="388"/>
        </pc:sldMkLst>
      </pc:sldChg>
      <pc:sldChg chg="add del setBg">
        <pc:chgData name="Stan Cox" userId="9376f276357bfffd" providerId="LiveId" clId="{DFCBF42C-29AD-4572-9AAC-1FE191612A4E}" dt="2022-02-13T02:05:57.483" v="126941"/>
        <pc:sldMkLst>
          <pc:docMk/>
          <pc:sldMk cId="3182499467" sldId="388"/>
        </pc:sldMkLst>
      </pc:sldChg>
      <pc:sldChg chg="add del setBg">
        <pc:chgData name="Stan Cox" userId="9376f276357bfffd" providerId="LiveId" clId="{DFCBF42C-29AD-4572-9AAC-1FE191612A4E}" dt="2022-02-13T04:48:47.683" v="134796"/>
        <pc:sldMkLst>
          <pc:docMk/>
          <pc:sldMk cId="1706538495" sldId="389"/>
        </pc:sldMkLst>
      </pc:sldChg>
      <pc:sldChg chg="add mod modShow">
        <pc:chgData name="Stan Cox" userId="9376f276357bfffd" providerId="LiveId" clId="{DFCBF42C-29AD-4572-9AAC-1FE191612A4E}" dt="2022-06-22T03:43:12.306" v="178506" actId="729"/>
        <pc:sldMkLst>
          <pc:docMk/>
          <pc:sldMk cId="2165456044" sldId="389"/>
        </pc:sldMkLst>
      </pc:sldChg>
      <pc:sldChg chg="add del setBg">
        <pc:chgData name="Stan Cox" userId="9376f276357bfffd" providerId="LiveId" clId="{DFCBF42C-29AD-4572-9AAC-1FE191612A4E}" dt="2022-02-13T02:05:57.483" v="126941"/>
        <pc:sldMkLst>
          <pc:docMk/>
          <pc:sldMk cId="3470744738" sldId="389"/>
        </pc:sldMkLst>
      </pc:sldChg>
      <pc:sldChg chg="add del setBg">
        <pc:chgData name="Stan Cox" userId="9376f276357bfffd" providerId="LiveId" clId="{DFCBF42C-29AD-4572-9AAC-1FE191612A4E}" dt="2022-02-13T02:05:57.483" v="126941"/>
        <pc:sldMkLst>
          <pc:docMk/>
          <pc:sldMk cId="493031918" sldId="390"/>
        </pc:sldMkLst>
      </pc:sldChg>
      <pc:sldChg chg="add del setBg">
        <pc:chgData name="Stan Cox" userId="9376f276357bfffd" providerId="LiveId" clId="{DFCBF42C-29AD-4572-9AAC-1FE191612A4E}" dt="2022-02-13T04:48:47.683" v="134796"/>
        <pc:sldMkLst>
          <pc:docMk/>
          <pc:sldMk cId="1665342760" sldId="390"/>
        </pc:sldMkLst>
      </pc:sldChg>
      <pc:sldChg chg="modSp add mod modShow modNotesTx">
        <pc:chgData name="Stan Cox" userId="9376f276357bfffd" providerId="LiveId" clId="{DFCBF42C-29AD-4572-9AAC-1FE191612A4E}" dt="2022-06-22T03:43:12.306" v="178506" actId="729"/>
        <pc:sldMkLst>
          <pc:docMk/>
          <pc:sldMk cId="2312224723" sldId="390"/>
        </pc:sldMkLst>
        <pc:spChg chg="mod">
          <ac:chgData name="Stan Cox" userId="9376f276357bfffd" providerId="LiveId" clId="{DFCBF42C-29AD-4572-9AAC-1FE191612A4E}" dt="2022-02-13T04:56:14.217" v="134804" actId="20577"/>
          <ac:spMkLst>
            <pc:docMk/>
            <pc:sldMk cId="2312224723" sldId="390"/>
            <ac:spMk id="2" creationId="{D5EE32EB-36B5-4EE5-A573-F740B73E2BB4}"/>
          </ac:spMkLst>
        </pc:spChg>
      </pc:sldChg>
      <pc:sldChg chg="add del setBg">
        <pc:chgData name="Stan Cox" userId="9376f276357bfffd" providerId="LiveId" clId="{DFCBF42C-29AD-4572-9AAC-1FE191612A4E}" dt="2022-03-11T20:29:35.447" v="147898"/>
        <pc:sldMkLst>
          <pc:docMk/>
          <pc:sldMk cId="144609134" sldId="391"/>
        </pc:sldMkLst>
      </pc:sldChg>
      <pc:sldChg chg="add del setBg">
        <pc:chgData name="Stan Cox" userId="9376f276357bfffd" providerId="LiveId" clId="{DFCBF42C-29AD-4572-9AAC-1FE191612A4E}" dt="2022-03-11T20:30:32.230" v="147904"/>
        <pc:sldMkLst>
          <pc:docMk/>
          <pc:sldMk cId="2478827072" sldId="391"/>
        </pc:sldMkLst>
      </pc:sldChg>
      <pc:sldChg chg="modSp add mod modAnim modShow modNotesTx">
        <pc:chgData name="Stan Cox" userId="9376f276357bfffd" providerId="LiveId" clId="{DFCBF42C-29AD-4572-9AAC-1FE191612A4E}" dt="2022-06-22T03:43:12.306" v="178506" actId="729"/>
        <pc:sldMkLst>
          <pc:docMk/>
          <pc:sldMk cId="3595241502" sldId="391"/>
        </pc:sldMkLst>
        <pc:spChg chg="mod">
          <ac:chgData name="Stan Cox" userId="9376f276357bfffd" providerId="LiveId" clId="{DFCBF42C-29AD-4572-9AAC-1FE191612A4E}" dt="2022-03-11T20:31:18.591" v="147911" actId="20577"/>
          <ac:spMkLst>
            <pc:docMk/>
            <pc:sldMk cId="3595241502" sldId="391"/>
            <ac:spMk id="2" creationId="{D5EE32EB-36B5-4EE5-A573-F740B73E2BB4}"/>
          </ac:spMkLst>
        </pc:spChg>
        <pc:spChg chg="mod">
          <ac:chgData name="Stan Cox" userId="9376f276357bfffd" providerId="LiveId" clId="{DFCBF42C-29AD-4572-9AAC-1FE191612A4E}" dt="2022-03-12T02:22:08.878" v="149379" actId="114"/>
          <ac:spMkLst>
            <pc:docMk/>
            <pc:sldMk cId="3595241502" sldId="391"/>
            <ac:spMk id="3" creationId="{D4A5977E-BE5F-4058-A390-F9977DD069CB}"/>
          </ac:spMkLst>
        </pc:spChg>
        <pc:spChg chg="mod">
          <ac:chgData name="Stan Cox" userId="9376f276357bfffd" providerId="LiveId" clId="{DFCBF42C-29AD-4572-9AAC-1FE191612A4E}" dt="2022-03-12T03:24:53.023" v="150752" actId="20577"/>
          <ac:spMkLst>
            <pc:docMk/>
            <pc:sldMk cId="3595241502" sldId="391"/>
            <ac:spMk id="4" creationId="{6BAC08E0-CB0D-4E32-B731-9E246A6E9A94}"/>
          </ac:spMkLst>
        </pc:spChg>
      </pc:sldChg>
      <pc:sldChg chg="add del setBg">
        <pc:chgData name="Stan Cox" userId="9376f276357bfffd" providerId="LiveId" clId="{DFCBF42C-29AD-4572-9AAC-1FE191612A4E}" dt="2022-03-11T20:30:32.230" v="147904"/>
        <pc:sldMkLst>
          <pc:docMk/>
          <pc:sldMk cId="1692107197" sldId="392"/>
        </pc:sldMkLst>
      </pc:sldChg>
      <pc:sldChg chg="add del setBg">
        <pc:chgData name="Stan Cox" userId="9376f276357bfffd" providerId="LiveId" clId="{DFCBF42C-29AD-4572-9AAC-1FE191612A4E}" dt="2022-03-11T20:29:35.447" v="147898"/>
        <pc:sldMkLst>
          <pc:docMk/>
          <pc:sldMk cId="2652497693" sldId="392"/>
        </pc:sldMkLst>
      </pc:sldChg>
      <pc:sldChg chg="modSp add mod modAnim modShow modNotesTx">
        <pc:chgData name="Stan Cox" userId="9376f276357bfffd" providerId="LiveId" clId="{DFCBF42C-29AD-4572-9AAC-1FE191612A4E}" dt="2022-06-22T03:43:12.306" v="178506" actId="729"/>
        <pc:sldMkLst>
          <pc:docMk/>
          <pc:sldMk cId="3726422757" sldId="392"/>
        </pc:sldMkLst>
        <pc:spChg chg="mod">
          <ac:chgData name="Stan Cox" userId="9376f276357bfffd" providerId="LiveId" clId="{DFCBF42C-29AD-4572-9AAC-1FE191612A4E}" dt="2022-03-11T20:32:31.775" v="147991" actId="20577"/>
          <ac:spMkLst>
            <pc:docMk/>
            <pc:sldMk cId="3726422757" sldId="392"/>
            <ac:spMk id="2" creationId="{D5EE32EB-36B5-4EE5-A573-F740B73E2BB4}"/>
          </ac:spMkLst>
        </pc:spChg>
        <pc:spChg chg="mod">
          <ac:chgData name="Stan Cox" userId="9376f276357bfffd" providerId="LiveId" clId="{DFCBF42C-29AD-4572-9AAC-1FE191612A4E}" dt="2022-03-12T03:33:45.065" v="151096" actId="20577"/>
          <ac:spMkLst>
            <pc:docMk/>
            <pc:sldMk cId="3726422757" sldId="392"/>
            <ac:spMk id="3" creationId="{D4A5977E-BE5F-4058-A390-F9977DD069CB}"/>
          </ac:spMkLst>
        </pc:spChg>
      </pc:sldChg>
      <pc:sldChg chg="add del setBg">
        <pc:chgData name="Stan Cox" userId="9376f276357bfffd" providerId="LiveId" clId="{DFCBF42C-29AD-4572-9AAC-1FE191612A4E}" dt="2022-03-11T20:30:32.230" v="147904"/>
        <pc:sldMkLst>
          <pc:docMk/>
          <pc:sldMk cId="835086825" sldId="393"/>
        </pc:sldMkLst>
      </pc:sldChg>
      <pc:sldChg chg="modSp add mod modShow modNotesTx">
        <pc:chgData name="Stan Cox" userId="9376f276357bfffd" providerId="LiveId" clId="{DFCBF42C-29AD-4572-9AAC-1FE191612A4E}" dt="2022-06-22T03:43:12.306" v="178506" actId="729"/>
        <pc:sldMkLst>
          <pc:docMk/>
          <pc:sldMk cId="2233488298" sldId="393"/>
        </pc:sldMkLst>
        <pc:spChg chg="mod">
          <ac:chgData name="Stan Cox" userId="9376f276357bfffd" providerId="LiveId" clId="{DFCBF42C-29AD-4572-9AAC-1FE191612A4E}" dt="2022-03-11T20:33:00.575" v="148004" actId="20577"/>
          <ac:spMkLst>
            <pc:docMk/>
            <pc:sldMk cId="2233488298" sldId="393"/>
            <ac:spMk id="2" creationId="{D5EE32EB-36B5-4EE5-A573-F740B73E2BB4}"/>
          </ac:spMkLst>
        </pc:spChg>
        <pc:spChg chg="mod">
          <ac:chgData name="Stan Cox" userId="9376f276357bfffd" providerId="LiveId" clId="{DFCBF42C-29AD-4572-9AAC-1FE191612A4E}" dt="2022-03-12T03:54:32.801" v="152466" actId="255"/>
          <ac:spMkLst>
            <pc:docMk/>
            <pc:sldMk cId="2233488298" sldId="393"/>
            <ac:spMk id="3" creationId="{D4A5977E-BE5F-4058-A390-F9977DD069CB}"/>
          </ac:spMkLst>
        </pc:spChg>
        <pc:spChg chg="mod">
          <ac:chgData name="Stan Cox" userId="9376f276357bfffd" providerId="LiveId" clId="{DFCBF42C-29AD-4572-9AAC-1FE191612A4E}" dt="2022-03-12T03:54:26.627" v="152465" actId="20577"/>
          <ac:spMkLst>
            <pc:docMk/>
            <pc:sldMk cId="2233488298" sldId="393"/>
            <ac:spMk id="4" creationId="{6BAC08E0-CB0D-4E32-B731-9E246A6E9A94}"/>
          </ac:spMkLst>
        </pc:spChg>
      </pc:sldChg>
      <pc:sldChg chg="add del setBg">
        <pc:chgData name="Stan Cox" userId="9376f276357bfffd" providerId="LiveId" clId="{DFCBF42C-29AD-4572-9AAC-1FE191612A4E}" dt="2022-03-11T20:29:35.447" v="147898"/>
        <pc:sldMkLst>
          <pc:docMk/>
          <pc:sldMk cId="2815167762" sldId="393"/>
        </pc:sldMkLst>
      </pc:sldChg>
      <pc:sldChg chg="addSp delSp modSp add mod modShow modNotesTx">
        <pc:chgData name="Stan Cox" userId="9376f276357bfffd" providerId="LiveId" clId="{DFCBF42C-29AD-4572-9AAC-1FE191612A4E}" dt="2022-06-22T03:43:12.306" v="178506" actId="729"/>
        <pc:sldMkLst>
          <pc:docMk/>
          <pc:sldMk cId="3113869160" sldId="394"/>
        </pc:sldMkLst>
        <pc:spChg chg="mod">
          <ac:chgData name="Stan Cox" userId="9376f276357bfffd" providerId="LiveId" clId="{DFCBF42C-29AD-4572-9AAC-1FE191612A4E}" dt="2022-03-11T20:33:37.256" v="148026" actId="20577"/>
          <ac:spMkLst>
            <pc:docMk/>
            <pc:sldMk cId="3113869160" sldId="394"/>
            <ac:spMk id="2" creationId="{D5EE32EB-36B5-4EE5-A573-F740B73E2BB4}"/>
          </ac:spMkLst>
        </pc:spChg>
        <pc:spChg chg="mod">
          <ac:chgData name="Stan Cox" userId="9376f276357bfffd" providerId="LiveId" clId="{DFCBF42C-29AD-4572-9AAC-1FE191612A4E}" dt="2022-04-03T04:49:51.302" v="155130" actId="6549"/>
          <ac:spMkLst>
            <pc:docMk/>
            <pc:sldMk cId="3113869160" sldId="394"/>
            <ac:spMk id="3" creationId="{D4A5977E-BE5F-4058-A390-F9977DD069CB}"/>
          </ac:spMkLst>
        </pc:spChg>
        <pc:spChg chg="mod">
          <ac:chgData name="Stan Cox" userId="9376f276357bfffd" providerId="LiveId" clId="{DFCBF42C-29AD-4572-9AAC-1FE191612A4E}" dt="2022-03-11T20:39:00.544" v="148339" actId="20577"/>
          <ac:spMkLst>
            <pc:docMk/>
            <pc:sldMk cId="3113869160" sldId="394"/>
            <ac:spMk id="4" creationId="{6BAC08E0-CB0D-4E32-B731-9E246A6E9A94}"/>
          </ac:spMkLst>
        </pc:spChg>
        <pc:spChg chg="add del">
          <ac:chgData name="Stan Cox" userId="9376f276357bfffd" providerId="LiveId" clId="{DFCBF42C-29AD-4572-9AAC-1FE191612A4E}" dt="2022-04-09T21:58:26.618" v="156556" actId="22"/>
          <ac:spMkLst>
            <pc:docMk/>
            <pc:sldMk cId="3113869160" sldId="394"/>
            <ac:spMk id="7" creationId="{49698A18-AAAB-4A97-8EF5-1243B81A4948}"/>
          </ac:spMkLst>
        </pc:spChg>
      </pc:sldChg>
      <pc:sldChg chg="add del setBg">
        <pc:chgData name="Stan Cox" userId="9376f276357bfffd" providerId="LiveId" clId="{DFCBF42C-29AD-4572-9AAC-1FE191612A4E}" dt="2022-03-11T20:30:32.230" v="147904"/>
        <pc:sldMkLst>
          <pc:docMk/>
          <pc:sldMk cId="3385974857" sldId="394"/>
        </pc:sldMkLst>
      </pc:sldChg>
      <pc:sldChg chg="add del setBg">
        <pc:chgData name="Stan Cox" userId="9376f276357bfffd" providerId="LiveId" clId="{DFCBF42C-29AD-4572-9AAC-1FE191612A4E}" dt="2022-03-11T20:29:35.447" v="147898"/>
        <pc:sldMkLst>
          <pc:docMk/>
          <pc:sldMk cId="3817526000" sldId="394"/>
        </pc:sldMkLst>
      </pc:sldChg>
      <pc:sldChg chg="add del setBg">
        <pc:chgData name="Stan Cox" userId="9376f276357bfffd" providerId="LiveId" clId="{DFCBF42C-29AD-4572-9AAC-1FE191612A4E}" dt="2022-04-09T21:58:44.624" v="156558"/>
        <pc:sldMkLst>
          <pc:docMk/>
          <pc:sldMk cId="140953085" sldId="395"/>
        </pc:sldMkLst>
      </pc:sldChg>
      <pc:sldChg chg="modSp add mod modAnim modShow modNotesTx">
        <pc:chgData name="Stan Cox" userId="9376f276357bfffd" providerId="LiveId" clId="{DFCBF42C-29AD-4572-9AAC-1FE191612A4E}" dt="2022-06-22T03:43:12.306" v="178506" actId="729"/>
        <pc:sldMkLst>
          <pc:docMk/>
          <pc:sldMk cId="477274059" sldId="395"/>
        </pc:sldMkLst>
        <pc:spChg chg="mod">
          <ac:chgData name="Stan Cox" userId="9376f276357bfffd" providerId="LiveId" clId="{DFCBF42C-29AD-4572-9AAC-1FE191612A4E}" dt="2022-04-09T21:59:31.507" v="156570" actId="6549"/>
          <ac:spMkLst>
            <pc:docMk/>
            <pc:sldMk cId="477274059" sldId="395"/>
            <ac:spMk id="2" creationId="{D5EE32EB-36B5-4EE5-A573-F740B73E2BB4}"/>
          </ac:spMkLst>
        </pc:spChg>
        <pc:spChg chg="mod">
          <ac:chgData name="Stan Cox" userId="9376f276357bfffd" providerId="LiveId" clId="{DFCBF42C-29AD-4572-9AAC-1FE191612A4E}" dt="2022-04-10T01:06:15.288" v="157619" actId="20577"/>
          <ac:spMkLst>
            <pc:docMk/>
            <pc:sldMk cId="477274059" sldId="395"/>
            <ac:spMk id="3" creationId="{D4A5977E-BE5F-4058-A390-F9977DD069CB}"/>
          </ac:spMkLst>
        </pc:spChg>
        <pc:spChg chg="mod">
          <ac:chgData name="Stan Cox" userId="9376f276357bfffd" providerId="LiveId" clId="{DFCBF42C-29AD-4572-9AAC-1FE191612A4E}" dt="2022-04-10T01:07:47.179" v="157780" actId="20577"/>
          <ac:spMkLst>
            <pc:docMk/>
            <pc:sldMk cId="477274059" sldId="395"/>
            <ac:spMk id="4" creationId="{6BAC08E0-CB0D-4E32-B731-9E246A6E9A94}"/>
          </ac:spMkLst>
        </pc:spChg>
      </pc:sldChg>
      <pc:sldChg chg="modSp add mod modAnim modShow modNotesTx">
        <pc:chgData name="Stan Cox" userId="9376f276357bfffd" providerId="LiveId" clId="{DFCBF42C-29AD-4572-9AAC-1FE191612A4E}" dt="2022-06-22T03:43:12.306" v="178506" actId="729"/>
        <pc:sldMkLst>
          <pc:docMk/>
          <pc:sldMk cId="1374529338" sldId="396"/>
        </pc:sldMkLst>
        <pc:spChg chg="mod">
          <ac:chgData name="Stan Cox" userId="9376f276357bfffd" providerId="LiveId" clId="{DFCBF42C-29AD-4572-9AAC-1FE191612A4E}" dt="2022-04-09T21:59:41.991" v="156579" actId="20577"/>
          <ac:spMkLst>
            <pc:docMk/>
            <pc:sldMk cId="1374529338" sldId="396"/>
            <ac:spMk id="2" creationId="{D5EE32EB-36B5-4EE5-A573-F740B73E2BB4}"/>
          </ac:spMkLst>
        </pc:spChg>
        <pc:spChg chg="mod">
          <ac:chgData name="Stan Cox" userId="9376f276357bfffd" providerId="LiveId" clId="{DFCBF42C-29AD-4572-9AAC-1FE191612A4E}" dt="2022-04-10T01:42:47.038" v="159576" actId="20577"/>
          <ac:spMkLst>
            <pc:docMk/>
            <pc:sldMk cId="1374529338" sldId="396"/>
            <ac:spMk id="3" creationId="{D4A5977E-BE5F-4058-A390-F9977DD069CB}"/>
          </ac:spMkLst>
        </pc:spChg>
      </pc:sldChg>
      <pc:sldChg chg="add del setBg">
        <pc:chgData name="Stan Cox" userId="9376f276357bfffd" providerId="LiveId" clId="{DFCBF42C-29AD-4572-9AAC-1FE191612A4E}" dt="2022-04-09T21:58:44.624" v="156558"/>
        <pc:sldMkLst>
          <pc:docMk/>
          <pc:sldMk cId="2543373234" sldId="396"/>
        </pc:sldMkLst>
      </pc:sldChg>
      <pc:sldChg chg="add del setBg">
        <pc:chgData name="Stan Cox" userId="9376f276357bfffd" providerId="LiveId" clId="{DFCBF42C-29AD-4572-9AAC-1FE191612A4E}" dt="2022-04-09T21:58:44.624" v="156558"/>
        <pc:sldMkLst>
          <pc:docMk/>
          <pc:sldMk cId="2812130794" sldId="397"/>
        </pc:sldMkLst>
      </pc:sldChg>
      <pc:sldChg chg="modSp add mod modShow modNotesTx">
        <pc:chgData name="Stan Cox" userId="9376f276357bfffd" providerId="LiveId" clId="{DFCBF42C-29AD-4572-9AAC-1FE191612A4E}" dt="2022-06-22T03:43:12.306" v="178506" actId="729"/>
        <pc:sldMkLst>
          <pc:docMk/>
          <pc:sldMk cId="3106925454" sldId="397"/>
        </pc:sldMkLst>
        <pc:spChg chg="mod">
          <ac:chgData name="Stan Cox" userId="9376f276357bfffd" providerId="LiveId" clId="{DFCBF42C-29AD-4572-9AAC-1FE191612A4E}" dt="2022-04-09T22:01:06.992" v="156672" actId="20577"/>
          <ac:spMkLst>
            <pc:docMk/>
            <pc:sldMk cId="3106925454" sldId="397"/>
            <ac:spMk id="2" creationId="{D5EE32EB-36B5-4EE5-A573-F740B73E2BB4}"/>
          </ac:spMkLst>
        </pc:spChg>
        <pc:spChg chg="mod">
          <ac:chgData name="Stan Cox" userId="9376f276357bfffd" providerId="LiveId" clId="{DFCBF42C-29AD-4572-9AAC-1FE191612A4E}" dt="2022-04-10T02:02:38.155" v="159965" actId="20577"/>
          <ac:spMkLst>
            <pc:docMk/>
            <pc:sldMk cId="3106925454" sldId="397"/>
            <ac:spMk id="3" creationId="{D4A5977E-BE5F-4058-A390-F9977DD069CB}"/>
          </ac:spMkLst>
        </pc:spChg>
        <pc:spChg chg="mod">
          <ac:chgData name="Stan Cox" userId="9376f276357bfffd" providerId="LiveId" clId="{DFCBF42C-29AD-4572-9AAC-1FE191612A4E}" dt="2022-04-10T02:04:06.923" v="160271" actId="20577"/>
          <ac:spMkLst>
            <pc:docMk/>
            <pc:sldMk cId="3106925454" sldId="397"/>
            <ac:spMk id="4" creationId="{6BAC08E0-CB0D-4E32-B731-9E246A6E9A94}"/>
          </ac:spMkLst>
        </pc:spChg>
      </pc:sldChg>
      <pc:sldChg chg="modSp add mod modShow modNotesTx">
        <pc:chgData name="Stan Cox" userId="9376f276357bfffd" providerId="LiveId" clId="{DFCBF42C-29AD-4572-9AAC-1FE191612A4E}" dt="2022-06-22T03:43:12.306" v="178506" actId="729"/>
        <pc:sldMkLst>
          <pc:docMk/>
          <pc:sldMk cId="2609482203" sldId="398"/>
        </pc:sldMkLst>
        <pc:spChg chg="mod">
          <ac:chgData name="Stan Cox" userId="9376f276357bfffd" providerId="LiveId" clId="{DFCBF42C-29AD-4572-9AAC-1FE191612A4E}" dt="2022-04-24T03:08:18.471" v="161850" actId="20577"/>
          <ac:spMkLst>
            <pc:docMk/>
            <pc:sldMk cId="2609482203" sldId="398"/>
            <ac:spMk id="2" creationId="{D5EE32EB-36B5-4EE5-A573-F740B73E2BB4}"/>
          </ac:spMkLst>
        </pc:spChg>
        <pc:spChg chg="mod">
          <ac:chgData name="Stan Cox" userId="9376f276357bfffd" providerId="LiveId" clId="{DFCBF42C-29AD-4572-9AAC-1FE191612A4E}" dt="2022-04-10T02:31:01.543" v="161699" actId="20577"/>
          <ac:spMkLst>
            <pc:docMk/>
            <pc:sldMk cId="2609482203" sldId="398"/>
            <ac:spMk id="3" creationId="{D4A5977E-BE5F-4058-A390-F9977DD069CB}"/>
          </ac:spMkLst>
        </pc:spChg>
        <pc:spChg chg="mod">
          <ac:chgData name="Stan Cox" userId="9376f276357bfffd" providerId="LiveId" clId="{DFCBF42C-29AD-4572-9AAC-1FE191612A4E}" dt="2022-04-10T02:33:18.208" v="161788" actId="20577"/>
          <ac:spMkLst>
            <pc:docMk/>
            <pc:sldMk cId="2609482203" sldId="398"/>
            <ac:spMk id="4" creationId="{6BAC08E0-CB0D-4E32-B731-9E246A6E9A94}"/>
          </ac:spMkLst>
        </pc:spChg>
      </pc:sldChg>
      <pc:sldChg chg="add del setBg">
        <pc:chgData name="Stan Cox" userId="9376f276357bfffd" providerId="LiveId" clId="{DFCBF42C-29AD-4572-9AAC-1FE191612A4E}" dt="2022-04-09T21:58:44.624" v="156558"/>
        <pc:sldMkLst>
          <pc:docMk/>
          <pc:sldMk cId="4221783014" sldId="398"/>
        </pc:sldMkLst>
      </pc:sldChg>
      <pc:sldChg chg="add del setBg">
        <pc:chgData name="Stan Cox" userId="9376f276357bfffd" providerId="LiveId" clId="{DFCBF42C-29AD-4572-9AAC-1FE191612A4E}" dt="2022-04-30T02:45:04.037" v="169111"/>
        <pc:sldMkLst>
          <pc:docMk/>
          <pc:sldMk cId="1888028834" sldId="399"/>
        </pc:sldMkLst>
      </pc:sldChg>
      <pc:sldChg chg="modSp add mod modAnim modShow modNotesTx">
        <pc:chgData name="Stan Cox" userId="9376f276357bfffd" providerId="LiveId" clId="{DFCBF42C-29AD-4572-9AAC-1FE191612A4E}" dt="2022-06-22T03:43:12.306" v="178506" actId="729"/>
        <pc:sldMkLst>
          <pc:docMk/>
          <pc:sldMk cId="3643505621" sldId="399"/>
        </pc:sldMkLst>
        <pc:spChg chg="mod">
          <ac:chgData name="Stan Cox" userId="9376f276357bfffd" providerId="LiveId" clId="{DFCBF42C-29AD-4572-9AAC-1FE191612A4E}" dt="2022-04-30T02:47:06.156" v="169168" actId="20577"/>
          <ac:spMkLst>
            <pc:docMk/>
            <pc:sldMk cId="3643505621" sldId="399"/>
            <ac:spMk id="2" creationId="{D5EE32EB-36B5-4EE5-A573-F740B73E2BB4}"/>
          </ac:spMkLst>
        </pc:spChg>
        <pc:spChg chg="mod">
          <ac:chgData name="Stan Cox" userId="9376f276357bfffd" providerId="LiveId" clId="{DFCBF42C-29AD-4572-9AAC-1FE191612A4E}" dt="2022-05-01T02:58:15.330" v="170914" actId="313"/>
          <ac:spMkLst>
            <pc:docMk/>
            <pc:sldMk cId="3643505621" sldId="399"/>
            <ac:spMk id="3" creationId="{D4A5977E-BE5F-4058-A390-F9977DD069CB}"/>
          </ac:spMkLst>
        </pc:spChg>
        <pc:spChg chg="mod">
          <ac:chgData name="Stan Cox" userId="9376f276357bfffd" providerId="LiveId" clId="{DFCBF42C-29AD-4572-9AAC-1FE191612A4E}" dt="2022-05-01T02:46:16.981" v="170620" actId="20577"/>
          <ac:spMkLst>
            <pc:docMk/>
            <pc:sldMk cId="3643505621" sldId="399"/>
            <ac:spMk id="4" creationId="{6BAC08E0-CB0D-4E32-B731-9E246A6E9A94}"/>
          </ac:spMkLst>
        </pc:spChg>
      </pc:sldChg>
      <pc:sldChg chg="modSp add mod modAnim modShow modNotesTx">
        <pc:chgData name="Stan Cox" userId="9376f276357bfffd" providerId="LiveId" clId="{DFCBF42C-29AD-4572-9AAC-1FE191612A4E}" dt="2022-06-22T03:43:12.306" v="178506" actId="729"/>
        <pc:sldMkLst>
          <pc:docMk/>
          <pc:sldMk cId="1573699409" sldId="400"/>
        </pc:sldMkLst>
        <pc:spChg chg="mod">
          <ac:chgData name="Stan Cox" userId="9376f276357bfffd" providerId="LiveId" clId="{DFCBF42C-29AD-4572-9AAC-1FE191612A4E}" dt="2022-04-30T02:47:10.190" v="169170" actId="20577"/>
          <ac:spMkLst>
            <pc:docMk/>
            <pc:sldMk cId="1573699409" sldId="400"/>
            <ac:spMk id="2" creationId="{D5EE32EB-36B5-4EE5-A573-F740B73E2BB4}"/>
          </ac:spMkLst>
        </pc:spChg>
        <pc:spChg chg="mod">
          <ac:chgData name="Stan Cox" userId="9376f276357bfffd" providerId="LiveId" clId="{DFCBF42C-29AD-4572-9AAC-1FE191612A4E}" dt="2022-05-01T03:10:25.292" v="171562" actId="114"/>
          <ac:spMkLst>
            <pc:docMk/>
            <pc:sldMk cId="1573699409" sldId="400"/>
            <ac:spMk id="3" creationId="{D4A5977E-BE5F-4058-A390-F9977DD069CB}"/>
          </ac:spMkLst>
        </pc:spChg>
      </pc:sldChg>
      <pc:sldChg chg="add del setBg">
        <pc:chgData name="Stan Cox" userId="9376f276357bfffd" providerId="LiveId" clId="{DFCBF42C-29AD-4572-9AAC-1FE191612A4E}" dt="2022-04-30T02:45:04.037" v="169111"/>
        <pc:sldMkLst>
          <pc:docMk/>
          <pc:sldMk cId="1733233262" sldId="400"/>
        </pc:sldMkLst>
      </pc:sldChg>
      <pc:sldChg chg="add del setBg">
        <pc:chgData name="Stan Cox" userId="9376f276357bfffd" providerId="LiveId" clId="{DFCBF42C-29AD-4572-9AAC-1FE191612A4E}" dt="2022-04-30T02:45:04.037" v="169111"/>
        <pc:sldMkLst>
          <pc:docMk/>
          <pc:sldMk cId="2529821" sldId="401"/>
        </pc:sldMkLst>
      </pc:sldChg>
      <pc:sldChg chg="modSp add mod modShow modNotesTx">
        <pc:chgData name="Stan Cox" userId="9376f276357bfffd" providerId="LiveId" clId="{DFCBF42C-29AD-4572-9AAC-1FE191612A4E}" dt="2022-05-01T03:42:32.617" v="173909" actId="114"/>
        <pc:sldMkLst>
          <pc:docMk/>
          <pc:sldMk cId="3078783511" sldId="401"/>
        </pc:sldMkLst>
        <pc:spChg chg="mod">
          <ac:chgData name="Stan Cox" userId="9376f276357bfffd" providerId="LiveId" clId="{DFCBF42C-29AD-4572-9AAC-1FE191612A4E}" dt="2022-04-30T02:47:15.029" v="169172" actId="20577"/>
          <ac:spMkLst>
            <pc:docMk/>
            <pc:sldMk cId="3078783511" sldId="401"/>
            <ac:spMk id="2" creationId="{D5EE32EB-36B5-4EE5-A573-F740B73E2BB4}"/>
          </ac:spMkLst>
        </pc:spChg>
        <pc:spChg chg="mod">
          <ac:chgData name="Stan Cox" userId="9376f276357bfffd" providerId="LiveId" clId="{DFCBF42C-29AD-4572-9AAC-1FE191612A4E}" dt="2022-05-01T03:31:44.847" v="173069" actId="255"/>
          <ac:spMkLst>
            <pc:docMk/>
            <pc:sldMk cId="3078783511" sldId="401"/>
            <ac:spMk id="3" creationId="{D4A5977E-BE5F-4058-A390-F9977DD069CB}"/>
          </ac:spMkLst>
        </pc:spChg>
        <pc:spChg chg="mod">
          <ac:chgData name="Stan Cox" userId="9376f276357bfffd" providerId="LiveId" clId="{DFCBF42C-29AD-4572-9AAC-1FE191612A4E}" dt="2022-05-01T03:28:43.885" v="172663" actId="20577"/>
          <ac:spMkLst>
            <pc:docMk/>
            <pc:sldMk cId="3078783511" sldId="401"/>
            <ac:spMk id="4" creationId="{6BAC08E0-CB0D-4E32-B731-9E246A6E9A94}"/>
          </ac:spMkLst>
        </pc:spChg>
      </pc:sldChg>
      <pc:sldChg chg="add del setBg">
        <pc:chgData name="Stan Cox" userId="9376f276357bfffd" providerId="LiveId" clId="{DFCBF42C-29AD-4572-9AAC-1FE191612A4E}" dt="2022-04-30T02:45:04.037" v="169111"/>
        <pc:sldMkLst>
          <pc:docMk/>
          <pc:sldMk cId="2365471331" sldId="402"/>
        </pc:sldMkLst>
      </pc:sldChg>
      <pc:sldChg chg="modSp add mod modShow modNotesTx">
        <pc:chgData name="Stan Cox" userId="9376f276357bfffd" providerId="LiveId" clId="{DFCBF42C-29AD-4572-9AAC-1FE191612A4E}" dt="2022-05-22T06:07:48.774" v="178505" actId="12"/>
        <pc:sldMkLst>
          <pc:docMk/>
          <pc:sldMk cId="4192762524" sldId="402"/>
        </pc:sldMkLst>
        <pc:spChg chg="mod">
          <ac:chgData name="Stan Cox" userId="9376f276357bfffd" providerId="LiveId" clId="{DFCBF42C-29AD-4572-9AAC-1FE191612A4E}" dt="2022-04-30T02:47:19.638" v="169174" actId="20577"/>
          <ac:spMkLst>
            <pc:docMk/>
            <pc:sldMk cId="4192762524" sldId="402"/>
            <ac:spMk id="2" creationId="{D5EE32EB-36B5-4EE5-A573-F740B73E2BB4}"/>
          </ac:spMkLst>
        </pc:spChg>
        <pc:spChg chg="mod">
          <ac:chgData name="Stan Cox" userId="9376f276357bfffd" providerId="LiveId" clId="{DFCBF42C-29AD-4572-9AAC-1FE191612A4E}" dt="2022-05-22T05:25:10.360" v="176064" actId="20577"/>
          <ac:spMkLst>
            <pc:docMk/>
            <pc:sldMk cId="4192762524" sldId="402"/>
            <ac:spMk id="3" creationId="{D4A5977E-BE5F-4058-A390-F9977DD069CB}"/>
          </ac:spMkLst>
        </pc:spChg>
        <pc:spChg chg="mod">
          <ac:chgData name="Stan Cox" userId="9376f276357bfffd" providerId="LiveId" clId="{DFCBF42C-29AD-4572-9AAC-1FE191612A4E}" dt="2022-05-15T03:36:26.946" v="174440" actId="20577"/>
          <ac:spMkLst>
            <pc:docMk/>
            <pc:sldMk cId="4192762524" sldId="402"/>
            <ac:spMk id="4" creationId="{6BAC08E0-CB0D-4E32-B731-9E246A6E9A94}"/>
          </ac:spMkLst>
        </pc:spChg>
      </pc:sldChg>
    </pc:docChg>
  </pc:docChgLst>
  <pc:docChgLst>
    <pc:chgData name="Stan Cox" userId="9376f276357bfffd" providerId="LiveId" clId="{10EDB813-794B-45BA-832F-2BC6D1F65CD6}"/>
    <pc:docChg chg="undo custSel addSld delSld modSld sldOrd modNotesMaster modHandout">
      <pc:chgData name="Stan Cox" userId="9376f276357bfffd" providerId="LiveId" clId="{10EDB813-794B-45BA-832F-2BC6D1F65CD6}" dt="2021-06-28T02:42:52.017" v="177488" actId="729"/>
      <pc:docMkLst>
        <pc:docMk/>
      </pc:docMkLst>
      <pc:sldChg chg="mod modShow modNotes">
        <pc:chgData name="Stan Cox" userId="9376f276357bfffd" providerId="LiveId" clId="{10EDB813-794B-45BA-832F-2BC6D1F65CD6}" dt="2021-06-16T03:52:02.891" v="171460" actId="729"/>
        <pc:sldMkLst>
          <pc:docMk/>
          <pc:sldMk cId="3603500356" sldId="256"/>
        </pc:sldMkLst>
      </pc:sldChg>
      <pc:sldChg chg="mod modShow modNotes">
        <pc:chgData name="Stan Cox" userId="9376f276357bfffd" providerId="LiveId" clId="{10EDB813-794B-45BA-832F-2BC6D1F65CD6}" dt="2021-06-28T02:42:52.017" v="177488" actId="729"/>
        <pc:sldMkLst>
          <pc:docMk/>
          <pc:sldMk cId="2953664893" sldId="257"/>
        </pc:sldMkLst>
      </pc:sldChg>
      <pc:sldChg chg="mod modShow modNotes">
        <pc:chgData name="Stan Cox" userId="9376f276357bfffd" providerId="LiveId" clId="{10EDB813-794B-45BA-832F-2BC6D1F65CD6}" dt="2021-06-28T02:42:52.017" v="177488" actId="729"/>
        <pc:sldMkLst>
          <pc:docMk/>
          <pc:sldMk cId="708872951" sldId="258"/>
        </pc:sldMkLst>
      </pc:sldChg>
      <pc:sldChg chg="mod modShow modNotes">
        <pc:chgData name="Stan Cox" userId="9376f276357bfffd" providerId="LiveId" clId="{10EDB813-794B-45BA-832F-2BC6D1F65CD6}" dt="2021-06-28T02:42:52.017" v="177488" actId="729"/>
        <pc:sldMkLst>
          <pc:docMk/>
          <pc:sldMk cId="3182301307" sldId="259"/>
        </pc:sldMkLst>
      </pc:sldChg>
      <pc:sldChg chg="mod modShow modNotes">
        <pc:chgData name="Stan Cox" userId="9376f276357bfffd" providerId="LiveId" clId="{10EDB813-794B-45BA-832F-2BC6D1F65CD6}" dt="2021-06-28T02:42:52.017" v="177488" actId="729"/>
        <pc:sldMkLst>
          <pc:docMk/>
          <pc:sldMk cId="333508523" sldId="260"/>
        </pc:sldMkLst>
      </pc:sldChg>
      <pc:sldChg chg="mod modShow modNotes">
        <pc:chgData name="Stan Cox" userId="9376f276357bfffd" providerId="LiveId" clId="{10EDB813-794B-45BA-832F-2BC6D1F65CD6}" dt="2021-06-28T02:42:52.017" v="177488" actId="729"/>
        <pc:sldMkLst>
          <pc:docMk/>
          <pc:sldMk cId="2145881020" sldId="261"/>
        </pc:sldMkLst>
      </pc:sldChg>
      <pc:sldChg chg="mod modShow modNotes">
        <pc:chgData name="Stan Cox" userId="9376f276357bfffd" providerId="LiveId" clId="{10EDB813-794B-45BA-832F-2BC6D1F65CD6}" dt="2021-06-28T02:42:52.017" v="177488" actId="729"/>
        <pc:sldMkLst>
          <pc:docMk/>
          <pc:sldMk cId="2658097232" sldId="262"/>
        </pc:sldMkLst>
      </pc:sldChg>
      <pc:sldChg chg="mod modShow modNotes">
        <pc:chgData name="Stan Cox" userId="9376f276357bfffd" providerId="LiveId" clId="{10EDB813-794B-45BA-832F-2BC6D1F65CD6}" dt="2021-06-28T02:42:52.017" v="177488" actId="729"/>
        <pc:sldMkLst>
          <pc:docMk/>
          <pc:sldMk cId="2981286190" sldId="263"/>
        </pc:sldMkLst>
      </pc:sldChg>
      <pc:sldChg chg="mod modShow modNotes">
        <pc:chgData name="Stan Cox" userId="9376f276357bfffd" providerId="LiveId" clId="{10EDB813-794B-45BA-832F-2BC6D1F65CD6}" dt="2021-06-28T02:42:52.017" v="177488" actId="729"/>
        <pc:sldMkLst>
          <pc:docMk/>
          <pc:sldMk cId="2230794306" sldId="264"/>
        </pc:sldMkLst>
      </pc:sldChg>
      <pc:sldChg chg="mod modShow modNotes">
        <pc:chgData name="Stan Cox" userId="9376f276357bfffd" providerId="LiveId" clId="{10EDB813-794B-45BA-832F-2BC6D1F65CD6}" dt="2021-06-28T02:42:52.017" v="177488" actId="729"/>
        <pc:sldMkLst>
          <pc:docMk/>
          <pc:sldMk cId="1794701030" sldId="265"/>
        </pc:sldMkLst>
      </pc:sldChg>
      <pc:sldChg chg="add del setBg">
        <pc:chgData name="Stan Cox" userId="9376f276357bfffd" providerId="LiveId" clId="{10EDB813-794B-45BA-832F-2BC6D1F65CD6}" dt="2020-09-06T01:54:06.165" v="5"/>
        <pc:sldMkLst>
          <pc:docMk/>
          <pc:sldMk cId="317435740" sldId="266"/>
        </pc:sldMkLst>
      </pc:sldChg>
      <pc:sldChg chg="new del">
        <pc:chgData name="Stan Cox" userId="9376f276357bfffd" providerId="LiveId" clId="{10EDB813-794B-45BA-832F-2BC6D1F65CD6}" dt="2020-09-06T01:53:57.890" v="3" actId="47"/>
        <pc:sldMkLst>
          <pc:docMk/>
          <pc:sldMk cId="1558235176" sldId="266"/>
        </pc:sldMkLst>
      </pc:sldChg>
      <pc:sldChg chg="addSp delSp modSp add mod modShow modNotes modNotesTx">
        <pc:chgData name="Stan Cox" userId="9376f276357bfffd" providerId="LiveId" clId="{10EDB813-794B-45BA-832F-2BC6D1F65CD6}" dt="2021-06-28T02:42:52.017" v="177488" actId="729"/>
        <pc:sldMkLst>
          <pc:docMk/>
          <pc:sldMk cId="3909158190" sldId="266"/>
        </pc:sldMkLst>
        <pc:spChg chg="del">
          <ac:chgData name="Stan Cox" userId="9376f276357bfffd" providerId="LiveId" clId="{10EDB813-794B-45BA-832F-2BC6D1F65CD6}" dt="2020-09-06T01:54:12.290" v="7" actId="478"/>
          <ac:spMkLst>
            <pc:docMk/>
            <pc:sldMk cId="3909158190" sldId="266"/>
            <ac:spMk id="2" creationId="{D5EE32EB-36B5-4EE5-A573-F740B73E2BB4}"/>
          </ac:spMkLst>
        </pc:spChg>
        <pc:spChg chg="del">
          <ac:chgData name="Stan Cox" userId="9376f276357bfffd" providerId="LiveId" clId="{10EDB813-794B-45BA-832F-2BC6D1F65CD6}" dt="2020-09-06T01:54:16.864" v="9" actId="478"/>
          <ac:spMkLst>
            <pc:docMk/>
            <pc:sldMk cId="3909158190" sldId="266"/>
            <ac:spMk id="3" creationId="{D4A5977E-BE5F-4058-A390-F9977DD069CB}"/>
          </ac:spMkLst>
        </pc:spChg>
        <pc:spChg chg="add del mod">
          <ac:chgData name="Stan Cox" userId="9376f276357bfffd" providerId="LiveId" clId="{10EDB813-794B-45BA-832F-2BC6D1F65CD6}" dt="2020-09-06T01:54:14.657" v="8" actId="478"/>
          <ac:spMkLst>
            <pc:docMk/>
            <pc:sldMk cId="3909158190" sldId="266"/>
            <ac:spMk id="5" creationId="{B96528C1-0C1B-4385-B2B9-CC79477DBB9F}"/>
          </ac:spMkLst>
        </pc:spChg>
        <pc:spChg chg="add del mod">
          <ac:chgData name="Stan Cox" userId="9376f276357bfffd" providerId="LiveId" clId="{10EDB813-794B-45BA-832F-2BC6D1F65CD6}" dt="2020-09-06T01:54:19.908" v="10" actId="478"/>
          <ac:spMkLst>
            <pc:docMk/>
            <pc:sldMk cId="3909158190" sldId="266"/>
            <ac:spMk id="7" creationId="{4379B84A-D8B5-4A6E-84B6-714B66EBD1AA}"/>
          </ac:spMkLst>
        </pc:spChg>
        <pc:picChg chg="add mod">
          <ac:chgData name="Stan Cox" userId="9376f276357bfffd" providerId="LiveId" clId="{10EDB813-794B-45BA-832F-2BC6D1F65CD6}" dt="2020-09-06T01:54:57.810" v="95" actId="1038"/>
          <ac:picMkLst>
            <pc:docMk/>
            <pc:sldMk cId="3909158190" sldId="266"/>
            <ac:picMk id="8" creationId="{985CE92A-6836-4138-BDE5-11C9D5195C69}"/>
          </ac:picMkLst>
        </pc:picChg>
      </pc:sldChg>
      <pc:sldChg chg="add del setBg">
        <pc:chgData name="Stan Cox" userId="9376f276357bfffd" providerId="LiveId" clId="{10EDB813-794B-45BA-832F-2BC6D1F65CD6}" dt="2020-09-06T02:34:34.948" v="97"/>
        <pc:sldMkLst>
          <pc:docMk/>
          <pc:sldMk cId="1836715698" sldId="267"/>
        </pc:sldMkLst>
      </pc:sldChg>
      <pc:sldChg chg="add del setBg">
        <pc:chgData name="Stan Cox" userId="9376f276357bfffd" providerId="LiveId" clId="{10EDB813-794B-45BA-832F-2BC6D1F65CD6}" dt="2020-09-06T01:54:25.795" v="12"/>
        <pc:sldMkLst>
          <pc:docMk/>
          <pc:sldMk cId="2328735035" sldId="267"/>
        </pc:sldMkLst>
      </pc:sldChg>
      <pc:sldChg chg="modSp add mod modShow modNotes modNotesTx">
        <pc:chgData name="Stan Cox" userId="9376f276357bfffd" providerId="LiveId" clId="{10EDB813-794B-45BA-832F-2BC6D1F65CD6}" dt="2021-06-28T02:42:52.017" v="177488" actId="729"/>
        <pc:sldMkLst>
          <pc:docMk/>
          <pc:sldMk cId="3124556626" sldId="267"/>
        </pc:sldMkLst>
        <pc:spChg chg="mod">
          <ac:chgData name="Stan Cox" userId="9376f276357bfffd" providerId="LiveId" clId="{10EDB813-794B-45BA-832F-2BC6D1F65CD6}" dt="2020-09-06T02:35:38.795" v="205" actId="20577"/>
          <ac:spMkLst>
            <pc:docMk/>
            <pc:sldMk cId="3124556626" sldId="267"/>
            <ac:spMk id="2" creationId="{D5EE32EB-36B5-4EE5-A573-F740B73E2BB4}"/>
          </ac:spMkLst>
        </pc:spChg>
        <pc:spChg chg="mod">
          <ac:chgData name="Stan Cox" userId="9376f276357bfffd" providerId="LiveId" clId="{10EDB813-794B-45BA-832F-2BC6D1F65CD6}" dt="2020-09-06T02:36:33.370" v="284" actId="20577"/>
          <ac:spMkLst>
            <pc:docMk/>
            <pc:sldMk cId="3124556626" sldId="267"/>
            <ac:spMk id="3" creationId="{D4A5977E-BE5F-4058-A390-F9977DD069CB}"/>
          </ac:spMkLst>
        </pc:spChg>
      </pc:sldChg>
      <pc:sldChg chg="add del setBg">
        <pc:chgData name="Stan Cox" userId="9376f276357bfffd" providerId="LiveId" clId="{10EDB813-794B-45BA-832F-2BC6D1F65CD6}" dt="2020-09-06T02:36:57.129" v="286"/>
        <pc:sldMkLst>
          <pc:docMk/>
          <pc:sldMk cId="1927046451" sldId="268"/>
        </pc:sldMkLst>
      </pc:sldChg>
      <pc:sldChg chg="modSp add mod modShow modNotes modNotesTx">
        <pc:chgData name="Stan Cox" userId="9376f276357bfffd" providerId="LiveId" clId="{10EDB813-794B-45BA-832F-2BC6D1F65CD6}" dt="2021-06-28T02:42:52.017" v="177488" actId="729"/>
        <pc:sldMkLst>
          <pc:docMk/>
          <pc:sldMk cId="3023574782" sldId="268"/>
        </pc:sldMkLst>
        <pc:spChg chg="mod">
          <ac:chgData name="Stan Cox" userId="9376f276357bfffd" providerId="LiveId" clId="{10EDB813-794B-45BA-832F-2BC6D1F65CD6}" dt="2020-09-06T02:40:05.646" v="400" actId="20577"/>
          <ac:spMkLst>
            <pc:docMk/>
            <pc:sldMk cId="3023574782" sldId="268"/>
            <ac:spMk id="3" creationId="{D4A5977E-BE5F-4058-A390-F9977DD069CB}"/>
          </ac:spMkLst>
        </pc:spChg>
      </pc:sldChg>
      <pc:sldChg chg="addSp modSp add mod modClrScheme modShow chgLayout modNotes modNotesTx">
        <pc:chgData name="Stan Cox" userId="9376f276357bfffd" providerId="LiveId" clId="{10EDB813-794B-45BA-832F-2BC6D1F65CD6}" dt="2021-06-28T02:42:52.017" v="177488" actId="729"/>
        <pc:sldMkLst>
          <pc:docMk/>
          <pc:sldMk cId="1394735451" sldId="269"/>
        </pc:sldMkLst>
        <pc:spChg chg="mod ord">
          <ac:chgData name="Stan Cox" userId="9376f276357bfffd" providerId="LiveId" clId="{10EDB813-794B-45BA-832F-2BC6D1F65CD6}" dt="2021-01-16T21:15:44.421" v="73548" actId="27636"/>
          <ac:spMkLst>
            <pc:docMk/>
            <pc:sldMk cId="1394735451" sldId="269"/>
            <ac:spMk id="2" creationId="{D5EE32EB-36B5-4EE5-A573-F740B73E2BB4}"/>
          </ac:spMkLst>
        </pc:spChg>
        <pc:spChg chg="mod ord">
          <ac:chgData name="Stan Cox" userId="9376f276357bfffd" providerId="LiveId" clId="{10EDB813-794B-45BA-832F-2BC6D1F65CD6}" dt="2020-09-13T00:08:49.262" v="995" actId="255"/>
          <ac:spMkLst>
            <pc:docMk/>
            <pc:sldMk cId="1394735451" sldId="269"/>
            <ac:spMk id="3" creationId="{D4A5977E-BE5F-4058-A390-F9977DD069CB}"/>
          </ac:spMkLst>
        </pc:spChg>
        <pc:spChg chg="add mod ord">
          <ac:chgData name="Stan Cox" userId="9376f276357bfffd" providerId="LiveId" clId="{10EDB813-794B-45BA-832F-2BC6D1F65CD6}" dt="2021-01-16T21:15:44.427" v="73549" actId="27636"/>
          <ac:spMkLst>
            <pc:docMk/>
            <pc:sldMk cId="1394735451" sldId="269"/>
            <ac:spMk id="4" creationId="{1548AF15-C3F6-452D-9FF6-B5D84343D1FB}"/>
          </ac:spMkLst>
        </pc:spChg>
        <pc:spChg chg="add mod ord">
          <ac:chgData name="Stan Cox" userId="9376f276357bfffd" providerId="LiveId" clId="{10EDB813-794B-45BA-832F-2BC6D1F65CD6}" dt="2020-09-12T23:56:38.638" v="511" actId="167"/>
          <ac:spMkLst>
            <pc:docMk/>
            <pc:sldMk cId="1394735451" sldId="269"/>
            <ac:spMk id="5" creationId="{01CA9AF3-F1A6-4D4E-AB2B-7AB9816015A7}"/>
          </ac:spMkLst>
        </pc:spChg>
      </pc:sldChg>
      <pc:sldChg chg="add del setBg">
        <pc:chgData name="Stan Cox" userId="9376f276357bfffd" providerId="LiveId" clId="{10EDB813-794B-45BA-832F-2BC6D1F65CD6}" dt="2020-09-12T23:52:40.638" v="412"/>
        <pc:sldMkLst>
          <pc:docMk/>
          <pc:sldMk cId="3465146950" sldId="269"/>
        </pc:sldMkLst>
      </pc:sldChg>
      <pc:sldChg chg="modSp add mod modShow modNotes modNotesTx">
        <pc:chgData name="Stan Cox" userId="9376f276357bfffd" providerId="LiveId" clId="{10EDB813-794B-45BA-832F-2BC6D1F65CD6}" dt="2021-06-28T02:42:52.017" v="177488" actId="729"/>
        <pc:sldMkLst>
          <pc:docMk/>
          <pc:sldMk cId="505310199" sldId="270"/>
        </pc:sldMkLst>
        <pc:spChg chg="mod">
          <ac:chgData name="Stan Cox" userId="9376f276357bfffd" providerId="LiveId" clId="{10EDB813-794B-45BA-832F-2BC6D1F65CD6}" dt="2020-09-13T00:20:15.644" v="1635" actId="20577"/>
          <ac:spMkLst>
            <pc:docMk/>
            <pc:sldMk cId="505310199" sldId="270"/>
            <ac:spMk id="3" creationId="{D4A5977E-BE5F-4058-A390-F9977DD069CB}"/>
          </ac:spMkLst>
        </pc:spChg>
        <pc:spChg chg="mod">
          <ac:chgData name="Stan Cox" userId="9376f276357bfffd" providerId="LiveId" clId="{10EDB813-794B-45BA-832F-2BC6D1F65CD6}" dt="2020-09-13T00:22:04.387" v="1836" actId="6549"/>
          <ac:spMkLst>
            <pc:docMk/>
            <pc:sldMk cId="505310199" sldId="270"/>
            <ac:spMk id="4" creationId="{1548AF15-C3F6-452D-9FF6-B5D84343D1FB}"/>
          </ac:spMkLst>
        </pc:spChg>
      </pc:sldChg>
      <pc:sldChg chg="add del setBg">
        <pc:chgData name="Stan Cox" userId="9376f276357bfffd" providerId="LiveId" clId="{10EDB813-794B-45BA-832F-2BC6D1F65CD6}" dt="2020-09-13T00:09:33.979" v="997"/>
        <pc:sldMkLst>
          <pc:docMk/>
          <pc:sldMk cId="3108777820" sldId="270"/>
        </pc:sldMkLst>
      </pc:sldChg>
      <pc:sldChg chg="modSp add del mod modNotesTx">
        <pc:chgData name="Stan Cox" userId="9376f276357bfffd" providerId="LiveId" clId="{10EDB813-794B-45BA-832F-2BC6D1F65CD6}" dt="2020-09-13T01:32:54.760" v="2600" actId="47"/>
        <pc:sldMkLst>
          <pc:docMk/>
          <pc:sldMk cId="2659730840" sldId="271"/>
        </pc:sldMkLst>
        <pc:spChg chg="mod">
          <ac:chgData name="Stan Cox" userId="9376f276357bfffd" providerId="LiveId" clId="{10EDB813-794B-45BA-832F-2BC6D1F65CD6}" dt="2020-09-13T00:27:11.574" v="1966" actId="6549"/>
          <ac:spMkLst>
            <pc:docMk/>
            <pc:sldMk cId="2659730840" sldId="271"/>
            <ac:spMk id="3" creationId="{D4A5977E-BE5F-4058-A390-F9977DD069CB}"/>
          </ac:spMkLst>
        </pc:spChg>
        <pc:spChg chg="mod">
          <ac:chgData name="Stan Cox" userId="9376f276357bfffd" providerId="LiveId" clId="{10EDB813-794B-45BA-832F-2BC6D1F65CD6}" dt="2020-09-13T00:28:38.177" v="2124" actId="114"/>
          <ac:spMkLst>
            <pc:docMk/>
            <pc:sldMk cId="2659730840" sldId="271"/>
            <ac:spMk id="4" creationId="{1548AF15-C3F6-452D-9FF6-B5D84343D1FB}"/>
          </ac:spMkLst>
        </pc:spChg>
      </pc:sldChg>
      <pc:sldChg chg="add del setBg">
        <pc:chgData name="Stan Cox" userId="9376f276357bfffd" providerId="LiveId" clId="{10EDB813-794B-45BA-832F-2BC6D1F65CD6}" dt="2020-09-13T00:22:33.739" v="1838"/>
        <pc:sldMkLst>
          <pc:docMk/>
          <pc:sldMk cId="4157637289" sldId="271"/>
        </pc:sldMkLst>
      </pc:sldChg>
      <pc:sldChg chg="add del setBg">
        <pc:chgData name="Stan Cox" userId="9376f276357bfffd" providerId="LiveId" clId="{10EDB813-794B-45BA-832F-2BC6D1F65CD6}" dt="2020-09-13T00:29:37.015" v="2126"/>
        <pc:sldMkLst>
          <pc:docMk/>
          <pc:sldMk cId="411033293" sldId="272"/>
        </pc:sldMkLst>
      </pc:sldChg>
      <pc:sldChg chg="addSp modSp add mod modClrScheme modShow chgLayout modNotes modNotesTx">
        <pc:chgData name="Stan Cox" userId="9376f276357bfffd" providerId="LiveId" clId="{10EDB813-794B-45BA-832F-2BC6D1F65CD6}" dt="2021-06-28T02:42:52.017" v="177488" actId="729"/>
        <pc:sldMkLst>
          <pc:docMk/>
          <pc:sldMk cId="2628721218" sldId="272"/>
        </pc:sldMkLst>
        <pc:spChg chg="mod ord">
          <ac:chgData name="Stan Cox" userId="9376f276357bfffd" providerId="LiveId" clId="{10EDB813-794B-45BA-832F-2BC6D1F65CD6}" dt="2020-09-22T14:11:02.822" v="2907" actId="14100"/>
          <ac:spMkLst>
            <pc:docMk/>
            <pc:sldMk cId="2628721218" sldId="272"/>
            <ac:spMk id="2" creationId="{D5EE32EB-36B5-4EE5-A573-F740B73E2BB4}"/>
          </ac:spMkLst>
        </pc:spChg>
        <pc:spChg chg="mod ord">
          <ac:chgData name="Stan Cox" userId="9376f276357bfffd" providerId="LiveId" clId="{10EDB813-794B-45BA-832F-2BC6D1F65CD6}" dt="2020-10-04T00:59:18.735" v="4962" actId="20577"/>
          <ac:spMkLst>
            <pc:docMk/>
            <pc:sldMk cId="2628721218" sldId="272"/>
            <ac:spMk id="3" creationId="{D4A5977E-BE5F-4058-A390-F9977DD069CB}"/>
          </ac:spMkLst>
        </pc:spChg>
        <pc:spChg chg="add mod ord">
          <ac:chgData name="Stan Cox" userId="9376f276357bfffd" providerId="LiveId" clId="{10EDB813-794B-45BA-832F-2BC6D1F65CD6}" dt="2020-10-04T01:00:16.172" v="5110" actId="20577"/>
          <ac:spMkLst>
            <pc:docMk/>
            <pc:sldMk cId="2628721218" sldId="272"/>
            <ac:spMk id="4" creationId="{6BAC08E0-CB0D-4E32-B731-9E246A6E9A94}"/>
          </ac:spMkLst>
        </pc:spChg>
        <pc:spChg chg="add mod ord">
          <ac:chgData name="Stan Cox" userId="9376f276357bfffd" providerId="LiveId" clId="{10EDB813-794B-45BA-832F-2BC6D1F65CD6}" dt="2020-09-22T14:19:36.341" v="3056" actId="207"/>
          <ac:spMkLst>
            <pc:docMk/>
            <pc:sldMk cId="2628721218" sldId="272"/>
            <ac:spMk id="5" creationId="{5B55EC6F-F625-4F50-9325-49A329E30C15}"/>
          </ac:spMkLst>
        </pc:spChg>
      </pc:sldChg>
      <pc:sldChg chg="modSp add mod modShow modNotes modNotesTx">
        <pc:chgData name="Stan Cox" userId="9376f276357bfffd" providerId="LiveId" clId="{10EDB813-794B-45BA-832F-2BC6D1F65CD6}" dt="2021-06-28T02:42:52.017" v="177488" actId="729"/>
        <pc:sldMkLst>
          <pc:docMk/>
          <pc:sldMk cId="2181665232" sldId="273"/>
        </pc:sldMkLst>
        <pc:spChg chg="mod">
          <ac:chgData name="Stan Cox" userId="9376f276357bfffd" providerId="LiveId" clId="{10EDB813-794B-45BA-832F-2BC6D1F65CD6}" dt="2020-09-13T01:16:35.272" v="2598" actId="20577"/>
          <ac:spMkLst>
            <pc:docMk/>
            <pc:sldMk cId="2181665232" sldId="273"/>
            <ac:spMk id="3" creationId="{D4A5977E-BE5F-4058-A390-F9977DD069CB}"/>
          </ac:spMkLst>
        </pc:spChg>
        <pc:spChg chg="mod">
          <ac:chgData name="Stan Cox" userId="9376f276357bfffd" providerId="LiveId" clId="{10EDB813-794B-45BA-832F-2BC6D1F65CD6}" dt="2020-09-13T00:37:17.189" v="2563" actId="114"/>
          <ac:spMkLst>
            <pc:docMk/>
            <pc:sldMk cId="2181665232" sldId="273"/>
            <ac:spMk id="4" creationId="{1548AF15-C3F6-452D-9FF6-B5D84343D1FB}"/>
          </ac:spMkLst>
        </pc:spChg>
      </pc:sldChg>
      <pc:sldChg chg="add del setBg">
        <pc:chgData name="Stan Cox" userId="9376f276357bfffd" providerId="LiveId" clId="{10EDB813-794B-45BA-832F-2BC6D1F65CD6}" dt="2020-09-13T00:32:08.785" v="2177"/>
        <pc:sldMkLst>
          <pc:docMk/>
          <pc:sldMk cId="3294604191" sldId="273"/>
        </pc:sldMkLst>
      </pc:sldChg>
      <pc:sldChg chg="modSp add mod modShow modNotes modNotesTx">
        <pc:chgData name="Stan Cox" userId="9376f276357bfffd" providerId="LiveId" clId="{10EDB813-794B-45BA-832F-2BC6D1F65CD6}" dt="2021-06-28T02:42:52.017" v="177488" actId="729"/>
        <pc:sldMkLst>
          <pc:docMk/>
          <pc:sldMk cId="3058237849" sldId="274"/>
        </pc:sldMkLst>
        <pc:spChg chg="mod">
          <ac:chgData name="Stan Cox" userId="9376f276357bfffd" providerId="LiveId" clId="{10EDB813-794B-45BA-832F-2BC6D1F65CD6}" dt="2020-09-13T02:57:49.849" v="2704" actId="20577"/>
          <ac:spMkLst>
            <pc:docMk/>
            <pc:sldMk cId="3058237849" sldId="274"/>
            <ac:spMk id="3" creationId="{D4A5977E-BE5F-4058-A390-F9977DD069CB}"/>
          </ac:spMkLst>
        </pc:spChg>
        <pc:spChg chg="mod">
          <ac:chgData name="Stan Cox" userId="9376f276357bfffd" providerId="LiveId" clId="{10EDB813-794B-45BA-832F-2BC6D1F65CD6}" dt="2020-09-13T02:58:48.838" v="2847" actId="6549"/>
          <ac:spMkLst>
            <pc:docMk/>
            <pc:sldMk cId="3058237849" sldId="274"/>
            <ac:spMk id="4" creationId="{1548AF15-C3F6-452D-9FF6-B5D84343D1FB}"/>
          </ac:spMkLst>
        </pc:spChg>
      </pc:sldChg>
      <pc:sldChg chg="add del setBg">
        <pc:chgData name="Stan Cox" userId="9376f276357bfffd" providerId="LiveId" clId="{10EDB813-794B-45BA-832F-2BC6D1F65CD6}" dt="2020-09-13T02:57:02.916" v="2602"/>
        <pc:sldMkLst>
          <pc:docMk/>
          <pc:sldMk cId="4113993888" sldId="274"/>
        </pc:sldMkLst>
      </pc:sldChg>
      <pc:sldChg chg="add del setBg">
        <pc:chgData name="Stan Cox" userId="9376f276357bfffd" providerId="LiveId" clId="{10EDB813-794B-45BA-832F-2BC6D1F65CD6}" dt="2020-09-22T14:09:43.155" v="2886"/>
        <pc:sldMkLst>
          <pc:docMk/>
          <pc:sldMk cId="3409605763" sldId="275"/>
        </pc:sldMkLst>
      </pc:sldChg>
      <pc:sldChg chg="modSp add del mod">
        <pc:chgData name="Stan Cox" userId="9376f276357bfffd" providerId="LiveId" clId="{10EDB813-794B-45BA-832F-2BC6D1F65CD6}" dt="2020-09-22T14:13:24.249" v="2940" actId="47"/>
        <pc:sldMkLst>
          <pc:docMk/>
          <pc:sldMk cId="4032214851" sldId="275"/>
        </pc:sldMkLst>
        <pc:spChg chg="mod">
          <ac:chgData name="Stan Cox" userId="9376f276357bfffd" providerId="LiveId" clId="{10EDB813-794B-45BA-832F-2BC6D1F65CD6}" dt="2020-09-22T14:09:49.296" v="2896" actId="20577"/>
          <ac:spMkLst>
            <pc:docMk/>
            <pc:sldMk cId="4032214851" sldId="275"/>
            <ac:spMk id="2" creationId="{D5EE32EB-36B5-4EE5-A573-F740B73E2BB4}"/>
          </ac:spMkLst>
        </pc:spChg>
      </pc:sldChg>
      <pc:sldChg chg="add del setBg">
        <pc:chgData name="Stan Cox" userId="9376f276357bfffd" providerId="LiveId" clId="{10EDB813-794B-45BA-832F-2BC6D1F65CD6}" dt="2020-09-22T14:16:57.960" v="3008" actId="47"/>
        <pc:sldMkLst>
          <pc:docMk/>
          <pc:sldMk cId="4146765111" sldId="275"/>
        </pc:sldMkLst>
      </pc:sldChg>
      <pc:sldChg chg="add del setBg">
        <pc:chgData name="Stan Cox" userId="9376f276357bfffd" providerId="LiveId" clId="{10EDB813-794B-45BA-832F-2BC6D1F65CD6}" dt="2020-09-22T14:17:01.203" v="3009" actId="47"/>
        <pc:sldMkLst>
          <pc:docMk/>
          <pc:sldMk cId="1214859055" sldId="276"/>
        </pc:sldMkLst>
      </pc:sldChg>
      <pc:sldChg chg="add del setBg">
        <pc:chgData name="Stan Cox" userId="9376f276357bfffd" providerId="LiveId" clId="{10EDB813-794B-45BA-832F-2BC6D1F65CD6}" dt="2020-09-22T14:12:57.519" v="2929"/>
        <pc:sldMkLst>
          <pc:docMk/>
          <pc:sldMk cId="2578373401" sldId="276"/>
        </pc:sldMkLst>
      </pc:sldChg>
      <pc:sldChg chg="modSp add del mod">
        <pc:chgData name="Stan Cox" userId="9376f276357bfffd" providerId="LiveId" clId="{10EDB813-794B-45BA-832F-2BC6D1F65CD6}" dt="2020-09-22T14:16:29.042" v="3002" actId="47"/>
        <pc:sldMkLst>
          <pc:docMk/>
          <pc:sldMk cId="4199970118" sldId="276"/>
        </pc:sldMkLst>
        <pc:spChg chg="mod">
          <ac:chgData name="Stan Cox" userId="9376f276357bfffd" providerId="LiveId" clId="{10EDB813-794B-45BA-832F-2BC6D1F65CD6}" dt="2020-09-22T14:13:04.904" v="2939" actId="20577"/>
          <ac:spMkLst>
            <pc:docMk/>
            <pc:sldMk cId="4199970118" sldId="276"/>
            <ac:spMk id="2" creationId="{D5EE32EB-36B5-4EE5-A573-F740B73E2BB4}"/>
          </ac:spMkLst>
        </pc:spChg>
      </pc:sldChg>
      <pc:sldChg chg="modSp add del mod">
        <pc:chgData name="Stan Cox" userId="9376f276357bfffd" providerId="LiveId" clId="{10EDB813-794B-45BA-832F-2BC6D1F65CD6}" dt="2020-09-22T14:16:29.042" v="3002" actId="47"/>
        <pc:sldMkLst>
          <pc:docMk/>
          <pc:sldMk cId="448062494" sldId="277"/>
        </pc:sldMkLst>
        <pc:spChg chg="mod">
          <ac:chgData name="Stan Cox" userId="9376f276357bfffd" providerId="LiveId" clId="{10EDB813-794B-45BA-832F-2BC6D1F65CD6}" dt="2020-09-22T14:13:55.467" v="2951" actId="20577"/>
          <ac:spMkLst>
            <pc:docMk/>
            <pc:sldMk cId="448062494" sldId="277"/>
            <ac:spMk id="2" creationId="{D5EE32EB-36B5-4EE5-A573-F740B73E2BB4}"/>
          </ac:spMkLst>
        </pc:spChg>
      </pc:sldChg>
      <pc:sldChg chg="add del setBg">
        <pc:chgData name="Stan Cox" userId="9376f276357bfffd" providerId="LiveId" clId="{10EDB813-794B-45BA-832F-2BC6D1F65CD6}" dt="2020-09-22T14:16:42.792" v="3006"/>
        <pc:sldMkLst>
          <pc:docMk/>
          <pc:sldMk cId="1113033276" sldId="277"/>
        </pc:sldMkLst>
      </pc:sldChg>
      <pc:sldChg chg="delSp modSp add mod modShow modNotes modNotesTx">
        <pc:chgData name="Stan Cox" userId="9376f276357bfffd" providerId="LiveId" clId="{10EDB813-794B-45BA-832F-2BC6D1F65CD6}" dt="2021-06-28T02:42:52.017" v="177488" actId="729"/>
        <pc:sldMkLst>
          <pc:docMk/>
          <pc:sldMk cId="3886508657" sldId="277"/>
        </pc:sldMkLst>
        <pc:spChg chg="mod">
          <ac:chgData name="Stan Cox" userId="9376f276357bfffd" providerId="LiveId" clId="{10EDB813-794B-45BA-832F-2BC6D1F65CD6}" dt="2020-09-22T14:17:21.112" v="3024" actId="20577"/>
          <ac:spMkLst>
            <pc:docMk/>
            <pc:sldMk cId="3886508657" sldId="277"/>
            <ac:spMk id="2" creationId="{D5EE32EB-36B5-4EE5-A573-F740B73E2BB4}"/>
          </ac:spMkLst>
        </pc:spChg>
        <pc:spChg chg="mod">
          <ac:chgData name="Stan Cox" userId="9376f276357bfffd" providerId="LiveId" clId="{10EDB813-794B-45BA-832F-2BC6D1F65CD6}" dt="2020-10-04T01:35:45.718" v="6008" actId="20577"/>
          <ac:spMkLst>
            <pc:docMk/>
            <pc:sldMk cId="3886508657" sldId="277"/>
            <ac:spMk id="3" creationId="{D4A5977E-BE5F-4058-A390-F9977DD069CB}"/>
          </ac:spMkLst>
        </pc:spChg>
        <pc:spChg chg="del mod">
          <ac:chgData name="Stan Cox" userId="9376f276357bfffd" providerId="LiveId" clId="{10EDB813-794B-45BA-832F-2BC6D1F65CD6}" dt="2020-10-04T01:35:01.512" v="5913" actId="478"/>
          <ac:spMkLst>
            <pc:docMk/>
            <pc:sldMk cId="3886508657" sldId="277"/>
            <ac:spMk id="4" creationId="{6BAC08E0-CB0D-4E32-B731-9E246A6E9A94}"/>
          </ac:spMkLst>
        </pc:spChg>
        <pc:spChg chg="mod">
          <ac:chgData name="Stan Cox" userId="9376f276357bfffd" providerId="LiveId" clId="{10EDB813-794B-45BA-832F-2BC6D1F65CD6}" dt="2020-09-22T14:41:45.091" v="3057" actId="207"/>
          <ac:spMkLst>
            <pc:docMk/>
            <pc:sldMk cId="3886508657" sldId="277"/>
            <ac:spMk id="5" creationId="{5B55EC6F-F625-4F50-9325-49A329E30C15}"/>
          </ac:spMkLst>
        </pc:spChg>
      </pc:sldChg>
      <pc:sldChg chg="add del setBg">
        <pc:chgData name="Stan Cox" userId="9376f276357bfffd" providerId="LiveId" clId="{10EDB813-794B-45BA-832F-2BC6D1F65CD6}" dt="2020-09-22T14:13:31.257" v="2942"/>
        <pc:sldMkLst>
          <pc:docMk/>
          <pc:sldMk cId="4138854911" sldId="277"/>
        </pc:sldMkLst>
      </pc:sldChg>
      <pc:sldChg chg="modSp add del mod">
        <pc:chgData name="Stan Cox" userId="9376f276357bfffd" providerId="LiveId" clId="{10EDB813-794B-45BA-832F-2BC6D1F65CD6}" dt="2020-09-22T14:16:29.042" v="3002" actId="47"/>
        <pc:sldMkLst>
          <pc:docMk/>
          <pc:sldMk cId="763595942" sldId="278"/>
        </pc:sldMkLst>
        <pc:spChg chg="mod">
          <ac:chgData name="Stan Cox" userId="9376f276357bfffd" providerId="LiveId" clId="{10EDB813-794B-45BA-832F-2BC6D1F65CD6}" dt="2020-09-22T14:14:22.100" v="2993" actId="6549"/>
          <ac:spMkLst>
            <pc:docMk/>
            <pc:sldMk cId="763595942" sldId="278"/>
            <ac:spMk id="2" creationId="{D5EE32EB-36B5-4EE5-A573-F740B73E2BB4}"/>
          </ac:spMkLst>
        </pc:spChg>
      </pc:sldChg>
      <pc:sldChg chg="add del setBg">
        <pc:chgData name="Stan Cox" userId="9376f276357bfffd" providerId="LiveId" clId="{10EDB813-794B-45BA-832F-2BC6D1F65CD6}" dt="2020-09-22T14:14:03.409" v="2953"/>
        <pc:sldMkLst>
          <pc:docMk/>
          <pc:sldMk cId="3425305984" sldId="278"/>
        </pc:sldMkLst>
      </pc:sldChg>
      <pc:sldChg chg="modSp add mod modShow modNotes modNotesTx">
        <pc:chgData name="Stan Cox" userId="9376f276357bfffd" providerId="LiveId" clId="{10EDB813-794B-45BA-832F-2BC6D1F65CD6}" dt="2021-06-28T02:42:52.017" v="177488" actId="729"/>
        <pc:sldMkLst>
          <pc:docMk/>
          <pc:sldMk cId="3481787110" sldId="278"/>
        </pc:sldMkLst>
        <pc:spChg chg="mod">
          <ac:chgData name="Stan Cox" userId="9376f276357bfffd" providerId="LiveId" clId="{10EDB813-794B-45BA-832F-2BC6D1F65CD6}" dt="2020-09-22T14:17:36.939" v="3032" actId="20577"/>
          <ac:spMkLst>
            <pc:docMk/>
            <pc:sldMk cId="3481787110" sldId="278"/>
            <ac:spMk id="2" creationId="{D5EE32EB-36B5-4EE5-A573-F740B73E2BB4}"/>
          </ac:spMkLst>
        </pc:spChg>
        <pc:spChg chg="mod">
          <ac:chgData name="Stan Cox" userId="9376f276357bfffd" providerId="LiveId" clId="{10EDB813-794B-45BA-832F-2BC6D1F65CD6}" dt="2020-10-04T01:47:19.688" v="6153" actId="947"/>
          <ac:spMkLst>
            <pc:docMk/>
            <pc:sldMk cId="3481787110" sldId="278"/>
            <ac:spMk id="3" creationId="{D4A5977E-BE5F-4058-A390-F9977DD069CB}"/>
          </ac:spMkLst>
        </pc:spChg>
        <pc:spChg chg="mod">
          <ac:chgData name="Stan Cox" userId="9376f276357bfffd" providerId="LiveId" clId="{10EDB813-794B-45BA-832F-2BC6D1F65CD6}" dt="2020-10-04T01:48:16.898" v="6295" actId="947"/>
          <ac:spMkLst>
            <pc:docMk/>
            <pc:sldMk cId="3481787110" sldId="278"/>
            <ac:spMk id="4" creationId="{6BAC08E0-CB0D-4E32-B731-9E246A6E9A94}"/>
          </ac:spMkLst>
        </pc:spChg>
        <pc:spChg chg="mod">
          <ac:chgData name="Stan Cox" userId="9376f276357bfffd" providerId="LiveId" clId="{10EDB813-794B-45BA-832F-2BC6D1F65CD6}" dt="2020-09-22T14:41:54.222" v="3058" actId="207"/>
          <ac:spMkLst>
            <pc:docMk/>
            <pc:sldMk cId="3481787110" sldId="278"/>
            <ac:spMk id="5" creationId="{5B55EC6F-F625-4F50-9325-49A329E30C15}"/>
          </ac:spMkLst>
        </pc:spChg>
      </pc:sldChg>
      <pc:sldChg chg="add del setBg">
        <pc:chgData name="Stan Cox" userId="9376f276357bfffd" providerId="LiveId" clId="{10EDB813-794B-45BA-832F-2BC6D1F65CD6}" dt="2020-09-22T14:17:07.856" v="3011"/>
        <pc:sldMkLst>
          <pc:docMk/>
          <pc:sldMk cId="4164010430" sldId="278"/>
        </pc:sldMkLst>
      </pc:sldChg>
      <pc:sldChg chg="modSp add mod ord modShow modNotes modNotesTx">
        <pc:chgData name="Stan Cox" userId="9376f276357bfffd" providerId="LiveId" clId="{10EDB813-794B-45BA-832F-2BC6D1F65CD6}" dt="2021-06-28T02:42:52.017" v="177488" actId="729"/>
        <pc:sldMkLst>
          <pc:docMk/>
          <pc:sldMk cId="540984295" sldId="279"/>
        </pc:sldMkLst>
        <pc:spChg chg="mod">
          <ac:chgData name="Stan Cox" userId="9376f276357bfffd" providerId="LiveId" clId="{10EDB813-794B-45BA-832F-2BC6D1F65CD6}" dt="2021-01-16T21:15:44.431" v="73550" actId="27636"/>
          <ac:spMkLst>
            <pc:docMk/>
            <pc:sldMk cId="540984295" sldId="279"/>
            <ac:spMk id="2" creationId="{D5EE32EB-36B5-4EE5-A573-F740B73E2BB4}"/>
          </ac:spMkLst>
        </pc:spChg>
        <pc:spChg chg="mod">
          <ac:chgData name="Stan Cox" userId="9376f276357bfffd" providerId="LiveId" clId="{10EDB813-794B-45BA-832F-2BC6D1F65CD6}" dt="2020-09-22T15:00:15.302" v="3825" actId="20577"/>
          <ac:spMkLst>
            <pc:docMk/>
            <pc:sldMk cId="540984295" sldId="279"/>
            <ac:spMk id="3" creationId="{D4A5977E-BE5F-4058-A390-F9977DD069CB}"/>
          </ac:spMkLst>
        </pc:spChg>
        <pc:spChg chg="mod">
          <ac:chgData name="Stan Cox" userId="9376f276357bfffd" providerId="LiveId" clId="{10EDB813-794B-45BA-832F-2BC6D1F65CD6}" dt="2020-10-11T04:20:14.515" v="16226" actId="20577"/>
          <ac:spMkLst>
            <pc:docMk/>
            <pc:sldMk cId="540984295" sldId="279"/>
            <ac:spMk id="4" creationId="{6BAC08E0-CB0D-4E32-B731-9E246A6E9A94}"/>
          </ac:spMkLst>
        </pc:spChg>
        <pc:spChg chg="mod">
          <ac:chgData name="Stan Cox" userId="9376f276357bfffd" providerId="LiveId" clId="{10EDB813-794B-45BA-832F-2BC6D1F65CD6}" dt="2020-09-22T14:42:01.137" v="3059" actId="207"/>
          <ac:spMkLst>
            <pc:docMk/>
            <pc:sldMk cId="540984295" sldId="279"/>
            <ac:spMk id="5" creationId="{5B55EC6F-F625-4F50-9325-49A329E30C15}"/>
          </ac:spMkLst>
        </pc:spChg>
      </pc:sldChg>
      <pc:sldChg chg="add del setBg">
        <pc:chgData name="Stan Cox" userId="9376f276357bfffd" providerId="LiveId" clId="{10EDB813-794B-45BA-832F-2BC6D1F65CD6}" dt="2020-09-22T14:17:12.441" v="3014"/>
        <pc:sldMkLst>
          <pc:docMk/>
          <pc:sldMk cId="3772499430" sldId="279"/>
        </pc:sldMkLst>
      </pc:sldChg>
      <pc:sldChg chg="add del setBg">
        <pc:chgData name="Stan Cox" userId="9376f276357bfffd" providerId="LiveId" clId="{10EDB813-794B-45BA-832F-2BC6D1F65CD6}" dt="2020-09-22T14:54:42.320" v="3595"/>
        <pc:sldMkLst>
          <pc:docMk/>
          <pc:sldMk cId="508240763" sldId="280"/>
        </pc:sldMkLst>
      </pc:sldChg>
      <pc:sldChg chg="modSp add mod modShow modNotes modNotesTx">
        <pc:chgData name="Stan Cox" userId="9376f276357bfffd" providerId="LiveId" clId="{10EDB813-794B-45BA-832F-2BC6D1F65CD6}" dt="2021-06-28T02:42:52.017" v="177488" actId="729"/>
        <pc:sldMkLst>
          <pc:docMk/>
          <pc:sldMk cId="1426122730" sldId="280"/>
        </pc:sldMkLst>
        <pc:spChg chg="mod">
          <ac:chgData name="Stan Cox" userId="9376f276357bfffd" providerId="LiveId" clId="{10EDB813-794B-45BA-832F-2BC6D1F65CD6}" dt="2020-10-11T04:38:38.709" v="17026" actId="20577"/>
          <ac:spMkLst>
            <pc:docMk/>
            <pc:sldMk cId="1426122730" sldId="280"/>
            <ac:spMk id="3" creationId="{D4A5977E-BE5F-4058-A390-F9977DD069CB}"/>
          </ac:spMkLst>
        </pc:spChg>
        <pc:spChg chg="mod">
          <ac:chgData name="Stan Cox" userId="9376f276357bfffd" providerId="LiveId" clId="{10EDB813-794B-45BA-832F-2BC6D1F65CD6}" dt="2020-10-11T04:46:11.607" v="17577" actId="6549"/>
          <ac:spMkLst>
            <pc:docMk/>
            <pc:sldMk cId="1426122730" sldId="280"/>
            <ac:spMk id="4" creationId="{6BAC08E0-CB0D-4E32-B731-9E246A6E9A94}"/>
          </ac:spMkLst>
        </pc:spChg>
      </pc:sldChg>
      <pc:sldChg chg="add del setBg">
        <pc:chgData name="Stan Cox" userId="9376f276357bfffd" providerId="LiveId" clId="{10EDB813-794B-45BA-832F-2BC6D1F65CD6}" dt="2020-10-18T02:43:06.738" v="17579"/>
        <pc:sldMkLst>
          <pc:docMk/>
          <pc:sldMk cId="1074953450" sldId="281"/>
        </pc:sldMkLst>
      </pc:sldChg>
      <pc:sldChg chg="modSp add mod modShow modNotes modNotesTx">
        <pc:chgData name="Stan Cox" userId="9376f276357bfffd" providerId="LiveId" clId="{10EDB813-794B-45BA-832F-2BC6D1F65CD6}" dt="2021-06-28T02:42:52.017" v="177488" actId="729"/>
        <pc:sldMkLst>
          <pc:docMk/>
          <pc:sldMk cId="3476035706" sldId="281"/>
        </pc:sldMkLst>
        <pc:spChg chg="mod">
          <ac:chgData name="Stan Cox" userId="9376f276357bfffd" providerId="LiveId" clId="{10EDB813-794B-45BA-832F-2BC6D1F65CD6}" dt="2020-10-18T02:47:31.075" v="17777" actId="20577"/>
          <ac:spMkLst>
            <pc:docMk/>
            <pc:sldMk cId="3476035706" sldId="281"/>
            <ac:spMk id="2" creationId="{D5EE32EB-36B5-4EE5-A573-F740B73E2BB4}"/>
          </ac:spMkLst>
        </pc:spChg>
        <pc:spChg chg="mod">
          <ac:chgData name="Stan Cox" userId="9376f276357bfffd" providerId="LiveId" clId="{10EDB813-794B-45BA-832F-2BC6D1F65CD6}" dt="2020-10-23T19:45:33.826" v="18979" actId="255"/>
          <ac:spMkLst>
            <pc:docMk/>
            <pc:sldMk cId="3476035706" sldId="281"/>
            <ac:spMk id="3" creationId="{D4A5977E-BE5F-4058-A390-F9977DD069CB}"/>
          </ac:spMkLst>
        </pc:spChg>
        <pc:spChg chg="mod">
          <ac:chgData name="Stan Cox" userId="9376f276357bfffd" providerId="LiveId" clId="{10EDB813-794B-45BA-832F-2BC6D1F65CD6}" dt="2020-10-23T22:01:36.201" v="22593" actId="20577"/>
          <ac:spMkLst>
            <pc:docMk/>
            <pc:sldMk cId="3476035706" sldId="281"/>
            <ac:spMk id="4" creationId="{6BAC08E0-CB0D-4E32-B731-9E246A6E9A94}"/>
          </ac:spMkLst>
        </pc:spChg>
      </pc:sldChg>
      <pc:sldChg chg="add del setBg">
        <pc:chgData name="Stan Cox" userId="9376f276357bfffd" providerId="LiveId" clId="{10EDB813-794B-45BA-832F-2BC6D1F65CD6}" dt="2020-10-18T02:44:33.141" v="17637"/>
        <pc:sldMkLst>
          <pc:docMk/>
          <pc:sldMk cId="1209640964" sldId="282"/>
        </pc:sldMkLst>
      </pc:sldChg>
      <pc:sldChg chg="modSp add mod modShow modNotes modNotesTx">
        <pc:chgData name="Stan Cox" userId="9376f276357bfffd" providerId="LiveId" clId="{10EDB813-794B-45BA-832F-2BC6D1F65CD6}" dt="2021-06-28T02:42:52.017" v="177488" actId="729"/>
        <pc:sldMkLst>
          <pc:docMk/>
          <pc:sldMk cId="3595449745" sldId="282"/>
        </pc:sldMkLst>
        <pc:spChg chg="mod">
          <ac:chgData name="Stan Cox" userId="9376f276357bfffd" providerId="LiveId" clId="{10EDB813-794B-45BA-832F-2BC6D1F65CD6}" dt="2020-10-18T02:46:14.668" v="17704" actId="20577"/>
          <ac:spMkLst>
            <pc:docMk/>
            <pc:sldMk cId="3595449745" sldId="282"/>
            <ac:spMk id="2" creationId="{D5EE32EB-36B5-4EE5-A573-F740B73E2BB4}"/>
          </ac:spMkLst>
        </pc:spChg>
        <pc:spChg chg="mod">
          <ac:chgData name="Stan Cox" userId="9376f276357bfffd" providerId="LiveId" clId="{10EDB813-794B-45BA-832F-2BC6D1F65CD6}" dt="2020-10-23T20:11:11.611" v="19578" actId="12"/>
          <ac:spMkLst>
            <pc:docMk/>
            <pc:sldMk cId="3595449745" sldId="282"/>
            <ac:spMk id="3" creationId="{D4A5977E-BE5F-4058-A390-F9977DD069CB}"/>
          </ac:spMkLst>
        </pc:spChg>
        <pc:spChg chg="mod">
          <ac:chgData name="Stan Cox" userId="9376f276357bfffd" providerId="LiveId" clId="{10EDB813-794B-45BA-832F-2BC6D1F65CD6}" dt="2020-10-23T20:40:12.346" v="20814" actId="20577"/>
          <ac:spMkLst>
            <pc:docMk/>
            <pc:sldMk cId="3595449745" sldId="282"/>
            <ac:spMk id="4" creationId="{6BAC08E0-CB0D-4E32-B731-9E246A6E9A94}"/>
          </ac:spMkLst>
        </pc:spChg>
      </pc:sldChg>
      <pc:sldChg chg="modSp add mod modShow modNotes modNotesTx">
        <pc:chgData name="Stan Cox" userId="9376f276357bfffd" providerId="LiveId" clId="{10EDB813-794B-45BA-832F-2BC6D1F65CD6}" dt="2021-06-28T02:42:52.017" v="177488" actId="729"/>
        <pc:sldMkLst>
          <pc:docMk/>
          <pc:sldMk cId="520907889" sldId="283"/>
        </pc:sldMkLst>
        <pc:spChg chg="mod">
          <ac:chgData name="Stan Cox" userId="9376f276357bfffd" providerId="LiveId" clId="{10EDB813-794B-45BA-832F-2BC6D1F65CD6}" dt="2020-10-18T02:47:46.119" v="17787" actId="20577"/>
          <ac:spMkLst>
            <pc:docMk/>
            <pc:sldMk cId="520907889" sldId="283"/>
            <ac:spMk id="2" creationId="{D5EE32EB-36B5-4EE5-A573-F740B73E2BB4}"/>
          </ac:spMkLst>
        </pc:spChg>
        <pc:spChg chg="mod">
          <ac:chgData name="Stan Cox" userId="9376f276357bfffd" providerId="LiveId" clId="{10EDB813-794B-45BA-832F-2BC6D1F65CD6}" dt="2020-10-23T20:21:10.336" v="20149" actId="12"/>
          <ac:spMkLst>
            <pc:docMk/>
            <pc:sldMk cId="520907889" sldId="283"/>
            <ac:spMk id="3" creationId="{D4A5977E-BE5F-4058-A390-F9977DD069CB}"/>
          </ac:spMkLst>
        </pc:spChg>
        <pc:spChg chg="mod">
          <ac:chgData name="Stan Cox" userId="9376f276357bfffd" providerId="LiveId" clId="{10EDB813-794B-45BA-832F-2BC6D1F65CD6}" dt="2020-10-23T20:40:48.950" v="20886" actId="27636"/>
          <ac:spMkLst>
            <pc:docMk/>
            <pc:sldMk cId="520907889" sldId="283"/>
            <ac:spMk id="4" creationId="{6BAC08E0-CB0D-4E32-B731-9E246A6E9A94}"/>
          </ac:spMkLst>
        </pc:spChg>
      </pc:sldChg>
      <pc:sldChg chg="add del setBg">
        <pc:chgData name="Stan Cox" userId="9376f276357bfffd" providerId="LiveId" clId="{10EDB813-794B-45BA-832F-2BC6D1F65CD6}" dt="2020-10-18T02:44:39.605" v="17640"/>
        <pc:sldMkLst>
          <pc:docMk/>
          <pc:sldMk cId="1816636615" sldId="283"/>
        </pc:sldMkLst>
      </pc:sldChg>
      <pc:sldChg chg="modSp add mod modShow modNotes modNotesTx">
        <pc:chgData name="Stan Cox" userId="9376f276357bfffd" providerId="LiveId" clId="{10EDB813-794B-45BA-832F-2BC6D1F65CD6}" dt="2021-06-28T02:42:52.017" v="177488" actId="729"/>
        <pc:sldMkLst>
          <pc:docMk/>
          <pc:sldMk cId="987864766" sldId="284"/>
        </pc:sldMkLst>
        <pc:spChg chg="mod">
          <ac:chgData name="Stan Cox" userId="9376f276357bfffd" providerId="LiveId" clId="{10EDB813-794B-45BA-832F-2BC6D1F65CD6}" dt="2020-10-18T02:47:22.656" v="17775" actId="20577"/>
          <ac:spMkLst>
            <pc:docMk/>
            <pc:sldMk cId="987864766" sldId="284"/>
            <ac:spMk id="2" creationId="{D5EE32EB-36B5-4EE5-A573-F740B73E2BB4}"/>
          </ac:spMkLst>
        </pc:spChg>
        <pc:spChg chg="mod">
          <ac:chgData name="Stan Cox" userId="9376f276357bfffd" providerId="LiveId" clId="{10EDB813-794B-45BA-832F-2BC6D1F65CD6}" dt="2020-10-23T20:32:34.816" v="20493" actId="12"/>
          <ac:spMkLst>
            <pc:docMk/>
            <pc:sldMk cId="987864766" sldId="284"/>
            <ac:spMk id="3" creationId="{D4A5977E-BE5F-4058-A390-F9977DD069CB}"/>
          </ac:spMkLst>
        </pc:spChg>
        <pc:spChg chg="mod">
          <ac:chgData name="Stan Cox" userId="9376f276357bfffd" providerId="LiveId" clId="{10EDB813-794B-45BA-832F-2BC6D1F65CD6}" dt="2020-10-23T20:41:38.303" v="20959" actId="255"/>
          <ac:spMkLst>
            <pc:docMk/>
            <pc:sldMk cId="987864766" sldId="284"/>
            <ac:spMk id="4" creationId="{6BAC08E0-CB0D-4E32-B731-9E246A6E9A94}"/>
          </ac:spMkLst>
        </pc:spChg>
      </pc:sldChg>
      <pc:sldChg chg="add del setBg">
        <pc:chgData name="Stan Cox" userId="9376f276357bfffd" providerId="LiveId" clId="{10EDB813-794B-45BA-832F-2BC6D1F65CD6}" dt="2020-10-18T02:44:44.844" v="17643"/>
        <pc:sldMkLst>
          <pc:docMk/>
          <pc:sldMk cId="1129498723" sldId="284"/>
        </pc:sldMkLst>
      </pc:sldChg>
      <pc:sldChg chg="add del setBg">
        <pc:chgData name="Stan Cox" userId="9376f276357bfffd" providerId="LiveId" clId="{10EDB813-794B-45BA-832F-2BC6D1F65CD6}" dt="2020-10-18T02:44:49.823" v="17646"/>
        <pc:sldMkLst>
          <pc:docMk/>
          <pc:sldMk cId="652149311" sldId="285"/>
        </pc:sldMkLst>
      </pc:sldChg>
      <pc:sldChg chg="modSp add mod modShow modNotes modNotesTx">
        <pc:chgData name="Stan Cox" userId="9376f276357bfffd" providerId="LiveId" clId="{10EDB813-794B-45BA-832F-2BC6D1F65CD6}" dt="2021-06-28T02:42:52.017" v="177488" actId="729"/>
        <pc:sldMkLst>
          <pc:docMk/>
          <pc:sldMk cId="665601571" sldId="285"/>
        </pc:sldMkLst>
        <pc:spChg chg="mod">
          <ac:chgData name="Stan Cox" userId="9376f276357bfffd" providerId="LiveId" clId="{10EDB813-794B-45BA-832F-2BC6D1F65CD6}" dt="2020-10-18T02:48:22.696" v="17809" actId="20577"/>
          <ac:spMkLst>
            <pc:docMk/>
            <pc:sldMk cId="665601571" sldId="285"/>
            <ac:spMk id="2" creationId="{D5EE32EB-36B5-4EE5-A573-F740B73E2BB4}"/>
          </ac:spMkLst>
        </pc:spChg>
        <pc:spChg chg="mod">
          <ac:chgData name="Stan Cox" userId="9376f276357bfffd" providerId="LiveId" clId="{10EDB813-794B-45BA-832F-2BC6D1F65CD6}" dt="2020-10-23T20:42:21.568" v="21048" actId="113"/>
          <ac:spMkLst>
            <pc:docMk/>
            <pc:sldMk cId="665601571" sldId="285"/>
            <ac:spMk id="3" creationId="{D4A5977E-BE5F-4058-A390-F9977DD069CB}"/>
          </ac:spMkLst>
        </pc:spChg>
        <pc:spChg chg="mod">
          <ac:chgData name="Stan Cox" userId="9376f276357bfffd" providerId="LiveId" clId="{10EDB813-794B-45BA-832F-2BC6D1F65CD6}" dt="2020-10-23T20:52:29.511" v="21336" actId="27636"/>
          <ac:spMkLst>
            <pc:docMk/>
            <pc:sldMk cId="665601571" sldId="285"/>
            <ac:spMk id="4" creationId="{6BAC08E0-CB0D-4E32-B731-9E246A6E9A94}"/>
          </ac:spMkLst>
        </pc:spChg>
      </pc:sldChg>
      <pc:sldChg chg="add del setBg">
        <pc:chgData name="Stan Cox" userId="9376f276357bfffd" providerId="LiveId" clId="{10EDB813-794B-45BA-832F-2BC6D1F65CD6}" dt="2020-10-18T02:44:54.905" v="17649"/>
        <pc:sldMkLst>
          <pc:docMk/>
          <pc:sldMk cId="3545872636" sldId="286"/>
        </pc:sldMkLst>
      </pc:sldChg>
      <pc:sldChg chg="modSp add mod modShow modNotes modNotesTx">
        <pc:chgData name="Stan Cox" userId="9376f276357bfffd" providerId="LiveId" clId="{10EDB813-794B-45BA-832F-2BC6D1F65CD6}" dt="2021-06-28T02:42:52.017" v="177488" actId="729"/>
        <pc:sldMkLst>
          <pc:docMk/>
          <pc:sldMk cId="3709825639" sldId="286"/>
        </pc:sldMkLst>
        <pc:spChg chg="mod">
          <ac:chgData name="Stan Cox" userId="9376f276357bfffd" providerId="LiveId" clId="{10EDB813-794B-45BA-832F-2BC6D1F65CD6}" dt="2020-10-18T02:48:52.349" v="17855" actId="20577"/>
          <ac:spMkLst>
            <pc:docMk/>
            <pc:sldMk cId="3709825639" sldId="286"/>
            <ac:spMk id="2" creationId="{D5EE32EB-36B5-4EE5-A573-F740B73E2BB4}"/>
          </ac:spMkLst>
        </pc:spChg>
        <pc:spChg chg="mod">
          <ac:chgData name="Stan Cox" userId="9376f276357bfffd" providerId="LiveId" clId="{10EDB813-794B-45BA-832F-2BC6D1F65CD6}" dt="2020-10-23T21:40:50.942" v="21828" actId="113"/>
          <ac:spMkLst>
            <pc:docMk/>
            <pc:sldMk cId="3709825639" sldId="286"/>
            <ac:spMk id="3" creationId="{D4A5977E-BE5F-4058-A390-F9977DD069CB}"/>
          </ac:spMkLst>
        </pc:spChg>
        <pc:spChg chg="mod">
          <ac:chgData name="Stan Cox" userId="9376f276357bfffd" providerId="LiveId" clId="{10EDB813-794B-45BA-832F-2BC6D1F65CD6}" dt="2020-10-23T21:42:24.491" v="21980" actId="113"/>
          <ac:spMkLst>
            <pc:docMk/>
            <pc:sldMk cId="3709825639" sldId="286"/>
            <ac:spMk id="4" creationId="{6BAC08E0-CB0D-4E32-B731-9E246A6E9A94}"/>
          </ac:spMkLst>
        </pc:spChg>
      </pc:sldChg>
      <pc:sldChg chg="add del setBg">
        <pc:chgData name="Stan Cox" userId="9376f276357bfffd" providerId="LiveId" clId="{10EDB813-794B-45BA-832F-2BC6D1F65CD6}" dt="2020-10-18T02:44:59.717" v="17652"/>
        <pc:sldMkLst>
          <pc:docMk/>
          <pc:sldMk cId="2414960405" sldId="287"/>
        </pc:sldMkLst>
      </pc:sldChg>
      <pc:sldChg chg="modSp add mod modShow modNotes modNotesTx">
        <pc:chgData name="Stan Cox" userId="9376f276357bfffd" providerId="LiveId" clId="{10EDB813-794B-45BA-832F-2BC6D1F65CD6}" dt="2021-06-28T02:42:52.017" v="177488" actId="729"/>
        <pc:sldMkLst>
          <pc:docMk/>
          <pc:sldMk cId="4043618211" sldId="287"/>
        </pc:sldMkLst>
        <pc:spChg chg="mod">
          <ac:chgData name="Stan Cox" userId="9376f276357bfffd" providerId="LiveId" clId="{10EDB813-794B-45BA-832F-2BC6D1F65CD6}" dt="2020-10-18T02:49:25.719" v="17892" actId="20577"/>
          <ac:spMkLst>
            <pc:docMk/>
            <pc:sldMk cId="4043618211" sldId="287"/>
            <ac:spMk id="2" creationId="{D5EE32EB-36B5-4EE5-A573-F740B73E2BB4}"/>
          </ac:spMkLst>
        </pc:spChg>
        <pc:spChg chg="mod">
          <ac:chgData name="Stan Cox" userId="9376f276357bfffd" providerId="LiveId" clId="{10EDB813-794B-45BA-832F-2BC6D1F65CD6}" dt="2020-10-23T22:00:40.440" v="22591" actId="255"/>
          <ac:spMkLst>
            <pc:docMk/>
            <pc:sldMk cId="4043618211" sldId="287"/>
            <ac:spMk id="3" creationId="{D4A5977E-BE5F-4058-A390-F9977DD069CB}"/>
          </ac:spMkLst>
        </pc:spChg>
        <pc:spChg chg="mod">
          <ac:chgData name="Stan Cox" userId="9376f276357bfffd" providerId="LiveId" clId="{10EDB813-794B-45BA-832F-2BC6D1F65CD6}" dt="2020-10-23T22:00:19.193" v="22583" actId="255"/>
          <ac:spMkLst>
            <pc:docMk/>
            <pc:sldMk cId="4043618211" sldId="287"/>
            <ac:spMk id="4" creationId="{6BAC08E0-CB0D-4E32-B731-9E246A6E9A94}"/>
          </ac:spMkLst>
        </pc:spChg>
      </pc:sldChg>
      <pc:sldChg chg="add del mod setBg modShow">
        <pc:chgData name="Stan Cox" userId="9376f276357bfffd" providerId="LiveId" clId="{10EDB813-794B-45BA-832F-2BC6D1F65CD6}" dt="2020-11-22T01:44:16.656" v="34101"/>
        <pc:sldMkLst>
          <pc:docMk/>
          <pc:sldMk cId="153547565" sldId="288"/>
        </pc:sldMkLst>
      </pc:sldChg>
      <pc:sldChg chg="add del setBg">
        <pc:chgData name="Stan Cox" userId="9376f276357bfffd" providerId="LiveId" clId="{10EDB813-794B-45BA-832F-2BC6D1F65CD6}" dt="2020-11-22T01:44:24.487" v="34103"/>
        <pc:sldMkLst>
          <pc:docMk/>
          <pc:sldMk cId="841785844" sldId="288"/>
        </pc:sldMkLst>
      </pc:sldChg>
      <pc:sldChg chg="modSp add mod modAnim modShow modNotes modNotesTx">
        <pc:chgData name="Stan Cox" userId="9376f276357bfffd" providerId="LiveId" clId="{10EDB813-794B-45BA-832F-2BC6D1F65CD6}" dt="2021-06-28T02:42:52.017" v="177488" actId="729"/>
        <pc:sldMkLst>
          <pc:docMk/>
          <pc:sldMk cId="3363410242" sldId="288"/>
        </pc:sldMkLst>
        <pc:spChg chg="mod">
          <ac:chgData name="Stan Cox" userId="9376f276357bfffd" providerId="LiveId" clId="{10EDB813-794B-45BA-832F-2BC6D1F65CD6}" dt="2020-11-22T01:44:54.957" v="34123" actId="20577"/>
          <ac:spMkLst>
            <pc:docMk/>
            <pc:sldMk cId="3363410242" sldId="288"/>
            <ac:spMk id="2" creationId="{D5EE32EB-36B5-4EE5-A573-F740B73E2BB4}"/>
          </ac:spMkLst>
        </pc:spChg>
        <pc:spChg chg="mod">
          <ac:chgData name="Stan Cox" userId="9376f276357bfffd" providerId="LiveId" clId="{10EDB813-794B-45BA-832F-2BC6D1F65CD6}" dt="2020-11-22T02:06:11.647" v="34929" actId="113"/>
          <ac:spMkLst>
            <pc:docMk/>
            <pc:sldMk cId="3363410242" sldId="288"/>
            <ac:spMk id="3" creationId="{D4A5977E-BE5F-4058-A390-F9977DD069CB}"/>
          </ac:spMkLst>
        </pc:spChg>
        <pc:spChg chg="mod">
          <ac:chgData name="Stan Cox" userId="9376f276357bfffd" providerId="LiveId" clId="{10EDB813-794B-45BA-832F-2BC6D1F65CD6}" dt="2020-11-22T02:11:19.333" v="35479" actId="114"/>
          <ac:spMkLst>
            <pc:docMk/>
            <pc:sldMk cId="3363410242" sldId="288"/>
            <ac:spMk id="4" creationId="{6BAC08E0-CB0D-4E32-B731-9E246A6E9A94}"/>
          </ac:spMkLst>
        </pc:spChg>
      </pc:sldChg>
      <pc:sldChg chg="modSp add mod modAnim modShow modNotes modNotesTx">
        <pc:chgData name="Stan Cox" userId="9376f276357bfffd" providerId="LiveId" clId="{10EDB813-794B-45BA-832F-2BC6D1F65CD6}" dt="2021-06-28T02:42:52.017" v="177488" actId="729"/>
        <pc:sldMkLst>
          <pc:docMk/>
          <pc:sldMk cId="918605154" sldId="289"/>
        </pc:sldMkLst>
        <pc:spChg chg="mod">
          <ac:chgData name="Stan Cox" userId="9376f276357bfffd" providerId="LiveId" clId="{10EDB813-794B-45BA-832F-2BC6D1F65CD6}" dt="2020-11-22T01:45:05.955" v="34139" actId="20577"/>
          <ac:spMkLst>
            <pc:docMk/>
            <pc:sldMk cId="918605154" sldId="289"/>
            <ac:spMk id="2" creationId="{D5EE32EB-36B5-4EE5-A573-F740B73E2BB4}"/>
          </ac:spMkLst>
        </pc:spChg>
        <pc:spChg chg="mod">
          <ac:chgData name="Stan Cox" userId="9376f276357bfffd" providerId="LiveId" clId="{10EDB813-794B-45BA-832F-2BC6D1F65CD6}" dt="2020-11-22T03:11:32.371" v="38554" actId="113"/>
          <ac:spMkLst>
            <pc:docMk/>
            <pc:sldMk cId="918605154" sldId="289"/>
            <ac:spMk id="3" creationId="{D4A5977E-BE5F-4058-A390-F9977DD069CB}"/>
          </ac:spMkLst>
        </pc:spChg>
      </pc:sldChg>
      <pc:sldChg chg="add del setBg">
        <pc:chgData name="Stan Cox" userId="9376f276357bfffd" providerId="LiveId" clId="{10EDB813-794B-45BA-832F-2BC6D1F65CD6}" dt="2020-11-22T01:44:24.487" v="34103"/>
        <pc:sldMkLst>
          <pc:docMk/>
          <pc:sldMk cId="1546643468" sldId="289"/>
        </pc:sldMkLst>
      </pc:sldChg>
      <pc:sldChg chg="add del mod setBg modShow">
        <pc:chgData name="Stan Cox" userId="9376f276357bfffd" providerId="LiveId" clId="{10EDB813-794B-45BA-832F-2BC6D1F65CD6}" dt="2020-11-22T01:44:16.656" v="34101"/>
        <pc:sldMkLst>
          <pc:docMk/>
          <pc:sldMk cId="2666316691" sldId="289"/>
        </pc:sldMkLst>
      </pc:sldChg>
      <pc:sldChg chg="modSp add mod modAnim modShow modNotes modNotesTx">
        <pc:chgData name="Stan Cox" userId="9376f276357bfffd" providerId="LiveId" clId="{10EDB813-794B-45BA-832F-2BC6D1F65CD6}" dt="2021-06-28T02:42:52.017" v="177488" actId="729"/>
        <pc:sldMkLst>
          <pc:docMk/>
          <pc:sldMk cId="2264923018" sldId="290"/>
        </pc:sldMkLst>
        <pc:spChg chg="mod">
          <ac:chgData name="Stan Cox" userId="9376f276357bfffd" providerId="LiveId" clId="{10EDB813-794B-45BA-832F-2BC6D1F65CD6}" dt="2020-11-22T01:45:45.152" v="34157" actId="20577"/>
          <ac:spMkLst>
            <pc:docMk/>
            <pc:sldMk cId="2264923018" sldId="290"/>
            <ac:spMk id="2" creationId="{D5EE32EB-36B5-4EE5-A573-F740B73E2BB4}"/>
          </ac:spMkLst>
        </pc:spChg>
        <pc:spChg chg="mod">
          <ac:chgData name="Stan Cox" userId="9376f276357bfffd" providerId="LiveId" clId="{10EDB813-794B-45BA-832F-2BC6D1F65CD6}" dt="2020-11-22T03:22:07.021" v="38924" actId="20577"/>
          <ac:spMkLst>
            <pc:docMk/>
            <pc:sldMk cId="2264923018" sldId="290"/>
            <ac:spMk id="3" creationId="{D4A5977E-BE5F-4058-A390-F9977DD069CB}"/>
          </ac:spMkLst>
        </pc:spChg>
        <pc:spChg chg="mod">
          <ac:chgData name="Stan Cox" userId="9376f276357bfffd" providerId="LiveId" clId="{10EDB813-794B-45BA-832F-2BC6D1F65CD6}" dt="2020-11-22T03:22:15.407" v="38954" actId="20577"/>
          <ac:spMkLst>
            <pc:docMk/>
            <pc:sldMk cId="2264923018" sldId="290"/>
            <ac:spMk id="4" creationId="{6BAC08E0-CB0D-4E32-B731-9E246A6E9A94}"/>
          </ac:spMkLst>
        </pc:spChg>
      </pc:sldChg>
      <pc:sldChg chg="add del mod setBg modShow">
        <pc:chgData name="Stan Cox" userId="9376f276357bfffd" providerId="LiveId" clId="{10EDB813-794B-45BA-832F-2BC6D1F65CD6}" dt="2020-11-22T01:44:16.656" v="34101"/>
        <pc:sldMkLst>
          <pc:docMk/>
          <pc:sldMk cId="2827044115" sldId="290"/>
        </pc:sldMkLst>
      </pc:sldChg>
      <pc:sldChg chg="add del setBg">
        <pc:chgData name="Stan Cox" userId="9376f276357bfffd" providerId="LiveId" clId="{10EDB813-794B-45BA-832F-2BC6D1F65CD6}" dt="2020-11-22T01:44:24.487" v="34103"/>
        <pc:sldMkLst>
          <pc:docMk/>
          <pc:sldMk cId="2866989305" sldId="290"/>
        </pc:sldMkLst>
      </pc:sldChg>
      <pc:sldChg chg="add del setBg">
        <pc:chgData name="Stan Cox" userId="9376f276357bfffd" providerId="LiveId" clId="{10EDB813-794B-45BA-832F-2BC6D1F65CD6}" dt="2020-11-22T01:44:24.487" v="34103"/>
        <pc:sldMkLst>
          <pc:docMk/>
          <pc:sldMk cId="1227444874" sldId="291"/>
        </pc:sldMkLst>
      </pc:sldChg>
      <pc:sldChg chg="modSp add mod modShow modNotes modNotesTx">
        <pc:chgData name="Stan Cox" userId="9376f276357bfffd" providerId="LiveId" clId="{10EDB813-794B-45BA-832F-2BC6D1F65CD6}" dt="2021-06-28T02:42:52.017" v="177488" actId="729"/>
        <pc:sldMkLst>
          <pc:docMk/>
          <pc:sldMk cId="1291441517" sldId="291"/>
        </pc:sldMkLst>
        <pc:spChg chg="mod">
          <ac:chgData name="Stan Cox" userId="9376f276357bfffd" providerId="LiveId" clId="{10EDB813-794B-45BA-832F-2BC6D1F65CD6}" dt="2020-12-27T02:31:02.711" v="53098" actId="20577"/>
          <ac:spMkLst>
            <pc:docMk/>
            <pc:sldMk cId="1291441517" sldId="291"/>
            <ac:spMk id="2" creationId="{D5EE32EB-36B5-4EE5-A573-F740B73E2BB4}"/>
          </ac:spMkLst>
        </pc:spChg>
        <pc:spChg chg="mod">
          <ac:chgData name="Stan Cox" userId="9376f276357bfffd" providerId="LiveId" clId="{10EDB813-794B-45BA-832F-2BC6D1F65CD6}" dt="2020-12-06T04:09:22.575" v="44285" actId="6549"/>
          <ac:spMkLst>
            <pc:docMk/>
            <pc:sldMk cId="1291441517" sldId="291"/>
            <ac:spMk id="3" creationId="{D4A5977E-BE5F-4058-A390-F9977DD069CB}"/>
          </ac:spMkLst>
        </pc:spChg>
        <pc:spChg chg="mod">
          <ac:chgData name="Stan Cox" userId="9376f276357bfffd" providerId="LiveId" clId="{10EDB813-794B-45BA-832F-2BC6D1F65CD6}" dt="2020-12-06T03:57:59.248" v="43462" actId="20577"/>
          <ac:spMkLst>
            <pc:docMk/>
            <pc:sldMk cId="1291441517" sldId="291"/>
            <ac:spMk id="4" creationId="{6BAC08E0-CB0D-4E32-B731-9E246A6E9A94}"/>
          </ac:spMkLst>
        </pc:spChg>
      </pc:sldChg>
      <pc:sldChg chg="add del mod setBg modShow">
        <pc:chgData name="Stan Cox" userId="9376f276357bfffd" providerId="LiveId" clId="{10EDB813-794B-45BA-832F-2BC6D1F65CD6}" dt="2020-11-22T01:44:16.656" v="34101"/>
        <pc:sldMkLst>
          <pc:docMk/>
          <pc:sldMk cId="3301239116" sldId="291"/>
        </pc:sldMkLst>
      </pc:sldChg>
      <pc:sldChg chg="add del setBg">
        <pc:chgData name="Stan Cox" userId="9376f276357bfffd" providerId="LiveId" clId="{10EDB813-794B-45BA-832F-2BC6D1F65CD6}" dt="2020-12-06T02:34:14.395" v="41170"/>
        <pc:sldMkLst>
          <pc:docMk/>
          <pc:sldMk cId="782448548" sldId="292"/>
        </pc:sldMkLst>
      </pc:sldChg>
      <pc:sldChg chg="addSp delSp modSp add mod modShow modNotes modNotesTx">
        <pc:chgData name="Stan Cox" userId="9376f276357bfffd" providerId="LiveId" clId="{10EDB813-794B-45BA-832F-2BC6D1F65CD6}" dt="2021-06-28T02:42:52.017" v="177488" actId="729"/>
        <pc:sldMkLst>
          <pc:docMk/>
          <pc:sldMk cId="3973565897" sldId="292"/>
        </pc:sldMkLst>
        <pc:spChg chg="mod">
          <ac:chgData name="Stan Cox" userId="9376f276357bfffd" providerId="LiveId" clId="{10EDB813-794B-45BA-832F-2BC6D1F65CD6}" dt="2020-12-27T02:30:53.434" v="53094" actId="20577"/>
          <ac:spMkLst>
            <pc:docMk/>
            <pc:sldMk cId="3973565897" sldId="292"/>
            <ac:spMk id="2" creationId="{D5EE32EB-36B5-4EE5-A573-F740B73E2BB4}"/>
          </ac:spMkLst>
        </pc:spChg>
        <pc:spChg chg="mod">
          <ac:chgData name="Stan Cox" userId="9376f276357bfffd" providerId="LiveId" clId="{10EDB813-794B-45BA-832F-2BC6D1F65CD6}" dt="2020-12-06T02:37:18.843" v="41338" actId="20577"/>
          <ac:spMkLst>
            <pc:docMk/>
            <pc:sldMk cId="3973565897" sldId="292"/>
            <ac:spMk id="3" creationId="{D4A5977E-BE5F-4058-A390-F9977DD069CB}"/>
          </ac:spMkLst>
        </pc:spChg>
        <pc:spChg chg="add del mod">
          <ac:chgData name="Stan Cox" userId="9376f276357bfffd" providerId="LiveId" clId="{10EDB813-794B-45BA-832F-2BC6D1F65CD6}" dt="2020-12-13T04:24:49.793" v="48773" actId="478"/>
          <ac:spMkLst>
            <pc:docMk/>
            <pc:sldMk cId="3973565897" sldId="292"/>
            <ac:spMk id="4" creationId="{6BAC08E0-CB0D-4E32-B731-9E246A6E9A94}"/>
          </ac:spMkLst>
        </pc:spChg>
        <pc:spChg chg="add del mod">
          <ac:chgData name="Stan Cox" userId="9376f276357bfffd" providerId="LiveId" clId="{10EDB813-794B-45BA-832F-2BC6D1F65CD6}" dt="2020-12-06T02:37:49.395" v="41357" actId="478"/>
          <ac:spMkLst>
            <pc:docMk/>
            <pc:sldMk cId="3973565897" sldId="292"/>
            <ac:spMk id="7" creationId="{9AFB8EA4-0451-489F-89D6-783C7833C735}"/>
          </ac:spMkLst>
        </pc:spChg>
        <pc:spChg chg="add mod">
          <ac:chgData name="Stan Cox" userId="9376f276357bfffd" providerId="LiveId" clId="{10EDB813-794B-45BA-832F-2BC6D1F65CD6}" dt="2020-12-13T04:24:49.793" v="48773" actId="478"/>
          <ac:spMkLst>
            <pc:docMk/>
            <pc:sldMk cId="3973565897" sldId="292"/>
            <ac:spMk id="7" creationId="{A9488040-A212-46C1-8C31-D94208868371}"/>
          </ac:spMkLst>
        </pc:spChg>
      </pc:sldChg>
      <pc:sldChg chg="modSp add mod modAnim modShow modNotes modNotesTx">
        <pc:chgData name="Stan Cox" userId="9376f276357bfffd" providerId="LiveId" clId="{10EDB813-794B-45BA-832F-2BC6D1F65CD6}" dt="2021-06-28T02:42:52.017" v="177488" actId="729"/>
        <pc:sldMkLst>
          <pc:docMk/>
          <pc:sldMk cId="2603005679" sldId="293"/>
        </pc:sldMkLst>
        <pc:spChg chg="mod">
          <ac:chgData name="Stan Cox" userId="9376f276357bfffd" providerId="LiveId" clId="{10EDB813-794B-45BA-832F-2BC6D1F65CD6}" dt="2020-12-18T02:21:26.437" v="49766" actId="20577"/>
          <ac:spMkLst>
            <pc:docMk/>
            <pc:sldMk cId="2603005679" sldId="293"/>
            <ac:spMk id="2" creationId="{D5EE32EB-36B5-4EE5-A573-F740B73E2BB4}"/>
          </ac:spMkLst>
        </pc:spChg>
        <pc:spChg chg="mod">
          <ac:chgData name="Stan Cox" userId="9376f276357bfffd" providerId="LiveId" clId="{10EDB813-794B-45BA-832F-2BC6D1F65CD6}" dt="2020-12-18T03:16:48.463" v="50760" actId="20577"/>
          <ac:spMkLst>
            <pc:docMk/>
            <pc:sldMk cId="2603005679" sldId="293"/>
            <ac:spMk id="3" creationId="{D4A5977E-BE5F-4058-A390-F9977DD069CB}"/>
          </ac:spMkLst>
        </pc:spChg>
        <pc:spChg chg="mod">
          <ac:chgData name="Stan Cox" userId="9376f276357bfffd" providerId="LiveId" clId="{10EDB813-794B-45BA-832F-2BC6D1F65CD6}" dt="2020-12-18T03:59:02.326" v="52725" actId="20577"/>
          <ac:spMkLst>
            <pc:docMk/>
            <pc:sldMk cId="2603005679" sldId="293"/>
            <ac:spMk id="4" creationId="{6BAC08E0-CB0D-4E32-B731-9E246A6E9A94}"/>
          </ac:spMkLst>
        </pc:spChg>
        <pc:spChg chg="mod">
          <ac:chgData name="Stan Cox" userId="9376f276357bfffd" providerId="LiveId" clId="{10EDB813-794B-45BA-832F-2BC6D1F65CD6}" dt="2020-12-18T03:31:38.953" v="51202" actId="1076"/>
          <ac:spMkLst>
            <pc:docMk/>
            <pc:sldMk cId="2603005679" sldId="293"/>
            <ac:spMk id="5" creationId="{5B55EC6F-F625-4F50-9325-49A329E30C15}"/>
          </ac:spMkLst>
        </pc:spChg>
      </pc:sldChg>
      <pc:sldChg chg="add del setBg">
        <pc:chgData name="Stan Cox" userId="9376f276357bfffd" providerId="LiveId" clId="{10EDB813-794B-45BA-832F-2BC6D1F65CD6}" dt="2020-12-18T02:21:20.586" v="49757"/>
        <pc:sldMkLst>
          <pc:docMk/>
          <pc:sldMk cId="4176224137" sldId="293"/>
        </pc:sldMkLst>
      </pc:sldChg>
      <pc:sldChg chg="modSp add del mod setBg modShow">
        <pc:chgData name="Stan Cox" userId="9376f276357bfffd" providerId="LiveId" clId="{10EDB813-794B-45BA-832F-2BC6D1F65CD6}" dt="2020-12-18T02:21:13.840" v="49755" actId="47"/>
        <pc:sldMkLst>
          <pc:docMk/>
          <pc:sldMk cId="4205873337" sldId="293"/>
        </pc:sldMkLst>
        <pc:spChg chg="mod">
          <ac:chgData name="Stan Cox" userId="9376f276357bfffd" providerId="LiveId" clId="{10EDB813-794B-45BA-832F-2BC6D1F65CD6}" dt="2020-12-18T02:21:07.561" v="49754" actId="20577"/>
          <ac:spMkLst>
            <pc:docMk/>
            <pc:sldMk cId="4205873337" sldId="293"/>
            <ac:spMk id="2" creationId="{D5EE32EB-36B5-4EE5-A573-F740B73E2BB4}"/>
          </ac:spMkLst>
        </pc:spChg>
      </pc:sldChg>
      <pc:sldChg chg="add del setBg">
        <pc:chgData name="Stan Cox" userId="9376f276357bfffd" providerId="LiveId" clId="{10EDB813-794B-45BA-832F-2BC6D1F65CD6}" dt="2020-12-27T02:28:47.192" v="53030"/>
        <pc:sldMkLst>
          <pc:docMk/>
          <pc:sldMk cId="2357659204" sldId="294"/>
        </pc:sldMkLst>
      </pc:sldChg>
      <pc:sldChg chg="modSp add mod modAnim modShow modNotes modNotesTx">
        <pc:chgData name="Stan Cox" userId="9376f276357bfffd" providerId="LiveId" clId="{10EDB813-794B-45BA-832F-2BC6D1F65CD6}" dt="2021-06-28T02:42:52.017" v="177488" actId="729"/>
        <pc:sldMkLst>
          <pc:docMk/>
          <pc:sldMk cId="3025289601" sldId="294"/>
        </pc:sldMkLst>
        <pc:spChg chg="mod">
          <ac:chgData name="Stan Cox" userId="9376f276357bfffd" providerId="LiveId" clId="{10EDB813-794B-45BA-832F-2BC6D1F65CD6}" dt="2020-12-27T02:41:59.795" v="53306" actId="6549"/>
          <ac:spMkLst>
            <pc:docMk/>
            <pc:sldMk cId="3025289601" sldId="294"/>
            <ac:spMk id="2" creationId="{D5EE32EB-36B5-4EE5-A573-F740B73E2BB4}"/>
          </ac:spMkLst>
        </pc:spChg>
        <pc:spChg chg="mod">
          <ac:chgData name="Stan Cox" userId="9376f276357bfffd" providerId="LiveId" clId="{10EDB813-794B-45BA-832F-2BC6D1F65CD6}" dt="2020-12-27T03:18:08.971" v="56068" actId="20577"/>
          <ac:spMkLst>
            <pc:docMk/>
            <pc:sldMk cId="3025289601" sldId="294"/>
            <ac:spMk id="3" creationId="{D4A5977E-BE5F-4058-A390-F9977DD069CB}"/>
          </ac:spMkLst>
        </pc:spChg>
        <pc:spChg chg="mod">
          <ac:chgData name="Stan Cox" userId="9376f276357bfffd" providerId="LiveId" clId="{10EDB813-794B-45BA-832F-2BC6D1F65CD6}" dt="2020-12-27T03:19:16.004" v="56232" actId="313"/>
          <ac:spMkLst>
            <pc:docMk/>
            <pc:sldMk cId="3025289601" sldId="294"/>
            <ac:spMk id="4" creationId="{6BAC08E0-CB0D-4E32-B731-9E246A6E9A94}"/>
          </ac:spMkLst>
        </pc:spChg>
      </pc:sldChg>
      <pc:sldChg chg="addSp delSp modSp add mod modAnim modShow modNotes modNotesTx">
        <pc:chgData name="Stan Cox" userId="9376f276357bfffd" providerId="LiveId" clId="{10EDB813-794B-45BA-832F-2BC6D1F65CD6}" dt="2021-06-28T02:42:52.017" v="177488" actId="729"/>
        <pc:sldMkLst>
          <pc:docMk/>
          <pc:sldMk cId="483878120" sldId="295"/>
        </pc:sldMkLst>
        <pc:spChg chg="mod">
          <ac:chgData name="Stan Cox" userId="9376f276357bfffd" providerId="LiveId" clId="{10EDB813-794B-45BA-832F-2BC6D1F65CD6}" dt="2020-12-27T02:42:10.526" v="53315" actId="6549"/>
          <ac:spMkLst>
            <pc:docMk/>
            <pc:sldMk cId="483878120" sldId="295"/>
            <ac:spMk id="2" creationId="{D5EE32EB-36B5-4EE5-A573-F740B73E2BB4}"/>
          </ac:spMkLst>
        </pc:spChg>
        <pc:spChg chg="mod">
          <ac:chgData name="Stan Cox" userId="9376f276357bfffd" providerId="LiveId" clId="{10EDB813-794B-45BA-832F-2BC6D1F65CD6}" dt="2020-12-27T03:32:03.602" v="57281" actId="20577"/>
          <ac:spMkLst>
            <pc:docMk/>
            <pc:sldMk cId="483878120" sldId="295"/>
            <ac:spMk id="3" creationId="{D4A5977E-BE5F-4058-A390-F9977DD069CB}"/>
          </ac:spMkLst>
        </pc:spChg>
        <pc:picChg chg="add del">
          <ac:chgData name="Stan Cox" userId="9376f276357bfffd" providerId="LiveId" clId="{10EDB813-794B-45BA-832F-2BC6D1F65CD6}" dt="2021-01-03T03:01:28.423" v="59528"/>
          <ac:picMkLst>
            <pc:docMk/>
            <pc:sldMk cId="483878120" sldId="295"/>
            <ac:picMk id="4" creationId="{C1B06042-E510-414A-9356-62F910594226}"/>
          </ac:picMkLst>
        </pc:picChg>
      </pc:sldChg>
      <pc:sldChg chg="add del setBg">
        <pc:chgData name="Stan Cox" userId="9376f276357bfffd" providerId="LiveId" clId="{10EDB813-794B-45BA-832F-2BC6D1F65CD6}" dt="2020-12-27T02:28:47.192" v="53030"/>
        <pc:sldMkLst>
          <pc:docMk/>
          <pc:sldMk cId="2914382655" sldId="295"/>
        </pc:sldMkLst>
      </pc:sldChg>
      <pc:sldChg chg="add del setBg">
        <pc:chgData name="Stan Cox" userId="9376f276357bfffd" providerId="LiveId" clId="{10EDB813-794B-45BA-832F-2BC6D1F65CD6}" dt="2020-12-27T02:28:47.192" v="53030"/>
        <pc:sldMkLst>
          <pc:docMk/>
          <pc:sldMk cId="3746875479" sldId="296"/>
        </pc:sldMkLst>
      </pc:sldChg>
      <pc:sldChg chg="modSp add mod modAnim modShow modNotes modNotesTx">
        <pc:chgData name="Stan Cox" userId="9376f276357bfffd" providerId="LiveId" clId="{10EDB813-794B-45BA-832F-2BC6D1F65CD6}" dt="2021-06-28T02:42:52.017" v="177488" actId="729"/>
        <pc:sldMkLst>
          <pc:docMk/>
          <pc:sldMk cId="3804925581" sldId="296"/>
        </pc:sldMkLst>
        <pc:spChg chg="mod">
          <ac:chgData name="Stan Cox" userId="9376f276357bfffd" providerId="LiveId" clId="{10EDB813-794B-45BA-832F-2BC6D1F65CD6}" dt="2020-12-27T02:42:28.450" v="53330" actId="6549"/>
          <ac:spMkLst>
            <pc:docMk/>
            <pc:sldMk cId="3804925581" sldId="296"/>
            <ac:spMk id="2" creationId="{D5EE32EB-36B5-4EE5-A573-F740B73E2BB4}"/>
          </ac:spMkLst>
        </pc:spChg>
        <pc:spChg chg="mod">
          <ac:chgData name="Stan Cox" userId="9376f276357bfffd" providerId="LiveId" clId="{10EDB813-794B-45BA-832F-2BC6D1F65CD6}" dt="2020-12-27T03:36:17.026" v="57654" actId="20577"/>
          <ac:spMkLst>
            <pc:docMk/>
            <pc:sldMk cId="3804925581" sldId="296"/>
            <ac:spMk id="3" creationId="{D4A5977E-BE5F-4058-A390-F9977DD069CB}"/>
          </ac:spMkLst>
        </pc:spChg>
        <pc:spChg chg="mod">
          <ac:chgData name="Stan Cox" userId="9376f276357bfffd" providerId="LiveId" clId="{10EDB813-794B-45BA-832F-2BC6D1F65CD6}" dt="2020-12-27T03:37:35.689" v="57839" actId="20577"/>
          <ac:spMkLst>
            <pc:docMk/>
            <pc:sldMk cId="3804925581" sldId="296"/>
            <ac:spMk id="4" creationId="{6BAC08E0-CB0D-4E32-B731-9E246A6E9A94}"/>
          </ac:spMkLst>
        </pc:spChg>
      </pc:sldChg>
      <pc:sldChg chg="add del setBg">
        <pc:chgData name="Stan Cox" userId="9376f276357bfffd" providerId="LiveId" clId="{10EDB813-794B-45BA-832F-2BC6D1F65CD6}" dt="2020-12-27T02:28:47.192" v="53030"/>
        <pc:sldMkLst>
          <pc:docMk/>
          <pc:sldMk cId="3362263354" sldId="297"/>
        </pc:sldMkLst>
      </pc:sldChg>
      <pc:sldChg chg="addSp delSp modSp add mod modShow modNotes modNotesTx">
        <pc:chgData name="Stan Cox" userId="9376f276357bfffd" providerId="LiveId" clId="{10EDB813-794B-45BA-832F-2BC6D1F65CD6}" dt="2021-06-28T02:42:52.017" v="177488" actId="729"/>
        <pc:sldMkLst>
          <pc:docMk/>
          <pc:sldMk cId="4169837303" sldId="297"/>
        </pc:sldMkLst>
        <pc:spChg chg="mod">
          <ac:chgData name="Stan Cox" userId="9376f276357bfffd" providerId="LiveId" clId="{10EDB813-794B-45BA-832F-2BC6D1F65CD6}" dt="2020-12-27T02:42:37.476" v="53339" actId="20577"/>
          <ac:spMkLst>
            <pc:docMk/>
            <pc:sldMk cId="4169837303" sldId="297"/>
            <ac:spMk id="2" creationId="{D5EE32EB-36B5-4EE5-A573-F740B73E2BB4}"/>
          </ac:spMkLst>
        </pc:spChg>
        <pc:spChg chg="mod">
          <ac:chgData name="Stan Cox" userId="9376f276357bfffd" providerId="LiveId" clId="{10EDB813-794B-45BA-832F-2BC6D1F65CD6}" dt="2021-01-03T04:03:24.155" v="61718" actId="20577"/>
          <ac:spMkLst>
            <pc:docMk/>
            <pc:sldMk cId="4169837303" sldId="297"/>
            <ac:spMk id="3" creationId="{D4A5977E-BE5F-4058-A390-F9977DD069CB}"/>
          </ac:spMkLst>
        </pc:spChg>
        <pc:spChg chg="mod">
          <ac:chgData name="Stan Cox" userId="9376f276357bfffd" providerId="LiveId" clId="{10EDB813-794B-45BA-832F-2BC6D1F65CD6}" dt="2021-01-03T04:03:41.732" v="61734" actId="20577"/>
          <ac:spMkLst>
            <pc:docMk/>
            <pc:sldMk cId="4169837303" sldId="297"/>
            <ac:spMk id="4" creationId="{6BAC08E0-CB0D-4E32-B731-9E246A6E9A94}"/>
          </ac:spMkLst>
        </pc:spChg>
        <pc:picChg chg="add del">
          <ac:chgData name="Stan Cox" userId="9376f276357bfffd" providerId="LiveId" clId="{10EDB813-794B-45BA-832F-2BC6D1F65CD6}" dt="2021-01-16T21:15:44.388" v="73547"/>
          <ac:picMkLst>
            <pc:docMk/>
            <pc:sldMk cId="4169837303" sldId="297"/>
            <ac:picMk id="6" creationId="{3E38F619-9393-4B95-BD5A-E2F6DB4D1E46}"/>
          </ac:picMkLst>
        </pc:picChg>
      </pc:sldChg>
      <pc:sldChg chg="modSp add mod modShow modNotes modNotesTx">
        <pc:chgData name="Stan Cox" userId="9376f276357bfffd" providerId="LiveId" clId="{10EDB813-794B-45BA-832F-2BC6D1F65CD6}" dt="2021-06-28T02:42:52.017" v="177488" actId="729"/>
        <pc:sldMkLst>
          <pc:docMk/>
          <pc:sldMk cId="716927649" sldId="298"/>
        </pc:sldMkLst>
        <pc:spChg chg="mod">
          <ac:chgData name="Stan Cox" userId="9376f276357bfffd" providerId="LiveId" clId="{10EDB813-794B-45BA-832F-2BC6D1F65CD6}" dt="2020-12-27T02:42:49.517" v="53354" actId="6549"/>
          <ac:spMkLst>
            <pc:docMk/>
            <pc:sldMk cId="716927649" sldId="298"/>
            <ac:spMk id="2" creationId="{D5EE32EB-36B5-4EE5-A573-F740B73E2BB4}"/>
          </ac:spMkLst>
        </pc:spChg>
        <pc:spChg chg="mod">
          <ac:chgData name="Stan Cox" userId="9376f276357bfffd" providerId="LiveId" clId="{10EDB813-794B-45BA-832F-2BC6D1F65CD6}" dt="2021-01-03T04:04:03.456" v="61752" actId="20577"/>
          <ac:spMkLst>
            <pc:docMk/>
            <pc:sldMk cId="716927649" sldId="298"/>
            <ac:spMk id="3" creationId="{D4A5977E-BE5F-4058-A390-F9977DD069CB}"/>
          </ac:spMkLst>
        </pc:spChg>
        <pc:spChg chg="mod">
          <ac:chgData name="Stan Cox" userId="9376f276357bfffd" providerId="LiveId" clId="{10EDB813-794B-45BA-832F-2BC6D1F65CD6}" dt="2020-12-27T03:55:27.121" v="59519" actId="14100"/>
          <ac:spMkLst>
            <pc:docMk/>
            <pc:sldMk cId="716927649" sldId="298"/>
            <ac:spMk id="7" creationId="{A9488040-A212-46C1-8C31-D94208868371}"/>
          </ac:spMkLst>
        </pc:spChg>
      </pc:sldChg>
      <pc:sldChg chg="add del setBg">
        <pc:chgData name="Stan Cox" userId="9376f276357bfffd" providerId="LiveId" clId="{10EDB813-794B-45BA-832F-2BC6D1F65CD6}" dt="2020-12-27T02:28:47.192" v="53030"/>
        <pc:sldMkLst>
          <pc:docMk/>
          <pc:sldMk cId="3337833479" sldId="298"/>
        </pc:sldMkLst>
      </pc:sldChg>
      <pc:sldChg chg="modSp add mod modShow modNotes modNotesTx">
        <pc:chgData name="Stan Cox" userId="9376f276357bfffd" providerId="LiveId" clId="{10EDB813-794B-45BA-832F-2BC6D1F65CD6}" dt="2021-06-28T02:42:52.017" v="177488" actId="729"/>
        <pc:sldMkLst>
          <pc:docMk/>
          <pc:sldMk cId="1805994946" sldId="299"/>
        </pc:sldMkLst>
        <pc:spChg chg="mod">
          <ac:chgData name="Stan Cox" userId="9376f276357bfffd" providerId="LiveId" clId="{10EDB813-794B-45BA-832F-2BC6D1F65CD6}" dt="2020-12-27T02:43:01.077" v="53363" actId="6549"/>
          <ac:spMkLst>
            <pc:docMk/>
            <pc:sldMk cId="1805994946" sldId="299"/>
            <ac:spMk id="2" creationId="{D5EE32EB-36B5-4EE5-A573-F740B73E2BB4}"/>
          </ac:spMkLst>
        </pc:spChg>
        <pc:spChg chg="mod">
          <ac:chgData name="Stan Cox" userId="9376f276357bfffd" providerId="LiveId" clId="{10EDB813-794B-45BA-832F-2BC6D1F65CD6}" dt="2021-01-24T05:09:08.724" v="79698" actId="114"/>
          <ac:spMkLst>
            <pc:docMk/>
            <pc:sldMk cId="1805994946" sldId="299"/>
            <ac:spMk id="3" creationId="{D4A5977E-BE5F-4058-A390-F9977DD069CB}"/>
          </ac:spMkLst>
        </pc:spChg>
        <pc:spChg chg="mod">
          <ac:chgData name="Stan Cox" userId="9376f276357bfffd" providerId="LiveId" clId="{10EDB813-794B-45BA-832F-2BC6D1F65CD6}" dt="2021-01-24T05:29:36.382" v="80109" actId="113"/>
          <ac:spMkLst>
            <pc:docMk/>
            <pc:sldMk cId="1805994946" sldId="299"/>
            <ac:spMk id="4" creationId="{6BAC08E0-CB0D-4E32-B731-9E246A6E9A94}"/>
          </ac:spMkLst>
        </pc:spChg>
      </pc:sldChg>
      <pc:sldChg chg="add del setBg">
        <pc:chgData name="Stan Cox" userId="9376f276357bfffd" providerId="LiveId" clId="{10EDB813-794B-45BA-832F-2BC6D1F65CD6}" dt="2020-12-27T02:28:47.192" v="53030"/>
        <pc:sldMkLst>
          <pc:docMk/>
          <pc:sldMk cId="2650967558" sldId="299"/>
        </pc:sldMkLst>
      </pc:sldChg>
      <pc:sldChg chg="add del setBg">
        <pc:chgData name="Stan Cox" userId="9376f276357bfffd" providerId="LiveId" clId="{10EDB813-794B-45BA-832F-2BC6D1F65CD6}" dt="2021-01-03T03:01:33.717" v="59530"/>
        <pc:sldMkLst>
          <pc:docMk/>
          <pc:sldMk cId="1268404344" sldId="300"/>
        </pc:sldMkLst>
      </pc:sldChg>
      <pc:sldChg chg="addSp delSp modSp add mod delAnim modShow modNotes modNotesTx">
        <pc:chgData name="Stan Cox" userId="9376f276357bfffd" providerId="LiveId" clId="{10EDB813-794B-45BA-832F-2BC6D1F65CD6}" dt="2021-06-28T02:42:52.017" v="177488" actId="729"/>
        <pc:sldMkLst>
          <pc:docMk/>
          <pc:sldMk cId="2371422344" sldId="300"/>
        </pc:sldMkLst>
        <pc:spChg chg="del">
          <ac:chgData name="Stan Cox" userId="9376f276357bfffd" providerId="LiveId" clId="{10EDB813-794B-45BA-832F-2BC6D1F65CD6}" dt="2021-01-03T03:01:49.713" v="59533" actId="478"/>
          <ac:spMkLst>
            <pc:docMk/>
            <pc:sldMk cId="2371422344" sldId="300"/>
            <ac:spMk id="2" creationId="{D5EE32EB-36B5-4EE5-A573-F740B73E2BB4}"/>
          </ac:spMkLst>
        </pc:spChg>
        <pc:spChg chg="del">
          <ac:chgData name="Stan Cox" userId="9376f276357bfffd" providerId="LiveId" clId="{10EDB813-794B-45BA-832F-2BC6D1F65CD6}" dt="2021-01-03T03:01:53.038" v="59534" actId="478"/>
          <ac:spMkLst>
            <pc:docMk/>
            <pc:sldMk cId="2371422344" sldId="300"/>
            <ac:spMk id="3" creationId="{D4A5977E-BE5F-4058-A390-F9977DD069CB}"/>
          </ac:spMkLst>
        </pc:spChg>
        <pc:spChg chg="del">
          <ac:chgData name="Stan Cox" userId="9376f276357bfffd" providerId="LiveId" clId="{10EDB813-794B-45BA-832F-2BC6D1F65CD6}" dt="2021-01-03T03:01:58.593" v="59535" actId="478"/>
          <ac:spMkLst>
            <pc:docMk/>
            <pc:sldMk cId="2371422344" sldId="300"/>
            <ac:spMk id="5" creationId="{5B55EC6F-F625-4F50-9325-49A329E30C15}"/>
          </ac:spMkLst>
        </pc:spChg>
        <pc:spChg chg="add del mod">
          <ac:chgData name="Stan Cox" userId="9376f276357bfffd" providerId="LiveId" clId="{10EDB813-794B-45BA-832F-2BC6D1F65CD6}" dt="2021-01-03T03:02:41.136" v="59538" actId="478"/>
          <ac:spMkLst>
            <pc:docMk/>
            <pc:sldMk cId="2371422344" sldId="300"/>
            <ac:spMk id="6" creationId="{964FFA30-CCE7-484C-B370-7D67FFD5C216}"/>
          </ac:spMkLst>
        </pc:spChg>
        <pc:spChg chg="add del mod">
          <ac:chgData name="Stan Cox" userId="9376f276357bfffd" providerId="LiveId" clId="{10EDB813-794B-45BA-832F-2BC6D1F65CD6}" dt="2021-01-03T03:02:29.516" v="59536" actId="3680"/>
          <ac:spMkLst>
            <pc:docMk/>
            <pc:sldMk cId="2371422344" sldId="300"/>
            <ac:spMk id="8" creationId="{9A062108-A052-417F-A707-5E36794BC481}"/>
          </ac:spMkLst>
        </pc:spChg>
        <pc:graphicFrameChg chg="add mod ord modGraphic">
          <ac:chgData name="Stan Cox" userId="9376f276357bfffd" providerId="LiveId" clId="{10EDB813-794B-45BA-832F-2BC6D1F65CD6}" dt="2021-01-03T03:30:06.029" v="60135" actId="113"/>
          <ac:graphicFrameMkLst>
            <pc:docMk/>
            <pc:sldMk cId="2371422344" sldId="300"/>
            <ac:graphicFrameMk id="9" creationId="{CB18DD7D-D8AF-4907-BCEF-336F67816123}"/>
          </ac:graphicFrameMkLst>
        </pc:graphicFrameChg>
      </pc:sldChg>
      <pc:sldChg chg="new del">
        <pc:chgData name="Stan Cox" userId="9376f276357bfffd" providerId="LiveId" clId="{10EDB813-794B-45BA-832F-2BC6D1F65CD6}" dt="2021-01-03T03:01:18.215" v="59524" actId="680"/>
        <pc:sldMkLst>
          <pc:docMk/>
          <pc:sldMk cId="3256438564" sldId="300"/>
        </pc:sldMkLst>
      </pc:sldChg>
      <pc:sldChg chg="add del setBg">
        <pc:chgData name="Stan Cox" userId="9376f276357bfffd" providerId="LiveId" clId="{10EDB813-794B-45BA-832F-2BC6D1F65CD6}" dt="2021-01-03T03:01:26.058" v="59526"/>
        <pc:sldMkLst>
          <pc:docMk/>
          <pc:sldMk cId="3606433936" sldId="300"/>
        </pc:sldMkLst>
      </pc:sldChg>
      <pc:sldChg chg="addSp delSp modSp add mod addAnim delAnim modAnim modShow modNotesTx">
        <pc:chgData name="Stan Cox" userId="9376f276357bfffd" providerId="LiveId" clId="{10EDB813-794B-45BA-832F-2BC6D1F65CD6}" dt="2021-06-28T02:42:52.017" v="177488" actId="729"/>
        <pc:sldMkLst>
          <pc:docMk/>
          <pc:sldMk cId="230008194" sldId="301"/>
        </pc:sldMkLst>
        <pc:spChg chg="mod">
          <ac:chgData name="Stan Cox" userId="9376f276357bfffd" providerId="LiveId" clId="{10EDB813-794B-45BA-832F-2BC6D1F65CD6}" dt="2021-01-16T21:16:48.863" v="73585" actId="20577"/>
          <ac:spMkLst>
            <pc:docMk/>
            <pc:sldMk cId="230008194" sldId="301"/>
            <ac:spMk id="2" creationId="{D5EE32EB-36B5-4EE5-A573-F740B73E2BB4}"/>
          </ac:spMkLst>
        </pc:spChg>
        <pc:spChg chg="mod">
          <ac:chgData name="Stan Cox" userId="9376f276357bfffd" providerId="LiveId" clId="{10EDB813-794B-45BA-832F-2BC6D1F65CD6}" dt="2021-01-16T21:50:09.139" v="74568" actId="6549"/>
          <ac:spMkLst>
            <pc:docMk/>
            <pc:sldMk cId="230008194" sldId="301"/>
            <ac:spMk id="3" creationId="{D4A5977E-BE5F-4058-A390-F9977DD069CB}"/>
          </ac:spMkLst>
        </pc:spChg>
        <pc:spChg chg="mod">
          <ac:chgData name="Stan Cox" userId="9376f276357bfffd" providerId="LiveId" clId="{10EDB813-794B-45BA-832F-2BC6D1F65CD6}" dt="2021-01-16T21:57:24.805" v="74744" actId="20577"/>
          <ac:spMkLst>
            <pc:docMk/>
            <pc:sldMk cId="230008194" sldId="301"/>
            <ac:spMk id="4" creationId="{6BAC08E0-CB0D-4E32-B731-9E246A6E9A94}"/>
          </ac:spMkLst>
        </pc:spChg>
        <pc:spChg chg="ord">
          <ac:chgData name="Stan Cox" userId="9376f276357bfffd" providerId="LiveId" clId="{10EDB813-794B-45BA-832F-2BC6D1F65CD6}" dt="2021-01-16T21:55:15.342" v="74656" actId="167"/>
          <ac:spMkLst>
            <pc:docMk/>
            <pc:sldMk cId="230008194" sldId="301"/>
            <ac:spMk id="5" creationId="{5B55EC6F-F625-4F50-9325-49A329E30C15}"/>
          </ac:spMkLst>
        </pc:spChg>
        <pc:spChg chg="add mod">
          <ac:chgData name="Stan Cox" userId="9376f276357bfffd" providerId="LiveId" clId="{10EDB813-794B-45BA-832F-2BC6D1F65CD6}" dt="2021-01-16T21:50:47.265" v="74573" actId="207"/>
          <ac:spMkLst>
            <pc:docMk/>
            <pc:sldMk cId="230008194" sldId="301"/>
            <ac:spMk id="16" creationId="{ABC4C2EF-68B8-44E2-AC6B-ADF42A033CD6}"/>
          </ac:spMkLst>
        </pc:spChg>
        <pc:spChg chg="add mod">
          <ac:chgData name="Stan Cox" userId="9376f276357bfffd" providerId="LiveId" clId="{10EDB813-794B-45BA-832F-2BC6D1F65CD6}" dt="2021-01-16T21:51:06.496" v="74578" actId="14100"/>
          <ac:spMkLst>
            <pc:docMk/>
            <pc:sldMk cId="230008194" sldId="301"/>
            <ac:spMk id="17" creationId="{2D593ADE-76C7-4CB3-A2CA-86252F45EB9F}"/>
          </ac:spMkLst>
        </pc:spChg>
        <pc:spChg chg="add mod">
          <ac:chgData name="Stan Cox" userId="9376f276357bfffd" providerId="LiveId" clId="{10EDB813-794B-45BA-832F-2BC6D1F65CD6}" dt="2021-01-16T21:51:24.349" v="74582" actId="14100"/>
          <ac:spMkLst>
            <pc:docMk/>
            <pc:sldMk cId="230008194" sldId="301"/>
            <ac:spMk id="18" creationId="{6A847456-9B59-4191-A1C1-B0ECED33824F}"/>
          </ac:spMkLst>
        </pc:spChg>
        <pc:spChg chg="add del mod ord">
          <ac:chgData name="Stan Cox" userId="9376f276357bfffd" providerId="LiveId" clId="{10EDB813-794B-45BA-832F-2BC6D1F65CD6}" dt="2021-01-16T23:01:29.751" v="79257" actId="478"/>
          <ac:spMkLst>
            <pc:docMk/>
            <pc:sldMk cId="230008194" sldId="301"/>
            <ac:spMk id="19" creationId="{88FF7E06-0E14-4C09-A56D-07BDA27F47F8}"/>
          </ac:spMkLst>
        </pc:spChg>
        <pc:spChg chg="add del mod">
          <ac:chgData name="Stan Cox" userId="9376f276357bfffd" providerId="LiveId" clId="{10EDB813-794B-45BA-832F-2BC6D1F65CD6}" dt="2021-01-16T23:01:29.278" v="79256" actId="478"/>
          <ac:spMkLst>
            <pc:docMk/>
            <pc:sldMk cId="230008194" sldId="301"/>
            <ac:spMk id="20" creationId="{B9FF266E-E64F-454C-9785-E52E47C7D6E2}"/>
          </ac:spMkLst>
        </pc:spChg>
        <pc:picChg chg="add mod ord">
          <ac:chgData name="Stan Cox" userId="9376f276357bfffd" providerId="LiveId" clId="{10EDB813-794B-45BA-832F-2BC6D1F65CD6}" dt="2021-01-16T23:54:31.719" v="79258" actId="1076"/>
          <ac:picMkLst>
            <pc:docMk/>
            <pc:sldMk cId="230008194" sldId="301"/>
            <ac:picMk id="12" creationId="{D663B36B-5362-491F-83C8-CC605A07171E}"/>
          </ac:picMkLst>
        </pc:picChg>
        <pc:cxnChg chg="add mod">
          <ac:chgData name="Stan Cox" userId="9376f276357bfffd" providerId="LiveId" clId="{10EDB813-794B-45BA-832F-2BC6D1F65CD6}" dt="2021-01-16T21:48:31.749" v="74475" actId="1076"/>
          <ac:cxnSpMkLst>
            <pc:docMk/>
            <pc:sldMk cId="230008194" sldId="301"/>
            <ac:cxnSpMk id="7" creationId="{E164367E-A425-4646-96F0-40BC597A60EC}"/>
          </ac:cxnSpMkLst>
        </pc:cxnChg>
        <pc:cxnChg chg="add mod">
          <ac:chgData name="Stan Cox" userId="9376f276357bfffd" providerId="LiveId" clId="{10EDB813-794B-45BA-832F-2BC6D1F65CD6}" dt="2021-01-16T21:48:38.823" v="74476" actId="1076"/>
          <ac:cxnSpMkLst>
            <pc:docMk/>
            <pc:sldMk cId="230008194" sldId="301"/>
            <ac:cxnSpMk id="10" creationId="{54050BE7-5EC0-4D9D-964D-7F6FF1B64536}"/>
          </ac:cxnSpMkLst>
        </pc:cxnChg>
        <pc:cxnChg chg="add mod">
          <ac:chgData name="Stan Cox" userId="9376f276357bfffd" providerId="LiveId" clId="{10EDB813-794B-45BA-832F-2BC6D1F65CD6}" dt="2021-01-16T21:48:23.499" v="74473" actId="1076"/>
          <ac:cxnSpMkLst>
            <pc:docMk/>
            <pc:sldMk cId="230008194" sldId="301"/>
            <ac:cxnSpMk id="13" creationId="{01875FE4-EDDC-43D6-9AA5-1B6497ACBD8A}"/>
          </ac:cxnSpMkLst>
        </pc:cxnChg>
        <pc:cxnChg chg="add mod">
          <ac:chgData name="Stan Cox" userId="9376f276357bfffd" providerId="LiveId" clId="{10EDB813-794B-45BA-832F-2BC6D1F65CD6}" dt="2021-01-16T21:50:13.903" v="74569" actId="1076"/>
          <ac:cxnSpMkLst>
            <pc:docMk/>
            <pc:sldMk cId="230008194" sldId="301"/>
            <ac:cxnSpMk id="15" creationId="{9518D3A9-2AE6-4A02-AAA9-1B6FDEDE54AF}"/>
          </ac:cxnSpMkLst>
        </pc:cxnChg>
      </pc:sldChg>
      <pc:sldChg chg="add del setBg">
        <pc:chgData name="Stan Cox" userId="9376f276357bfffd" providerId="LiveId" clId="{10EDB813-794B-45BA-832F-2BC6D1F65CD6}" dt="2021-01-16T21:15:41.195" v="73541"/>
        <pc:sldMkLst>
          <pc:docMk/>
          <pc:sldMk cId="1490426707" sldId="301"/>
        </pc:sldMkLst>
      </pc:sldChg>
      <pc:sldChg chg="add del setBg">
        <pc:chgData name="Stan Cox" userId="9376f276357bfffd" providerId="LiveId" clId="{10EDB813-794B-45BA-832F-2BC6D1F65CD6}" dt="2021-01-16T21:15:57.451" v="73552"/>
        <pc:sldMkLst>
          <pc:docMk/>
          <pc:sldMk cId="2826216338" sldId="301"/>
        </pc:sldMkLst>
      </pc:sldChg>
      <pc:sldChg chg="modSp add mod modAnim modShow modNotesTx">
        <pc:chgData name="Stan Cox" userId="9376f276357bfffd" providerId="LiveId" clId="{10EDB813-794B-45BA-832F-2BC6D1F65CD6}" dt="2021-06-28T02:42:52.017" v="177488" actId="729"/>
        <pc:sldMkLst>
          <pc:docMk/>
          <pc:sldMk cId="548120421" sldId="302"/>
        </pc:sldMkLst>
        <pc:spChg chg="mod">
          <ac:chgData name="Stan Cox" userId="9376f276357bfffd" providerId="LiveId" clId="{10EDB813-794B-45BA-832F-2BC6D1F65CD6}" dt="2021-01-27T01:13:13.431" v="80133" actId="20577"/>
          <ac:spMkLst>
            <pc:docMk/>
            <pc:sldMk cId="548120421" sldId="302"/>
            <ac:spMk id="2" creationId="{D5EE32EB-36B5-4EE5-A573-F740B73E2BB4}"/>
          </ac:spMkLst>
        </pc:spChg>
        <pc:spChg chg="mod">
          <ac:chgData name="Stan Cox" userId="9376f276357bfffd" providerId="LiveId" clId="{10EDB813-794B-45BA-832F-2BC6D1F65CD6}" dt="2021-01-27T02:13:59.205" v="80865" actId="20577"/>
          <ac:spMkLst>
            <pc:docMk/>
            <pc:sldMk cId="548120421" sldId="302"/>
            <ac:spMk id="3" creationId="{D4A5977E-BE5F-4058-A390-F9977DD069CB}"/>
          </ac:spMkLst>
        </pc:spChg>
        <pc:spChg chg="mod">
          <ac:chgData name="Stan Cox" userId="9376f276357bfffd" providerId="LiveId" clId="{10EDB813-794B-45BA-832F-2BC6D1F65CD6}" dt="2021-01-27T02:18:09.069" v="81365" actId="20577"/>
          <ac:spMkLst>
            <pc:docMk/>
            <pc:sldMk cId="548120421" sldId="302"/>
            <ac:spMk id="4" creationId="{6BAC08E0-CB0D-4E32-B731-9E246A6E9A94}"/>
          </ac:spMkLst>
        </pc:spChg>
      </pc:sldChg>
      <pc:sldChg chg="add del setBg">
        <pc:chgData name="Stan Cox" userId="9376f276357bfffd" providerId="LiveId" clId="{10EDB813-794B-45BA-832F-2BC6D1F65CD6}" dt="2021-01-27T01:10:31.002" v="80113"/>
        <pc:sldMkLst>
          <pc:docMk/>
          <pc:sldMk cId="3961170444" sldId="302"/>
        </pc:sldMkLst>
      </pc:sldChg>
      <pc:sldChg chg="add del setBg">
        <pc:chgData name="Stan Cox" userId="9376f276357bfffd" providerId="LiveId" clId="{10EDB813-794B-45BA-832F-2BC6D1F65CD6}" dt="2021-01-27T01:10:31.002" v="80113"/>
        <pc:sldMkLst>
          <pc:docMk/>
          <pc:sldMk cId="523310812" sldId="303"/>
        </pc:sldMkLst>
      </pc:sldChg>
      <pc:sldChg chg="add del">
        <pc:chgData name="Stan Cox" userId="9376f276357bfffd" providerId="LiveId" clId="{10EDB813-794B-45BA-832F-2BC6D1F65CD6}" dt="2021-01-27T01:13:17.533" v="80134" actId="47"/>
        <pc:sldMkLst>
          <pc:docMk/>
          <pc:sldMk cId="1036260317" sldId="303"/>
        </pc:sldMkLst>
      </pc:sldChg>
      <pc:sldChg chg="add del setBg">
        <pc:chgData name="Stan Cox" userId="9376f276357bfffd" providerId="LiveId" clId="{10EDB813-794B-45BA-832F-2BC6D1F65CD6}" dt="2021-01-27T01:10:31.002" v="80113"/>
        <pc:sldMkLst>
          <pc:docMk/>
          <pc:sldMk cId="876506277" sldId="304"/>
        </pc:sldMkLst>
      </pc:sldChg>
      <pc:sldChg chg="modSp add mod modAnim modShow modNotesTx">
        <pc:chgData name="Stan Cox" userId="9376f276357bfffd" providerId="LiveId" clId="{10EDB813-794B-45BA-832F-2BC6D1F65CD6}" dt="2021-06-28T02:42:52.017" v="177488" actId="729"/>
        <pc:sldMkLst>
          <pc:docMk/>
          <pc:sldMk cId="910727871" sldId="304"/>
        </pc:sldMkLst>
        <pc:spChg chg="mod">
          <ac:chgData name="Stan Cox" userId="9376f276357bfffd" providerId="LiveId" clId="{10EDB813-794B-45BA-832F-2BC6D1F65CD6}" dt="2021-01-27T01:13:34.191" v="80137" actId="20577"/>
          <ac:spMkLst>
            <pc:docMk/>
            <pc:sldMk cId="910727871" sldId="304"/>
            <ac:spMk id="2" creationId="{D5EE32EB-36B5-4EE5-A573-F740B73E2BB4}"/>
          </ac:spMkLst>
        </pc:spChg>
        <pc:spChg chg="mod">
          <ac:chgData name="Stan Cox" userId="9376f276357bfffd" providerId="LiveId" clId="{10EDB813-794B-45BA-832F-2BC6D1F65CD6}" dt="2021-01-27T02:24:23.869" v="82081" actId="20577"/>
          <ac:spMkLst>
            <pc:docMk/>
            <pc:sldMk cId="910727871" sldId="304"/>
            <ac:spMk id="3" creationId="{D4A5977E-BE5F-4058-A390-F9977DD069CB}"/>
          </ac:spMkLst>
        </pc:spChg>
      </pc:sldChg>
      <pc:sldChg chg="add del setBg">
        <pc:chgData name="Stan Cox" userId="9376f276357bfffd" providerId="LiveId" clId="{10EDB813-794B-45BA-832F-2BC6D1F65CD6}" dt="2021-01-27T01:10:31.002" v="80113"/>
        <pc:sldMkLst>
          <pc:docMk/>
          <pc:sldMk cId="8444480" sldId="305"/>
        </pc:sldMkLst>
      </pc:sldChg>
      <pc:sldChg chg="modSp add mod modAnim modShow modNotesTx">
        <pc:chgData name="Stan Cox" userId="9376f276357bfffd" providerId="LiveId" clId="{10EDB813-794B-45BA-832F-2BC6D1F65CD6}" dt="2021-06-28T02:42:52.017" v="177488" actId="729"/>
        <pc:sldMkLst>
          <pc:docMk/>
          <pc:sldMk cId="3416051093" sldId="305"/>
        </pc:sldMkLst>
        <pc:spChg chg="mod">
          <ac:chgData name="Stan Cox" userId="9376f276357bfffd" providerId="LiveId" clId="{10EDB813-794B-45BA-832F-2BC6D1F65CD6}" dt="2021-01-27T01:14:26.557" v="80182" actId="20577"/>
          <ac:spMkLst>
            <pc:docMk/>
            <pc:sldMk cId="3416051093" sldId="305"/>
            <ac:spMk id="2" creationId="{D5EE32EB-36B5-4EE5-A573-F740B73E2BB4}"/>
          </ac:spMkLst>
        </pc:spChg>
        <pc:spChg chg="mod">
          <ac:chgData name="Stan Cox" userId="9376f276357bfffd" providerId="LiveId" clId="{10EDB813-794B-45BA-832F-2BC6D1F65CD6}" dt="2021-01-27T02:46:37.707" v="83985" actId="6549"/>
          <ac:spMkLst>
            <pc:docMk/>
            <pc:sldMk cId="3416051093" sldId="305"/>
            <ac:spMk id="3" creationId="{D4A5977E-BE5F-4058-A390-F9977DD069CB}"/>
          </ac:spMkLst>
        </pc:spChg>
        <pc:spChg chg="mod">
          <ac:chgData name="Stan Cox" userId="9376f276357bfffd" providerId="LiveId" clId="{10EDB813-794B-45BA-832F-2BC6D1F65CD6}" dt="2021-01-27T02:47:50.355" v="84147" actId="255"/>
          <ac:spMkLst>
            <pc:docMk/>
            <pc:sldMk cId="3416051093" sldId="305"/>
            <ac:spMk id="4" creationId="{6BAC08E0-CB0D-4E32-B731-9E246A6E9A94}"/>
          </ac:spMkLst>
        </pc:spChg>
      </pc:sldChg>
      <pc:sldChg chg="add del setBg">
        <pc:chgData name="Stan Cox" userId="9376f276357bfffd" providerId="LiveId" clId="{10EDB813-794B-45BA-832F-2BC6D1F65CD6}" dt="2021-01-27T01:10:31.002" v="80113"/>
        <pc:sldMkLst>
          <pc:docMk/>
          <pc:sldMk cId="2739092759" sldId="306"/>
        </pc:sldMkLst>
      </pc:sldChg>
      <pc:sldChg chg="add del">
        <pc:chgData name="Stan Cox" userId="9376f276357bfffd" providerId="LiveId" clId="{10EDB813-794B-45BA-832F-2BC6D1F65CD6}" dt="2021-01-27T01:14:41.815" v="80191" actId="47"/>
        <pc:sldMkLst>
          <pc:docMk/>
          <pc:sldMk cId="2911364559" sldId="306"/>
        </pc:sldMkLst>
      </pc:sldChg>
      <pc:sldChg chg="add del setBg">
        <pc:chgData name="Stan Cox" userId="9376f276357bfffd" providerId="LiveId" clId="{10EDB813-794B-45BA-832F-2BC6D1F65CD6}" dt="2021-01-27T01:10:31.002" v="80113"/>
        <pc:sldMkLst>
          <pc:docMk/>
          <pc:sldMk cId="1529235942" sldId="307"/>
        </pc:sldMkLst>
      </pc:sldChg>
      <pc:sldChg chg="addSp delSp modSp add mod modShow modNotesTx">
        <pc:chgData name="Stan Cox" userId="9376f276357bfffd" providerId="LiveId" clId="{10EDB813-794B-45BA-832F-2BC6D1F65CD6}" dt="2021-06-28T02:42:52.017" v="177488" actId="729"/>
        <pc:sldMkLst>
          <pc:docMk/>
          <pc:sldMk cId="4110188915" sldId="307"/>
        </pc:sldMkLst>
        <pc:spChg chg="mod">
          <ac:chgData name="Stan Cox" userId="9376f276357bfffd" providerId="LiveId" clId="{10EDB813-794B-45BA-832F-2BC6D1F65CD6}" dt="2021-01-27T20:14:36.335" v="92197" actId="20577"/>
          <ac:spMkLst>
            <pc:docMk/>
            <pc:sldMk cId="4110188915" sldId="307"/>
            <ac:spMk id="2" creationId="{D5EE32EB-36B5-4EE5-A573-F740B73E2BB4}"/>
          </ac:spMkLst>
        </pc:spChg>
        <pc:spChg chg="mod">
          <ac:chgData name="Stan Cox" userId="9376f276357bfffd" providerId="LiveId" clId="{10EDB813-794B-45BA-832F-2BC6D1F65CD6}" dt="2021-01-27T02:52:24.162" v="84356" actId="20577"/>
          <ac:spMkLst>
            <pc:docMk/>
            <pc:sldMk cId="4110188915" sldId="307"/>
            <ac:spMk id="3" creationId="{D4A5977E-BE5F-4058-A390-F9977DD069CB}"/>
          </ac:spMkLst>
        </pc:spChg>
        <pc:spChg chg="mod">
          <ac:chgData name="Stan Cox" userId="9376f276357bfffd" providerId="LiveId" clId="{10EDB813-794B-45BA-832F-2BC6D1F65CD6}" dt="2021-01-27T02:53:08.957" v="84428" actId="20577"/>
          <ac:spMkLst>
            <pc:docMk/>
            <pc:sldMk cId="4110188915" sldId="307"/>
            <ac:spMk id="4" creationId="{6BAC08E0-CB0D-4E32-B731-9E246A6E9A94}"/>
          </ac:spMkLst>
        </pc:spChg>
        <pc:spChg chg="add del">
          <ac:chgData name="Stan Cox" userId="9376f276357bfffd" providerId="LiveId" clId="{10EDB813-794B-45BA-832F-2BC6D1F65CD6}" dt="2021-01-27T19:59:08.851" v="92194" actId="22"/>
          <ac:spMkLst>
            <pc:docMk/>
            <pc:sldMk cId="4110188915" sldId="307"/>
            <ac:spMk id="7" creationId="{A7F80D64-714B-4A56-B8E6-F72FC5FBE02A}"/>
          </ac:spMkLst>
        </pc:spChg>
      </pc:sldChg>
      <pc:sldChg chg="modSp add del mod modNotesTx">
        <pc:chgData name="Stan Cox" userId="9376f276357bfffd" providerId="LiveId" clId="{10EDB813-794B-45BA-832F-2BC6D1F65CD6}" dt="2021-01-27T02:53:42.219" v="84429" actId="47"/>
        <pc:sldMkLst>
          <pc:docMk/>
          <pc:sldMk cId="1935953742" sldId="308"/>
        </pc:sldMkLst>
        <pc:spChg chg="mod">
          <ac:chgData name="Stan Cox" userId="9376f276357bfffd" providerId="LiveId" clId="{10EDB813-794B-45BA-832F-2BC6D1F65CD6}" dt="2021-01-27T01:15:28.186" v="80216" actId="20577"/>
          <ac:spMkLst>
            <pc:docMk/>
            <pc:sldMk cId="1935953742" sldId="308"/>
            <ac:spMk id="2" creationId="{D5EE32EB-36B5-4EE5-A573-F740B73E2BB4}"/>
          </ac:spMkLst>
        </pc:spChg>
        <pc:spChg chg="mod">
          <ac:chgData name="Stan Cox" userId="9376f276357bfffd" providerId="LiveId" clId="{10EDB813-794B-45BA-832F-2BC6D1F65CD6}" dt="2021-01-27T01:15:33.321" v="80220" actId="20577"/>
          <ac:spMkLst>
            <pc:docMk/>
            <pc:sldMk cId="1935953742" sldId="308"/>
            <ac:spMk id="3" creationId="{D4A5977E-BE5F-4058-A390-F9977DD069CB}"/>
          </ac:spMkLst>
        </pc:spChg>
      </pc:sldChg>
      <pc:sldChg chg="add del setBg">
        <pc:chgData name="Stan Cox" userId="9376f276357bfffd" providerId="LiveId" clId="{10EDB813-794B-45BA-832F-2BC6D1F65CD6}" dt="2021-01-27T01:10:31.002" v="80113"/>
        <pc:sldMkLst>
          <pc:docMk/>
          <pc:sldMk cId="2943670162" sldId="308"/>
        </pc:sldMkLst>
      </pc:sldChg>
      <pc:sldChg chg="addSp delSp modSp add mod modShow modNotesTx">
        <pc:chgData name="Stan Cox" userId="9376f276357bfffd" providerId="LiveId" clId="{10EDB813-794B-45BA-832F-2BC6D1F65CD6}" dt="2021-06-28T02:42:52.017" v="177488" actId="729"/>
        <pc:sldMkLst>
          <pc:docMk/>
          <pc:sldMk cId="515932160" sldId="309"/>
        </pc:sldMkLst>
        <pc:spChg chg="mod">
          <ac:chgData name="Stan Cox" userId="9376f276357bfffd" providerId="LiveId" clId="{10EDB813-794B-45BA-832F-2BC6D1F65CD6}" dt="2021-01-27T01:16:07.971" v="80228" actId="20577"/>
          <ac:spMkLst>
            <pc:docMk/>
            <pc:sldMk cId="515932160" sldId="309"/>
            <ac:spMk id="2" creationId="{D5EE32EB-36B5-4EE5-A573-F740B73E2BB4}"/>
          </ac:spMkLst>
        </pc:spChg>
        <pc:spChg chg="mod">
          <ac:chgData name="Stan Cox" userId="9376f276357bfffd" providerId="LiveId" clId="{10EDB813-794B-45BA-832F-2BC6D1F65CD6}" dt="2021-01-27T20:03:17.208" v="92195" actId="21"/>
          <ac:spMkLst>
            <pc:docMk/>
            <pc:sldMk cId="515932160" sldId="309"/>
            <ac:spMk id="3" creationId="{D4A5977E-BE5F-4058-A390-F9977DD069CB}"/>
          </ac:spMkLst>
        </pc:spChg>
        <pc:spChg chg="mod">
          <ac:chgData name="Stan Cox" userId="9376f276357bfffd" providerId="LiveId" clId="{10EDB813-794B-45BA-832F-2BC6D1F65CD6}" dt="2021-01-27T20:03:19.637" v="92196"/>
          <ac:spMkLst>
            <pc:docMk/>
            <pc:sldMk cId="515932160" sldId="309"/>
            <ac:spMk id="4" creationId="{6BAC08E0-CB0D-4E32-B731-9E246A6E9A94}"/>
          </ac:spMkLst>
        </pc:spChg>
        <pc:spChg chg="add del">
          <ac:chgData name="Stan Cox" userId="9376f276357bfffd" providerId="LiveId" clId="{10EDB813-794B-45BA-832F-2BC6D1F65CD6}" dt="2021-02-14T04:08:54.445" v="92204" actId="22"/>
          <ac:spMkLst>
            <pc:docMk/>
            <pc:sldMk cId="515932160" sldId="309"/>
            <ac:spMk id="7" creationId="{2CC88369-0D03-4D76-A46B-A3DF3E2ED861}"/>
          </ac:spMkLst>
        </pc:spChg>
      </pc:sldChg>
      <pc:sldChg chg="add del setBg">
        <pc:chgData name="Stan Cox" userId="9376f276357bfffd" providerId="LiveId" clId="{10EDB813-794B-45BA-832F-2BC6D1F65CD6}" dt="2021-01-27T01:10:31.002" v="80113"/>
        <pc:sldMkLst>
          <pc:docMk/>
          <pc:sldMk cId="2524518293" sldId="309"/>
        </pc:sldMkLst>
      </pc:sldChg>
      <pc:sldChg chg="add del setBg">
        <pc:chgData name="Stan Cox" userId="9376f276357bfffd" providerId="LiveId" clId="{10EDB813-794B-45BA-832F-2BC6D1F65CD6}" dt="2021-02-14T04:09:12.280" v="92206"/>
        <pc:sldMkLst>
          <pc:docMk/>
          <pc:sldMk cId="975207790" sldId="310"/>
        </pc:sldMkLst>
      </pc:sldChg>
      <pc:sldChg chg="modSp add mod modAnim modShow modNotesTx">
        <pc:chgData name="Stan Cox" userId="9376f276357bfffd" providerId="LiveId" clId="{10EDB813-794B-45BA-832F-2BC6D1F65CD6}" dt="2021-06-28T02:42:52.017" v="177488" actId="729"/>
        <pc:sldMkLst>
          <pc:docMk/>
          <pc:sldMk cId="2971145559" sldId="310"/>
        </pc:sldMkLst>
        <pc:spChg chg="mod">
          <ac:chgData name="Stan Cox" userId="9376f276357bfffd" providerId="LiveId" clId="{10EDB813-794B-45BA-832F-2BC6D1F65CD6}" dt="2021-02-14T04:09:56.829" v="92223" actId="20577"/>
          <ac:spMkLst>
            <pc:docMk/>
            <pc:sldMk cId="2971145559" sldId="310"/>
            <ac:spMk id="2" creationId="{D5EE32EB-36B5-4EE5-A573-F740B73E2BB4}"/>
          </ac:spMkLst>
        </pc:spChg>
        <pc:spChg chg="mod">
          <ac:chgData name="Stan Cox" userId="9376f276357bfffd" providerId="LiveId" clId="{10EDB813-794B-45BA-832F-2BC6D1F65CD6}" dt="2021-02-14T04:26:07.646" v="93384" actId="20577"/>
          <ac:spMkLst>
            <pc:docMk/>
            <pc:sldMk cId="2971145559" sldId="310"/>
            <ac:spMk id="3" creationId="{D4A5977E-BE5F-4058-A390-F9977DD069CB}"/>
          </ac:spMkLst>
        </pc:spChg>
        <pc:spChg chg="mod">
          <ac:chgData name="Stan Cox" userId="9376f276357bfffd" providerId="LiveId" clId="{10EDB813-794B-45BA-832F-2BC6D1F65CD6}" dt="2021-02-14T04:30:18.999" v="93839" actId="20577"/>
          <ac:spMkLst>
            <pc:docMk/>
            <pc:sldMk cId="2971145559" sldId="310"/>
            <ac:spMk id="4" creationId="{6BAC08E0-CB0D-4E32-B731-9E246A6E9A94}"/>
          </ac:spMkLst>
        </pc:spChg>
      </pc:sldChg>
      <pc:sldChg chg="modSp add mod modAnim modShow modNotesTx">
        <pc:chgData name="Stan Cox" userId="9376f276357bfffd" providerId="LiveId" clId="{10EDB813-794B-45BA-832F-2BC6D1F65CD6}" dt="2021-06-28T02:42:52.017" v="177488" actId="729"/>
        <pc:sldMkLst>
          <pc:docMk/>
          <pc:sldMk cId="673469957" sldId="311"/>
        </pc:sldMkLst>
        <pc:spChg chg="mod">
          <ac:chgData name="Stan Cox" userId="9376f276357bfffd" providerId="LiveId" clId="{10EDB813-794B-45BA-832F-2BC6D1F65CD6}" dt="2021-02-14T04:10:10.095" v="92227" actId="20577"/>
          <ac:spMkLst>
            <pc:docMk/>
            <pc:sldMk cId="673469957" sldId="311"/>
            <ac:spMk id="2" creationId="{D5EE32EB-36B5-4EE5-A573-F740B73E2BB4}"/>
          </ac:spMkLst>
        </pc:spChg>
        <pc:spChg chg="mod">
          <ac:chgData name="Stan Cox" userId="9376f276357bfffd" providerId="LiveId" clId="{10EDB813-794B-45BA-832F-2BC6D1F65CD6}" dt="2021-02-14T04:34:37.556" v="94404" actId="20577"/>
          <ac:spMkLst>
            <pc:docMk/>
            <pc:sldMk cId="673469957" sldId="311"/>
            <ac:spMk id="3" creationId="{D4A5977E-BE5F-4058-A390-F9977DD069CB}"/>
          </ac:spMkLst>
        </pc:spChg>
      </pc:sldChg>
      <pc:sldChg chg="add del setBg">
        <pc:chgData name="Stan Cox" userId="9376f276357bfffd" providerId="LiveId" clId="{10EDB813-794B-45BA-832F-2BC6D1F65CD6}" dt="2021-02-14T04:09:12.280" v="92206"/>
        <pc:sldMkLst>
          <pc:docMk/>
          <pc:sldMk cId="1854380396" sldId="311"/>
        </pc:sldMkLst>
      </pc:sldChg>
      <pc:sldChg chg="add del setBg">
        <pc:chgData name="Stan Cox" userId="9376f276357bfffd" providerId="LiveId" clId="{10EDB813-794B-45BA-832F-2BC6D1F65CD6}" dt="2021-02-14T04:09:12.280" v="92206"/>
        <pc:sldMkLst>
          <pc:docMk/>
          <pc:sldMk cId="2974606126" sldId="312"/>
        </pc:sldMkLst>
      </pc:sldChg>
      <pc:sldChg chg="modSp add mod modAnim modShow modNotesTx">
        <pc:chgData name="Stan Cox" userId="9376f276357bfffd" providerId="LiveId" clId="{10EDB813-794B-45BA-832F-2BC6D1F65CD6}" dt="2021-06-28T02:42:52.017" v="177488" actId="729"/>
        <pc:sldMkLst>
          <pc:docMk/>
          <pc:sldMk cId="3793485248" sldId="312"/>
        </pc:sldMkLst>
        <pc:spChg chg="mod">
          <ac:chgData name="Stan Cox" userId="9376f276357bfffd" providerId="LiveId" clId="{10EDB813-794B-45BA-832F-2BC6D1F65CD6}" dt="2021-02-14T04:10:26.044" v="92235" actId="20577"/>
          <ac:spMkLst>
            <pc:docMk/>
            <pc:sldMk cId="3793485248" sldId="312"/>
            <ac:spMk id="2" creationId="{D5EE32EB-36B5-4EE5-A573-F740B73E2BB4}"/>
          </ac:spMkLst>
        </pc:spChg>
        <pc:spChg chg="mod">
          <ac:chgData name="Stan Cox" userId="9376f276357bfffd" providerId="LiveId" clId="{10EDB813-794B-45BA-832F-2BC6D1F65CD6}" dt="2021-02-14T04:36:27.557" v="94522" actId="20577"/>
          <ac:spMkLst>
            <pc:docMk/>
            <pc:sldMk cId="3793485248" sldId="312"/>
            <ac:spMk id="3" creationId="{D4A5977E-BE5F-4058-A390-F9977DD069CB}"/>
          </ac:spMkLst>
        </pc:spChg>
        <pc:spChg chg="mod">
          <ac:chgData name="Stan Cox" userId="9376f276357bfffd" providerId="LiveId" clId="{10EDB813-794B-45BA-832F-2BC6D1F65CD6}" dt="2021-02-14T04:36:41.064" v="94581" actId="20577"/>
          <ac:spMkLst>
            <pc:docMk/>
            <pc:sldMk cId="3793485248" sldId="312"/>
            <ac:spMk id="4" creationId="{6BAC08E0-CB0D-4E32-B731-9E246A6E9A94}"/>
          </ac:spMkLst>
        </pc:spChg>
      </pc:sldChg>
      <pc:sldChg chg="modSp add mod modShow modNotesTx">
        <pc:chgData name="Stan Cox" userId="9376f276357bfffd" providerId="LiveId" clId="{10EDB813-794B-45BA-832F-2BC6D1F65CD6}" dt="2021-06-28T02:42:52.017" v="177488" actId="729"/>
        <pc:sldMkLst>
          <pc:docMk/>
          <pc:sldMk cId="2549403302" sldId="313"/>
        </pc:sldMkLst>
        <pc:spChg chg="mod">
          <ac:chgData name="Stan Cox" userId="9376f276357bfffd" providerId="LiveId" clId="{10EDB813-794B-45BA-832F-2BC6D1F65CD6}" dt="2021-02-14T04:10:45.762" v="92248" actId="20577"/>
          <ac:spMkLst>
            <pc:docMk/>
            <pc:sldMk cId="2549403302" sldId="313"/>
            <ac:spMk id="2" creationId="{D5EE32EB-36B5-4EE5-A573-F740B73E2BB4}"/>
          </ac:spMkLst>
        </pc:spChg>
        <pc:spChg chg="mod">
          <ac:chgData name="Stan Cox" userId="9376f276357bfffd" providerId="LiveId" clId="{10EDB813-794B-45BA-832F-2BC6D1F65CD6}" dt="2021-02-14T04:44:48.754" v="95002" actId="20577"/>
          <ac:spMkLst>
            <pc:docMk/>
            <pc:sldMk cId="2549403302" sldId="313"/>
            <ac:spMk id="3" creationId="{D4A5977E-BE5F-4058-A390-F9977DD069CB}"/>
          </ac:spMkLst>
        </pc:spChg>
        <pc:spChg chg="mod">
          <ac:chgData name="Stan Cox" userId="9376f276357bfffd" providerId="LiveId" clId="{10EDB813-794B-45BA-832F-2BC6D1F65CD6}" dt="2021-02-14T04:45:48.604" v="95087" actId="20577"/>
          <ac:spMkLst>
            <pc:docMk/>
            <pc:sldMk cId="2549403302" sldId="313"/>
            <ac:spMk id="4" creationId="{6BAC08E0-CB0D-4E32-B731-9E246A6E9A94}"/>
          </ac:spMkLst>
        </pc:spChg>
      </pc:sldChg>
      <pc:sldChg chg="add del setBg">
        <pc:chgData name="Stan Cox" userId="9376f276357bfffd" providerId="LiveId" clId="{10EDB813-794B-45BA-832F-2BC6D1F65CD6}" dt="2021-02-14T04:09:12.280" v="92206"/>
        <pc:sldMkLst>
          <pc:docMk/>
          <pc:sldMk cId="3849394611" sldId="313"/>
        </pc:sldMkLst>
      </pc:sldChg>
      <pc:sldChg chg="add del setBg">
        <pc:chgData name="Stan Cox" userId="9376f276357bfffd" providerId="LiveId" clId="{10EDB813-794B-45BA-832F-2BC6D1F65CD6}" dt="2021-02-14T04:09:12.280" v="92206"/>
        <pc:sldMkLst>
          <pc:docMk/>
          <pc:sldMk cId="84420922" sldId="314"/>
        </pc:sldMkLst>
      </pc:sldChg>
      <pc:sldChg chg="modSp add del mod">
        <pc:chgData name="Stan Cox" userId="9376f276357bfffd" providerId="LiveId" clId="{10EDB813-794B-45BA-832F-2BC6D1F65CD6}" dt="2021-02-28T03:44:00.733" v="97757" actId="47"/>
        <pc:sldMkLst>
          <pc:docMk/>
          <pc:sldMk cId="2815560443" sldId="314"/>
        </pc:sldMkLst>
        <pc:spChg chg="mod">
          <ac:chgData name="Stan Cox" userId="9376f276357bfffd" providerId="LiveId" clId="{10EDB813-794B-45BA-832F-2BC6D1F65CD6}" dt="2021-02-14T04:11:03.984" v="92261" actId="20577"/>
          <ac:spMkLst>
            <pc:docMk/>
            <pc:sldMk cId="2815560443" sldId="314"/>
            <ac:spMk id="2" creationId="{D5EE32EB-36B5-4EE5-A573-F740B73E2BB4}"/>
          </ac:spMkLst>
        </pc:spChg>
        <pc:spChg chg="mod">
          <ac:chgData name="Stan Cox" userId="9376f276357bfffd" providerId="LiveId" clId="{10EDB813-794B-45BA-832F-2BC6D1F65CD6}" dt="2021-02-14T04:11:08.336" v="92269" actId="20577"/>
          <ac:spMkLst>
            <pc:docMk/>
            <pc:sldMk cId="2815560443" sldId="314"/>
            <ac:spMk id="3" creationId="{D4A5977E-BE5F-4058-A390-F9977DD069CB}"/>
          </ac:spMkLst>
        </pc:spChg>
        <pc:spChg chg="mod">
          <ac:chgData name="Stan Cox" userId="9376f276357bfffd" providerId="LiveId" clId="{10EDB813-794B-45BA-832F-2BC6D1F65CD6}" dt="2021-02-14T04:11:11.962" v="92273" actId="20577"/>
          <ac:spMkLst>
            <pc:docMk/>
            <pc:sldMk cId="2815560443" sldId="314"/>
            <ac:spMk id="4" creationId="{6BAC08E0-CB0D-4E32-B731-9E246A6E9A94}"/>
          </ac:spMkLst>
        </pc:spChg>
      </pc:sldChg>
      <pc:sldChg chg="modSp add mod modAnim modShow modNotesTx">
        <pc:chgData name="Stan Cox" userId="9376f276357bfffd" providerId="LiveId" clId="{10EDB813-794B-45BA-832F-2BC6D1F65CD6}" dt="2021-06-28T02:42:52.017" v="177488" actId="729"/>
        <pc:sldMkLst>
          <pc:docMk/>
          <pc:sldMk cId="2870102268" sldId="315"/>
        </pc:sldMkLst>
        <pc:spChg chg="mod">
          <ac:chgData name="Stan Cox" userId="9376f276357bfffd" providerId="LiveId" clId="{10EDB813-794B-45BA-832F-2BC6D1F65CD6}" dt="2021-02-28T03:39:23.846" v="97652" actId="20577"/>
          <ac:spMkLst>
            <pc:docMk/>
            <pc:sldMk cId="2870102268" sldId="315"/>
            <ac:spMk id="2" creationId="{D5EE32EB-36B5-4EE5-A573-F740B73E2BB4}"/>
          </ac:spMkLst>
        </pc:spChg>
        <pc:spChg chg="mod">
          <ac:chgData name="Stan Cox" userId="9376f276357bfffd" providerId="LiveId" clId="{10EDB813-794B-45BA-832F-2BC6D1F65CD6}" dt="2021-02-28T03:57:56.922" v="98759" actId="113"/>
          <ac:spMkLst>
            <pc:docMk/>
            <pc:sldMk cId="2870102268" sldId="315"/>
            <ac:spMk id="3" creationId="{D4A5977E-BE5F-4058-A390-F9977DD069CB}"/>
          </ac:spMkLst>
        </pc:spChg>
        <pc:spChg chg="mod">
          <ac:chgData name="Stan Cox" userId="9376f276357bfffd" providerId="LiveId" clId="{10EDB813-794B-45BA-832F-2BC6D1F65CD6}" dt="2021-02-28T04:12:14.593" v="99559" actId="113"/>
          <ac:spMkLst>
            <pc:docMk/>
            <pc:sldMk cId="2870102268" sldId="315"/>
            <ac:spMk id="4" creationId="{6BAC08E0-CB0D-4E32-B731-9E246A6E9A94}"/>
          </ac:spMkLst>
        </pc:spChg>
      </pc:sldChg>
      <pc:sldChg chg="add del setBg">
        <pc:chgData name="Stan Cox" userId="9376f276357bfffd" providerId="LiveId" clId="{10EDB813-794B-45BA-832F-2BC6D1F65CD6}" dt="2021-02-28T03:38:14.370" v="97632"/>
        <pc:sldMkLst>
          <pc:docMk/>
          <pc:sldMk cId="4258978911" sldId="315"/>
        </pc:sldMkLst>
      </pc:sldChg>
      <pc:sldChg chg="modSp add mod modAnim modShow modNotesTx">
        <pc:chgData name="Stan Cox" userId="9376f276357bfffd" providerId="LiveId" clId="{10EDB813-794B-45BA-832F-2BC6D1F65CD6}" dt="2021-06-28T02:42:52.017" v="177488" actId="729"/>
        <pc:sldMkLst>
          <pc:docMk/>
          <pc:sldMk cId="2479668524" sldId="316"/>
        </pc:sldMkLst>
        <pc:spChg chg="mod">
          <ac:chgData name="Stan Cox" userId="9376f276357bfffd" providerId="LiveId" clId="{10EDB813-794B-45BA-832F-2BC6D1F65CD6}" dt="2021-02-28T03:40:23.459" v="97687" actId="20577"/>
          <ac:spMkLst>
            <pc:docMk/>
            <pc:sldMk cId="2479668524" sldId="316"/>
            <ac:spMk id="2" creationId="{D5EE32EB-36B5-4EE5-A573-F740B73E2BB4}"/>
          </ac:spMkLst>
        </pc:spChg>
        <pc:spChg chg="mod">
          <ac:chgData name="Stan Cox" userId="9376f276357bfffd" providerId="LiveId" clId="{10EDB813-794B-45BA-832F-2BC6D1F65CD6}" dt="2021-02-28T04:40:05.233" v="101073" actId="20577"/>
          <ac:spMkLst>
            <pc:docMk/>
            <pc:sldMk cId="2479668524" sldId="316"/>
            <ac:spMk id="3" creationId="{D4A5977E-BE5F-4058-A390-F9977DD069CB}"/>
          </ac:spMkLst>
        </pc:spChg>
      </pc:sldChg>
      <pc:sldChg chg="add del setBg">
        <pc:chgData name="Stan Cox" userId="9376f276357bfffd" providerId="LiveId" clId="{10EDB813-794B-45BA-832F-2BC6D1F65CD6}" dt="2021-02-28T03:38:14.370" v="97632"/>
        <pc:sldMkLst>
          <pc:docMk/>
          <pc:sldMk cId="4293807967" sldId="316"/>
        </pc:sldMkLst>
      </pc:sldChg>
      <pc:sldChg chg="add del setBg">
        <pc:chgData name="Stan Cox" userId="9376f276357bfffd" providerId="LiveId" clId="{10EDB813-794B-45BA-832F-2BC6D1F65CD6}" dt="2021-02-28T03:38:14.370" v="97632"/>
        <pc:sldMkLst>
          <pc:docMk/>
          <pc:sldMk cId="1678887754" sldId="317"/>
        </pc:sldMkLst>
      </pc:sldChg>
      <pc:sldChg chg="modSp add mod modShow modNotesTx">
        <pc:chgData name="Stan Cox" userId="9376f276357bfffd" providerId="LiveId" clId="{10EDB813-794B-45BA-832F-2BC6D1F65CD6}" dt="2021-06-28T02:42:52.017" v="177488" actId="729"/>
        <pc:sldMkLst>
          <pc:docMk/>
          <pc:sldMk cId="1817969224" sldId="317"/>
        </pc:sldMkLst>
        <pc:spChg chg="mod">
          <ac:chgData name="Stan Cox" userId="9376f276357bfffd" providerId="LiveId" clId="{10EDB813-794B-45BA-832F-2BC6D1F65CD6}" dt="2021-02-28T03:40:42.386" v="97702"/>
          <ac:spMkLst>
            <pc:docMk/>
            <pc:sldMk cId="1817969224" sldId="317"/>
            <ac:spMk id="2" creationId="{D5EE32EB-36B5-4EE5-A573-F740B73E2BB4}"/>
          </ac:spMkLst>
        </pc:spChg>
        <pc:spChg chg="mod">
          <ac:chgData name="Stan Cox" userId="9376f276357bfffd" providerId="LiveId" clId="{10EDB813-794B-45BA-832F-2BC6D1F65CD6}" dt="2021-02-28T05:06:22.638" v="101891" actId="20577"/>
          <ac:spMkLst>
            <pc:docMk/>
            <pc:sldMk cId="1817969224" sldId="317"/>
            <ac:spMk id="3" creationId="{D4A5977E-BE5F-4058-A390-F9977DD069CB}"/>
          </ac:spMkLst>
        </pc:spChg>
        <pc:spChg chg="mod">
          <ac:chgData name="Stan Cox" userId="9376f276357bfffd" providerId="LiveId" clId="{10EDB813-794B-45BA-832F-2BC6D1F65CD6}" dt="2021-02-28T05:17:33.167" v="102703" actId="20577"/>
          <ac:spMkLst>
            <pc:docMk/>
            <pc:sldMk cId="1817969224" sldId="317"/>
            <ac:spMk id="4" creationId="{6BAC08E0-CB0D-4E32-B731-9E246A6E9A94}"/>
          </ac:spMkLst>
        </pc:spChg>
      </pc:sldChg>
      <pc:sldChg chg="modSp add mod modShow modNotesTx">
        <pc:chgData name="Stan Cox" userId="9376f276357bfffd" providerId="LiveId" clId="{10EDB813-794B-45BA-832F-2BC6D1F65CD6}" dt="2021-06-28T02:42:52.017" v="177488" actId="729"/>
        <pc:sldMkLst>
          <pc:docMk/>
          <pc:sldMk cId="2640041902" sldId="318"/>
        </pc:sldMkLst>
        <pc:spChg chg="mod">
          <ac:chgData name="Stan Cox" userId="9376f276357bfffd" providerId="LiveId" clId="{10EDB813-794B-45BA-832F-2BC6D1F65CD6}" dt="2021-03-07T03:15:13.507" v="104887" actId="20577"/>
          <ac:spMkLst>
            <pc:docMk/>
            <pc:sldMk cId="2640041902" sldId="318"/>
            <ac:spMk id="2" creationId="{D5EE32EB-36B5-4EE5-A573-F740B73E2BB4}"/>
          </ac:spMkLst>
        </pc:spChg>
        <pc:spChg chg="mod">
          <ac:chgData name="Stan Cox" userId="9376f276357bfffd" providerId="LiveId" clId="{10EDB813-794B-45BA-832F-2BC6D1F65CD6}" dt="2021-03-07T02:55:01.899" v="103576" actId="20577"/>
          <ac:spMkLst>
            <pc:docMk/>
            <pc:sldMk cId="2640041902" sldId="318"/>
            <ac:spMk id="3" creationId="{D4A5977E-BE5F-4058-A390-F9977DD069CB}"/>
          </ac:spMkLst>
        </pc:spChg>
        <pc:spChg chg="mod">
          <ac:chgData name="Stan Cox" userId="9376f276357bfffd" providerId="LiveId" clId="{10EDB813-794B-45BA-832F-2BC6D1F65CD6}" dt="2021-03-14T02:58:55.600" v="111107" actId="20577"/>
          <ac:spMkLst>
            <pc:docMk/>
            <pc:sldMk cId="2640041902" sldId="318"/>
            <ac:spMk id="4" creationId="{6BAC08E0-CB0D-4E32-B731-9E246A6E9A94}"/>
          </ac:spMkLst>
        </pc:spChg>
      </pc:sldChg>
      <pc:sldChg chg="add del setBg">
        <pc:chgData name="Stan Cox" userId="9376f276357bfffd" providerId="LiveId" clId="{10EDB813-794B-45BA-832F-2BC6D1F65CD6}" dt="2021-02-28T03:38:14.370" v="97632"/>
        <pc:sldMkLst>
          <pc:docMk/>
          <pc:sldMk cId="3454599596" sldId="318"/>
        </pc:sldMkLst>
      </pc:sldChg>
      <pc:sldChg chg="addSp delSp modSp add mod modShow modNotesTx">
        <pc:chgData name="Stan Cox" userId="9376f276357bfffd" providerId="LiveId" clId="{10EDB813-794B-45BA-832F-2BC6D1F65CD6}" dt="2021-06-28T02:42:52.017" v="177488" actId="729"/>
        <pc:sldMkLst>
          <pc:docMk/>
          <pc:sldMk cId="1855011508" sldId="319"/>
        </pc:sldMkLst>
        <pc:spChg chg="mod">
          <ac:chgData name="Stan Cox" userId="9376f276357bfffd" providerId="LiveId" clId="{10EDB813-794B-45BA-832F-2BC6D1F65CD6}" dt="2021-02-28T03:42:28.509" v="97750" actId="20577"/>
          <ac:spMkLst>
            <pc:docMk/>
            <pc:sldMk cId="1855011508" sldId="319"/>
            <ac:spMk id="2" creationId="{D5EE32EB-36B5-4EE5-A573-F740B73E2BB4}"/>
          </ac:spMkLst>
        </pc:spChg>
        <pc:spChg chg="mod">
          <ac:chgData name="Stan Cox" userId="9376f276357bfffd" providerId="LiveId" clId="{10EDB813-794B-45BA-832F-2BC6D1F65CD6}" dt="2021-03-28T02:29:10.141" v="120293" actId="20577"/>
          <ac:spMkLst>
            <pc:docMk/>
            <pc:sldMk cId="1855011508" sldId="319"/>
            <ac:spMk id="3" creationId="{D4A5977E-BE5F-4058-A390-F9977DD069CB}"/>
          </ac:spMkLst>
        </pc:spChg>
        <pc:spChg chg="mod">
          <ac:chgData name="Stan Cox" userId="9376f276357bfffd" providerId="LiveId" clId="{10EDB813-794B-45BA-832F-2BC6D1F65CD6}" dt="2021-03-28T02:30:05.100" v="120475" actId="20577"/>
          <ac:spMkLst>
            <pc:docMk/>
            <pc:sldMk cId="1855011508" sldId="319"/>
            <ac:spMk id="4" creationId="{6BAC08E0-CB0D-4E32-B731-9E246A6E9A94}"/>
          </ac:spMkLst>
        </pc:spChg>
        <pc:picChg chg="add del">
          <ac:chgData name="Stan Cox" userId="9376f276357bfffd" providerId="LiveId" clId="{10EDB813-794B-45BA-832F-2BC6D1F65CD6}" dt="2021-04-04T03:48:14.507" v="122482"/>
          <ac:picMkLst>
            <pc:docMk/>
            <pc:sldMk cId="1855011508" sldId="319"/>
            <ac:picMk id="6" creationId="{B791335A-9DC2-446C-8EA6-747D20DD8ADB}"/>
          </ac:picMkLst>
        </pc:picChg>
      </pc:sldChg>
      <pc:sldChg chg="add del setBg">
        <pc:chgData name="Stan Cox" userId="9376f276357bfffd" providerId="LiveId" clId="{10EDB813-794B-45BA-832F-2BC6D1F65CD6}" dt="2021-02-28T03:38:14.370" v="97632"/>
        <pc:sldMkLst>
          <pc:docMk/>
          <pc:sldMk cId="2421055996" sldId="319"/>
        </pc:sldMkLst>
      </pc:sldChg>
      <pc:sldChg chg="add del setBg">
        <pc:chgData name="Stan Cox" userId="9376f276357bfffd" providerId="LiveId" clId="{10EDB813-794B-45BA-832F-2BC6D1F65CD6}" dt="2021-03-07T03:01:30.235" v="103990"/>
        <pc:sldMkLst>
          <pc:docMk/>
          <pc:sldMk cId="156170720" sldId="320"/>
        </pc:sldMkLst>
      </pc:sldChg>
      <pc:sldChg chg="modSp add mod modShow modNotesTx">
        <pc:chgData name="Stan Cox" userId="9376f276357bfffd" providerId="LiveId" clId="{10EDB813-794B-45BA-832F-2BC6D1F65CD6}" dt="2021-06-28T02:42:52.017" v="177488" actId="729"/>
        <pc:sldMkLst>
          <pc:docMk/>
          <pc:sldMk cId="906618633" sldId="320"/>
        </pc:sldMkLst>
        <pc:spChg chg="mod">
          <ac:chgData name="Stan Cox" userId="9376f276357bfffd" providerId="LiveId" clId="{10EDB813-794B-45BA-832F-2BC6D1F65CD6}" dt="2021-03-07T03:15:20.340" v="104891" actId="20577"/>
          <ac:spMkLst>
            <pc:docMk/>
            <pc:sldMk cId="906618633" sldId="320"/>
            <ac:spMk id="2" creationId="{D5EE32EB-36B5-4EE5-A573-F740B73E2BB4}"/>
          </ac:spMkLst>
        </pc:spChg>
        <pc:spChg chg="mod">
          <ac:chgData name="Stan Cox" userId="9376f276357bfffd" providerId="LiveId" clId="{10EDB813-794B-45BA-832F-2BC6D1F65CD6}" dt="2021-03-07T03:07:21.040" v="104299" actId="20577"/>
          <ac:spMkLst>
            <pc:docMk/>
            <pc:sldMk cId="906618633" sldId="320"/>
            <ac:spMk id="3" creationId="{D4A5977E-BE5F-4058-A390-F9977DD069CB}"/>
          </ac:spMkLst>
        </pc:spChg>
        <pc:spChg chg="mod">
          <ac:chgData name="Stan Cox" userId="9376f276357bfffd" providerId="LiveId" clId="{10EDB813-794B-45BA-832F-2BC6D1F65CD6}" dt="2021-03-07T03:14:34.947" v="104867" actId="20577"/>
          <ac:spMkLst>
            <pc:docMk/>
            <pc:sldMk cId="906618633" sldId="320"/>
            <ac:spMk id="4" creationId="{6BAC08E0-CB0D-4E32-B731-9E246A6E9A94}"/>
          </ac:spMkLst>
        </pc:spChg>
      </pc:sldChg>
      <pc:sldChg chg="modSp add mod modShow modNotesTx">
        <pc:chgData name="Stan Cox" userId="9376f276357bfffd" providerId="LiveId" clId="{10EDB813-794B-45BA-832F-2BC6D1F65CD6}" dt="2021-06-28T02:42:52.017" v="177488" actId="729"/>
        <pc:sldMkLst>
          <pc:docMk/>
          <pc:sldMk cId="1441339427" sldId="321"/>
        </pc:sldMkLst>
        <pc:spChg chg="mod">
          <ac:chgData name="Stan Cox" userId="9376f276357bfffd" providerId="LiveId" clId="{10EDB813-794B-45BA-832F-2BC6D1F65CD6}" dt="2021-03-07T03:15:26.897" v="104895" actId="20577"/>
          <ac:spMkLst>
            <pc:docMk/>
            <pc:sldMk cId="1441339427" sldId="321"/>
            <ac:spMk id="2" creationId="{D5EE32EB-36B5-4EE5-A573-F740B73E2BB4}"/>
          </ac:spMkLst>
        </pc:spChg>
        <pc:spChg chg="mod">
          <ac:chgData name="Stan Cox" userId="9376f276357bfffd" providerId="LiveId" clId="{10EDB813-794B-45BA-832F-2BC6D1F65CD6}" dt="2021-03-07T03:17:50.107" v="105113" actId="20577"/>
          <ac:spMkLst>
            <pc:docMk/>
            <pc:sldMk cId="1441339427" sldId="321"/>
            <ac:spMk id="3" creationId="{D4A5977E-BE5F-4058-A390-F9977DD069CB}"/>
          </ac:spMkLst>
        </pc:spChg>
        <pc:spChg chg="mod">
          <ac:chgData name="Stan Cox" userId="9376f276357bfffd" providerId="LiveId" clId="{10EDB813-794B-45BA-832F-2BC6D1F65CD6}" dt="2021-03-07T03:17:57.610" v="105120" actId="5793"/>
          <ac:spMkLst>
            <pc:docMk/>
            <pc:sldMk cId="1441339427" sldId="321"/>
            <ac:spMk id="4" creationId="{6BAC08E0-CB0D-4E32-B731-9E246A6E9A94}"/>
          </ac:spMkLst>
        </pc:spChg>
      </pc:sldChg>
      <pc:sldChg chg="add del setBg">
        <pc:chgData name="Stan Cox" userId="9376f276357bfffd" providerId="LiveId" clId="{10EDB813-794B-45BA-832F-2BC6D1F65CD6}" dt="2021-03-07T03:14:48.395" v="104869"/>
        <pc:sldMkLst>
          <pc:docMk/>
          <pc:sldMk cId="1625497859" sldId="321"/>
        </pc:sldMkLst>
      </pc:sldChg>
      <pc:sldChg chg="add del setBg">
        <pc:chgData name="Stan Cox" userId="9376f276357bfffd" providerId="LiveId" clId="{10EDB813-794B-45BA-832F-2BC6D1F65CD6}" dt="2021-04-04T03:48:08.951" v="122480"/>
        <pc:sldMkLst>
          <pc:docMk/>
          <pc:sldMk cId="1496185775" sldId="322"/>
        </pc:sldMkLst>
      </pc:sldChg>
      <pc:sldChg chg="add del setBg">
        <pc:chgData name="Stan Cox" userId="9376f276357bfffd" providerId="LiveId" clId="{10EDB813-794B-45BA-832F-2BC6D1F65CD6}" dt="2021-04-04T03:48:25.019" v="122484"/>
        <pc:sldMkLst>
          <pc:docMk/>
          <pc:sldMk cId="2021946413" sldId="322"/>
        </pc:sldMkLst>
      </pc:sldChg>
      <pc:sldChg chg="modSp add mod modAnim modShow modNotesTx">
        <pc:chgData name="Stan Cox" userId="9376f276357bfffd" providerId="LiveId" clId="{10EDB813-794B-45BA-832F-2BC6D1F65CD6}" dt="2021-06-28T02:42:52.017" v="177488" actId="729"/>
        <pc:sldMkLst>
          <pc:docMk/>
          <pc:sldMk cId="3653573959" sldId="322"/>
        </pc:sldMkLst>
        <pc:spChg chg="mod">
          <ac:chgData name="Stan Cox" userId="9376f276357bfffd" providerId="LiveId" clId="{10EDB813-794B-45BA-832F-2BC6D1F65CD6}" dt="2021-04-04T03:48:45.740" v="122493" actId="20577"/>
          <ac:spMkLst>
            <pc:docMk/>
            <pc:sldMk cId="3653573959" sldId="322"/>
            <ac:spMk id="2" creationId="{D5EE32EB-36B5-4EE5-A573-F740B73E2BB4}"/>
          </ac:spMkLst>
        </pc:spChg>
        <pc:spChg chg="mod">
          <ac:chgData name="Stan Cox" userId="9376f276357bfffd" providerId="LiveId" clId="{10EDB813-794B-45BA-832F-2BC6D1F65CD6}" dt="2021-04-04T04:16:48.575" v="123940" actId="20577"/>
          <ac:spMkLst>
            <pc:docMk/>
            <pc:sldMk cId="3653573959" sldId="322"/>
            <ac:spMk id="3" creationId="{D4A5977E-BE5F-4058-A390-F9977DD069CB}"/>
          </ac:spMkLst>
        </pc:spChg>
        <pc:spChg chg="mod">
          <ac:chgData name="Stan Cox" userId="9376f276357bfffd" providerId="LiveId" clId="{10EDB813-794B-45BA-832F-2BC6D1F65CD6}" dt="2021-04-04T04:16:44.279" v="123937" actId="179"/>
          <ac:spMkLst>
            <pc:docMk/>
            <pc:sldMk cId="3653573959" sldId="322"/>
            <ac:spMk id="4" creationId="{6BAC08E0-CB0D-4E32-B731-9E246A6E9A94}"/>
          </ac:spMkLst>
        </pc:spChg>
      </pc:sldChg>
      <pc:sldChg chg="add del setBg">
        <pc:chgData name="Stan Cox" userId="9376f276357bfffd" providerId="LiveId" clId="{10EDB813-794B-45BA-832F-2BC6D1F65CD6}" dt="2021-04-04T03:49:44.018" v="122518"/>
        <pc:sldMkLst>
          <pc:docMk/>
          <pc:sldMk cId="1541966426" sldId="323"/>
        </pc:sldMkLst>
      </pc:sldChg>
      <pc:sldChg chg="modSp add mod modAnim modShow modNotesTx">
        <pc:chgData name="Stan Cox" userId="9376f276357bfffd" providerId="LiveId" clId="{10EDB813-794B-45BA-832F-2BC6D1F65CD6}" dt="2021-06-28T02:42:52.017" v="177488" actId="729"/>
        <pc:sldMkLst>
          <pc:docMk/>
          <pc:sldMk cId="3598709386" sldId="323"/>
        </pc:sldMkLst>
        <pc:spChg chg="mod">
          <ac:chgData name="Stan Cox" userId="9376f276357bfffd" providerId="LiveId" clId="{10EDB813-794B-45BA-832F-2BC6D1F65CD6}" dt="2021-04-04T03:49:52.403" v="122527" actId="20577"/>
          <ac:spMkLst>
            <pc:docMk/>
            <pc:sldMk cId="3598709386" sldId="323"/>
            <ac:spMk id="2" creationId="{D5EE32EB-36B5-4EE5-A573-F740B73E2BB4}"/>
          </ac:spMkLst>
        </pc:spChg>
        <pc:spChg chg="mod">
          <ac:chgData name="Stan Cox" userId="9376f276357bfffd" providerId="LiveId" clId="{10EDB813-794B-45BA-832F-2BC6D1F65CD6}" dt="2021-04-04T04:32:12.039" v="125856" actId="20577"/>
          <ac:spMkLst>
            <pc:docMk/>
            <pc:sldMk cId="3598709386" sldId="323"/>
            <ac:spMk id="3" creationId="{D4A5977E-BE5F-4058-A390-F9977DD069CB}"/>
          </ac:spMkLst>
        </pc:spChg>
      </pc:sldChg>
      <pc:sldChg chg="add del setBg">
        <pc:chgData name="Stan Cox" userId="9376f276357bfffd" providerId="LiveId" clId="{10EDB813-794B-45BA-832F-2BC6D1F65CD6}" dt="2021-04-04T03:50:22.496" v="122537"/>
        <pc:sldMkLst>
          <pc:docMk/>
          <pc:sldMk cId="400597624" sldId="324"/>
        </pc:sldMkLst>
      </pc:sldChg>
      <pc:sldChg chg="modSp add mod modShow modNotesTx">
        <pc:chgData name="Stan Cox" userId="9376f276357bfffd" providerId="LiveId" clId="{10EDB813-794B-45BA-832F-2BC6D1F65CD6}" dt="2021-06-28T02:42:52.017" v="177488" actId="729"/>
        <pc:sldMkLst>
          <pc:docMk/>
          <pc:sldMk cId="1655954343" sldId="324"/>
        </pc:sldMkLst>
        <pc:spChg chg="mod">
          <ac:chgData name="Stan Cox" userId="9376f276357bfffd" providerId="LiveId" clId="{10EDB813-794B-45BA-832F-2BC6D1F65CD6}" dt="2021-04-18T00:33:35.743" v="133986" actId="20577"/>
          <ac:spMkLst>
            <pc:docMk/>
            <pc:sldMk cId="1655954343" sldId="324"/>
            <ac:spMk id="2" creationId="{D5EE32EB-36B5-4EE5-A573-F740B73E2BB4}"/>
          </ac:spMkLst>
        </pc:spChg>
        <pc:spChg chg="mod">
          <ac:chgData name="Stan Cox" userId="9376f276357bfffd" providerId="LiveId" clId="{10EDB813-794B-45BA-832F-2BC6D1F65CD6}" dt="2021-04-04T04:40:28.874" v="126501" actId="20577"/>
          <ac:spMkLst>
            <pc:docMk/>
            <pc:sldMk cId="1655954343" sldId="324"/>
            <ac:spMk id="3" creationId="{D4A5977E-BE5F-4058-A390-F9977DD069CB}"/>
          </ac:spMkLst>
        </pc:spChg>
        <pc:spChg chg="mod">
          <ac:chgData name="Stan Cox" userId="9376f276357bfffd" providerId="LiveId" clId="{10EDB813-794B-45BA-832F-2BC6D1F65CD6}" dt="2021-04-04T04:42:26.668" v="126794" actId="313"/>
          <ac:spMkLst>
            <pc:docMk/>
            <pc:sldMk cId="1655954343" sldId="324"/>
            <ac:spMk id="4" creationId="{6BAC08E0-CB0D-4E32-B731-9E246A6E9A94}"/>
          </ac:spMkLst>
        </pc:spChg>
      </pc:sldChg>
      <pc:sldChg chg="add del setBg">
        <pc:chgData name="Stan Cox" userId="9376f276357bfffd" providerId="LiveId" clId="{10EDB813-794B-45BA-832F-2BC6D1F65CD6}" dt="2021-04-04T03:51:15.400" v="122560"/>
        <pc:sldMkLst>
          <pc:docMk/>
          <pc:sldMk cId="635733971" sldId="325"/>
        </pc:sldMkLst>
      </pc:sldChg>
      <pc:sldChg chg="modSp add mod modShow modNotesTx">
        <pc:chgData name="Stan Cox" userId="9376f276357bfffd" providerId="LiveId" clId="{10EDB813-794B-45BA-832F-2BC6D1F65CD6}" dt="2021-06-28T02:42:52.017" v="177488" actId="729"/>
        <pc:sldMkLst>
          <pc:docMk/>
          <pc:sldMk cId="1125271835" sldId="325"/>
        </pc:sldMkLst>
        <pc:spChg chg="mod">
          <ac:chgData name="Stan Cox" userId="9376f276357bfffd" providerId="LiveId" clId="{10EDB813-794B-45BA-832F-2BC6D1F65CD6}" dt="2021-04-04T03:51:58.673" v="122591" actId="20577"/>
          <ac:spMkLst>
            <pc:docMk/>
            <pc:sldMk cId="1125271835" sldId="325"/>
            <ac:spMk id="2" creationId="{D5EE32EB-36B5-4EE5-A573-F740B73E2BB4}"/>
          </ac:spMkLst>
        </pc:spChg>
        <pc:spChg chg="mod">
          <ac:chgData name="Stan Cox" userId="9376f276357bfffd" providerId="LiveId" clId="{10EDB813-794B-45BA-832F-2BC6D1F65CD6}" dt="2021-04-11T03:32:09.238" v="132098" actId="20577"/>
          <ac:spMkLst>
            <pc:docMk/>
            <pc:sldMk cId="1125271835" sldId="325"/>
            <ac:spMk id="3" creationId="{D4A5977E-BE5F-4058-A390-F9977DD069CB}"/>
          </ac:spMkLst>
        </pc:spChg>
        <pc:spChg chg="mod">
          <ac:chgData name="Stan Cox" userId="9376f276357bfffd" providerId="LiveId" clId="{10EDB813-794B-45BA-832F-2BC6D1F65CD6}" dt="2021-04-04T05:06:37.024" v="127637" actId="6549"/>
          <ac:spMkLst>
            <pc:docMk/>
            <pc:sldMk cId="1125271835" sldId="325"/>
            <ac:spMk id="4" creationId="{6BAC08E0-CB0D-4E32-B731-9E246A6E9A94}"/>
          </ac:spMkLst>
        </pc:spChg>
      </pc:sldChg>
      <pc:sldChg chg="add del setBg">
        <pc:chgData name="Stan Cox" userId="9376f276357bfffd" providerId="LiveId" clId="{10EDB813-794B-45BA-832F-2BC6D1F65CD6}" dt="2021-04-04T03:52:12.158" v="122593"/>
        <pc:sldMkLst>
          <pc:docMk/>
          <pc:sldMk cId="1113060458" sldId="326"/>
        </pc:sldMkLst>
      </pc:sldChg>
      <pc:sldChg chg="modSp add mod modShow modNotesTx">
        <pc:chgData name="Stan Cox" userId="9376f276357bfffd" providerId="LiveId" clId="{10EDB813-794B-45BA-832F-2BC6D1F65CD6}" dt="2021-06-28T02:42:52.017" v="177488" actId="729"/>
        <pc:sldMkLst>
          <pc:docMk/>
          <pc:sldMk cId="1567259522" sldId="326"/>
        </pc:sldMkLst>
        <pc:spChg chg="mod">
          <ac:chgData name="Stan Cox" userId="9376f276357bfffd" providerId="LiveId" clId="{10EDB813-794B-45BA-832F-2BC6D1F65CD6}" dt="2021-04-04T03:52:23.670" v="122612" actId="20577"/>
          <ac:spMkLst>
            <pc:docMk/>
            <pc:sldMk cId="1567259522" sldId="326"/>
            <ac:spMk id="2" creationId="{D5EE32EB-36B5-4EE5-A573-F740B73E2BB4}"/>
          </ac:spMkLst>
        </pc:spChg>
        <pc:spChg chg="mod">
          <ac:chgData name="Stan Cox" userId="9376f276357bfffd" providerId="LiveId" clId="{10EDB813-794B-45BA-832F-2BC6D1F65CD6}" dt="2021-04-11T03:51:38.033" v="133702" actId="20577"/>
          <ac:spMkLst>
            <pc:docMk/>
            <pc:sldMk cId="1567259522" sldId="326"/>
            <ac:spMk id="3" creationId="{D4A5977E-BE5F-4058-A390-F9977DD069CB}"/>
          </ac:spMkLst>
        </pc:spChg>
        <pc:spChg chg="mod">
          <ac:chgData name="Stan Cox" userId="9376f276357bfffd" providerId="LiveId" clId="{10EDB813-794B-45BA-832F-2BC6D1F65CD6}" dt="2021-04-11T03:52:24.557" v="133884" actId="20577"/>
          <ac:spMkLst>
            <pc:docMk/>
            <pc:sldMk cId="1567259522" sldId="326"/>
            <ac:spMk id="4" creationId="{6BAC08E0-CB0D-4E32-B731-9E246A6E9A94}"/>
          </ac:spMkLst>
        </pc:spChg>
      </pc:sldChg>
      <pc:sldChg chg="modSp add mod modAnim modShow modNotesTx">
        <pc:chgData name="Stan Cox" userId="9376f276357bfffd" providerId="LiveId" clId="{10EDB813-794B-45BA-832F-2BC6D1F65CD6}" dt="2021-06-28T02:42:52.017" v="177488" actId="729"/>
        <pc:sldMkLst>
          <pc:docMk/>
          <pc:sldMk cId="3859048963" sldId="327"/>
        </pc:sldMkLst>
        <pc:spChg chg="mod">
          <ac:chgData name="Stan Cox" userId="9376f276357bfffd" providerId="LiveId" clId="{10EDB813-794B-45BA-832F-2BC6D1F65CD6}" dt="2021-04-18T00:31:08.374" v="133904" actId="20577"/>
          <ac:spMkLst>
            <pc:docMk/>
            <pc:sldMk cId="3859048963" sldId="327"/>
            <ac:spMk id="2" creationId="{D5EE32EB-36B5-4EE5-A573-F740B73E2BB4}"/>
          </ac:spMkLst>
        </pc:spChg>
        <pc:spChg chg="mod">
          <ac:chgData name="Stan Cox" userId="9376f276357bfffd" providerId="LiveId" clId="{10EDB813-794B-45BA-832F-2BC6D1F65CD6}" dt="2021-04-18T02:19:48.438" v="136973" actId="27636"/>
          <ac:spMkLst>
            <pc:docMk/>
            <pc:sldMk cId="3859048963" sldId="327"/>
            <ac:spMk id="3" creationId="{D4A5977E-BE5F-4058-A390-F9977DD069CB}"/>
          </ac:spMkLst>
        </pc:spChg>
        <pc:spChg chg="mod">
          <ac:chgData name="Stan Cox" userId="9376f276357bfffd" providerId="LiveId" clId="{10EDB813-794B-45BA-832F-2BC6D1F65CD6}" dt="2021-04-18T02:18:49.412" v="136963" actId="20577"/>
          <ac:spMkLst>
            <pc:docMk/>
            <pc:sldMk cId="3859048963" sldId="327"/>
            <ac:spMk id="4" creationId="{6BAC08E0-CB0D-4E32-B731-9E246A6E9A94}"/>
          </ac:spMkLst>
        </pc:spChg>
      </pc:sldChg>
      <pc:sldChg chg="add del setBg">
        <pc:chgData name="Stan Cox" userId="9376f276357bfffd" providerId="LiveId" clId="{10EDB813-794B-45BA-832F-2BC6D1F65CD6}" dt="2021-04-18T00:30:05.229" v="133896"/>
        <pc:sldMkLst>
          <pc:docMk/>
          <pc:sldMk cId="4122696435" sldId="327"/>
        </pc:sldMkLst>
      </pc:sldChg>
      <pc:sldChg chg="add del setBg">
        <pc:chgData name="Stan Cox" userId="9376f276357bfffd" providerId="LiveId" clId="{10EDB813-794B-45BA-832F-2BC6D1F65CD6}" dt="2021-04-18T00:31:49.360" v="133919"/>
        <pc:sldMkLst>
          <pc:docMk/>
          <pc:sldMk cId="2320466693" sldId="328"/>
        </pc:sldMkLst>
      </pc:sldChg>
      <pc:sldChg chg="modSp add mod modAnim modShow modNotesTx">
        <pc:chgData name="Stan Cox" userId="9376f276357bfffd" providerId="LiveId" clId="{10EDB813-794B-45BA-832F-2BC6D1F65CD6}" dt="2021-06-28T02:42:52.017" v="177488" actId="729"/>
        <pc:sldMkLst>
          <pc:docMk/>
          <pc:sldMk cId="3714440772" sldId="328"/>
        </pc:sldMkLst>
        <pc:spChg chg="mod">
          <ac:chgData name="Stan Cox" userId="9376f276357bfffd" providerId="LiveId" clId="{10EDB813-794B-45BA-832F-2BC6D1F65CD6}" dt="2021-04-18T00:32:03.859" v="133944" actId="20577"/>
          <ac:spMkLst>
            <pc:docMk/>
            <pc:sldMk cId="3714440772" sldId="328"/>
            <ac:spMk id="2" creationId="{D5EE32EB-36B5-4EE5-A573-F740B73E2BB4}"/>
          </ac:spMkLst>
        </pc:spChg>
        <pc:spChg chg="mod">
          <ac:chgData name="Stan Cox" userId="9376f276357bfffd" providerId="LiveId" clId="{10EDB813-794B-45BA-832F-2BC6D1F65CD6}" dt="2021-04-18T02:37:05.383" v="138643" actId="20577"/>
          <ac:spMkLst>
            <pc:docMk/>
            <pc:sldMk cId="3714440772" sldId="328"/>
            <ac:spMk id="3" creationId="{D4A5977E-BE5F-4058-A390-F9977DD069CB}"/>
          </ac:spMkLst>
        </pc:spChg>
      </pc:sldChg>
      <pc:sldChg chg="add del setBg">
        <pc:chgData name="Stan Cox" userId="9376f276357bfffd" providerId="LiveId" clId="{10EDB813-794B-45BA-832F-2BC6D1F65CD6}" dt="2021-04-18T00:32:37.010" v="133951"/>
        <pc:sldMkLst>
          <pc:docMk/>
          <pc:sldMk cId="1782481671" sldId="329"/>
        </pc:sldMkLst>
      </pc:sldChg>
      <pc:sldChg chg="modSp add mod modShow modNotesTx">
        <pc:chgData name="Stan Cox" userId="9376f276357bfffd" providerId="LiveId" clId="{10EDB813-794B-45BA-832F-2BC6D1F65CD6}" dt="2021-06-28T02:42:52.017" v="177488" actId="729"/>
        <pc:sldMkLst>
          <pc:docMk/>
          <pc:sldMk cId="2606788525" sldId="329"/>
        </pc:sldMkLst>
        <pc:spChg chg="mod">
          <ac:chgData name="Stan Cox" userId="9376f276357bfffd" providerId="LiveId" clId="{10EDB813-794B-45BA-832F-2BC6D1F65CD6}" dt="2021-04-18T00:32:51.408" v="133963" actId="20577"/>
          <ac:spMkLst>
            <pc:docMk/>
            <pc:sldMk cId="2606788525" sldId="329"/>
            <ac:spMk id="2" creationId="{D5EE32EB-36B5-4EE5-A573-F740B73E2BB4}"/>
          </ac:spMkLst>
        </pc:spChg>
        <pc:spChg chg="mod">
          <ac:chgData name="Stan Cox" userId="9376f276357bfffd" providerId="LiveId" clId="{10EDB813-794B-45BA-832F-2BC6D1F65CD6}" dt="2021-04-18T03:04:08.158" v="139823" actId="20577"/>
          <ac:spMkLst>
            <pc:docMk/>
            <pc:sldMk cId="2606788525" sldId="329"/>
            <ac:spMk id="3" creationId="{D4A5977E-BE5F-4058-A390-F9977DD069CB}"/>
          </ac:spMkLst>
        </pc:spChg>
        <pc:spChg chg="mod">
          <ac:chgData name="Stan Cox" userId="9376f276357bfffd" providerId="LiveId" clId="{10EDB813-794B-45BA-832F-2BC6D1F65CD6}" dt="2021-04-18T03:19:49.270" v="140462" actId="20577"/>
          <ac:spMkLst>
            <pc:docMk/>
            <pc:sldMk cId="2606788525" sldId="329"/>
            <ac:spMk id="4" creationId="{6BAC08E0-CB0D-4E32-B731-9E246A6E9A94}"/>
          </ac:spMkLst>
        </pc:spChg>
      </pc:sldChg>
      <pc:sldChg chg="add del setBg">
        <pc:chgData name="Stan Cox" userId="9376f276357bfffd" providerId="LiveId" clId="{10EDB813-794B-45BA-832F-2BC6D1F65CD6}" dt="2021-04-18T00:33:50.667" v="133988"/>
        <pc:sldMkLst>
          <pc:docMk/>
          <pc:sldMk cId="279094819" sldId="330"/>
        </pc:sldMkLst>
      </pc:sldChg>
      <pc:sldChg chg="modSp add mod modShow modNotesTx">
        <pc:chgData name="Stan Cox" userId="9376f276357bfffd" providerId="LiveId" clId="{10EDB813-794B-45BA-832F-2BC6D1F65CD6}" dt="2021-06-28T02:42:52.017" v="177488" actId="729"/>
        <pc:sldMkLst>
          <pc:docMk/>
          <pc:sldMk cId="2466530140" sldId="330"/>
        </pc:sldMkLst>
        <pc:spChg chg="mod">
          <ac:chgData name="Stan Cox" userId="9376f276357bfffd" providerId="LiveId" clId="{10EDB813-794B-45BA-832F-2BC6D1F65CD6}" dt="2021-04-18T03:31:29.985" v="141249" actId="1076"/>
          <ac:spMkLst>
            <pc:docMk/>
            <pc:sldMk cId="2466530140" sldId="330"/>
            <ac:spMk id="2" creationId="{D5EE32EB-36B5-4EE5-A573-F740B73E2BB4}"/>
          </ac:spMkLst>
        </pc:spChg>
        <pc:spChg chg="mod">
          <ac:chgData name="Stan Cox" userId="9376f276357bfffd" providerId="LiveId" clId="{10EDB813-794B-45BA-832F-2BC6D1F65CD6}" dt="2021-05-16T03:54:55.418" v="151548" actId="14100"/>
          <ac:spMkLst>
            <pc:docMk/>
            <pc:sldMk cId="2466530140" sldId="330"/>
            <ac:spMk id="3" creationId="{D4A5977E-BE5F-4058-A390-F9977DD069CB}"/>
          </ac:spMkLst>
        </pc:spChg>
        <pc:spChg chg="mod">
          <ac:chgData name="Stan Cox" userId="9376f276357bfffd" providerId="LiveId" clId="{10EDB813-794B-45BA-832F-2BC6D1F65CD6}" dt="2021-04-18T03:29:15.133" v="140874" actId="20577"/>
          <ac:spMkLst>
            <pc:docMk/>
            <pc:sldMk cId="2466530140" sldId="330"/>
            <ac:spMk id="4" creationId="{6BAC08E0-CB0D-4E32-B731-9E246A6E9A94}"/>
          </ac:spMkLst>
        </pc:spChg>
      </pc:sldChg>
      <pc:sldChg chg="add del setBg">
        <pc:chgData name="Stan Cox" userId="9376f276357bfffd" providerId="LiveId" clId="{10EDB813-794B-45BA-832F-2BC6D1F65CD6}" dt="2021-04-18T00:34:19.809" v="134001"/>
        <pc:sldMkLst>
          <pc:docMk/>
          <pc:sldMk cId="1126036793" sldId="331"/>
        </pc:sldMkLst>
      </pc:sldChg>
      <pc:sldChg chg="addSp delSp modSp add mod modShow modNotesTx">
        <pc:chgData name="Stan Cox" userId="9376f276357bfffd" providerId="LiveId" clId="{10EDB813-794B-45BA-832F-2BC6D1F65CD6}" dt="2021-06-28T02:42:52.017" v="177488" actId="729"/>
        <pc:sldMkLst>
          <pc:docMk/>
          <pc:sldMk cId="2158230854" sldId="331"/>
        </pc:sldMkLst>
        <pc:spChg chg="mod">
          <ac:chgData name="Stan Cox" userId="9376f276357bfffd" providerId="LiveId" clId="{10EDB813-794B-45BA-832F-2BC6D1F65CD6}" dt="2021-04-18T00:34:28.142" v="134008" actId="20577"/>
          <ac:spMkLst>
            <pc:docMk/>
            <pc:sldMk cId="2158230854" sldId="331"/>
            <ac:spMk id="2" creationId="{D5EE32EB-36B5-4EE5-A573-F740B73E2BB4}"/>
          </ac:spMkLst>
        </pc:spChg>
        <pc:spChg chg="mod">
          <ac:chgData name="Stan Cox" userId="9376f276357bfffd" providerId="LiveId" clId="{10EDB813-794B-45BA-832F-2BC6D1F65CD6}" dt="2021-04-18T00:34:32.604" v="134012" actId="20577"/>
          <ac:spMkLst>
            <pc:docMk/>
            <pc:sldMk cId="2158230854" sldId="331"/>
            <ac:spMk id="3" creationId="{D4A5977E-BE5F-4058-A390-F9977DD069CB}"/>
          </ac:spMkLst>
        </pc:spChg>
        <pc:spChg chg="mod">
          <ac:chgData name="Stan Cox" userId="9376f276357bfffd" providerId="LiveId" clId="{10EDB813-794B-45BA-832F-2BC6D1F65CD6}" dt="2021-04-18T00:34:36.507" v="134016" actId="20577"/>
          <ac:spMkLst>
            <pc:docMk/>
            <pc:sldMk cId="2158230854" sldId="331"/>
            <ac:spMk id="4" creationId="{6BAC08E0-CB0D-4E32-B731-9E246A6E9A94}"/>
          </ac:spMkLst>
        </pc:spChg>
        <pc:spChg chg="del">
          <ac:chgData name="Stan Cox" userId="9376f276357bfffd" providerId="LiveId" clId="{10EDB813-794B-45BA-832F-2BC6D1F65CD6}" dt="2021-05-09T02:41:59.418" v="149966" actId="478"/>
          <ac:spMkLst>
            <pc:docMk/>
            <pc:sldMk cId="2158230854" sldId="331"/>
            <ac:spMk id="5" creationId="{5B55EC6F-F625-4F50-9325-49A329E30C15}"/>
          </ac:spMkLst>
        </pc:spChg>
        <pc:graphicFrameChg chg="add mod modGraphic">
          <ac:chgData name="Stan Cox" userId="9376f276357bfffd" providerId="LiveId" clId="{10EDB813-794B-45BA-832F-2BC6D1F65CD6}" dt="2021-05-09T02:58:26.976" v="151195" actId="20577"/>
          <ac:graphicFrameMkLst>
            <pc:docMk/>
            <pc:sldMk cId="2158230854" sldId="331"/>
            <ac:graphicFrameMk id="6" creationId="{C4990ACA-B2EF-4AAA-9857-F6C6EF08F67E}"/>
          </ac:graphicFrameMkLst>
        </pc:graphicFrameChg>
      </pc:sldChg>
      <pc:sldChg chg="add del setBg">
        <pc:chgData name="Stan Cox" userId="9376f276357bfffd" providerId="LiveId" clId="{10EDB813-794B-45BA-832F-2BC6D1F65CD6}" dt="2021-04-18T03:31:37.207" v="141251"/>
        <pc:sldMkLst>
          <pc:docMk/>
          <pc:sldMk cId="1904697171" sldId="332"/>
        </pc:sldMkLst>
      </pc:sldChg>
      <pc:sldChg chg="modSp add mod modShow modNotesTx">
        <pc:chgData name="Stan Cox" userId="9376f276357bfffd" providerId="LiveId" clId="{10EDB813-794B-45BA-832F-2BC6D1F65CD6}" dt="2021-06-28T02:42:52.017" v="177488" actId="729"/>
        <pc:sldMkLst>
          <pc:docMk/>
          <pc:sldMk cId="3091390987" sldId="332"/>
        </pc:sldMkLst>
        <pc:spChg chg="mod">
          <ac:chgData name="Stan Cox" userId="9376f276357bfffd" providerId="LiveId" clId="{10EDB813-794B-45BA-832F-2BC6D1F65CD6}" dt="2021-04-18T03:37:45.609" v="141593" actId="20577"/>
          <ac:spMkLst>
            <pc:docMk/>
            <pc:sldMk cId="3091390987" sldId="332"/>
            <ac:spMk id="3" creationId="{D4A5977E-BE5F-4058-A390-F9977DD069CB}"/>
          </ac:spMkLst>
        </pc:spChg>
        <pc:spChg chg="mod">
          <ac:chgData name="Stan Cox" userId="9376f276357bfffd" providerId="LiveId" clId="{10EDB813-794B-45BA-832F-2BC6D1F65CD6}" dt="2021-04-18T03:37:55.425" v="141595" actId="6549"/>
          <ac:spMkLst>
            <pc:docMk/>
            <pc:sldMk cId="3091390987" sldId="332"/>
            <ac:spMk id="4" creationId="{6BAC08E0-CB0D-4E32-B731-9E246A6E9A94}"/>
          </ac:spMkLst>
        </pc:spChg>
      </pc:sldChg>
      <pc:sldChg chg="add del setBg">
        <pc:chgData name="Stan Cox" userId="9376f276357bfffd" providerId="LiveId" clId="{10EDB813-794B-45BA-832F-2BC6D1F65CD6}" dt="2021-05-23T04:01:18.791" v="151551"/>
        <pc:sldMkLst>
          <pc:docMk/>
          <pc:sldMk cId="2029414104" sldId="333"/>
        </pc:sldMkLst>
      </pc:sldChg>
      <pc:sldChg chg="modSp add mod modAnim modShow modNotesTx">
        <pc:chgData name="Stan Cox" userId="9376f276357bfffd" providerId="LiveId" clId="{10EDB813-794B-45BA-832F-2BC6D1F65CD6}" dt="2021-06-28T02:42:52.017" v="177488" actId="729"/>
        <pc:sldMkLst>
          <pc:docMk/>
          <pc:sldMk cId="3985555265" sldId="333"/>
        </pc:sldMkLst>
        <pc:spChg chg="mod">
          <ac:chgData name="Stan Cox" userId="9376f276357bfffd" providerId="LiveId" clId="{10EDB813-794B-45BA-832F-2BC6D1F65CD6}" dt="2021-05-23T04:02:40.700" v="151557" actId="20577"/>
          <ac:spMkLst>
            <pc:docMk/>
            <pc:sldMk cId="3985555265" sldId="333"/>
            <ac:spMk id="2" creationId="{D5EE32EB-36B5-4EE5-A573-F740B73E2BB4}"/>
          </ac:spMkLst>
        </pc:spChg>
        <pc:spChg chg="mod">
          <ac:chgData name="Stan Cox" userId="9376f276357bfffd" providerId="LiveId" clId="{10EDB813-794B-45BA-832F-2BC6D1F65CD6}" dt="2021-05-23T13:05:22.850" v="152474" actId="20577"/>
          <ac:spMkLst>
            <pc:docMk/>
            <pc:sldMk cId="3985555265" sldId="333"/>
            <ac:spMk id="3" creationId="{D4A5977E-BE5F-4058-A390-F9977DD069CB}"/>
          </ac:spMkLst>
        </pc:spChg>
        <pc:spChg chg="mod">
          <ac:chgData name="Stan Cox" userId="9376f276357bfffd" providerId="LiveId" clId="{10EDB813-794B-45BA-832F-2BC6D1F65CD6}" dt="2021-05-23T13:06:05.058" v="152621" actId="20577"/>
          <ac:spMkLst>
            <pc:docMk/>
            <pc:sldMk cId="3985555265" sldId="333"/>
            <ac:spMk id="4" creationId="{6BAC08E0-CB0D-4E32-B731-9E246A6E9A94}"/>
          </ac:spMkLst>
        </pc:spChg>
      </pc:sldChg>
      <pc:sldChg chg="add del setBg">
        <pc:chgData name="Stan Cox" userId="9376f276357bfffd" providerId="LiveId" clId="{10EDB813-794B-45BA-832F-2BC6D1F65CD6}" dt="2021-05-23T04:01:18.791" v="151551"/>
        <pc:sldMkLst>
          <pc:docMk/>
          <pc:sldMk cId="3765045" sldId="334"/>
        </pc:sldMkLst>
      </pc:sldChg>
      <pc:sldChg chg="modSp add mod modAnim modShow modNotesTx">
        <pc:chgData name="Stan Cox" userId="9376f276357bfffd" providerId="LiveId" clId="{10EDB813-794B-45BA-832F-2BC6D1F65CD6}" dt="2021-06-28T02:42:52.017" v="177488" actId="729"/>
        <pc:sldMkLst>
          <pc:docMk/>
          <pc:sldMk cId="1200611945" sldId="334"/>
        </pc:sldMkLst>
        <pc:spChg chg="mod">
          <ac:chgData name="Stan Cox" userId="9376f276357bfffd" providerId="LiveId" clId="{10EDB813-794B-45BA-832F-2BC6D1F65CD6}" dt="2021-05-23T04:04:26.382" v="151735" actId="20577"/>
          <ac:spMkLst>
            <pc:docMk/>
            <pc:sldMk cId="1200611945" sldId="334"/>
            <ac:spMk id="2" creationId="{D5EE32EB-36B5-4EE5-A573-F740B73E2BB4}"/>
          </ac:spMkLst>
        </pc:spChg>
        <pc:spChg chg="mod">
          <ac:chgData name="Stan Cox" userId="9376f276357bfffd" providerId="LiveId" clId="{10EDB813-794B-45BA-832F-2BC6D1F65CD6}" dt="2021-05-29T19:21:35.112" v="155317" actId="20577"/>
          <ac:spMkLst>
            <pc:docMk/>
            <pc:sldMk cId="1200611945" sldId="334"/>
            <ac:spMk id="3" creationId="{D4A5977E-BE5F-4058-A390-F9977DD069CB}"/>
          </ac:spMkLst>
        </pc:spChg>
      </pc:sldChg>
      <pc:sldChg chg="add del setBg">
        <pc:chgData name="Stan Cox" userId="9376f276357bfffd" providerId="LiveId" clId="{10EDB813-794B-45BA-832F-2BC6D1F65CD6}" dt="2021-05-23T04:01:18.791" v="151551"/>
        <pc:sldMkLst>
          <pc:docMk/>
          <pc:sldMk cId="1269356162" sldId="335"/>
        </pc:sldMkLst>
      </pc:sldChg>
      <pc:sldChg chg="modSp add mod modShow modNotesTx">
        <pc:chgData name="Stan Cox" userId="9376f276357bfffd" providerId="LiveId" clId="{10EDB813-794B-45BA-832F-2BC6D1F65CD6}" dt="2021-06-28T02:42:52.017" v="177488" actId="729"/>
        <pc:sldMkLst>
          <pc:docMk/>
          <pc:sldMk cId="3769489523" sldId="335"/>
        </pc:sldMkLst>
        <pc:spChg chg="mod">
          <ac:chgData name="Stan Cox" userId="9376f276357bfffd" providerId="LiveId" clId="{10EDB813-794B-45BA-832F-2BC6D1F65CD6}" dt="2021-05-23T04:05:17.753" v="151841"/>
          <ac:spMkLst>
            <pc:docMk/>
            <pc:sldMk cId="3769489523" sldId="335"/>
            <ac:spMk id="2" creationId="{D5EE32EB-36B5-4EE5-A573-F740B73E2BB4}"/>
          </ac:spMkLst>
        </pc:spChg>
        <pc:spChg chg="mod">
          <ac:chgData name="Stan Cox" userId="9376f276357bfffd" providerId="LiveId" clId="{10EDB813-794B-45BA-832F-2BC6D1F65CD6}" dt="2021-05-29T23:37:07.037" v="156340" actId="20577"/>
          <ac:spMkLst>
            <pc:docMk/>
            <pc:sldMk cId="3769489523" sldId="335"/>
            <ac:spMk id="3" creationId="{D4A5977E-BE5F-4058-A390-F9977DD069CB}"/>
          </ac:spMkLst>
        </pc:spChg>
        <pc:spChg chg="mod">
          <ac:chgData name="Stan Cox" userId="9376f276357bfffd" providerId="LiveId" clId="{10EDB813-794B-45BA-832F-2BC6D1F65CD6}" dt="2021-05-29T23:37:21.743" v="156370" actId="20577"/>
          <ac:spMkLst>
            <pc:docMk/>
            <pc:sldMk cId="3769489523" sldId="335"/>
            <ac:spMk id="4" creationId="{6BAC08E0-CB0D-4E32-B731-9E246A6E9A94}"/>
          </ac:spMkLst>
        </pc:spChg>
      </pc:sldChg>
      <pc:sldChg chg="add del setBg">
        <pc:chgData name="Stan Cox" userId="9376f276357bfffd" providerId="LiveId" clId="{10EDB813-794B-45BA-832F-2BC6D1F65CD6}" dt="2021-05-23T04:01:18.791" v="151551"/>
        <pc:sldMkLst>
          <pc:docMk/>
          <pc:sldMk cId="1018190803" sldId="336"/>
        </pc:sldMkLst>
      </pc:sldChg>
      <pc:sldChg chg="modSp add mod modShow modNotesTx">
        <pc:chgData name="Stan Cox" userId="9376f276357bfffd" providerId="LiveId" clId="{10EDB813-794B-45BA-832F-2BC6D1F65CD6}" dt="2021-06-28T02:42:52.017" v="177488" actId="729"/>
        <pc:sldMkLst>
          <pc:docMk/>
          <pc:sldMk cId="2015247500" sldId="336"/>
        </pc:sldMkLst>
        <pc:spChg chg="mod">
          <ac:chgData name="Stan Cox" userId="9376f276357bfffd" providerId="LiveId" clId="{10EDB813-794B-45BA-832F-2BC6D1F65CD6}" dt="2021-06-13T01:33:47.764" v="165915" actId="20577"/>
          <ac:spMkLst>
            <pc:docMk/>
            <pc:sldMk cId="2015247500" sldId="336"/>
            <ac:spMk id="2" creationId="{D5EE32EB-36B5-4EE5-A573-F740B73E2BB4}"/>
          </ac:spMkLst>
        </pc:spChg>
        <pc:spChg chg="mod">
          <ac:chgData name="Stan Cox" userId="9376f276357bfffd" providerId="LiveId" clId="{10EDB813-794B-45BA-832F-2BC6D1F65CD6}" dt="2021-05-29T18:35:37.180" v="153129" actId="20577"/>
          <ac:spMkLst>
            <pc:docMk/>
            <pc:sldMk cId="2015247500" sldId="336"/>
            <ac:spMk id="3" creationId="{D4A5977E-BE5F-4058-A390-F9977DD069CB}"/>
          </ac:spMkLst>
        </pc:spChg>
        <pc:spChg chg="mod">
          <ac:chgData name="Stan Cox" userId="9376f276357bfffd" providerId="LiveId" clId="{10EDB813-794B-45BA-832F-2BC6D1F65CD6}" dt="2021-05-29T18:37:18.327" v="153160" actId="20577"/>
          <ac:spMkLst>
            <pc:docMk/>
            <pc:sldMk cId="2015247500" sldId="336"/>
            <ac:spMk id="4" creationId="{6BAC08E0-CB0D-4E32-B731-9E246A6E9A94}"/>
          </ac:spMkLst>
        </pc:spChg>
      </pc:sldChg>
      <pc:sldChg chg="modSp add mod modShow modNotesTx">
        <pc:chgData name="Stan Cox" userId="9376f276357bfffd" providerId="LiveId" clId="{10EDB813-794B-45BA-832F-2BC6D1F65CD6}" dt="2021-06-28T02:42:52.017" v="177488" actId="729"/>
        <pc:sldMkLst>
          <pc:docMk/>
          <pc:sldMk cId="3560302080" sldId="337"/>
        </pc:sldMkLst>
        <pc:spChg chg="mod">
          <ac:chgData name="Stan Cox" userId="9376f276357bfffd" providerId="LiveId" clId="{10EDB813-794B-45BA-832F-2BC6D1F65CD6}" dt="2021-06-13T01:33:53.545" v="165918" actId="20577"/>
          <ac:spMkLst>
            <pc:docMk/>
            <pc:sldMk cId="3560302080" sldId="337"/>
            <ac:spMk id="2" creationId="{D5EE32EB-36B5-4EE5-A573-F740B73E2BB4}"/>
          </ac:spMkLst>
        </pc:spChg>
        <pc:spChg chg="mod">
          <ac:chgData name="Stan Cox" userId="9376f276357bfffd" providerId="LiveId" clId="{10EDB813-794B-45BA-832F-2BC6D1F65CD6}" dt="2021-05-29T18:38:51.588" v="153215" actId="20577"/>
          <ac:spMkLst>
            <pc:docMk/>
            <pc:sldMk cId="3560302080" sldId="337"/>
            <ac:spMk id="3" creationId="{D4A5977E-BE5F-4058-A390-F9977DD069CB}"/>
          </ac:spMkLst>
        </pc:spChg>
        <pc:spChg chg="mod">
          <ac:chgData name="Stan Cox" userId="9376f276357bfffd" providerId="LiveId" clId="{10EDB813-794B-45BA-832F-2BC6D1F65CD6}" dt="2021-06-13T01:42:48.076" v="165968" actId="14100"/>
          <ac:spMkLst>
            <pc:docMk/>
            <pc:sldMk cId="3560302080" sldId="337"/>
            <ac:spMk id="4" creationId="{6BAC08E0-CB0D-4E32-B731-9E246A6E9A94}"/>
          </ac:spMkLst>
        </pc:spChg>
      </pc:sldChg>
      <pc:sldChg chg="add del setBg">
        <pc:chgData name="Stan Cox" userId="9376f276357bfffd" providerId="LiveId" clId="{10EDB813-794B-45BA-832F-2BC6D1F65CD6}" dt="2021-05-29T18:31:38.339" v="153061"/>
        <pc:sldMkLst>
          <pc:docMk/>
          <pc:sldMk cId="4009266609" sldId="337"/>
        </pc:sldMkLst>
      </pc:sldChg>
      <pc:sldChg chg="add del setBg">
        <pc:chgData name="Stan Cox" userId="9376f276357bfffd" providerId="LiveId" clId="{10EDB813-794B-45BA-832F-2BC6D1F65CD6}" dt="2021-06-13T01:33:15.574" v="165907"/>
        <pc:sldMkLst>
          <pc:docMk/>
          <pc:sldMk cId="1197565977" sldId="338"/>
        </pc:sldMkLst>
      </pc:sldChg>
      <pc:sldChg chg="modSp add mod modShow modNotesTx">
        <pc:chgData name="Stan Cox" userId="9376f276357bfffd" providerId="LiveId" clId="{10EDB813-794B-45BA-832F-2BC6D1F65CD6}" dt="2021-06-28T02:42:52.017" v="177488" actId="729"/>
        <pc:sldMkLst>
          <pc:docMk/>
          <pc:sldMk cId="3429883347" sldId="338"/>
        </pc:sldMkLst>
        <pc:spChg chg="mod">
          <ac:chgData name="Stan Cox" userId="9376f276357bfffd" providerId="LiveId" clId="{10EDB813-794B-45BA-832F-2BC6D1F65CD6}" dt="2021-06-13T02:30:17.062" v="167336" actId="20577"/>
          <ac:spMkLst>
            <pc:docMk/>
            <pc:sldMk cId="3429883347" sldId="338"/>
            <ac:spMk id="2" creationId="{D5EE32EB-36B5-4EE5-A573-F740B73E2BB4}"/>
          </ac:spMkLst>
        </pc:spChg>
        <pc:spChg chg="mod">
          <ac:chgData name="Stan Cox" userId="9376f276357bfffd" providerId="LiveId" clId="{10EDB813-794B-45BA-832F-2BC6D1F65CD6}" dt="2021-06-13T01:53:17.042" v="167106" actId="20577"/>
          <ac:spMkLst>
            <pc:docMk/>
            <pc:sldMk cId="3429883347" sldId="338"/>
            <ac:spMk id="3" creationId="{D4A5977E-BE5F-4058-A390-F9977DD069CB}"/>
          </ac:spMkLst>
        </pc:spChg>
        <pc:spChg chg="mod">
          <ac:chgData name="Stan Cox" userId="9376f276357bfffd" providerId="LiveId" clId="{10EDB813-794B-45BA-832F-2BC6D1F65CD6}" dt="2021-06-13T01:54:09.737" v="167316" actId="20577"/>
          <ac:spMkLst>
            <pc:docMk/>
            <pc:sldMk cId="3429883347" sldId="338"/>
            <ac:spMk id="4" creationId="{6BAC08E0-CB0D-4E32-B731-9E246A6E9A94}"/>
          </ac:spMkLst>
        </pc:spChg>
      </pc:sldChg>
      <pc:sldChg chg="add del setBg">
        <pc:chgData name="Stan Cox" userId="9376f276357bfffd" providerId="LiveId" clId="{10EDB813-794B-45BA-832F-2BC6D1F65CD6}" dt="2021-06-13T02:28:53.831" v="167318"/>
        <pc:sldMkLst>
          <pc:docMk/>
          <pc:sldMk cId="1925422932" sldId="339"/>
        </pc:sldMkLst>
      </pc:sldChg>
      <pc:sldChg chg="modSp add mod modAnim modShow modNotesTx">
        <pc:chgData name="Stan Cox" userId="9376f276357bfffd" providerId="LiveId" clId="{10EDB813-794B-45BA-832F-2BC6D1F65CD6}" dt="2021-06-27T02:08:15.009" v="171470" actId="20577"/>
        <pc:sldMkLst>
          <pc:docMk/>
          <pc:sldMk cId="3559132058" sldId="339"/>
        </pc:sldMkLst>
        <pc:spChg chg="mod">
          <ac:chgData name="Stan Cox" userId="9376f276357bfffd" providerId="LiveId" clId="{10EDB813-794B-45BA-832F-2BC6D1F65CD6}" dt="2021-06-13T02:29:14.527" v="167327" actId="20577"/>
          <ac:spMkLst>
            <pc:docMk/>
            <pc:sldMk cId="3559132058" sldId="339"/>
            <ac:spMk id="2" creationId="{D5EE32EB-36B5-4EE5-A573-F740B73E2BB4}"/>
          </ac:spMkLst>
        </pc:spChg>
        <pc:spChg chg="mod">
          <ac:chgData name="Stan Cox" userId="9376f276357bfffd" providerId="LiveId" clId="{10EDB813-794B-45BA-832F-2BC6D1F65CD6}" dt="2021-06-13T03:07:33.536" v="169234" actId="20577"/>
          <ac:spMkLst>
            <pc:docMk/>
            <pc:sldMk cId="3559132058" sldId="339"/>
            <ac:spMk id="3" creationId="{D4A5977E-BE5F-4058-A390-F9977DD069CB}"/>
          </ac:spMkLst>
        </pc:spChg>
        <pc:spChg chg="mod">
          <ac:chgData name="Stan Cox" userId="9376f276357bfffd" providerId="LiveId" clId="{10EDB813-794B-45BA-832F-2BC6D1F65CD6}" dt="2021-06-13T03:08:32.203" v="169388" actId="20577"/>
          <ac:spMkLst>
            <pc:docMk/>
            <pc:sldMk cId="3559132058" sldId="339"/>
            <ac:spMk id="4" creationId="{6BAC08E0-CB0D-4E32-B731-9E246A6E9A94}"/>
          </ac:spMkLst>
        </pc:spChg>
      </pc:sldChg>
      <pc:sldChg chg="add del setBg">
        <pc:chgData name="Stan Cox" userId="9376f276357bfffd" providerId="LiveId" clId="{10EDB813-794B-45BA-832F-2BC6D1F65CD6}" dt="2021-06-13T02:28:53.831" v="167318"/>
        <pc:sldMkLst>
          <pc:docMk/>
          <pc:sldMk cId="2452526435" sldId="340"/>
        </pc:sldMkLst>
      </pc:sldChg>
      <pc:sldChg chg="modSp add mod modAnim modShow modNotesTx">
        <pc:chgData name="Stan Cox" userId="9376f276357bfffd" providerId="LiveId" clId="{10EDB813-794B-45BA-832F-2BC6D1F65CD6}" dt="2021-06-27T03:29:30.249" v="177487"/>
        <pc:sldMkLst>
          <pc:docMk/>
          <pc:sldMk cId="2780803553" sldId="340"/>
        </pc:sldMkLst>
        <pc:spChg chg="mod">
          <ac:chgData name="Stan Cox" userId="9376f276357bfffd" providerId="LiveId" clId="{10EDB813-794B-45BA-832F-2BC6D1F65CD6}" dt="2021-06-13T02:29:26.849" v="167328"/>
          <ac:spMkLst>
            <pc:docMk/>
            <pc:sldMk cId="2780803553" sldId="340"/>
            <ac:spMk id="2" creationId="{D5EE32EB-36B5-4EE5-A573-F740B73E2BB4}"/>
          </ac:spMkLst>
        </pc:spChg>
        <pc:spChg chg="mod">
          <ac:chgData name="Stan Cox" userId="9376f276357bfffd" providerId="LiveId" clId="{10EDB813-794B-45BA-832F-2BC6D1F65CD6}" dt="2021-06-13T03:13:54.895" v="170027" actId="20577"/>
          <ac:spMkLst>
            <pc:docMk/>
            <pc:sldMk cId="2780803553" sldId="340"/>
            <ac:spMk id="3" creationId="{D4A5977E-BE5F-4058-A390-F9977DD069CB}"/>
          </ac:spMkLst>
        </pc:spChg>
      </pc:sldChg>
      <pc:sldChg chg="modSp add mod modShow modNotesTx">
        <pc:chgData name="Stan Cox" userId="9376f276357bfffd" providerId="LiveId" clId="{10EDB813-794B-45BA-832F-2BC6D1F65CD6}" dt="2021-06-27T02:24:30.206" v="172557" actId="114"/>
        <pc:sldMkLst>
          <pc:docMk/>
          <pc:sldMk cId="1041056716" sldId="341"/>
        </pc:sldMkLst>
        <pc:spChg chg="mod">
          <ac:chgData name="Stan Cox" userId="9376f276357bfffd" providerId="LiveId" clId="{10EDB813-794B-45BA-832F-2BC6D1F65CD6}" dt="2021-06-13T02:29:35.103" v="167329"/>
          <ac:spMkLst>
            <pc:docMk/>
            <pc:sldMk cId="1041056716" sldId="341"/>
            <ac:spMk id="2" creationId="{D5EE32EB-36B5-4EE5-A573-F740B73E2BB4}"/>
          </ac:spMkLst>
        </pc:spChg>
        <pc:spChg chg="mod">
          <ac:chgData name="Stan Cox" userId="9376f276357bfffd" providerId="LiveId" clId="{10EDB813-794B-45BA-832F-2BC6D1F65CD6}" dt="2021-06-27T02:12:04.071" v="171702" actId="20577"/>
          <ac:spMkLst>
            <pc:docMk/>
            <pc:sldMk cId="1041056716" sldId="341"/>
            <ac:spMk id="3" creationId="{D4A5977E-BE5F-4058-A390-F9977DD069CB}"/>
          </ac:spMkLst>
        </pc:spChg>
        <pc:spChg chg="mod">
          <ac:chgData name="Stan Cox" userId="9376f276357bfffd" providerId="LiveId" clId="{10EDB813-794B-45BA-832F-2BC6D1F65CD6}" dt="2021-06-27T02:12:15.080" v="171717" actId="20577"/>
          <ac:spMkLst>
            <pc:docMk/>
            <pc:sldMk cId="1041056716" sldId="341"/>
            <ac:spMk id="4" creationId="{6BAC08E0-CB0D-4E32-B731-9E246A6E9A94}"/>
          </ac:spMkLst>
        </pc:spChg>
      </pc:sldChg>
      <pc:sldChg chg="add del setBg">
        <pc:chgData name="Stan Cox" userId="9376f276357bfffd" providerId="LiveId" clId="{10EDB813-794B-45BA-832F-2BC6D1F65CD6}" dt="2021-06-13T02:28:53.831" v="167318"/>
        <pc:sldMkLst>
          <pc:docMk/>
          <pc:sldMk cId="3993800912" sldId="341"/>
        </pc:sldMkLst>
      </pc:sldChg>
      <pc:sldChg chg="add del setBg">
        <pc:chgData name="Stan Cox" userId="9376f276357bfffd" providerId="LiveId" clId="{10EDB813-794B-45BA-832F-2BC6D1F65CD6}" dt="2021-06-13T02:28:53.831" v="167318"/>
        <pc:sldMkLst>
          <pc:docMk/>
          <pc:sldMk cId="1677003203" sldId="342"/>
        </pc:sldMkLst>
      </pc:sldChg>
      <pc:sldChg chg="modSp add mod modShow modNotesTx">
        <pc:chgData name="Stan Cox" userId="9376f276357bfffd" providerId="LiveId" clId="{10EDB813-794B-45BA-832F-2BC6D1F65CD6}" dt="2021-06-27T03:24:53.496" v="177038" actId="113"/>
        <pc:sldMkLst>
          <pc:docMk/>
          <pc:sldMk cId="2181429539" sldId="342"/>
        </pc:sldMkLst>
        <pc:spChg chg="mod">
          <ac:chgData name="Stan Cox" userId="9376f276357bfffd" providerId="LiveId" clId="{10EDB813-794B-45BA-832F-2BC6D1F65CD6}" dt="2021-06-13T02:29:43.338" v="167331" actId="20577"/>
          <ac:spMkLst>
            <pc:docMk/>
            <pc:sldMk cId="2181429539" sldId="342"/>
            <ac:spMk id="2" creationId="{D5EE32EB-36B5-4EE5-A573-F740B73E2BB4}"/>
          </ac:spMkLst>
        </pc:spChg>
        <pc:spChg chg="mod">
          <ac:chgData name="Stan Cox" userId="9376f276357bfffd" providerId="LiveId" clId="{10EDB813-794B-45BA-832F-2BC6D1F65CD6}" dt="2021-06-27T02:27:48.159" v="172866" actId="20577"/>
          <ac:spMkLst>
            <pc:docMk/>
            <pc:sldMk cId="2181429539" sldId="342"/>
            <ac:spMk id="3" creationId="{D4A5977E-BE5F-4058-A390-F9977DD069CB}"/>
          </ac:spMkLst>
        </pc:spChg>
        <pc:spChg chg="mod">
          <ac:chgData name="Stan Cox" userId="9376f276357bfffd" providerId="LiveId" clId="{10EDB813-794B-45BA-832F-2BC6D1F65CD6}" dt="2021-06-27T02:28:55.697" v="172909" actId="20577"/>
          <ac:spMkLst>
            <pc:docMk/>
            <pc:sldMk cId="2181429539" sldId="342"/>
            <ac:spMk id="4" creationId="{6BAC08E0-CB0D-4E32-B731-9E246A6E9A94}"/>
          </ac:spMkLst>
        </pc:spChg>
      </pc:sldChg>
      <pc:sldChg chg="add del mod modShow">
        <pc:chgData name="Stan Cox" userId="9376f276357bfffd" providerId="LiveId" clId="{10EDB813-794B-45BA-832F-2BC6D1F65CD6}" dt="2021-06-13T02:29:53.234" v="167332" actId="47"/>
        <pc:sldMkLst>
          <pc:docMk/>
          <pc:sldMk cId="1440260534" sldId="343"/>
        </pc:sldMkLst>
      </pc:sldChg>
      <pc:sldChg chg="add del setBg">
        <pc:chgData name="Stan Cox" userId="9376f276357bfffd" providerId="LiveId" clId="{10EDB813-794B-45BA-832F-2BC6D1F65CD6}" dt="2021-06-13T02:28:53.831" v="167318"/>
        <pc:sldMkLst>
          <pc:docMk/>
          <pc:sldMk cId="3571408008" sldId="343"/>
        </pc:sldMkLst>
      </pc:sldChg>
      <pc:sldChg chg="modSp add mod modShow modNotesTx">
        <pc:chgData name="Stan Cox" userId="9376f276357bfffd" providerId="LiveId" clId="{10EDB813-794B-45BA-832F-2BC6D1F65CD6}" dt="2021-06-27T03:28:34.465" v="177482" actId="20577"/>
        <pc:sldMkLst>
          <pc:docMk/>
          <pc:sldMk cId="2117629028" sldId="344"/>
        </pc:sldMkLst>
        <pc:spChg chg="mod">
          <ac:chgData name="Stan Cox" userId="9376f276357bfffd" providerId="LiveId" clId="{10EDB813-794B-45BA-832F-2BC6D1F65CD6}" dt="2021-06-13T02:30:07.240" v="167335" actId="20577"/>
          <ac:spMkLst>
            <pc:docMk/>
            <pc:sldMk cId="2117629028" sldId="344"/>
            <ac:spMk id="2" creationId="{D5EE32EB-36B5-4EE5-A573-F740B73E2BB4}"/>
          </ac:spMkLst>
        </pc:spChg>
        <pc:spChg chg="mod">
          <ac:chgData name="Stan Cox" userId="9376f276357bfffd" providerId="LiveId" clId="{10EDB813-794B-45BA-832F-2BC6D1F65CD6}" dt="2021-06-27T03:27:44.126" v="177463" actId="27636"/>
          <ac:spMkLst>
            <pc:docMk/>
            <pc:sldMk cId="2117629028" sldId="344"/>
            <ac:spMk id="3" creationId="{D4A5977E-BE5F-4058-A390-F9977DD069CB}"/>
          </ac:spMkLst>
        </pc:spChg>
        <pc:spChg chg="mod">
          <ac:chgData name="Stan Cox" userId="9376f276357bfffd" providerId="LiveId" clId="{10EDB813-794B-45BA-832F-2BC6D1F65CD6}" dt="2021-06-27T03:28:34.465" v="177482" actId="20577"/>
          <ac:spMkLst>
            <pc:docMk/>
            <pc:sldMk cId="2117629028" sldId="344"/>
            <ac:spMk id="4" creationId="{6BAC08E0-CB0D-4E32-B731-9E246A6E9A94}"/>
          </ac:spMkLst>
        </pc:spChg>
      </pc:sldChg>
      <pc:sldChg chg="add del setBg">
        <pc:chgData name="Stan Cox" userId="9376f276357bfffd" providerId="LiveId" clId="{10EDB813-794B-45BA-832F-2BC6D1F65CD6}" dt="2021-06-13T02:28:53.831" v="167318"/>
        <pc:sldMkLst>
          <pc:docMk/>
          <pc:sldMk cId="4046935682" sldId="3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67BDA8-A940-4452-A6C2-F6E264FD9630}"/>
              </a:ext>
            </a:extLst>
          </p:cNvPr>
          <p:cNvSpPr>
            <a:spLocks noGrp="1"/>
          </p:cNvSpPr>
          <p:nvPr>
            <p:ph type="hdr" sz="quarter"/>
          </p:nvPr>
        </p:nvSpPr>
        <p:spPr>
          <a:xfrm>
            <a:off x="0" y="377397"/>
            <a:ext cx="3863409" cy="467072"/>
          </a:xfrm>
          <a:prstGeom prst="rect">
            <a:avLst/>
          </a:prstGeom>
        </p:spPr>
        <p:txBody>
          <a:bodyPr vert="horz" lIns="93497" tIns="46749" rIns="93497" bIns="46749" rtlCol="0"/>
          <a:lstStyle>
            <a:lvl1pPr algn="l">
              <a:defRPr sz="1200"/>
            </a:lvl1pPr>
          </a:lstStyle>
          <a:p>
            <a:r>
              <a:rPr lang="en-US" sz="1600" b="1" dirty="0"/>
              <a:t>Handout:  The Seven Seals (Revelation 6)</a:t>
            </a:r>
          </a:p>
        </p:txBody>
      </p:sp>
      <p:sp>
        <p:nvSpPr>
          <p:cNvPr id="3" name="Date Placeholder 2">
            <a:extLst>
              <a:ext uri="{FF2B5EF4-FFF2-40B4-BE49-F238E27FC236}">
                <a16:creationId xmlns:a16="http://schemas.microsoft.com/office/drawing/2014/main" id="{43791732-AB08-467D-AB04-AA31CDA0238F}"/>
              </a:ext>
            </a:extLst>
          </p:cNvPr>
          <p:cNvSpPr>
            <a:spLocks noGrp="1"/>
          </p:cNvSpPr>
          <p:nvPr>
            <p:ph type="dt" sz="quarter" idx="1"/>
          </p:nvPr>
        </p:nvSpPr>
        <p:spPr>
          <a:xfrm>
            <a:off x="3996849" y="377397"/>
            <a:ext cx="3056414" cy="467072"/>
          </a:xfrm>
          <a:prstGeom prst="rect">
            <a:avLst/>
          </a:prstGeom>
        </p:spPr>
        <p:txBody>
          <a:bodyPr vert="horz" lIns="93497" tIns="46749" rIns="93497" bIns="46749" rtlCol="0"/>
          <a:lstStyle>
            <a:lvl1pPr algn="r">
              <a:defRPr sz="1200"/>
            </a:lvl1pPr>
          </a:lstStyle>
          <a:p>
            <a:r>
              <a:rPr lang="en-US" dirty="0"/>
              <a:t>January 3, 2021</a:t>
            </a:r>
          </a:p>
        </p:txBody>
      </p:sp>
      <p:sp>
        <p:nvSpPr>
          <p:cNvPr id="4" name="Footer Placeholder 3">
            <a:extLst>
              <a:ext uri="{FF2B5EF4-FFF2-40B4-BE49-F238E27FC236}">
                <a16:creationId xmlns:a16="http://schemas.microsoft.com/office/drawing/2014/main" id="{32497078-DEA6-4C1E-85FC-8C73BD28F466}"/>
              </a:ext>
            </a:extLst>
          </p:cNvPr>
          <p:cNvSpPr>
            <a:spLocks noGrp="1"/>
          </p:cNvSpPr>
          <p:nvPr>
            <p:ph type="ftr" sz="quarter" idx="2"/>
          </p:nvPr>
        </p:nvSpPr>
        <p:spPr>
          <a:xfrm>
            <a:off x="1633" y="8608494"/>
            <a:ext cx="3056414" cy="467071"/>
          </a:xfrm>
          <a:prstGeom prst="rect">
            <a:avLst/>
          </a:prstGeom>
        </p:spPr>
        <p:txBody>
          <a:bodyPr vert="horz" lIns="93497" tIns="46749" rIns="93497" bIns="46749" rtlCol="0" anchor="b"/>
          <a:lstStyle>
            <a:lvl1pPr algn="l">
              <a:defRPr sz="1200"/>
            </a:lvl1pPr>
          </a:lstStyle>
          <a:p>
            <a:r>
              <a:rPr lang="en-US" dirty="0"/>
              <a:t>Supplemental material to include in folder</a:t>
            </a:r>
          </a:p>
        </p:txBody>
      </p:sp>
      <p:sp>
        <p:nvSpPr>
          <p:cNvPr id="5" name="Slide Number Placeholder 4">
            <a:extLst>
              <a:ext uri="{FF2B5EF4-FFF2-40B4-BE49-F238E27FC236}">
                <a16:creationId xmlns:a16="http://schemas.microsoft.com/office/drawing/2014/main" id="{675E977B-FA7E-4026-B7BC-DC77A5F4037D}"/>
              </a:ext>
            </a:extLst>
          </p:cNvPr>
          <p:cNvSpPr>
            <a:spLocks noGrp="1"/>
          </p:cNvSpPr>
          <p:nvPr>
            <p:ph type="sldNum" sz="quarter" idx="3"/>
          </p:nvPr>
        </p:nvSpPr>
        <p:spPr>
          <a:xfrm>
            <a:off x="3996849" y="8608493"/>
            <a:ext cx="3056414" cy="467071"/>
          </a:xfrm>
          <a:prstGeom prst="rect">
            <a:avLst/>
          </a:prstGeom>
        </p:spPr>
        <p:txBody>
          <a:bodyPr vert="horz" lIns="93497" tIns="46749" rIns="93497" bIns="46749" rtlCol="0" anchor="b"/>
          <a:lstStyle>
            <a:lvl1pPr algn="r">
              <a:defRPr sz="1200"/>
            </a:lvl1pPr>
          </a:lstStyle>
          <a:p>
            <a:fld id="{152612C0-70DD-4E79-8969-E86C10A5828F}" type="slidenum">
              <a:rPr lang="en-US" smtClean="0"/>
              <a:t>‹#›</a:t>
            </a:fld>
            <a:endParaRPr lang="en-US"/>
          </a:p>
        </p:txBody>
      </p:sp>
    </p:spTree>
    <p:extLst>
      <p:ext uri="{BB962C8B-B14F-4D97-AF65-F5344CB8AC3E}">
        <p14:creationId xmlns:p14="http://schemas.microsoft.com/office/powerpoint/2010/main" val="420853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48283"/>
            <a:ext cx="3825283" cy="467072"/>
          </a:xfrm>
          <a:prstGeom prst="rect">
            <a:avLst/>
          </a:prstGeom>
        </p:spPr>
        <p:txBody>
          <a:bodyPr vert="horz" lIns="93497" tIns="46749" rIns="93497" bIns="46749" rtlCol="0"/>
          <a:lstStyle>
            <a:lvl1pPr algn="l">
              <a:defRPr sz="1800" b="1"/>
            </a:lvl1pPr>
          </a:lstStyle>
          <a:p>
            <a:r>
              <a:rPr lang="en-US" dirty="0"/>
              <a:t>Book with Seven Seals (Revelation 6)</a:t>
            </a:r>
            <a:endParaRPr lang="en-US" b="1" dirty="0"/>
          </a:p>
        </p:txBody>
      </p:sp>
      <p:sp>
        <p:nvSpPr>
          <p:cNvPr id="3" name="Date Placeholder 2"/>
          <p:cNvSpPr>
            <a:spLocks noGrp="1"/>
          </p:cNvSpPr>
          <p:nvPr>
            <p:ph type="dt" idx="1"/>
          </p:nvPr>
        </p:nvSpPr>
        <p:spPr>
          <a:xfrm>
            <a:off x="3995217" y="348283"/>
            <a:ext cx="3056414" cy="467072"/>
          </a:xfrm>
          <a:prstGeom prst="rect">
            <a:avLst/>
          </a:prstGeom>
        </p:spPr>
        <p:txBody>
          <a:bodyPr vert="horz" lIns="93497" tIns="46749" rIns="93497" bIns="46749" rtlCol="0"/>
          <a:lstStyle>
            <a:lvl1pPr algn="r">
              <a:defRPr sz="1200"/>
            </a:lvl1pPr>
          </a:lstStyle>
          <a:p>
            <a:r>
              <a:rPr lang="en-US" dirty="0"/>
              <a:t>January 3, 2021</a:t>
            </a:r>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32038"/>
            <a:ext cx="3526632" cy="467071"/>
          </a:xfrm>
          <a:prstGeom prst="rect">
            <a:avLst/>
          </a:prstGeom>
        </p:spPr>
        <p:txBody>
          <a:bodyPr vert="horz" lIns="93497" tIns="46749" rIns="93497" bIns="46749" rtlCol="0" anchor="b"/>
          <a:lstStyle>
            <a:lvl1pPr algn="l">
              <a:defRPr sz="1200"/>
            </a:lvl1pPr>
          </a:lstStyle>
          <a:p>
            <a:r>
              <a:rPr lang="en-US" dirty="0"/>
              <a:t>Supplemental material to be included in folder</a:t>
            </a:r>
          </a:p>
        </p:txBody>
      </p:sp>
    </p:spTree>
    <p:extLst>
      <p:ext uri="{BB962C8B-B14F-4D97-AF65-F5344CB8AC3E}">
        <p14:creationId xmlns:p14="http://schemas.microsoft.com/office/powerpoint/2010/main" val="184966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generally fall within one of two camps regarding the book of Revelation</a:t>
            </a:r>
          </a:p>
          <a:p>
            <a:pPr marL="642795" lvl="1" indent="-175308">
              <a:buFont typeface="Arial" panose="020B0604020202020204" pitchFamily="34" charset="0"/>
              <a:buChar char="•"/>
            </a:pPr>
            <a:r>
              <a:rPr lang="en-US" dirty="0"/>
              <a:t>Even if they are completely ignorant of the scriptures, they are enthralled with the book because of the speculative and false claims made about it.</a:t>
            </a:r>
          </a:p>
          <a:p>
            <a:pPr marL="1110282" lvl="2" indent="-175308">
              <a:buFont typeface="Arial" panose="020B0604020202020204" pitchFamily="34" charset="0"/>
              <a:buChar char="•"/>
            </a:pPr>
            <a:r>
              <a:rPr lang="en-US" dirty="0"/>
              <a:t>False teachers can make absurd claims that can’t be sustained by context and get away with it because of the ignorance of their listeners.</a:t>
            </a:r>
          </a:p>
          <a:p>
            <a:pPr marL="1110282" lvl="2" indent="-175308">
              <a:buFont typeface="Arial" panose="020B0604020202020204" pitchFamily="34" charset="0"/>
              <a:buChar char="•"/>
            </a:pPr>
            <a:r>
              <a:rPr lang="en-US" dirty="0"/>
              <a:t>Their interpretations of the book violate what is taught in the rest of scripture, but it catches the imagination of their students, because of physical conflict, fantastical conspiracies, and claims of upcoming global conflict.</a:t>
            </a:r>
          </a:p>
          <a:p>
            <a:pPr marL="642795" lvl="1" indent="-175308">
              <a:buFont typeface="Arial" panose="020B0604020202020204" pitchFamily="34" charset="0"/>
              <a:buChar char="•"/>
            </a:pPr>
            <a:r>
              <a:rPr lang="en-US" dirty="0"/>
              <a:t>Others (too often faithful Christians) are intimidated by the apocalyptic language and are convinced that study of the book is futile and a waste of time.  (Can’t be understood).</a:t>
            </a:r>
          </a:p>
          <a:p>
            <a:pPr marL="642795" lvl="1" indent="-175308">
              <a:buFont typeface="Arial" panose="020B0604020202020204" pitchFamily="34" charset="0"/>
              <a:buChar char="•"/>
            </a:pPr>
            <a:endParaRPr lang="en-US" dirty="0"/>
          </a:p>
          <a:p>
            <a:r>
              <a:rPr lang="en-US" b="1" dirty="0"/>
              <a:t>The fact!  The book is a glorious capstone to God’s inspired word!</a:t>
            </a:r>
          </a:p>
          <a:p>
            <a:pPr marL="642795" lvl="1" indent="-175308">
              <a:buFont typeface="Arial" panose="020B0604020202020204" pitchFamily="34" charset="0"/>
              <a:buChar char="•"/>
            </a:pPr>
            <a:r>
              <a:rPr lang="en-US" dirty="0"/>
              <a:t>It is well worth our study and time</a:t>
            </a:r>
          </a:p>
          <a:p>
            <a:pPr marL="642795" lvl="1" indent="-175308">
              <a:buFont typeface="Arial" panose="020B0604020202020204" pitchFamily="34" charset="0"/>
              <a:buChar char="•"/>
            </a:pPr>
            <a:r>
              <a:rPr lang="en-US" dirty="0"/>
              <a:t>It has a grand, easily understood theme (which we will speak of in a moment).</a:t>
            </a:r>
          </a:p>
          <a:p>
            <a:pPr marL="642795" lvl="1" indent="-175308">
              <a:buFont typeface="Arial" panose="020B0604020202020204" pitchFamily="34" charset="0"/>
              <a:buChar char="•"/>
            </a:pPr>
            <a:r>
              <a:rPr lang="en-US" dirty="0"/>
              <a:t>It serves to encourage Christians with thrilling language and images.</a:t>
            </a:r>
          </a:p>
          <a:p>
            <a:pPr marL="642795" lvl="1" indent="-175308">
              <a:buFont typeface="Arial" panose="020B0604020202020204" pitchFamily="34" charset="0"/>
              <a:buChar char="•"/>
            </a:pPr>
            <a:r>
              <a:rPr lang="en-US" dirty="0"/>
              <a:t>While written to encourage the disciples at the end of the first century, it is as relevant to us today as it was to them.</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fld id="{EDE166EB-2AC6-4A9B-85EA-7F8E3515FAE4}" type="slidenum">
              <a:rPr lang="en-US" smtClean="0"/>
              <a:t>1</a:t>
            </a:fld>
            <a:endParaRPr lang="en-US"/>
          </a:p>
        </p:txBody>
      </p:sp>
    </p:spTree>
    <p:extLst>
      <p:ext uri="{BB962C8B-B14F-4D97-AF65-F5344CB8AC3E}">
        <p14:creationId xmlns:p14="http://schemas.microsoft.com/office/powerpoint/2010/main" val="264104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A Consistent Interpretation</a:t>
            </a:r>
            <a:endParaRPr lang="en-US" dirty="0"/>
          </a:p>
          <a:p>
            <a:r>
              <a:rPr lang="en-US" dirty="0"/>
              <a:t>(From Robert </a:t>
            </a:r>
            <a:r>
              <a:rPr lang="en-US" dirty="0" err="1"/>
              <a:t>Harkrider’s</a:t>
            </a:r>
            <a:r>
              <a:rPr lang="en-US" dirty="0"/>
              <a:t> commentary, </a:t>
            </a:r>
            <a:r>
              <a:rPr lang="en-US" i="1" dirty="0"/>
              <a:t>lxxii-lxxiii</a:t>
            </a:r>
            <a:r>
              <a:rPr lang="en-US" dirty="0"/>
              <a:t>)</a:t>
            </a:r>
          </a:p>
          <a:p>
            <a:pPr lvl="0"/>
            <a:endParaRPr lang="en-US" dirty="0"/>
          </a:p>
          <a:p>
            <a:pPr marL="233744" indent="-233744">
              <a:buFont typeface="+mj-lt"/>
              <a:buAutoNum type="arabicPeriod"/>
            </a:pPr>
            <a:r>
              <a:rPr lang="en-US" dirty="0"/>
              <a:t>Remember that Revelation was written by John primarily for the encouragement and edification of the Christians of his own time.</a:t>
            </a:r>
          </a:p>
          <a:p>
            <a:pPr marL="233744" indent="-233744">
              <a:buFont typeface="+mj-lt"/>
              <a:buAutoNum type="arabicPeriod"/>
            </a:pPr>
            <a:r>
              <a:rPr lang="en-US" dirty="0"/>
              <a:t>Remember that Revelation is written largely in symbolic language, thus it cannot be taken literally throughout. One can ill afford to be dogmatic in interpreting symbols, but he must strive to be certain his interpretation agrees with the context of the book as well as with the rest of the Bible.</a:t>
            </a:r>
          </a:p>
          <a:p>
            <a:pPr marL="233744" indent="-233744">
              <a:buFont typeface="+mj-lt"/>
              <a:buAutoNum type="arabicPeriod"/>
            </a:pPr>
            <a:r>
              <a:rPr lang="en-US" dirty="0"/>
              <a:t>Remember that Revelation uses Old Testament terminology with New Testament meaning. John has used much of the terminology of Ezekiel and Daniel, but has adapted them to his own message. An understanding of the Old Testament prophets and their use of symbols would be helpful because over 400 allusions to the Old Testament are made in Revelation.</a:t>
            </a:r>
          </a:p>
          <a:p>
            <a:pPr marL="233744" indent="-233744">
              <a:buFont typeface="+mj-lt"/>
              <a:buAutoNum type="arabicPeriod"/>
            </a:pPr>
            <a:r>
              <a:rPr lang="en-US" dirty="0"/>
              <a:t>For the true meaning of Revelation, one must seek to grasp the visions or series of visions as a whole without pressing the details of each symbol.</a:t>
            </a:r>
          </a:p>
          <a:p>
            <a:pPr marL="233744" indent="-233744">
              <a:buFont typeface="+mj-lt"/>
              <a:buAutoNum type="arabicPeriod"/>
            </a:pPr>
            <a:r>
              <a:rPr lang="en-US" dirty="0"/>
              <a:t>Understand difficult passages in light of clearer passages.  Make all interpretations consistent with the teaching of the whole Bible.</a:t>
            </a: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2084680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The scene is intended to introduce the climax of the book, what will unfold soon, and in the end</a:t>
            </a:r>
          </a:p>
          <a:p>
            <a:pPr marL="171450" indent="-171450">
              <a:buFont typeface="Arial" panose="020B0604020202020204" pitchFamily="34" charset="0"/>
              <a:buChar char="•"/>
            </a:pPr>
            <a:r>
              <a:rPr lang="en-US" sz="1200" dirty="0">
                <a:solidFill>
                  <a:srgbClr val="324959"/>
                </a:solidFill>
              </a:rPr>
              <a:t>Consider the synopsis of </a:t>
            </a:r>
            <a:r>
              <a:rPr lang="en-US" sz="1200" dirty="0" err="1">
                <a:solidFill>
                  <a:srgbClr val="324959"/>
                </a:solidFill>
              </a:rPr>
              <a:t>Harkrider</a:t>
            </a:r>
            <a:r>
              <a:rPr lang="en-US" sz="1200" dirty="0">
                <a:solidFill>
                  <a:srgbClr val="324959"/>
                </a:solidFill>
              </a:rPr>
              <a:t> from his commentary</a:t>
            </a:r>
          </a:p>
          <a:p>
            <a:pPr marL="628650" lvl="1" indent="-171450">
              <a:buFont typeface="Arial" panose="020B0604020202020204" pitchFamily="34" charset="0"/>
              <a:buChar char="•"/>
            </a:pPr>
            <a:r>
              <a:rPr lang="en-US" sz="1200" dirty="0">
                <a:solidFill>
                  <a:srgbClr val="324959"/>
                </a:solidFill>
              </a:rPr>
              <a:t>“From this point to the end of the book all of the participants are presented step by step”</a:t>
            </a:r>
          </a:p>
          <a:p>
            <a:pPr marL="1085850" lvl="2" indent="-171450">
              <a:buFont typeface="Arial" panose="020B0604020202020204" pitchFamily="34" charset="0"/>
              <a:buChar char="•"/>
            </a:pPr>
            <a:r>
              <a:rPr lang="en-US" sz="1200" b="0" dirty="0">
                <a:solidFill>
                  <a:srgbClr val="324959"/>
                </a:solidFill>
              </a:rPr>
              <a:t>1) The full wrath of God is poured out in the seven bowls (15-16)</a:t>
            </a:r>
          </a:p>
          <a:p>
            <a:pPr marL="1085850" lvl="2" indent="-171450">
              <a:buFont typeface="Arial" panose="020B0604020202020204" pitchFamily="34" charset="0"/>
              <a:buChar char="•"/>
            </a:pPr>
            <a:r>
              <a:rPr lang="en-US" sz="1200" b="0" dirty="0">
                <a:solidFill>
                  <a:srgbClr val="324959"/>
                </a:solidFill>
              </a:rPr>
              <a:t>2) The destruction of the great Babylon is described (17-18)</a:t>
            </a:r>
          </a:p>
          <a:p>
            <a:pPr marL="1085850" lvl="2" indent="-171450">
              <a:buFont typeface="Arial" panose="020B0604020202020204" pitchFamily="34" charset="0"/>
              <a:buChar char="•"/>
            </a:pPr>
            <a:r>
              <a:rPr lang="en-US" sz="1200" b="0" dirty="0">
                <a:solidFill>
                  <a:srgbClr val="324959"/>
                </a:solidFill>
              </a:rPr>
              <a:t>3) Praise given to Christ who led the victory (19- 20:10)</a:t>
            </a:r>
          </a:p>
          <a:p>
            <a:pPr marL="1085850" lvl="2" indent="-171450">
              <a:buFont typeface="Arial" panose="020B0604020202020204" pitchFamily="34" charset="0"/>
              <a:buChar char="•"/>
            </a:pPr>
            <a:r>
              <a:rPr lang="en-US" sz="1200" b="0" dirty="0">
                <a:solidFill>
                  <a:srgbClr val="324959"/>
                </a:solidFill>
              </a:rPr>
              <a:t>4) The final judgment and the beauty of the new heaven and new earth (20:11-15; 21; 22:1-5)</a:t>
            </a:r>
          </a:p>
          <a:p>
            <a:pPr marL="171450" lvl="0" indent="-171450">
              <a:buFont typeface="Arial" panose="020B0604020202020204" pitchFamily="34" charset="0"/>
              <a:buChar char="•"/>
            </a:pPr>
            <a:r>
              <a:rPr lang="en-US" sz="1200" b="1" dirty="0">
                <a:solidFill>
                  <a:srgbClr val="324959"/>
                </a:solidFill>
              </a:rPr>
              <a:t>Remember, the sounding of the 7</a:t>
            </a:r>
            <a:r>
              <a:rPr lang="en-US" sz="1200" b="1" baseline="30000" dirty="0">
                <a:solidFill>
                  <a:srgbClr val="324959"/>
                </a:solidFill>
              </a:rPr>
              <a:t>th</a:t>
            </a:r>
            <a:r>
              <a:rPr lang="en-US" sz="1200" b="1" dirty="0">
                <a:solidFill>
                  <a:srgbClr val="324959"/>
                </a:solidFill>
              </a:rPr>
              <a:t> trumpet ushers in the 7 bowls of wrath, just like the opening of the seventh seal ushered in the 7 trumpets sounding.</a:t>
            </a:r>
          </a:p>
          <a:p>
            <a:pPr marL="171450" lvl="0" indent="-171450">
              <a:buFont typeface="Arial" panose="020B0604020202020204" pitchFamily="34" charset="0"/>
              <a:buChar char="•"/>
            </a:pPr>
            <a:r>
              <a:rPr lang="en-US" sz="1200" b="1" dirty="0">
                <a:solidFill>
                  <a:srgbClr val="324959"/>
                </a:solidFill>
              </a:rPr>
              <a:t>(11:15), </a:t>
            </a:r>
            <a:r>
              <a:rPr lang="en-US" sz="1200" b="0" i="1" dirty="0">
                <a:solidFill>
                  <a:srgbClr val="324959"/>
                </a:solidFill>
              </a:rPr>
              <a:t>“</a:t>
            </a:r>
            <a:r>
              <a:rPr lang="en-US" i="1" dirty="0"/>
              <a:t>Then the seventh angel sounded: And there were loud voices in heaven, saying, “The kingdoms of this world have become the kingdoms of our Lord and of His Christ, and He shall reign forever and ever!”</a:t>
            </a:r>
          </a:p>
          <a:p>
            <a:pPr marL="628650" lvl="1" indent="-171450">
              <a:buFont typeface="Arial" panose="020B0604020202020204" pitchFamily="34" charset="0"/>
              <a:buChar char="•"/>
            </a:pPr>
            <a:r>
              <a:rPr lang="en-US" sz="1200" b="0" dirty="0">
                <a:solidFill>
                  <a:srgbClr val="324959"/>
                </a:solidFill>
              </a:rPr>
              <a:t>Chapters 12-14 constitute and interlude, before the plot continues with the pouring out of the bowls of wrath in chapters 15 and 16.</a:t>
            </a:r>
          </a:p>
          <a:p>
            <a:pPr marL="1085850" lvl="2" indent="-171450">
              <a:buFont typeface="Arial" panose="020B0604020202020204" pitchFamily="34" charset="0"/>
              <a:buChar char="•"/>
            </a:pPr>
            <a:r>
              <a:rPr lang="en-US" sz="1200" b="0" dirty="0">
                <a:solidFill>
                  <a:srgbClr val="324959"/>
                </a:solidFill>
              </a:rPr>
              <a:t>The interlude explains how God is “just” (15:3)</a:t>
            </a:r>
          </a:p>
          <a:p>
            <a:pPr marL="1085850" lvl="2" indent="-171450">
              <a:buFont typeface="Arial" panose="020B0604020202020204" pitchFamily="34" charset="0"/>
              <a:buChar char="•"/>
            </a:pPr>
            <a:r>
              <a:rPr lang="en-US" sz="1200" b="0" dirty="0">
                <a:solidFill>
                  <a:srgbClr val="324959"/>
                </a:solidFill>
              </a:rPr>
              <a:t>The interlude shows how God’s judgments against evil are “true and righteous” (16:3)</a:t>
            </a:r>
          </a:p>
          <a:p>
            <a:pPr marL="171450" lvl="0" indent="-171450">
              <a:buFont typeface="Arial" panose="020B0604020202020204" pitchFamily="34" charset="0"/>
              <a:buChar char="•"/>
            </a:pPr>
            <a:r>
              <a:rPr lang="en-US" sz="1200" b="1" dirty="0">
                <a:solidFill>
                  <a:srgbClr val="324959"/>
                </a:solidFill>
              </a:rPr>
              <a:t>“The stage is now set and the time has come for the final scenes of the Apocalypse” </a:t>
            </a:r>
            <a:r>
              <a:rPr lang="en-US" sz="1200" b="0" dirty="0">
                <a:solidFill>
                  <a:srgbClr val="324959"/>
                </a:solidFill>
              </a:rPr>
              <a:t>(</a:t>
            </a:r>
            <a:r>
              <a:rPr lang="en-US" sz="1200" b="0" dirty="0" err="1">
                <a:solidFill>
                  <a:srgbClr val="324959"/>
                </a:solidFill>
              </a:rPr>
              <a:t>Harkrider</a:t>
            </a:r>
            <a:r>
              <a:rPr lang="en-US" sz="1200" b="0" dirty="0">
                <a:solidFill>
                  <a:srgbClr val="324959"/>
                </a:solidFill>
              </a:rPr>
              <a: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4221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r>
              <a:rPr lang="en-US" sz="1100" b="1" dirty="0"/>
              <a:t>(The chapter is short, and serves as an introduction.  So, applications are limited).</a:t>
            </a:r>
          </a:p>
          <a:p>
            <a:pPr marL="175308" lvl="0" indent="-175308">
              <a:buFont typeface="Arial" panose="020B0604020202020204" pitchFamily="34" charset="0"/>
              <a:buChar char="•"/>
            </a:pPr>
            <a:r>
              <a:rPr lang="en-US" sz="1100" b="1" dirty="0"/>
              <a:t>Them</a:t>
            </a:r>
          </a:p>
          <a:p>
            <a:pPr marL="628650" lvl="1" indent="-171450">
              <a:buFont typeface="Arial" panose="020B0604020202020204" pitchFamily="34" charset="0"/>
              <a:buChar char="•"/>
            </a:pPr>
            <a:r>
              <a:rPr lang="en-US" sz="1100" b="1" i="0" dirty="0">
                <a:solidFill>
                  <a:srgbClr val="324959"/>
                </a:solidFill>
              </a:rPr>
              <a:t>We have Victory in Jesus</a:t>
            </a:r>
          </a:p>
          <a:p>
            <a:pPr marL="628650" lvl="1" indent="-171450">
              <a:buFont typeface="Arial" panose="020B0604020202020204" pitchFamily="34" charset="0"/>
              <a:buChar char="•"/>
            </a:pPr>
            <a:r>
              <a:rPr lang="en-US" sz="1100" b="1" i="0" dirty="0">
                <a:solidFill>
                  <a:srgbClr val="324959"/>
                </a:solidFill>
              </a:rPr>
              <a:t>We must Respect for the Power and Glory of God</a:t>
            </a:r>
            <a:endParaRPr lang="en-US" sz="1100" b="0" i="1" dirty="0"/>
          </a:p>
          <a:p>
            <a:pPr marL="171450" lvl="0" indent="-171450">
              <a:buFont typeface="Arial" panose="020B0604020202020204" pitchFamily="34" charset="0"/>
              <a:buChar char="•"/>
            </a:pPr>
            <a:r>
              <a:rPr lang="en-US" sz="1100" b="1" dirty="0">
                <a:solidFill>
                  <a:srgbClr val="324959"/>
                </a:solidFill>
              </a:rPr>
              <a:t>Us</a:t>
            </a:r>
          </a:p>
          <a:p>
            <a:pPr marL="632508" lvl="1" indent="-175308">
              <a:buFont typeface="Arial" panose="020B0604020202020204" pitchFamily="34" charset="0"/>
              <a:buChar char="•"/>
            </a:pPr>
            <a:r>
              <a:rPr lang="en-US" sz="1100" b="1" i="0" dirty="0">
                <a:solidFill>
                  <a:srgbClr val="324959"/>
                </a:solidFill>
              </a:rPr>
              <a:t>We have Victory in Jesus</a:t>
            </a:r>
          </a:p>
          <a:p>
            <a:pPr marL="0" lvl="0" indent="0">
              <a:buFont typeface="Arial" panose="020B0604020202020204" pitchFamily="34" charset="0"/>
              <a:buNone/>
            </a:pPr>
            <a:r>
              <a:rPr lang="en-US" sz="1100" b="1" i="0" dirty="0">
                <a:solidFill>
                  <a:srgbClr val="324959"/>
                </a:solidFill>
              </a:rPr>
              <a:t>(1 Corinthians 15:54-58), </a:t>
            </a:r>
            <a:r>
              <a:rPr lang="en-US" sz="1100" b="0" i="1" dirty="0">
                <a:solidFill>
                  <a:srgbClr val="324959"/>
                </a:solidFill>
              </a:rPr>
              <a:t>“</a:t>
            </a:r>
            <a:r>
              <a:rPr lang="en-US" sz="1600" b="0" i="1" dirty="0"/>
              <a:t>So when this corruptible has put on incorruption, and this mortal has put on immortality, then shall be brought to pass the saying that is written: “Death is swallowed up in victory.” </a:t>
            </a:r>
            <a:r>
              <a:rPr lang="en-US" sz="1600" b="0" i="1" baseline="30000" dirty="0"/>
              <a:t>55</a:t>
            </a:r>
            <a:r>
              <a:rPr lang="en-US" sz="1600" b="0" i="1" dirty="0"/>
              <a:t> “O Death, where is your sting? O Hades, where is your victory?” </a:t>
            </a:r>
            <a:r>
              <a:rPr lang="en-US" sz="1600" b="0" i="1" baseline="30000" dirty="0"/>
              <a:t>56</a:t>
            </a:r>
            <a:r>
              <a:rPr lang="en-US" sz="1600" b="0" i="1" dirty="0"/>
              <a:t> The sting of death is sin, and the strength of sin is the law.</a:t>
            </a:r>
            <a:r>
              <a:rPr lang="en-US" sz="1600" b="0" i="1" baseline="30000" dirty="0"/>
              <a:t> 57</a:t>
            </a:r>
            <a:r>
              <a:rPr lang="en-US" sz="1600" b="0" i="1" dirty="0"/>
              <a:t> But thanks be to God, who gives us the victory through our Lord Jesus Christ. </a:t>
            </a:r>
            <a:r>
              <a:rPr lang="en-US" sz="1600" b="0" i="1" baseline="30000" dirty="0"/>
              <a:t>58</a:t>
            </a:r>
            <a:r>
              <a:rPr lang="en-US" sz="1600" b="0" i="1" dirty="0"/>
              <a:t> Therefore, my beloved brethren, be steadfast, immovable, always abounding in the work of the Lord, knowing that your labor is not in vain in the Lord.”</a:t>
            </a:r>
          </a:p>
          <a:p>
            <a:pPr marL="0" lvl="0" indent="0">
              <a:buFont typeface="Arial" panose="020B0604020202020204" pitchFamily="34" charset="0"/>
              <a:buNone/>
            </a:pPr>
            <a:r>
              <a:rPr lang="en-US" sz="1600" b="1" dirty="0"/>
              <a:t>(John 16:33) [Jesus to His Disciples], </a:t>
            </a:r>
            <a:r>
              <a:rPr lang="en-US" sz="1600" i="1" dirty="0"/>
              <a:t>“These things I have spoken to you, that in Me you may have peace. In the world you will have tribulation; but be of good cheer, I have overcome the world.”</a:t>
            </a:r>
            <a:endParaRPr lang="en-US" sz="1100" b="0" i="1" dirty="0">
              <a:solidFill>
                <a:srgbClr val="324959"/>
              </a:solidFill>
            </a:endParaRPr>
          </a:p>
          <a:p>
            <a:pPr marL="632508" lvl="1" indent="-175308">
              <a:buFont typeface="Arial" panose="020B0604020202020204" pitchFamily="34" charset="0"/>
              <a:buChar char="•"/>
            </a:pPr>
            <a:r>
              <a:rPr lang="en-US" sz="1100" b="1" i="0" dirty="0">
                <a:solidFill>
                  <a:srgbClr val="324959"/>
                </a:solidFill>
              </a:rPr>
              <a:t>We must have Respect for the Power and Glory of God</a:t>
            </a:r>
          </a:p>
          <a:p>
            <a:pPr marL="0" lvl="0" indent="0">
              <a:buFont typeface="Arial" panose="020B0604020202020204" pitchFamily="34" charset="0"/>
              <a:buNone/>
            </a:pPr>
            <a:r>
              <a:rPr lang="en-US" sz="1100" b="1" i="0" dirty="0">
                <a:solidFill>
                  <a:srgbClr val="324959"/>
                </a:solidFill>
              </a:rPr>
              <a:t>(1 Chronicles 29:10-13), </a:t>
            </a:r>
            <a:r>
              <a:rPr lang="en-US" sz="1100" b="0" i="1" dirty="0">
                <a:solidFill>
                  <a:srgbClr val="324959"/>
                </a:solidFill>
              </a:rPr>
              <a:t>“</a:t>
            </a:r>
            <a:r>
              <a:rPr lang="en-US" sz="1600" b="0" i="1" dirty="0"/>
              <a:t>Therefore David blessed the Lord before all the assembly; and David said: “Blessed are You, Lord God of Israel, our Father, forever and ever. </a:t>
            </a:r>
            <a:r>
              <a:rPr lang="en-US" sz="1600" b="0" i="1" baseline="30000" dirty="0"/>
              <a:t>11</a:t>
            </a:r>
            <a:r>
              <a:rPr lang="en-US" sz="1600" b="0" i="1" dirty="0"/>
              <a:t> Yours, O Lord, is the greatness, The power and the glory, The victory and the majesty; For all that is in heaven and in earth is Yours; Yours is the kingdom, O Lord, And You are exalted as head over all. </a:t>
            </a:r>
            <a:r>
              <a:rPr lang="en-US" sz="1600" b="0" i="1" baseline="30000" dirty="0"/>
              <a:t>12</a:t>
            </a:r>
            <a:r>
              <a:rPr lang="en-US" sz="1600" b="0" i="1" dirty="0"/>
              <a:t> Both riches and honor come from You, And You reign over all. In Your hand is power and might; In Your hand it is to make great And to give strength to all. </a:t>
            </a:r>
            <a:r>
              <a:rPr lang="en-US" sz="1600" b="0" i="1" baseline="30000" dirty="0"/>
              <a:t>13</a:t>
            </a:r>
            <a:r>
              <a:rPr lang="en-US" sz="1600" b="0" i="1" dirty="0"/>
              <a:t> “Now therefore, our God, We thank You And praise Your glorious name.”</a:t>
            </a:r>
          </a:p>
          <a:p>
            <a:pPr marL="0" lvl="0" indent="0">
              <a:buFont typeface="Arial" panose="020B0604020202020204" pitchFamily="34" charset="0"/>
              <a:buNone/>
            </a:pPr>
            <a:r>
              <a:rPr lang="en-US" sz="1600" b="1" i="0" dirty="0">
                <a:solidFill>
                  <a:srgbClr val="324959"/>
                </a:solidFill>
              </a:rPr>
              <a:t>(2 Peter 1:2-4), </a:t>
            </a:r>
            <a:r>
              <a:rPr lang="en-US" sz="1600" b="0" i="1" dirty="0">
                <a:solidFill>
                  <a:srgbClr val="324959"/>
                </a:solidFill>
              </a:rPr>
              <a:t>“</a:t>
            </a:r>
            <a:r>
              <a:rPr lang="en-US" sz="1600" i="1" dirty="0"/>
              <a:t>Grace and peace be multiplied to you in the knowledge of God and of Jesus our Lord,</a:t>
            </a:r>
            <a:r>
              <a:rPr lang="en-US" sz="1600" i="1" baseline="30000" dirty="0"/>
              <a:t> 3</a:t>
            </a:r>
            <a:r>
              <a:rPr lang="en-US" sz="1600" i="1" dirty="0"/>
              <a:t> as His divine power has given to us all things that pertain to life and godliness, through the knowledge of Him who called us by glory and virtue,</a:t>
            </a:r>
            <a:r>
              <a:rPr lang="en-US" sz="1600" i="1" baseline="30000" dirty="0"/>
              <a:t> 4</a:t>
            </a:r>
            <a:r>
              <a:rPr lang="en-US" sz="1600" i="1" dirty="0"/>
              <a:t> by which have been given to us exceedingly great and precious promises, that through these you may be partakers of the divine nature, having escaped the corruption that is in the world through lust.”</a:t>
            </a:r>
            <a:endParaRPr lang="en-US" sz="1100" b="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6542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15:1-8</a:t>
            </a:r>
          </a:p>
          <a:p>
            <a:pPr marL="642795" lvl="1" indent="-175308">
              <a:buFont typeface="Arial" panose="020B0604020202020204" pitchFamily="34" charset="0"/>
              <a:buChar char="•"/>
            </a:pPr>
            <a:r>
              <a:rPr lang="en-US" sz="1200" b="1" dirty="0">
                <a:latin typeface="+mn-lt"/>
              </a:rPr>
              <a:t>Identify and define</a:t>
            </a:r>
          </a:p>
          <a:p>
            <a:pPr marL="175308" lvl="0" indent="-175308">
              <a:buFont typeface="Arial" panose="020B0604020202020204" pitchFamily="34" charset="0"/>
              <a:buChar char="•"/>
            </a:pPr>
            <a:r>
              <a:rPr lang="en-US" sz="1200" b="1" i="0" dirty="0">
                <a:latin typeface="+mn-lt"/>
              </a:rPr>
              <a:t>Seven angels (1,6)</a:t>
            </a:r>
          </a:p>
          <a:p>
            <a:pPr marL="632508" lvl="1" indent="-175308">
              <a:buFont typeface="Arial" panose="020B0604020202020204" pitchFamily="34" charset="0"/>
              <a:buChar char="•"/>
            </a:pPr>
            <a:r>
              <a:rPr lang="en-US" sz="1200" b="0" i="0" dirty="0">
                <a:latin typeface="+mn-lt"/>
              </a:rPr>
              <a:t>Created, spiritual beings that are messengers of God</a:t>
            </a:r>
          </a:p>
          <a:p>
            <a:pPr marL="632508" lvl="1" indent="-175308">
              <a:buFont typeface="Arial" panose="020B0604020202020204" pitchFamily="34" charset="0"/>
              <a:buChar char="•"/>
            </a:pPr>
            <a:r>
              <a:rPr lang="en-US" sz="1200" b="0" i="0" dirty="0">
                <a:latin typeface="+mn-lt"/>
              </a:rPr>
              <a:t>They are described in Revelation as given the responsibility of carrying out God’s will among men</a:t>
            </a:r>
          </a:p>
          <a:p>
            <a:pPr marL="175308" lvl="0" indent="-175308">
              <a:buFont typeface="Arial" panose="020B0604020202020204" pitchFamily="34" charset="0"/>
              <a:buChar char="•"/>
            </a:pPr>
            <a:r>
              <a:rPr lang="en-US" sz="1200" b="1" i="0" cap="none" baseline="0" dirty="0">
                <a:latin typeface="+mn-lt"/>
              </a:rPr>
              <a:t>Seven last plagues (1,6)</a:t>
            </a:r>
          </a:p>
          <a:p>
            <a:pPr marL="632508" lvl="1" indent="-175308">
              <a:buFont typeface="Arial" panose="020B0604020202020204" pitchFamily="34" charset="0"/>
              <a:buChar char="•"/>
            </a:pPr>
            <a:r>
              <a:rPr lang="en-US" sz="1200" b="0" i="0" cap="none" baseline="0" dirty="0">
                <a:latin typeface="+mn-lt"/>
              </a:rPr>
              <a:t>Significance of the number 7, the number of perfection, of God (Following the pattern previously established by the seals and the trumpets.</a:t>
            </a:r>
          </a:p>
          <a:p>
            <a:pPr marL="632508" lvl="1" indent="-175308">
              <a:buFont typeface="Arial" panose="020B0604020202020204" pitchFamily="34" charset="0"/>
              <a:buChar char="•"/>
            </a:pPr>
            <a:r>
              <a:rPr lang="en-US" sz="1200" b="0" i="0" cap="none" baseline="0" dirty="0">
                <a:latin typeface="+mn-lt"/>
              </a:rPr>
              <a:t>These plagues come from God</a:t>
            </a:r>
          </a:p>
          <a:p>
            <a:pPr marL="632508" lvl="1" indent="-175308">
              <a:buFont typeface="Arial" panose="020B0604020202020204" pitchFamily="34" charset="0"/>
              <a:buChar char="•"/>
            </a:pPr>
            <a:r>
              <a:rPr lang="en-US" sz="1200" b="0" i="0" cap="none" baseline="0" dirty="0">
                <a:latin typeface="+mn-lt"/>
              </a:rPr>
              <a:t>They are the “last plagues”, as they describe the completion of this judgment of God (As contrasted with the chastisements and warnings that came before them)</a:t>
            </a:r>
          </a:p>
          <a:p>
            <a:pPr marL="632508" lvl="1" indent="-175308">
              <a:buFont typeface="Arial" panose="020B0604020202020204" pitchFamily="34" charset="0"/>
              <a:buChar char="•"/>
            </a:pPr>
            <a:r>
              <a:rPr lang="en-US" sz="1200" b="0" i="0" cap="none" baseline="0" dirty="0">
                <a:latin typeface="+mn-lt"/>
              </a:rPr>
              <a:t>These, accompanied by the bowls full of God’s wrath (vs. 7), constitute the retribution of God to be visited upon those who worship the beast.</a:t>
            </a:r>
          </a:p>
          <a:p>
            <a:pPr marL="632508" lvl="1" indent="-175308">
              <a:buFont typeface="Arial" panose="020B0604020202020204" pitchFamily="34" charset="0"/>
              <a:buChar char="•"/>
            </a:pPr>
            <a:r>
              <a:rPr lang="en-US" sz="1200" b="0" i="0" cap="none" baseline="0" dirty="0">
                <a:latin typeface="+mn-lt"/>
              </a:rPr>
              <a:t>God’s wrath will now be felt by the enemies of His people</a:t>
            </a:r>
          </a:p>
          <a:p>
            <a:pPr marL="632508" lvl="1" indent="-175308">
              <a:buFont typeface="Arial" panose="020B0604020202020204" pitchFamily="34" charset="0"/>
              <a:buChar char="•"/>
            </a:pPr>
            <a:r>
              <a:rPr lang="en-US" sz="1200" b="0" i="0" cap="none" baseline="0" dirty="0">
                <a:latin typeface="+mn-lt"/>
              </a:rPr>
              <a:t>Consider the plagues upon Egypt (cf. Exodus 7 – 11)</a:t>
            </a:r>
          </a:p>
          <a:p>
            <a:pPr marL="175308" lvl="0" indent="-175308">
              <a:buFont typeface="Arial" panose="020B0604020202020204" pitchFamily="34" charset="0"/>
              <a:buChar char="•"/>
            </a:pPr>
            <a:r>
              <a:rPr lang="en-US" sz="1200" b="1" i="0" cap="none" baseline="0" dirty="0">
                <a:latin typeface="+mn-lt"/>
              </a:rPr>
              <a:t>Sea of glass, mingled with fire (2)</a:t>
            </a:r>
          </a:p>
          <a:p>
            <a:pPr marL="632508" lvl="1" indent="-175308">
              <a:buFont typeface="Arial" panose="020B0604020202020204" pitchFamily="34" charset="0"/>
              <a:buChar char="•"/>
            </a:pPr>
            <a:r>
              <a:rPr lang="en-US" sz="1200" b="0" i="0" cap="none" baseline="0" dirty="0">
                <a:latin typeface="+mn-lt"/>
              </a:rPr>
              <a:t>Verses 2-4 Describes the end from the middle, A picture of Victory for the Christ and His people</a:t>
            </a:r>
          </a:p>
          <a:p>
            <a:pPr marL="632508" lvl="1" indent="-175308">
              <a:buFont typeface="Arial" panose="020B0604020202020204" pitchFamily="34" charset="0"/>
              <a:buChar char="•"/>
            </a:pPr>
            <a:r>
              <a:rPr lang="en-US" sz="1200" b="1" i="0" cap="none" baseline="0" dirty="0" err="1">
                <a:latin typeface="+mn-lt"/>
              </a:rPr>
              <a:t>Harkider</a:t>
            </a:r>
            <a:r>
              <a:rPr lang="en-US" sz="1200" b="0" i="0" cap="none" baseline="0" dirty="0">
                <a:latin typeface="+mn-lt"/>
              </a:rPr>
              <a:t> – Only God can reveal the future before it occurs (Isa. 42:9; 46:10; Rom. 4:17b), and this scene is another of several in the Apocalypse where John is shown the future destiny of faithful saints.</a:t>
            </a:r>
          </a:p>
          <a:p>
            <a:pPr marL="632508" lvl="1" indent="-175308">
              <a:buFont typeface="Arial" panose="020B0604020202020204" pitchFamily="34" charset="0"/>
              <a:buChar char="•"/>
            </a:pPr>
            <a:r>
              <a:rPr lang="en-US" sz="1200" b="0" i="0" cap="none" baseline="0" dirty="0">
                <a:latin typeface="+mn-lt"/>
              </a:rPr>
              <a:t>The sea of glass is introduced in chapter 4:6, part of God’s throne room</a:t>
            </a:r>
          </a:p>
          <a:p>
            <a:pPr marL="0" lvl="0" indent="0">
              <a:buFont typeface="Arial" panose="020B0604020202020204" pitchFamily="34" charset="0"/>
              <a:buNone/>
            </a:pPr>
            <a:r>
              <a:rPr lang="en-US" sz="1200" b="1" i="0" cap="none" baseline="0" dirty="0">
                <a:latin typeface="+mn-lt"/>
              </a:rPr>
              <a:t>(4:6), </a:t>
            </a:r>
            <a:r>
              <a:rPr lang="en-US" sz="1200" b="0" i="1" cap="none" baseline="0" dirty="0">
                <a:latin typeface="+mn-lt"/>
              </a:rPr>
              <a:t>“</a:t>
            </a:r>
            <a:r>
              <a:rPr lang="en-US" sz="1200" i="1" dirty="0">
                <a:latin typeface="+mn-lt"/>
              </a:rPr>
              <a:t>Before the throne there was a sea of glass, like crystal. And in the midst of the throne, and around the throne, were four living creatures full of eyes in front and in back.</a:t>
            </a:r>
            <a:r>
              <a:rPr lang="en-US" sz="1200" b="0" i="1" cap="none" baseline="0" dirty="0">
                <a:latin typeface="+mn-lt"/>
              </a:rPr>
              <a:t>”</a:t>
            </a:r>
          </a:p>
          <a:p>
            <a:pPr marL="628650" lvl="1" indent="-171450">
              <a:buFont typeface="Arial" panose="020B0604020202020204" pitchFamily="34" charset="0"/>
              <a:buChar char="•"/>
            </a:pPr>
            <a:r>
              <a:rPr lang="en-US" sz="1200" b="0" i="1" cap="none" baseline="0" dirty="0">
                <a:latin typeface="+mn-lt"/>
              </a:rPr>
              <a:t>“mingled with fire”</a:t>
            </a:r>
            <a:r>
              <a:rPr lang="en-US" sz="1200" b="0" i="0" cap="none" baseline="0" dirty="0">
                <a:latin typeface="+mn-lt"/>
              </a:rPr>
              <a:t>? Significance?  (Burning bush… purification through trial?</a:t>
            </a:r>
          </a:p>
          <a:p>
            <a:pPr marL="628650" lvl="1" indent="-171450">
              <a:buFont typeface="Arial" panose="020B0604020202020204" pitchFamily="34" charset="0"/>
              <a:buChar char="•"/>
            </a:pPr>
            <a:r>
              <a:rPr lang="en-US" sz="1200" b="0" i="0" cap="none" baseline="0" dirty="0">
                <a:latin typeface="+mn-lt"/>
              </a:rPr>
              <a:t>Typical explanations: God’s transcendence (bush).  Trials of the saints endured? (cf. James 1:12)</a:t>
            </a:r>
          </a:p>
          <a:p>
            <a:pPr marL="0" lvl="0" indent="0">
              <a:buFont typeface="Arial" panose="020B0604020202020204" pitchFamily="34" charset="0"/>
              <a:buNone/>
            </a:pPr>
            <a:r>
              <a:rPr lang="en-US" sz="1200" b="1" i="0" cap="none" baseline="0" dirty="0">
                <a:latin typeface="+mn-lt"/>
              </a:rPr>
              <a:t>(</a:t>
            </a:r>
            <a:r>
              <a:rPr lang="en-US" sz="1200" b="1" dirty="0">
                <a:latin typeface="+mn-lt"/>
              </a:rPr>
              <a:t>James 1:12), </a:t>
            </a:r>
            <a:r>
              <a:rPr lang="en-US" sz="1200" i="1" dirty="0">
                <a:latin typeface="+mn-lt"/>
              </a:rPr>
              <a:t>“Blessed is the man who endures temptation; for when he has been approved, he will receive the crown of life which the Lord has promised to those who love Him.</a:t>
            </a:r>
            <a:r>
              <a:rPr lang="en-US" sz="1200" b="0" i="1" cap="none" baseline="0" dirty="0">
                <a:latin typeface="+mn-lt"/>
              </a:rPr>
              <a:t>”</a:t>
            </a:r>
          </a:p>
          <a:p>
            <a:pPr marL="175308" lvl="0" indent="-175308">
              <a:buFont typeface="Arial" panose="020B0604020202020204" pitchFamily="34" charset="0"/>
              <a:buChar char="•"/>
            </a:pPr>
            <a:r>
              <a:rPr lang="en-US" sz="1200" b="1" i="0" cap="none" baseline="0" dirty="0">
                <a:latin typeface="+mn-lt"/>
              </a:rPr>
              <a:t>Harps of God (2)</a:t>
            </a:r>
          </a:p>
          <a:p>
            <a:pPr marL="632508" lvl="1" indent="-175308">
              <a:buFont typeface="Arial" panose="020B0604020202020204" pitchFamily="34" charset="0"/>
              <a:buChar char="•"/>
            </a:pPr>
            <a:r>
              <a:rPr lang="en-US" sz="1200" b="0" i="0" cap="none" baseline="0" dirty="0">
                <a:latin typeface="+mn-lt"/>
              </a:rPr>
              <a:t>We have already discussed the fallacy of using these harps to justify mechanical instruments of music in worship.</a:t>
            </a:r>
          </a:p>
          <a:p>
            <a:pPr marL="1089708" lvl="2" indent="-175308">
              <a:buFont typeface="Arial" panose="020B0604020202020204" pitchFamily="34" charset="0"/>
              <a:buChar char="•"/>
            </a:pPr>
            <a:r>
              <a:rPr lang="en-US" sz="1200" b="0" i="0" cap="none" baseline="0" dirty="0">
                <a:latin typeface="+mn-lt"/>
              </a:rPr>
              <a:t>These are visions, the harps are not literal, they are symbolic, they represent…</a:t>
            </a:r>
          </a:p>
          <a:p>
            <a:pPr marL="1089708" lvl="2" indent="-175308">
              <a:buFont typeface="Arial" panose="020B0604020202020204" pitchFamily="34" charset="0"/>
              <a:buChar char="•"/>
            </a:pPr>
            <a:r>
              <a:rPr lang="en-US" sz="1200" b="0" i="0" cap="none" baseline="0" dirty="0">
                <a:latin typeface="+mn-lt"/>
              </a:rPr>
              <a:t>The harps together with the singing represent the praise offered up to the worthy God of heaven. (cf. 5:8; 14:2; 15:2</a:t>
            </a:r>
          </a:p>
          <a:p>
            <a:pPr marL="1089708" lvl="2" indent="-175308">
              <a:buFont typeface="Arial" panose="020B0604020202020204" pitchFamily="34" charset="0"/>
              <a:buChar char="•"/>
            </a:pPr>
            <a:r>
              <a:rPr lang="en-US" sz="1200" b="0" i="0" cap="none" baseline="0" dirty="0">
                <a:latin typeface="+mn-lt"/>
              </a:rPr>
              <a:t>To make them literal is to require the sea to be a literal glass sea, etc., etc., etc.</a:t>
            </a:r>
          </a:p>
          <a:p>
            <a:pPr marL="0" lvl="0" indent="0">
              <a:buFont typeface="Arial" panose="020B0604020202020204" pitchFamily="34" charset="0"/>
              <a:buNone/>
            </a:pPr>
            <a:r>
              <a:rPr lang="en-US" sz="1200" b="1" i="0" cap="none" baseline="0" dirty="0">
                <a:latin typeface="+mn-lt"/>
              </a:rPr>
              <a:t>(</a:t>
            </a:r>
            <a:r>
              <a:rPr lang="en-US" sz="1200" b="1" i="0" cap="none" baseline="0" dirty="0" err="1">
                <a:latin typeface="+mn-lt"/>
              </a:rPr>
              <a:t>Harkrider</a:t>
            </a:r>
            <a:r>
              <a:rPr lang="en-US" sz="1200" b="1" i="0" cap="none" baseline="0" dirty="0">
                <a:latin typeface="+mn-lt"/>
              </a:rPr>
              <a:t>): </a:t>
            </a:r>
            <a:r>
              <a:rPr lang="en-US" sz="1200" b="0" i="0" cap="none" baseline="0" dirty="0">
                <a:latin typeface="+mn-lt"/>
              </a:rPr>
              <a:t>Like the use of the tabernacle (vs. 5) and other imagery, the OT is used to picture the spiritual realities of the NT.  These are not intended as a revival of OT institutions, but are used as mere imagery.  The point is that the image becomes distorted if there is an attempt to alternate between the symbolic and the literal, or to reverse the heavenly scene to an earthly venue.”</a:t>
            </a:r>
          </a:p>
          <a:p>
            <a:pPr marL="175308" lvl="0" indent="-175308">
              <a:buFont typeface="Arial" panose="020B0604020202020204" pitchFamily="34" charset="0"/>
              <a:buChar char="•"/>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START HERE, 10/31/21</a:t>
            </a: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Song of Moses and the Song of the Lamb (3)</a:t>
            </a:r>
          </a:p>
          <a:p>
            <a:pPr marL="632508" lvl="1" indent="-175308">
              <a:buFont typeface="Arial" panose="020B0604020202020204" pitchFamily="34" charset="0"/>
              <a:buChar char="•"/>
            </a:pPr>
            <a:r>
              <a:rPr lang="en-US" sz="1200" b="0" i="0" cap="none" baseline="0" dirty="0">
                <a:latin typeface="+mn-lt"/>
              </a:rPr>
              <a:t>This is probably a reference to Moses’s song of victory after crossing the Red Sea as God delivered them from the and of the Egyptians in Exodus 15:1-8</a:t>
            </a:r>
          </a:p>
          <a:p>
            <a:pPr marL="0" lvl="0" indent="0">
              <a:buFont typeface="Arial" panose="020B0604020202020204" pitchFamily="34" charset="0"/>
              <a:buNone/>
            </a:pPr>
            <a:r>
              <a:rPr lang="en-US" sz="1200" b="1" i="0" cap="none" baseline="0" dirty="0">
                <a:latin typeface="+mn-lt"/>
              </a:rPr>
              <a:t>(</a:t>
            </a:r>
            <a:r>
              <a:rPr lang="en-US" sz="1200" b="1" dirty="0">
                <a:latin typeface="+mn-lt"/>
              </a:rPr>
              <a:t>Exodus 15:1-3), </a:t>
            </a:r>
            <a:r>
              <a:rPr lang="en-US" sz="1200" i="1" dirty="0">
                <a:latin typeface="+mn-lt"/>
              </a:rPr>
              <a:t>“Then Moses and the children of Israel sang this song to the Lord, and spoke, saying:</a:t>
            </a:r>
            <a:br>
              <a:rPr lang="en-US" sz="1200" i="1" dirty="0">
                <a:latin typeface="+mn-lt"/>
              </a:rPr>
            </a:br>
            <a:r>
              <a:rPr lang="en-US" sz="1200" i="1" dirty="0">
                <a:latin typeface="+mn-lt"/>
              </a:rPr>
              <a:t>“I will sing to the Lord, for He has triumphed gloriously! The horse and its rider He has thrown into the sea! </a:t>
            </a:r>
            <a:r>
              <a:rPr lang="en-US" sz="1200" i="1" baseline="30000" dirty="0">
                <a:latin typeface="+mn-lt"/>
              </a:rPr>
              <a:t>2</a:t>
            </a:r>
            <a:r>
              <a:rPr lang="en-US" sz="1200" i="1" dirty="0">
                <a:latin typeface="+mn-lt"/>
              </a:rPr>
              <a:t> The </a:t>
            </a:r>
            <a:r>
              <a:rPr lang="en-US" sz="1200" i="1" u="sng" dirty="0">
                <a:latin typeface="+mn-lt"/>
              </a:rPr>
              <a:t>Lord is my strength and song, and He has become my salvation; He is my God, and I will praise Him</a:t>
            </a:r>
            <a:r>
              <a:rPr lang="en-US" sz="1200" i="1" dirty="0">
                <a:latin typeface="+mn-lt"/>
              </a:rPr>
              <a:t>; My father's God, and I will exalt Him. </a:t>
            </a:r>
            <a:r>
              <a:rPr lang="en-US" sz="1200" i="1" baseline="30000" dirty="0">
                <a:latin typeface="+mn-lt"/>
              </a:rPr>
              <a:t>3</a:t>
            </a:r>
            <a:r>
              <a:rPr lang="en-US" sz="1200" i="1" dirty="0">
                <a:latin typeface="+mn-lt"/>
              </a:rPr>
              <a:t> The Lord is a man of war; The Lord is His name.”</a:t>
            </a:r>
          </a:p>
          <a:p>
            <a:pPr marL="628650" lvl="1" indent="-171450">
              <a:buFont typeface="Arial" panose="020B0604020202020204" pitchFamily="34" charset="0"/>
              <a:buChar char="•"/>
            </a:pPr>
            <a:r>
              <a:rPr lang="en-US" sz="1200" i="0" dirty="0">
                <a:latin typeface="+mn-lt"/>
              </a:rPr>
              <a:t>In the same sense, in this vision the Lamb’s song is also one of victory!</a:t>
            </a:r>
          </a:p>
          <a:p>
            <a:pPr marL="0" lvl="0" indent="0">
              <a:buFont typeface="Arial" panose="020B0604020202020204" pitchFamily="34" charset="0"/>
              <a:buNone/>
            </a:pPr>
            <a:r>
              <a:rPr lang="en-US" sz="1200" b="1" i="0" dirty="0">
                <a:latin typeface="+mn-lt"/>
              </a:rPr>
              <a:t>(15:3-4), </a:t>
            </a:r>
            <a:r>
              <a:rPr lang="en-US" sz="1200" i="1" dirty="0">
                <a:latin typeface="+mn-lt"/>
              </a:rPr>
              <a:t>“Great and marvelous are Your works, Lord God Almighty! Just and true are Your ways, O King of the saints! </a:t>
            </a:r>
            <a:r>
              <a:rPr lang="en-US" sz="1200" i="1" baseline="30000" dirty="0">
                <a:latin typeface="+mn-lt"/>
              </a:rPr>
              <a:t>4</a:t>
            </a:r>
            <a:r>
              <a:rPr lang="en-US" sz="1200" i="1" dirty="0">
                <a:latin typeface="+mn-lt"/>
              </a:rPr>
              <a:t> </a:t>
            </a:r>
            <a:r>
              <a:rPr lang="en-US" sz="1200" i="1" u="sng" dirty="0">
                <a:latin typeface="+mn-lt"/>
              </a:rPr>
              <a:t>Who shall not fear You, O Lord, and glorify Your name</a:t>
            </a:r>
            <a:r>
              <a:rPr lang="en-US" sz="1200" i="1" dirty="0">
                <a:latin typeface="+mn-lt"/>
              </a:rPr>
              <a:t>? For You alone are holy. for all nations shall come and worship before You, For Your judgments have been manifested.”</a:t>
            </a:r>
          </a:p>
          <a:p>
            <a:pPr marL="0" lvl="0" indent="0">
              <a:buFont typeface="Arial" panose="020B0604020202020204" pitchFamily="34" charset="0"/>
              <a:buNone/>
            </a:pPr>
            <a:r>
              <a:rPr lang="en-US" sz="1200" b="1" i="0" dirty="0">
                <a:latin typeface="+mn-lt"/>
              </a:rPr>
              <a:t>(15:9-10) [Remember the song sang as the Lamb as though it had been slain took the scroll from God to open the seals], </a:t>
            </a:r>
            <a:r>
              <a:rPr lang="en-US" sz="1200" i="1" dirty="0">
                <a:latin typeface="+mn-lt"/>
              </a:rPr>
              <a:t>“And they sang a new song, saying: “You are worthy to take the scroll, and to open its seals; for You were slain, and have redeemed us to God by Your blood out of every tribe and tongue and people and nation, </a:t>
            </a:r>
            <a:r>
              <a:rPr lang="en-US" sz="1200" i="1" baseline="30000" dirty="0">
                <a:latin typeface="+mn-lt"/>
              </a:rPr>
              <a:t>10</a:t>
            </a:r>
            <a:r>
              <a:rPr lang="en-US" sz="1200" i="1" dirty="0">
                <a:latin typeface="+mn-lt"/>
              </a:rPr>
              <a:t> And have made us kings and priests to our God; and we shall reign on the earth.”</a:t>
            </a:r>
          </a:p>
          <a:p>
            <a:pPr marL="628650" lvl="1" indent="-171450">
              <a:buFont typeface="Arial" panose="020B0604020202020204" pitchFamily="34" charset="0"/>
              <a:buChar char="•"/>
            </a:pPr>
            <a:r>
              <a:rPr lang="en-US" sz="1200" i="0" dirty="0">
                <a:latin typeface="+mn-lt"/>
              </a:rPr>
              <a:t>Note the words, “Just and true are Your ways”</a:t>
            </a:r>
          </a:p>
          <a:p>
            <a:pPr marL="628650" lvl="1" indent="-171450">
              <a:buFont typeface="Arial" panose="020B0604020202020204" pitchFamily="34" charset="0"/>
              <a:buChar char="•"/>
            </a:pPr>
            <a:r>
              <a:rPr lang="en-US" sz="1200" i="0" dirty="0">
                <a:latin typeface="+mn-lt"/>
              </a:rPr>
              <a:t>The Judgment we will read about in the succeeding chapters are is a just judgment.  The unrighteous are worthy of the great wrath of God!  The obedient are justly allowed hope due to God’s wrath being satisfied by the blood of righteous.</a:t>
            </a:r>
          </a:p>
          <a:p>
            <a:pPr marL="0" lvl="0" indent="0">
              <a:buFont typeface="Arial" panose="020B0604020202020204" pitchFamily="34" charset="0"/>
              <a:buNone/>
            </a:pPr>
            <a:r>
              <a:rPr lang="en-US" sz="1200" b="1" i="0" dirty="0">
                <a:latin typeface="+mn-lt"/>
              </a:rPr>
              <a:t>(</a:t>
            </a:r>
            <a:r>
              <a:rPr lang="en-US" sz="1200" b="1" dirty="0">
                <a:latin typeface="+mn-lt"/>
              </a:rPr>
              <a:t>2 Thessalonians 1:6-7), </a:t>
            </a:r>
            <a:r>
              <a:rPr lang="en-US" sz="1200" i="1" dirty="0">
                <a:latin typeface="+mn-lt"/>
              </a:rPr>
              <a:t>“since it is a righteous thing with God to repay with tribulation those who trouble you,</a:t>
            </a:r>
            <a:r>
              <a:rPr lang="en-US" sz="1200" i="1" baseline="30000" dirty="0">
                <a:latin typeface="+mn-lt"/>
              </a:rPr>
              <a:t> 7</a:t>
            </a:r>
            <a:r>
              <a:rPr lang="en-US" sz="1200" i="1" dirty="0">
                <a:latin typeface="+mn-lt"/>
              </a:rPr>
              <a:t> and to give you who are troubled rest with us when the Lord Jesus is revealed from heaven with His mighty angels.”</a:t>
            </a:r>
          </a:p>
          <a:p>
            <a:pPr marL="0" lvl="0" indent="0">
              <a:buFont typeface="Arial" panose="020B0604020202020204" pitchFamily="34" charset="0"/>
              <a:buNone/>
            </a:pPr>
            <a:r>
              <a:rPr lang="en-US" sz="1200" b="1" i="0" dirty="0">
                <a:latin typeface="+mn-lt"/>
              </a:rPr>
              <a:t>(Romans 3:23-26), </a:t>
            </a:r>
            <a:r>
              <a:rPr lang="en-US" sz="1200" i="1" dirty="0">
                <a:latin typeface="+mn-lt"/>
              </a:rPr>
              <a:t>“for all have sinned and fall short of the glory of God,</a:t>
            </a:r>
            <a:r>
              <a:rPr lang="en-US" sz="1200" i="1" baseline="30000" dirty="0">
                <a:latin typeface="+mn-lt"/>
              </a:rPr>
              <a:t> 24</a:t>
            </a:r>
            <a:r>
              <a:rPr lang="en-US" sz="1200" i="1" dirty="0">
                <a:latin typeface="+mn-lt"/>
              </a:rPr>
              <a:t> being justified freely by His grace through the redemption that is in Christ Jesus,</a:t>
            </a:r>
            <a:r>
              <a:rPr lang="en-US" sz="1200" i="1" baseline="30000" dirty="0">
                <a:latin typeface="+mn-lt"/>
              </a:rPr>
              <a:t> 25</a:t>
            </a:r>
            <a:r>
              <a:rPr lang="en-US" sz="1200" i="1" dirty="0">
                <a:latin typeface="+mn-lt"/>
              </a:rPr>
              <a:t> whom God set forth as a propitiation by His blood, through faith, to demonstrate His righteousness, because in His forbearance God had passed over the sins that were previously committed,</a:t>
            </a:r>
            <a:r>
              <a:rPr lang="en-US" sz="1200" i="1" baseline="30000" dirty="0">
                <a:latin typeface="+mn-lt"/>
              </a:rPr>
              <a:t> 26</a:t>
            </a:r>
            <a:r>
              <a:rPr lang="en-US" sz="1200" i="1" dirty="0">
                <a:latin typeface="+mn-lt"/>
              </a:rPr>
              <a:t> to demonstrate at the present time His righteousness, that He might be just and the justifier of the one who has faith in Jesus.”</a:t>
            </a:r>
          </a:p>
          <a:p>
            <a:pPr marL="171450" lvl="0" indent="-171450">
              <a:buFont typeface="Arial" panose="020B0604020202020204" pitchFamily="34" charset="0"/>
              <a:buChar char="•"/>
            </a:pPr>
            <a:r>
              <a:rPr lang="en-US" sz="1200" b="1" i="0" cap="none" baseline="0" dirty="0">
                <a:latin typeface="+mn-lt"/>
              </a:rPr>
              <a:t>The Temple of the tabernacle of the testimony in heaven (5,6,8)</a:t>
            </a:r>
          </a:p>
          <a:p>
            <a:pPr marL="628650" lvl="1" indent="-171450">
              <a:buFont typeface="Arial" panose="020B0604020202020204" pitchFamily="34" charset="0"/>
              <a:buChar char="•"/>
            </a:pPr>
            <a:r>
              <a:rPr lang="en-US" sz="1200" dirty="0">
                <a:latin typeface="+mn-lt"/>
              </a:rPr>
              <a:t>The tabernacle of the testimony is a name used for the Tabernacle, first in Numbers 1:50</a:t>
            </a:r>
          </a:p>
          <a:p>
            <a:pPr marL="0" lvl="0" indent="0">
              <a:buFont typeface="Arial" panose="020B0604020202020204" pitchFamily="34" charset="0"/>
              <a:buNone/>
            </a:pPr>
            <a:r>
              <a:rPr lang="en-US" sz="1200" b="1" dirty="0">
                <a:latin typeface="+mn-lt"/>
              </a:rPr>
              <a:t>(Numbers 1:49-50), </a:t>
            </a:r>
            <a:r>
              <a:rPr lang="en-US" sz="1200" i="1" dirty="0">
                <a:latin typeface="+mn-lt"/>
              </a:rPr>
              <a:t>“Only the tribe of Levi you shall not number, nor take a census of them among the children of Israel;</a:t>
            </a:r>
            <a:r>
              <a:rPr lang="en-US" sz="1200" i="1" baseline="30000" dirty="0">
                <a:latin typeface="+mn-lt"/>
              </a:rPr>
              <a:t> 50</a:t>
            </a:r>
            <a:r>
              <a:rPr lang="en-US" sz="1200" i="1" dirty="0">
                <a:latin typeface="+mn-lt"/>
              </a:rPr>
              <a:t> but you shall appoint the Levites over the tabernacle of the Testimony, over all its furnishings, and over all things that belong to it; they shall carry the tabernacle and all its furnishings; they shall attend to it and camp around the tabernacle.”</a:t>
            </a:r>
          </a:p>
          <a:p>
            <a:pPr marL="628650" lvl="1" indent="-171450">
              <a:buFont typeface="Arial" panose="020B0604020202020204" pitchFamily="34" charset="0"/>
              <a:buChar char="•"/>
            </a:pPr>
            <a:r>
              <a:rPr lang="en-US" sz="1200" b="0" i="0" cap="none" baseline="0" dirty="0">
                <a:latin typeface="+mn-lt"/>
              </a:rPr>
              <a:t>The combination name in our text is understandable.  Both the Temple and The tabernacle contained the Holiest Place – ostensibly the place where God dwelled</a:t>
            </a:r>
          </a:p>
          <a:p>
            <a:pPr marL="628650" lvl="1" indent="-171450">
              <a:buFont typeface="Arial" panose="020B0604020202020204" pitchFamily="34" charset="0"/>
              <a:buChar char="•"/>
            </a:pPr>
            <a:r>
              <a:rPr lang="en-US" sz="1200" b="0" i="0" cap="none" baseline="0" dirty="0">
                <a:latin typeface="+mn-lt"/>
              </a:rPr>
              <a:t>In this they represent the throne room in heaven.</a:t>
            </a:r>
          </a:p>
          <a:p>
            <a:pPr marL="628650" lvl="1" indent="-171450">
              <a:buFont typeface="Arial" panose="020B0604020202020204" pitchFamily="34" charset="0"/>
              <a:buChar char="•"/>
            </a:pPr>
            <a:r>
              <a:rPr lang="en-US" sz="1200" b="0" i="0" cap="none" baseline="0" dirty="0">
                <a:latin typeface="+mn-lt"/>
              </a:rPr>
              <a:t>Note:  in verse 8, </a:t>
            </a:r>
            <a:r>
              <a:rPr lang="en-US" sz="1200" b="0" i="1" cap="none" baseline="0" dirty="0">
                <a:latin typeface="+mn-lt"/>
              </a:rPr>
              <a:t>“and no one was able to enter the temple till the seven plagues of the seven angels were completed.”</a:t>
            </a:r>
          </a:p>
          <a:p>
            <a:pPr marL="628650" lvl="1" indent="-171450">
              <a:buFont typeface="Arial" panose="020B0604020202020204" pitchFamily="34" charset="0"/>
              <a:buChar char="•"/>
            </a:pPr>
            <a:r>
              <a:rPr lang="en-US" sz="1200" b="0" i="0" cap="none" baseline="0" dirty="0">
                <a:latin typeface="+mn-lt"/>
              </a:rPr>
              <a:t>The purpose of entering the sanctuary was to exhibit repentance, and gain forgiveness</a:t>
            </a:r>
          </a:p>
          <a:p>
            <a:pPr marL="628650" lvl="1" indent="-171450">
              <a:buFont typeface="Arial" panose="020B0604020202020204" pitchFamily="34" charset="0"/>
              <a:buChar char="•"/>
            </a:pPr>
            <a:r>
              <a:rPr lang="en-US" sz="1200" b="0" i="0" cap="none" baseline="0" dirty="0">
                <a:latin typeface="+mn-lt"/>
              </a:rPr>
              <a:t>God’s longsuffering had ended, the judgment had come!</a:t>
            </a:r>
          </a:p>
          <a:p>
            <a:pPr marL="0" lvl="0" indent="0">
              <a:buFont typeface="Arial" panose="020B0604020202020204" pitchFamily="34" charset="0"/>
              <a:buNone/>
            </a:pPr>
            <a:r>
              <a:rPr lang="en-US" sz="1200" b="1" i="0" cap="none" baseline="0" dirty="0">
                <a:latin typeface="+mn-lt"/>
              </a:rPr>
              <a:t>(</a:t>
            </a:r>
            <a:r>
              <a:rPr lang="en-US" sz="1200" b="1" dirty="0">
                <a:latin typeface="+mn-lt"/>
              </a:rPr>
              <a:t>Matthew 25:8-13) [Parable of the Wise and </a:t>
            </a:r>
            <a:r>
              <a:rPr lang="en-US" sz="1200" b="1" dirty="0" err="1">
                <a:latin typeface="+mn-lt"/>
              </a:rPr>
              <a:t>Foolsh</a:t>
            </a:r>
            <a:r>
              <a:rPr lang="en-US" sz="1200" b="1" dirty="0">
                <a:latin typeface="+mn-lt"/>
              </a:rPr>
              <a:t> Virgins], </a:t>
            </a:r>
            <a:r>
              <a:rPr lang="en-US" sz="1200" i="1" dirty="0">
                <a:latin typeface="+mn-lt"/>
              </a:rPr>
              <a:t>“And the foolish said to the wise, ‘Give us some of your oil, for our lamps are going out.’</a:t>
            </a:r>
            <a:r>
              <a:rPr lang="en-US" sz="1200" i="1" baseline="30000" dirty="0">
                <a:latin typeface="+mn-lt"/>
              </a:rPr>
              <a:t> 9</a:t>
            </a:r>
            <a:r>
              <a:rPr lang="en-US" sz="1200" i="1" dirty="0">
                <a:latin typeface="+mn-lt"/>
              </a:rPr>
              <a:t> But the wise answered, saying, ‘No, lest there should not be enough for us and you; but go rather to those who sell, and buy for yourselves.’</a:t>
            </a:r>
            <a:r>
              <a:rPr lang="en-US" sz="1200" i="1" baseline="30000" dirty="0">
                <a:latin typeface="+mn-lt"/>
              </a:rPr>
              <a:t> 10</a:t>
            </a:r>
            <a:r>
              <a:rPr lang="en-US" sz="1200" i="1" dirty="0">
                <a:latin typeface="+mn-lt"/>
              </a:rPr>
              <a:t> And while they went to buy  the bridegroom came, and those who were ready went in with him to the wedding; and the door was shut. </a:t>
            </a:r>
            <a:r>
              <a:rPr lang="en-US" sz="1200" i="1" baseline="30000" dirty="0">
                <a:latin typeface="+mn-lt"/>
              </a:rPr>
              <a:t>11</a:t>
            </a:r>
            <a:r>
              <a:rPr lang="en-US" sz="1200" i="1" dirty="0">
                <a:latin typeface="+mn-lt"/>
              </a:rPr>
              <a:t> “</a:t>
            </a:r>
            <a:r>
              <a:rPr lang="en-US" sz="1200" i="1" u="sng" dirty="0">
                <a:latin typeface="+mn-lt"/>
              </a:rPr>
              <a:t>Afterward the other virgins came also, saying, ‘Lord, Lord, open to us!’</a:t>
            </a:r>
            <a:r>
              <a:rPr lang="en-US" sz="1200" i="1" u="sng" baseline="30000" dirty="0">
                <a:latin typeface="+mn-lt"/>
              </a:rPr>
              <a:t> 12</a:t>
            </a:r>
            <a:r>
              <a:rPr lang="en-US" sz="1200" i="1" u="sng" dirty="0">
                <a:latin typeface="+mn-lt"/>
              </a:rPr>
              <a:t> But he answered and said, ‘Assuredly, I say to you, I do not know you</a:t>
            </a:r>
            <a:r>
              <a:rPr lang="en-US" sz="1200" i="1" dirty="0">
                <a:latin typeface="+mn-lt"/>
              </a:rPr>
              <a:t>.’” </a:t>
            </a:r>
            <a:r>
              <a:rPr lang="en-US" sz="1200" baseline="30000" dirty="0">
                <a:latin typeface="+mn-lt"/>
              </a:rPr>
              <a:t>13</a:t>
            </a:r>
            <a:r>
              <a:rPr lang="en-US" sz="1200" dirty="0">
                <a:latin typeface="+mn-lt"/>
              </a:rPr>
              <a:t> “Watch therefore, for you know neither the day nor the hour in which the Son of Man is coming.</a:t>
            </a:r>
            <a:endParaRPr lang="en-US" sz="1200" b="0" i="0" cap="none" baseline="0" dirty="0">
              <a:latin typeface="+mn-lt"/>
            </a:endParaRPr>
          </a:p>
          <a:p>
            <a:pPr marL="175308" lvl="0" indent="-175308">
              <a:buFont typeface="Arial" panose="020B0604020202020204" pitchFamily="34" charset="0"/>
              <a:buChar char="•"/>
            </a:pPr>
            <a:r>
              <a:rPr lang="en-US" sz="1200" b="1" i="0" cap="none" baseline="0" dirty="0">
                <a:latin typeface="+mn-lt"/>
              </a:rPr>
              <a:t>Pure bright linen (6)</a:t>
            </a:r>
          </a:p>
          <a:p>
            <a:pPr marL="632508" lvl="1" indent="-175308">
              <a:buFont typeface="Arial" panose="020B0604020202020204" pitchFamily="34" charset="0"/>
              <a:buChar char="•"/>
            </a:pPr>
            <a:r>
              <a:rPr lang="en-US" sz="1200" b="0" i="0" cap="none" baseline="0" dirty="0">
                <a:latin typeface="+mn-lt"/>
              </a:rPr>
              <a:t>The linen and its color is indicative both of righteousness and significance (royalty, high standing)</a:t>
            </a:r>
          </a:p>
          <a:p>
            <a:pPr marL="175308" lvl="0" indent="-175308">
              <a:buFont typeface="Arial" panose="020B0604020202020204" pitchFamily="34" charset="0"/>
              <a:buChar char="•"/>
            </a:pPr>
            <a:r>
              <a:rPr lang="en-US" sz="1200" b="1" i="0" cap="none" baseline="0" dirty="0">
                <a:latin typeface="+mn-lt"/>
              </a:rPr>
              <a:t>Golden bands (6)</a:t>
            </a:r>
          </a:p>
          <a:p>
            <a:pPr marL="632508" lvl="1" indent="-175308">
              <a:buFont typeface="Arial" panose="020B0604020202020204" pitchFamily="34" charset="0"/>
              <a:buChar char="•"/>
            </a:pPr>
            <a:r>
              <a:rPr lang="en-US" sz="1200" b="1" i="0" cap="none" baseline="0" dirty="0">
                <a:latin typeface="+mn-lt"/>
              </a:rPr>
              <a:t>Again the value of these golden bands indicated a position of high standing</a:t>
            </a:r>
          </a:p>
          <a:p>
            <a:pPr marL="632508" lvl="1" indent="-175308">
              <a:buFont typeface="Arial" panose="020B0604020202020204" pitchFamily="34" charset="0"/>
              <a:buChar char="•"/>
            </a:pPr>
            <a:r>
              <a:rPr lang="en-US" sz="1200" b="1" i="0" cap="none" baseline="0" dirty="0">
                <a:latin typeface="+mn-lt"/>
              </a:rPr>
              <a:t>In fact, their attire resembled that of the Christ Himself in 1:13</a:t>
            </a:r>
          </a:p>
          <a:p>
            <a:pPr marL="0" lvl="0" indent="0">
              <a:buFont typeface="Arial" panose="020B0604020202020204" pitchFamily="34" charset="0"/>
              <a:buNone/>
            </a:pPr>
            <a:r>
              <a:rPr lang="en-US" sz="1200" b="1" dirty="0">
                <a:latin typeface="+mn-lt"/>
              </a:rPr>
              <a:t>(Revelation 1:13), </a:t>
            </a:r>
            <a:r>
              <a:rPr lang="en-US" sz="1200" i="1" dirty="0">
                <a:latin typeface="+mn-lt"/>
              </a:rPr>
              <a:t>“and in the midst of the seven lampstands One like the Son of Man, clothed with a garment down to the feet and girded about the chest with a golden band.”</a:t>
            </a:r>
            <a:endParaRPr lang="en-US" sz="1200" b="1" i="1" cap="none" baseline="0" dirty="0">
              <a:latin typeface="+mn-lt"/>
            </a:endParaRPr>
          </a:p>
          <a:p>
            <a:pPr marL="175308" lvl="0" indent="-175308">
              <a:buFont typeface="Arial" panose="020B0604020202020204" pitchFamily="34" charset="0"/>
              <a:buChar char="•"/>
            </a:pPr>
            <a:r>
              <a:rPr lang="en-US" sz="1200" b="1" i="0" cap="none" baseline="0" dirty="0">
                <a:latin typeface="+mn-lt"/>
              </a:rPr>
              <a:t>Four living creatures (7)</a:t>
            </a:r>
          </a:p>
          <a:p>
            <a:pPr marL="632508" lvl="1" indent="-175308">
              <a:buFont typeface="Arial" panose="020B0604020202020204" pitchFamily="34" charset="0"/>
              <a:buChar char="•"/>
            </a:pPr>
            <a:r>
              <a:rPr lang="en-US" sz="1200" b="0" i="0" cap="none" baseline="0" dirty="0">
                <a:latin typeface="+mn-lt"/>
              </a:rPr>
              <a:t>Again, already identified in (4:6-8)</a:t>
            </a:r>
          </a:p>
          <a:p>
            <a:pPr marL="632508" lvl="1" indent="-175308">
              <a:buFont typeface="Arial" panose="020B0604020202020204" pitchFamily="34" charset="0"/>
              <a:buChar char="•"/>
            </a:pPr>
            <a:r>
              <a:rPr lang="en-US" sz="1200" b="0" i="0" cap="none" baseline="0" dirty="0">
                <a:latin typeface="+mn-lt"/>
              </a:rPr>
              <a:t>The Seraphim of Isaiah 6:1-3, constantly worshipping the Lord God at His throne</a:t>
            </a:r>
          </a:p>
          <a:p>
            <a:pPr marL="175308" lvl="0" indent="-175308">
              <a:buFont typeface="Arial" panose="020B0604020202020204" pitchFamily="34" charset="0"/>
              <a:buChar char="•"/>
            </a:pPr>
            <a:r>
              <a:rPr lang="en-US" sz="1200" b="1" i="0" cap="none" baseline="0" dirty="0">
                <a:latin typeface="+mn-lt"/>
              </a:rPr>
              <a:t>Golden bowls full of the wrath of God (7)</a:t>
            </a:r>
          </a:p>
          <a:p>
            <a:pPr marL="632508" lvl="1" indent="-175308">
              <a:buFont typeface="Arial" panose="020B0604020202020204" pitchFamily="34" charset="0"/>
              <a:buChar char="•"/>
            </a:pPr>
            <a:r>
              <a:rPr lang="en-US" sz="1200" b="0" i="0" cap="none" baseline="0" dirty="0">
                <a:latin typeface="+mn-lt"/>
              </a:rPr>
              <a:t>Also translated “vials”</a:t>
            </a:r>
          </a:p>
          <a:p>
            <a:pPr marL="632508" lvl="1" indent="-175308">
              <a:buFont typeface="Arial" panose="020B0604020202020204" pitchFamily="34" charset="0"/>
              <a:buChar char="•"/>
            </a:pPr>
            <a:r>
              <a:rPr lang="en-US" sz="1200" b="0" i="0" u="none" strike="noStrike" baseline="0" dirty="0">
                <a:solidFill>
                  <a:srgbClr val="2E78C2"/>
                </a:solidFill>
                <a:latin typeface="+mn-lt"/>
              </a:rPr>
              <a:t>phialē </a:t>
            </a:r>
            <a:r>
              <a:rPr lang="en-US" sz="1200" b="0" i="0" u="none" strike="noStrike" baseline="0" dirty="0">
                <a:solidFill>
                  <a:srgbClr val="292F33"/>
                </a:solidFill>
                <a:latin typeface="+mn-lt"/>
              </a:rPr>
              <a:t>Thayer Definition: a broad shallow bowl, deep saucer</a:t>
            </a:r>
          </a:p>
          <a:p>
            <a:pPr marL="0" lvl="0" indent="0">
              <a:buFont typeface="Arial" panose="020B0604020202020204" pitchFamily="34" charset="0"/>
              <a:buNone/>
            </a:pPr>
            <a:r>
              <a:rPr lang="en-US" b="1" dirty="0"/>
              <a:t>(Hosea 5:10), </a:t>
            </a:r>
            <a:r>
              <a:rPr lang="en-US" i="1" dirty="0"/>
              <a:t>“The princes of Judah are like those who remove a landmark; I will pour out My wrath on them like water.”</a:t>
            </a:r>
          </a:p>
          <a:p>
            <a:pPr marL="628650" lvl="1" indent="-171450">
              <a:buFont typeface="Arial" panose="020B0604020202020204" pitchFamily="34" charset="0"/>
              <a:buChar char="•"/>
            </a:pPr>
            <a:r>
              <a:rPr lang="en-US" sz="1200" b="1" i="0" cap="none" baseline="0" dirty="0">
                <a:latin typeface="+mn-lt"/>
              </a:rPr>
              <a:t>Note:  </a:t>
            </a:r>
            <a:r>
              <a:rPr lang="en-US" sz="1200" b="0" i="0" cap="none" baseline="0" dirty="0">
                <a:latin typeface="+mn-lt"/>
              </a:rPr>
              <a:t>It is only in Revelation that the concept of bowls full of God’s wrath is used</a:t>
            </a:r>
          </a:p>
          <a:p>
            <a:pPr marL="628650" lvl="1" indent="-171450">
              <a:buFont typeface="Arial" panose="020B0604020202020204" pitchFamily="34" charset="0"/>
              <a:buChar char="•"/>
            </a:pPr>
            <a:r>
              <a:rPr lang="en-US" sz="1200" b="0" i="0" cap="none" baseline="0" dirty="0">
                <a:latin typeface="+mn-lt"/>
              </a:rPr>
              <a:t>Same intent as scene 14 (14:19) </a:t>
            </a:r>
            <a:r>
              <a:rPr lang="en-US" sz="1200" b="0" i="1" cap="none" baseline="0" dirty="0">
                <a:latin typeface="+mn-lt"/>
              </a:rPr>
              <a:t>“the great winepress of the wrath of God” </a:t>
            </a:r>
            <a:r>
              <a:rPr lang="en-US" sz="1200" b="0" i="0" cap="none" baseline="0" dirty="0">
                <a:latin typeface="+mn-lt"/>
              </a:rPr>
              <a:t>(blood coming out).</a:t>
            </a:r>
          </a:p>
          <a:p>
            <a:pPr marL="175308" lvl="0" indent="-175308">
              <a:buFont typeface="Arial" panose="020B0604020202020204" pitchFamily="34" charset="0"/>
              <a:buChar char="•"/>
            </a:pPr>
            <a:r>
              <a:rPr lang="en-US" sz="1200" b="1" i="0" cap="none" baseline="0" dirty="0">
                <a:latin typeface="+mn-lt"/>
              </a:rPr>
              <a:t>Smoke from the glory and power of God (8)</a:t>
            </a:r>
            <a:endParaRPr lang="en-US" sz="1200" b="0" i="0" cap="none" baseline="0" dirty="0">
              <a:latin typeface="+mn-lt"/>
            </a:endParaRPr>
          </a:p>
          <a:p>
            <a:pPr marL="632508" lvl="1" indent="-175308">
              <a:buFont typeface="Arial" panose="020B0604020202020204" pitchFamily="34" charset="0"/>
              <a:buChar char="•"/>
            </a:pPr>
            <a:r>
              <a:rPr lang="en-US" sz="1200" b="1" i="0" cap="none" baseline="0" dirty="0">
                <a:latin typeface="+mn-lt"/>
              </a:rPr>
              <a:t>Smoke is a familiar indication of God’s presence and glory</a:t>
            </a:r>
          </a:p>
          <a:p>
            <a:pPr marL="0" lvl="0" indent="0">
              <a:buFont typeface="Arial" panose="020B0604020202020204" pitchFamily="34" charset="0"/>
              <a:buNone/>
            </a:pPr>
            <a:r>
              <a:rPr lang="en-US" sz="1200" b="1" i="0" cap="none" baseline="0" dirty="0">
                <a:latin typeface="+mn-lt"/>
              </a:rPr>
              <a:t>(</a:t>
            </a:r>
            <a:r>
              <a:rPr lang="en-US" b="1" dirty="0"/>
              <a:t>Exodus 19:18) [At the giving of the 10 commandments], </a:t>
            </a:r>
            <a:r>
              <a:rPr lang="en-US" i="1" dirty="0"/>
              <a:t>“Now Mount Sinai was completely in smoke, because the Lord descended upon it in fire. Its smoke ascended like the smoke of a furnace, and the whole mountain quaked greatly.”</a:t>
            </a:r>
          </a:p>
          <a:p>
            <a:pPr marL="0" lvl="0" indent="0">
              <a:buFont typeface="Arial" panose="020B0604020202020204" pitchFamily="34" charset="0"/>
              <a:buNone/>
            </a:pPr>
            <a:r>
              <a:rPr lang="en-US" b="1" dirty="0"/>
              <a:t>(Isaiah 6:4) [Isaiah’s vision of God’s throne room as God called him to prophesy], </a:t>
            </a:r>
            <a:r>
              <a:rPr lang="en-US" i="1" dirty="0"/>
              <a:t>“And the posts of the door were shaken by the voice of him </a:t>
            </a:r>
            <a:r>
              <a:rPr lang="en-US" dirty="0"/>
              <a:t>(one of the seraphim) </a:t>
            </a:r>
            <a:r>
              <a:rPr lang="en-US" i="1" dirty="0"/>
              <a:t>who cried out, and the house was filled with smoke.”</a:t>
            </a:r>
            <a:endParaRPr lang="en-US" sz="1200" b="1" i="1" cap="none" baseline="0" dirty="0">
              <a:latin typeface="+mn-lt"/>
            </a:endParaRP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Next Scene, 16 (16:1-21) [The Seven Bowls of Wrath]</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3746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Keep in mind that the sounding of the trumpets constituted God’s chastisements and warnings to the ungodly.</a:t>
            </a:r>
          </a:p>
          <a:p>
            <a:pPr marL="628650" lvl="1" indent="-171450">
              <a:buFont typeface="Arial" panose="020B0604020202020204" pitchFamily="34" charset="0"/>
              <a:buChar char="•"/>
            </a:pPr>
            <a:r>
              <a:rPr lang="en-US" sz="1200" b="0" i="0" dirty="0"/>
              <a:t>God’s plagues visited upon the ungodly affected 1/3 (8:7; 8:9; 8:10; 8:12; 9:15)</a:t>
            </a:r>
          </a:p>
          <a:p>
            <a:pPr marL="628650" lvl="1" indent="-171450">
              <a:buFont typeface="Arial" panose="020B0604020202020204" pitchFamily="34" charset="0"/>
              <a:buChar char="•"/>
            </a:pPr>
            <a:r>
              <a:rPr lang="en-US" sz="1200" b="0" i="0" dirty="0"/>
              <a:t>The bowls of wrath we will read about here constitute God’s final judgment of the evil present in that time.  (Empire, and those who cast their lot with the Dragon and the Beasts)</a:t>
            </a:r>
          </a:p>
          <a:p>
            <a:pPr marL="628650" lvl="1" indent="-171450">
              <a:buFont typeface="Arial" panose="020B0604020202020204" pitchFamily="34" charset="0"/>
              <a:buChar char="•"/>
            </a:pPr>
            <a:r>
              <a:rPr lang="en-US" sz="1200" b="1" i="0" dirty="0"/>
              <a:t>Rather than 1/3, these judgments are more intense, affecting the whole.</a:t>
            </a:r>
          </a:p>
          <a:p>
            <a:pPr marL="1085850" lvl="2" indent="-171450">
              <a:buFont typeface="Arial" panose="020B0604020202020204" pitchFamily="34" charset="0"/>
              <a:buChar char="•"/>
            </a:pPr>
            <a:r>
              <a:rPr lang="en-US" sz="1200" b="0" i="0" dirty="0"/>
              <a:t>Trumpets were a call to repentance</a:t>
            </a:r>
          </a:p>
          <a:p>
            <a:pPr marL="0" lvl="0" indent="0">
              <a:buFont typeface="Arial" panose="020B0604020202020204" pitchFamily="34" charset="0"/>
              <a:buNone/>
            </a:pPr>
            <a:r>
              <a:rPr lang="en-US" sz="1200" b="1" i="0" dirty="0"/>
              <a:t>(9:20-21), </a:t>
            </a:r>
            <a:r>
              <a:rPr lang="en-US" sz="1200" b="1" i="1" dirty="0"/>
              <a:t>“</a:t>
            </a:r>
            <a:r>
              <a:rPr lang="en-US" i="1" dirty="0"/>
              <a:t>But the rest of mankind, who were not killed by these plagues, did not repent of the works of their hands, that they should not worship demons, and idols of gold, silver, brass, stone, and wood, which can neither see nor hear nor walk.</a:t>
            </a:r>
            <a:r>
              <a:rPr lang="en-US" i="1" baseline="30000" dirty="0"/>
              <a:t> 21</a:t>
            </a:r>
            <a:r>
              <a:rPr lang="en-US" i="1" dirty="0"/>
              <a:t> And they did not repent of their murders or their sorceries or their sexual immorality or their thefts.”</a:t>
            </a:r>
          </a:p>
          <a:p>
            <a:pPr marL="1085850" lvl="2" indent="-171450">
              <a:buFont typeface="Arial" panose="020B0604020202020204" pitchFamily="34" charset="0"/>
              <a:buChar char="•"/>
            </a:pPr>
            <a:r>
              <a:rPr lang="en-US" sz="1200" b="0" i="0" dirty="0"/>
              <a:t>But, they did not repent</a:t>
            </a:r>
          </a:p>
          <a:p>
            <a:pPr marL="1085850" lvl="2" indent="-171450">
              <a:buFont typeface="Arial" panose="020B0604020202020204" pitchFamily="34" charset="0"/>
              <a:buChar char="•"/>
            </a:pPr>
            <a:r>
              <a:rPr lang="en-US" sz="1200" b="0" i="0" dirty="0"/>
              <a:t>The bowls of wrath constitute God’s judgment and punishment, the time for repentance has passed.</a:t>
            </a:r>
          </a:p>
          <a:p>
            <a:pPr marL="628650" lvl="1" indent="-171450">
              <a:buFont typeface="Arial" panose="020B0604020202020204" pitchFamily="34" charset="0"/>
              <a:buChar char="•"/>
            </a:pPr>
            <a:r>
              <a:rPr lang="en-US" sz="1200" b="0" i="0" dirty="0"/>
              <a:t>As we read these verses, I would like you to consider the response of the ungodly to these judgments, and compare them to the Egyptians response to the 10 plagues, (Exodus 7-12)</a:t>
            </a:r>
          </a:p>
          <a:p>
            <a:pPr marL="628650" lvl="1" indent="-171450">
              <a:buFont typeface="Arial" panose="020B0604020202020204" pitchFamily="34" charset="0"/>
              <a:buChar char="•"/>
            </a:pPr>
            <a:r>
              <a:rPr lang="en-US" sz="1200" b="0" i="0" dirty="0"/>
              <a:t>We are now beginning a discussion of the climax of the book of Revelation.</a:t>
            </a:r>
          </a:p>
          <a:p>
            <a:pPr marL="171450" lvl="0" indent="-171450">
              <a:buFont typeface="Arial" panose="020B0604020202020204" pitchFamily="34" charset="0"/>
              <a:buChar char="•"/>
            </a:pPr>
            <a:endParaRPr lang="en-US" sz="1200" b="1" dirty="0"/>
          </a:p>
          <a:p>
            <a:r>
              <a:rPr lang="en-US" sz="1200" b="1" dirty="0"/>
              <a:t>Scene 16 (Chapter 16:1-21) The Seven Bowls of Wrath</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I am reminded of the parallel between three trumpets and the bowls</a:t>
            </a:r>
          </a:p>
          <a:p>
            <a:pPr marL="1085850" lvl="2" indent="-171450">
              <a:buFont typeface="Arial" panose="020B0604020202020204" pitchFamily="34" charset="0"/>
              <a:buChar char="•"/>
            </a:pPr>
            <a:r>
              <a:rPr lang="en-US" sz="1200" b="0" i="0" dirty="0"/>
              <a:t>Trumpet 1-4 – Vegetation, Seas, Waters, Heavens (8)</a:t>
            </a:r>
          </a:p>
          <a:p>
            <a:pPr marL="1085850" lvl="2" indent="-171450">
              <a:buFont typeface="Arial" panose="020B0604020202020204" pitchFamily="34" charset="0"/>
              <a:buChar char="•"/>
            </a:pPr>
            <a:r>
              <a:rPr lang="en-US" sz="1200" b="0" i="0" dirty="0"/>
              <a:t>Bowls 1-4 – Sores on men, Seas, Waters, Heavens (16)</a:t>
            </a:r>
          </a:p>
          <a:p>
            <a:pPr marL="1085850" lvl="2" indent="-171450">
              <a:buFont typeface="Arial" panose="020B0604020202020204" pitchFamily="34" charset="0"/>
              <a:buChar char="•"/>
            </a:pPr>
            <a:r>
              <a:rPr lang="en-US" sz="1200" b="0" i="0" dirty="0"/>
              <a:t>Trumpet 5-6 – Darkness and Locusts, and Horsemen from Euphrates (9)</a:t>
            </a:r>
          </a:p>
          <a:p>
            <a:pPr marL="1085850" lvl="2" indent="-171450">
              <a:buFont typeface="Arial" panose="020B0604020202020204" pitchFamily="34" charset="0"/>
              <a:buChar char="•"/>
            </a:pPr>
            <a:r>
              <a:rPr lang="en-US" sz="1200" b="0" i="0" dirty="0"/>
              <a:t>Bowls 5-6 – Darkness and Pain, and Euphrates dried up (16)</a:t>
            </a:r>
          </a:p>
          <a:p>
            <a:pPr marL="1085850" lvl="2" indent="-171450">
              <a:buFont typeface="Arial" panose="020B0604020202020204" pitchFamily="34" charset="0"/>
              <a:buChar char="•"/>
            </a:pPr>
            <a:r>
              <a:rPr lang="en-US" sz="1200" b="0" i="0" dirty="0"/>
              <a:t>Trumpet 7 – The proclamation of Jesus’ ultimate victory (11)</a:t>
            </a:r>
          </a:p>
          <a:p>
            <a:pPr marL="1085850" lvl="2" indent="-171450">
              <a:buFont typeface="Arial" panose="020B0604020202020204" pitchFamily="34" charset="0"/>
              <a:buChar char="•"/>
            </a:pPr>
            <a:r>
              <a:rPr lang="en-US" sz="1200" b="0" i="0" dirty="0"/>
              <a:t>Bowl 7 – The fall of the great city, and the pain and wrath of men (16)</a:t>
            </a:r>
          </a:p>
          <a:p>
            <a:pPr marL="628650" lvl="1" indent="-171450">
              <a:buFont typeface="Arial" panose="020B0604020202020204" pitchFamily="34" charset="0"/>
              <a:buChar char="•"/>
            </a:pPr>
            <a:r>
              <a:rPr lang="en-US" sz="1200" b="1" i="0" dirty="0"/>
              <a:t>Despite the judgment, the hardened hearts of men never acknowledge their sin (9,11,21)</a:t>
            </a:r>
          </a:p>
          <a:p>
            <a:pPr marL="1085850" lvl="2" indent="-171450">
              <a:buFont typeface="Arial" panose="020B0604020202020204" pitchFamily="34" charset="0"/>
              <a:buChar char="•"/>
            </a:pPr>
            <a:r>
              <a:rPr lang="en-US" sz="1200" b="0" i="0" dirty="0"/>
              <a:t>Pharoah as example</a:t>
            </a:r>
          </a:p>
          <a:p>
            <a:pPr marL="0" lvl="0" indent="0">
              <a:buFont typeface="Arial" panose="020B0604020202020204" pitchFamily="34" charset="0"/>
              <a:buNone/>
            </a:pPr>
            <a:r>
              <a:rPr lang="en-US" sz="1200" b="1" i="0" dirty="0"/>
              <a:t>(Exodus</a:t>
            </a:r>
            <a:r>
              <a:rPr lang="en-US" b="1" dirty="0"/>
              <a:t> 7:13), </a:t>
            </a:r>
            <a:r>
              <a:rPr lang="en-US" i="1" dirty="0"/>
              <a:t>“And Pharaoh's heart grew hard, and he did not heed them…”</a:t>
            </a:r>
          </a:p>
          <a:p>
            <a:pPr marL="1085850" lvl="2" indent="-171450">
              <a:buFont typeface="Arial" panose="020B0604020202020204" pitchFamily="34" charset="0"/>
              <a:buChar char="•"/>
            </a:pPr>
            <a:r>
              <a:rPr lang="en-US" sz="1200" b="0" i="0" dirty="0"/>
              <a:t>The rebellious.  They know, but they are willful, prideful</a:t>
            </a:r>
          </a:p>
          <a:p>
            <a:pPr marL="0" lvl="0" indent="0">
              <a:buFont typeface="Arial" panose="020B0604020202020204" pitchFamily="34" charset="0"/>
              <a:buNone/>
            </a:pPr>
            <a:r>
              <a:rPr lang="en-US" sz="1200" b="1" i="0" dirty="0"/>
              <a:t>(</a:t>
            </a:r>
            <a:r>
              <a:rPr lang="en-US" b="1" dirty="0"/>
              <a:t>Romans 1:32), </a:t>
            </a:r>
            <a:r>
              <a:rPr lang="en-US" i="1" dirty="0"/>
              <a:t>“who, </a:t>
            </a:r>
            <a:r>
              <a:rPr lang="en-US" i="1" u="sng" dirty="0"/>
              <a:t>knowing</a:t>
            </a:r>
            <a:r>
              <a:rPr lang="en-US" i="1" dirty="0"/>
              <a:t> the righteous judgment of God, that those who practice such things are deserving of death, </a:t>
            </a:r>
            <a:r>
              <a:rPr lang="en-US" i="1" u="sng" dirty="0"/>
              <a:t>not only do the same but also approve of those who practice them</a:t>
            </a:r>
            <a:r>
              <a:rPr lang="en-US" i="1" dirty="0"/>
              <a:t>.”</a:t>
            </a:r>
          </a:p>
          <a:p>
            <a:pPr marL="628650" lvl="1" indent="-171450">
              <a:buFont typeface="Arial" panose="020B0604020202020204" pitchFamily="34" charset="0"/>
              <a:buChar char="•"/>
            </a:pPr>
            <a:r>
              <a:rPr lang="en-US" sz="1200" b="1" i="0" dirty="0"/>
              <a:t>The magnificence of God’s power and sovereignty gives us pause</a:t>
            </a:r>
          </a:p>
          <a:p>
            <a:pPr marL="0" lvl="0" indent="0">
              <a:buFont typeface="Arial" panose="020B0604020202020204" pitchFamily="34" charset="0"/>
              <a:buNone/>
            </a:pPr>
            <a:r>
              <a:rPr lang="en-US" b="1" dirty="0"/>
              <a:t>(Matthew 10:28 ), </a:t>
            </a:r>
            <a:r>
              <a:rPr lang="en-US" i="1" dirty="0"/>
              <a:t>“And do not fear those who kill the body but cannot kill the soul. But rather fear Him who is able to destroy both soul and body in hell.”</a:t>
            </a:r>
          </a:p>
          <a:p>
            <a:pPr marL="1085850" lvl="2" indent="-171450">
              <a:buFont typeface="Arial" panose="020B0604020202020204" pitchFamily="34" charset="0"/>
              <a:buChar char="•"/>
            </a:pPr>
            <a:r>
              <a:rPr lang="en-US" sz="1200" b="0" i="0" dirty="0"/>
              <a:t>Note:  There is no reason to fear if we belong to God in this time</a:t>
            </a:r>
          </a:p>
          <a:p>
            <a:pPr marL="0" lvl="0" indent="0">
              <a:buFont typeface="Arial" panose="020B0604020202020204" pitchFamily="34" charset="0"/>
              <a:buNone/>
            </a:pPr>
            <a:r>
              <a:rPr lang="en-US" sz="1200" b="1" i="0" dirty="0"/>
              <a:t>(Matthew 10:31), </a:t>
            </a:r>
            <a:r>
              <a:rPr lang="en-US" sz="1200" b="0" i="1" dirty="0"/>
              <a:t>“</a:t>
            </a:r>
            <a:r>
              <a:rPr lang="en-US" i="1" dirty="0"/>
              <a:t>Do not fear therefore; you are of more value than many sparrows.”</a:t>
            </a:r>
          </a:p>
          <a:p>
            <a:pPr marL="1085850" lvl="2" indent="-171450">
              <a:buFont typeface="Arial" panose="020B0604020202020204" pitchFamily="34" charset="0"/>
              <a:buChar char="•"/>
            </a:pPr>
            <a:r>
              <a:rPr lang="en-US" sz="1200" b="0" i="0" dirty="0"/>
              <a:t>But, those who are ungodly have reason to tremble (Ex: Sixth seal, earthquake, darkness)</a:t>
            </a:r>
          </a:p>
          <a:p>
            <a:pPr marL="0" lvl="0" indent="0">
              <a:buFont typeface="Arial" panose="020B0604020202020204" pitchFamily="34" charset="0"/>
              <a:buNone/>
            </a:pPr>
            <a:r>
              <a:rPr lang="en-US" sz="1200" b="1" i="0" dirty="0"/>
              <a:t>(Revelation 6:15-17), </a:t>
            </a:r>
            <a:r>
              <a:rPr lang="en-US" sz="1200" b="0" i="1" dirty="0"/>
              <a:t>“</a:t>
            </a:r>
            <a:r>
              <a:rPr lang="en-US" i="1" dirty="0"/>
              <a:t>And the kings of the earth, the great men, the rich men, the commanders, the mighty men, every slave and every free man, hid themselves in the caves and in the rocks of the mountains,</a:t>
            </a:r>
            <a:r>
              <a:rPr lang="en-US" i="1" baseline="30000" dirty="0"/>
              <a:t> 16</a:t>
            </a:r>
            <a:r>
              <a:rPr lang="en-US" i="1" dirty="0"/>
              <a:t> and said to the mountains and rocks, “Fall on us and hide us from the face of Him who sits on the throne and from the wrath of the Lamb!</a:t>
            </a:r>
            <a:r>
              <a:rPr lang="en-US" i="1" baseline="30000" dirty="0"/>
              <a:t> 17</a:t>
            </a:r>
            <a:r>
              <a:rPr lang="en-US" i="1" dirty="0"/>
              <a:t> For the great day of His wrath has come, and who is able to stand?”</a:t>
            </a:r>
          </a:p>
          <a:p>
            <a:pPr marL="628650" lvl="1" indent="-171450">
              <a:buFont typeface="Arial" panose="020B0604020202020204" pitchFamily="34" charset="0"/>
              <a:buChar char="•"/>
            </a:pPr>
            <a:r>
              <a:rPr lang="en-US" sz="1200" b="1" i="0" dirty="0"/>
              <a:t>The finality of the judgment at the pronouncement of God.  “It is done!” (vs. 17, 19).</a:t>
            </a:r>
          </a:p>
          <a:p>
            <a:pPr marL="0" lvl="0" indent="0">
              <a:buFont typeface="Arial" panose="020B0604020202020204" pitchFamily="34" charset="0"/>
              <a:buNone/>
            </a:pPr>
            <a:r>
              <a:rPr lang="en-US" sz="1200" b="1" i="0" dirty="0"/>
              <a:t>(2 Peter 3</a:t>
            </a:r>
            <a:r>
              <a:rPr lang="en-US" b="1" i="0" dirty="0"/>
              <a:t>:9-10), </a:t>
            </a:r>
            <a:r>
              <a:rPr lang="en-US" i="1" dirty="0"/>
              <a:t>“The Lord is not slack concerning His promise, as some count slackness, but is longsuffering toward us, not willing that any should perish but that all should come to repentance. </a:t>
            </a:r>
            <a:r>
              <a:rPr lang="en-US" i="1" baseline="30000" dirty="0"/>
              <a:t>10</a:t>
            </a:r>
            <a:r>
              <a:rPr lang="en-US" i="1" dirty="0"/>
              <a:t> But the day of the Lord will come as a thief in the night, in which the heavens will pass away with a great noise, and the elements will melt with fervent heat; both the earth and the works that are in it will be burned up.”</a:t>
            </a:r>
          </a:p>
          <a:p>
            <a:pPr marL="1085850" lvl="2" indent="-171450">
              <a:buFont typeface="Arial" panose="020B0604020202020204" pitchFamily="34" charset="0"/>
              <a:buChar char="•"/>
            </a:pPr>
            <a:r>
              <a:rPr lang="en-US" sz="1200" b="0" i="0" dirty="0"/>
              <a:t>The only way to prepare is to always stand prepared!</a:t>
            </a:r>
          </a:p>
          <a:p>
            <a:pPr marL="0" lvl="0" indent="0">
              <a:buFont typeface="Arial" panose="020B0604020202020204" pitchFamily="34" charset="0"/>
              <a:buNone/>
            </a:pPr>
            <a:r>
              <a:rPr lang="en-US" b="1" dirty="0"/>
              <a:t>(1 Thessalonians 5:4-8), </a:t>
            </a:r>
            <a:r>
              <a:rPr lang="en-US" i="1" dirty="0"/>
              <a:t>“But you, brethren, are not in darkness, so that this Day should overtake you as a thief.</a:t>
            </a:r>
            <a:r>
              <a:rPr lang="en-US" i="1" baseline="30000" dirty="0"/>
              <a:t> 5</a:t>
            </a:r>
            <a:r>
              <a:rPr lang="en-US" i="1" dirty="0"/>
              <a:t> You are all sons of light and sons of the day. We are not of the night nor of darkness.</a:t>
            </a:r>
            <a:r>
              <a:rPr lang="en-US" i="1" baseline="30000" dirty="0"/>
              <a:t> 6</a:t>
            </a:r>
            <a:r>
              <a:rPr lang="en-US" i="1" dirty="0"/>
              <a:t> Therefore let us not sleep, as others do, but let us watch and be sober.</a:t>
            </a:r>
            <a:r>
              <a:rPr lang="en-US" i="1" baseline="30000" dirty="0"/>
              <a:t> 7</a:t>
            </a:r>
            <a:r>
              <a:rPr lang="en-US" i="1" dirty="0"/>
              <a:t> For those who sleep, sleep at night, and those who get drunk are drunk at night.</a:t>
            </a:r>
            <a:r>
              <a:rPr lang="en-US" i="1" baseline="30000" dirty="0"/>
              <a:t> 8</a:t>
            </a:r>
            <a:r>
              <a:rPr lang="en-US" i="1" dirty="0"/>
              <a:t> But let us who are of the day be sober, putting on the breastplate of faith and love, and as a helmet the hope of salvation.”</a:t>
            </a:r>
            <a:endParaRPr lang="en-US" sz="12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0046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God’s judgment upon the unrighteous is inexorable.</a:t>
            </a:r>
          </a:p>
          <a:p>
            <a:pPr marL="0" indent="0">
              <a:buFont typeface="Arial" panose="020B0604020202020204" pitchFamily="34" charset="0"/>
              <a:buNone/>
            </a:pPr>
            <a:r>
              <a:rPr lang="en-US" b="1" i="0" dirty="0"/>
              <a:t>(Revelation 1:1-3), </a:t>
            </a:r>
            <a:r>
              <a:rPr lang="en-US" i="1" dirty="0"/>
              <a:t>“The Revelation of Jesus Christ, which God gave Him to show His servants—things which must shortly take place. And He sent and signified it by His angel to His servant John,</a:t>
            </a:r>
            <a:r>
              <a:rPr lang="en-US" i="1" baseline="30000" dirty="0"/>
              <a:t> 2</a:t>
            </a:r>
            <a:r>
              <a:rPr lang="en-US" i="1" dirty="0"/>
              <a:t> who bore witness to the word of God, and to the testimony of Jesus Christ, to all things that he saw.</a:t>
            </a:r>
            <a:r>
              <a:rPr lang="en-US" i="1" baseline="30000" dirty="0"/>
              <a:t> 3</a:t>
            </a:r>
            <a:r>
              <a:rPr lang="en-US" i="1" dirty="0"/>
              <a:t> Blessed is he who reads and those who hear the words of this prophecy, and keep those things which are written in it; for the time is near.”</a:t>
            </a:r>
            <a:endParaRPr lang="en-US" sz="1200" b="1" i="1" dirty="0">
              <a:solidFill>
                <a:srgbClr val="324959"/>
              </a:solidFill>
            </a:endParaRPr>
          </a:p>
          <a:p>
            <a:pPr marL="171450" indent="-171450">
              <a:buFont typeface="Arial" panose="020B0604020202020204" pitchFamily="34" charset="0"/>
              <a:buChar char="•"/>
            </a:pPr>
            <a:r>
              <a:rPr lang="en-US" sz="1200" b="1" dirty="0">
                <a:solidFill>
                  <a:srgbClr val="324959"/>
                </a:solidFill>
              </a:rPr>
              <a:t>God’s judgment upon the unrighteous is just (5-7)</a:t>
            </a:r>
          </a:p>
          <a:p>
            <a:pPr marL="0" indent="0">
              <a:buFont typeface="Arial" panose="020B0604020202020204" pitchFamily="34" charset="0"/>
              <a:buNone/>
            </a:pPr>
            <a:r>
              <a:rPr lang="en-US" b="1" dirty="0"/>
              <a:t>(Psalms 7:8-11), </a:t>
            </a:r>
            <a:r>
              <a:rPr lang="en-US" i="1" dirty="0"/>
              <a:t>“The Lord shall judge the peoples; Judge me, O Lord, according to my righteousness, and according to my integrity within me. </a:t>
            </a:r>
            <a:r>
              <a:rPr lang="en-US" i="1" baseline="30000" dirty="0"/>
              <a:t>9</a:t>
            </a:r>
            <a:r>
              <a:rPr lang="en-US" i="1" dirty="0"/>
              <a:t> Oh, let the wickedness of the wicked come to an end, but establish the just; for the righteous God tests the hearts and minds. </a:t>
            </a:r>
            <a:r>
              <a:rPr lang="en-US" i="1" baseline="30000" dirty="0"/>
              <a:t>10</a:t>
            </a:r>
            <a:r>
              <a:rPr lang="en-US" i="1" dirty="0"/>
              <a:t> My defense is of God, Who saves the upright in heart. </a:t>
            </a:r>
            <a:r>
              <a:rPr lang="en-US" i="1" baseline="30000" dirty="0"/>
              <a:t>11</a:t>
            </a:r>
            <a:r>
              <a:rPr lang="en-US" i="1" dirty="0"/>
              <a:t> God is a just judge, and God is angry with the wicked every day.”</a:t>
            </a:r>
          </a:p>
          <a:p>
            <a:pPr marL="0" indent="0">
              <a:buFont typeface="Arial" panose="020B0604020202020204" pitchFamily="34" charset="0"/>
              <a:buNone/>
            </a:pPr>
            <a:r>
              <a:rPr lang="en-US" b="1" dirty="0"/>
              <a:t>(Psalms 7:14-17), </a:t>
            </a:r>
            <a:r>
              <a:rPr lang="en-US" i="1" dirty="0"/>
              <a:t>“Behold, the wicked brings forth iniquity; yes, he conceives trouble and brings forth falsehood. </a:t>
            </a:r>
            <a:r>
              <a:rPr lang="en-US" i="1" baseline="30000" dirty="0"/>
              <a:t>15</a:t>
            </a:r>
            <a:r>
              <a:rPr lang="en-US" i="1" dirty="0"/>
              <a:t> He made a pit and dug it out, and has fallen into the ditch which he made. </a:t>
            </a:r>
            <a:r>
              <a:rPr lang="en-US" i="1" baseline="30000" dirty="0"/>
              <a:t>16</a:t>
            </a:r>
            <a:r>
              <a:rPr lang="en-US" i="1" dirty="0"/>
              <a:t> His trouble shall return upon his own head, and his violent dealing shall come down on his own crown. </a:t>
            </a:r>
            <a:r>
              <a:rPr lang="en-US" i="1" baseline="30000" dirty="0"/>
              <a:t>17</a:t>
            </a:r>
            <a:r>
              <a:rPr lang="en-US" i="1" dirty="0"/>
              <a:t> I will praise the Lord according to His righteousness, and will sing praise to the name of the Lord Most High.”</a:t>
            </a:r>
            <a:endParaRPr lang="en-US" sz="1200" b="1" i="1" dirty="0">
              <a:solidFill>
                <a:srgbClr val="324959"/>
              </a:solidFill>
            </a:endParaRPr>
          </a:p>
          <a:p>
            <a:pPr marL="171450" indent="-171450">
              <a:buFont typeface="Arial" panose="020B0604020202020204" pitchFamily="34" charset="0"/>
              <a:buChar char="•"/>
            </a:pPr>
            <a:r>
              <a:rPr lang="en-US" sz="1200" b="1" dirty="0">
                <a:solidFill>
                  <a:srgbClr val="324959"/>
                </a:solidFill>
              </a:rPr>
              <a:t>God’s judgment comes as a thief (15)</a:t>
            </a:r>
          </a:p>
          <a:p>
            <a:pPr marL="628650" lvl="1" indent="-171450">
              <a:buFont typeface="Arial" panose="020B0604020202020204" pitchFamily="34" charset="0"/>
              <a:buChar char="•"/>
            </a:pPr>
            <a:r>
              <a:rPr lang="en-US" sz="1200" b="0" dirty="0">
                <a:solidFill>
                  <a:srgbClr val="324959"/>
                </a:solidFill>
              </a:rPr>
              <a:t>Prideful men who have things as they wish them to be, are blinded by their arrogance</a:t>
            </a:r>
          </a:p>
          <a:p>
            <a:pPr marL="628650" lvl="1" indent="-171450">
              <a:buFont typeface="Arial" panose="020B0604020202020204" pitchFamily="34" charset="0"/>
              <a:buChar char="•"/>
            </a:pPr>
            <a:r>
              <a:rPr lang="en-US" sz="1200" b="0" dirty="0">
                <a:solidFill>
                  <a:srgbClr val="324959"/>
                </a:solidFill>
              </a:rPr>
              <a:t>Especially in the final judgment, there will be no signs indicating the time has come.</a:t>
            </a:r>
          </a:p>
          <a:p>
            <a:pPr marL="0" indent="0">
              <a:buFont typeface="Arial" panose="020B0604020202020204" pitchFamily="34" charset="0"/>
              <a:buNone/>
            </a:pPr>
            <a:r>
              <a:rPr lang="en-US" b="1" dirty="0"/>
              <a:t>(2 Peter 3:10), </a:t>
            </a:r>
            <a:r>
              <a:rPr lang="en-US" i="1" dirty="0"/>
              <a:t>“But the day of the Lord will come as a thief in the night, in which the heavens will pass away with a great noise, and the elements will melt with fervent heat; both the earth and the works that are in it will be burned up.”</a:t>
            </a:r>
            <a:endParaRPr lang="en-US" sz="1200" b="1" i="1" dirty="0">
              <a:solidFill>
                <a:srgbClr val="324959"/>
              </a:solidFill>
            </a:endParaRPr>
          </a:p>
          <a:p>
            <a:pPr marL="171450" indent="-171450">
              <a:buFont typeface="Arial" panose="020B0604020202020204" pitchFamily="34" charset="0"/>
              <a:buChar char="•"/>
            </a:pPr>
            <a:r>
              <a:rPr lang="en-US" sz="1200" b="1" dirty="0">
                <a:solidFill>
                  <a:srgbClr val="324959"/>
                </a:solidFill>
              </a:rPr>
              <a:t>God’s judgment is irresistible (17-19)</a:t>
            </a:r>
          </a:p>
          <a:p>
            <a:pPr marL="171450" indent="-171450">
              <a:buFont typeface="Arial" panose="020B0604020202020204" pitchFamily="34" charset="0"/>
              <a:buChar char="•"/>
            </a:pPr>
            <a:r>
              <a:rPr lang="en-US" sz="1200" b="1" dirty="0">
                <a:solidFill>
                  <a:srgbClr val="324959"/>
                </a:solidFill>
              </a:rPr>
              <a:t>(Matthew 24:32-34) [A reference here to the destruction of Jerusalem], </a:t>
            </a:r>
            <a:r>
              <a:rPr lang="en-US" sz="1200" b="0" i="1" dirty="0">
                <a:solidFill>
                  <a:srgbClr val="324959"/>
                </a:solidFill>
              </a:rPr>
              <a:t>“</a:t>
            </a:r>
            <a:r>
              <a:rPr lang="en-US" b="0" i="1" dirty="0"/>
              <a:t>Now learn this parable from the fig tree: When its branch has already become tender and puts forth leaves, you know that summer is near.</a:t>
            </a:r>
            <a:r>
              <a:rPr lang="en-US" b="0" i="1" baseline="30000" dirty="0"/>
              <a:t> 33</a:t>
            </a:r>
            <a:r>
              <a:rPr lang="en-US" b="0" i="1" dirty="0"/>
              <a:t> So you also, when you see all these things, know that it is near—at the doors!</a:t>
            </a:r>
            <a:r>
              <a:rPr lang="en-US" b="0" i="1" baseline="30000" dirty="0"/>
              <a:t> 34</a:t>
            </a:r>
            <a:r>
              <a:rPr lang="en-US" b="0" i="1" dirty="0"/>
              <a:t> Assuredly, I say to you, this generation will by no means pass away till all these things take place.</a:t>
            </a:r>
            <a:r>
              <a:rPr lang="en-US" b="0" i="1" baseline="30000" dirty="0"/>
              <a:t> 35</a:t>
            </a:r>
            <a:r>
              <a:rPr lang="en-US" b="0" i="1" dirty="0"/>
              <a:t> Heaven and earth will pass away, </a:t>
            </a:r>
            <a:r>
              <a:rPr lang="en-US" b="0" i="1" u="sng" dirty="0"/>
              <a:t>but My words will by no means pass away</a:t>
            </a:r>
            <a:r>
              <a:rPr lang="en-US" b="0" i="1" dirty="0"/>
              <a:t>.”</a:t>
            </a:r>
            <a:endParaRPr lang="en-US" sz="1200" b="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6141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a:t>
            </a:r>
          </a:p>
          <a:p>
            <a:pPr marL="175308" lvl="0" indent="-175308">
              <a:buFont typeface="Arial" panose="020B0604020202020204" pitchFamily="34" charset="0"/>
              <a:buChar char="•"/>
            </a:pPr>
            <a:r>
              <a:rPr lang="en-US" sz="1200" b="1" dirty="0">
                <a:solidFill>
                  <a:schemeClr val="tx1"/>
                </a:solidFill>
                <a:latin typeface="+mn-lt"/>
              </a:rPr>
              <a:t>Them</a:t>
            </a:r>
          </a:p>
          <a:p>
            <a:pPr marL="628650" lvl="1" indent="-171450">
              <a:buFont typeface="Arial" panose="020B0604020202020204" pitchFamily="34" charset="0"/>
              <a:buChar char="•"/>
            </a:pPr>
            <a:r>
              <a:rPr lang="en-US" sz="1200" b="1" i="0" dirty="0">
                <a:solidFill>
                  <a:schemeClr val="tx1"/>
                </a:solidFill>
                <a:latin typeface="+mn-lt"/>
              </a:rPr>
              <a:t>The need for preparation (15)</a:t>
            </a:r>
            <a:endParaRPr lang="en-US" sz="1200" b="0" i="1" dirty="0">
              <a:solidFill>
                <a:schemeClr val="tx1"/>
              </a:solidFill>
              <a:latin typeface="+mn-lt"/>
            </a:endParaRPr>
          </a:p>
          <a:p>
            <a:pPr marL="171450" lvl="0" indent="-171450">
              <a:buFont typeface="Arial" panose="020B0604020202020204" pitchFamily="34" charset="0"/>
              <a:buChar char="•"/>
            </a:pPr>
            <a:r>
              <a:rPr lang="en-US" sz="1200" b="1"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The need for preparation</a:t>
            </a:r>
          </a:p>
          <a:p>
            <a:pPr marL="0" lvl="0" indent="0">
              <a:buFont typeface="Arial" panose="020B0604020202020204" pitchFamily="34" charset="0"/>
              <a:buNone/>
            </a:pPr>
            <a:r>
              <a:rPr lang="en-US" sz="1200" b="1" dirty="0">
                <a:solidFill>
                  <a:schemeClr val="tx1"/>
                </a:solidFill>
                <a:latin typeface="+mn-lt"/>
              </a:rPr>
              <a:t>(Matthew 25:1-13), </a:t>
            </a:r>
            <a:r>
              <a:rPr lang="en-US" sz="1200" i="1" dirty="0">
                <a:solidFill>
                  <a:schemeClr val="tx1"/>
                </a:solidFill>
                <a:latin typeface="+mn-lt"/>
              </a:rPr>
              <a:t>“Then the kingdom of heaven shall be likened to ten virgins who took their lamps and went out to meet the bridegroom.</a:t>
            </a:r>
            <a:r>
              <a:rPr lang="en-US" sz="1200" i="1" baseline="30000" dirty="0">
                <a:solidFill>
                  <a:schemeClr val="tx1"/>
                </a:solidFill>
                <a:latin typeface="+mn-lt"/>
              </a:rPr>
              <a:t> 2</a:t>
            </a:r>
            <a:r>
              <a:rPr lang="en-US" sz="1200" i="1" dirty="0">
                <a:solidFill>
                  <a:schemeClr val="tx1"/>
                </a:solidFill>
                <a:latin typeface="+mn-lt"/>
              </a:rPr>
              <a:t> Now five of them were wise, and five were foolish.</a:t>
            </a:r>
            <a:r>
              <a:rPr lang="en-US" sz="1200" i="1" baseline="30000" dirty="0">
                <a:solidFill>
                  <a:schemeClr val="tx1"/>
                </a:solidFill>
                <a:latin typeface="+mn-lt"/>
              </a:rPr>
              <a:t> 3</a:t>
            </a:r>
            <a:r>
              <a:rPr lang="en-US" sz="1200" i="1" dirty="0">
                <a:solidFill>
                  <a:schemeClr val="tx1"/>
                </a:solidFill>
                <a:latin typeface="+mn-lt"/>
              </a:rPr>
              <a:t> Those who were foolish took their lamps and took no oil with them,</a:t>
            </a:r>
            <a:r>
              <a:rPr lang="en-US" sz="1200" i="1" baseline="30000" dirty="0">
                <a:solidFill>
                  <a:schemeClr val="tx1"/>
                </a:solidFill>
                <a:latin typeface="+mn-lt"/>
              </a:rPr>
              <a:t> 4</a:t>
            </a:r>
            <a:r>
              <a:rPr lang="en-US" sz="1200" i="1" dirty="0">
                <a:solidFill>
                  <a:schemeClr val="tx1"/>
                </a:solidFill>
                <a:latin typeface="+mn-lt"/>
              </a:rPr>
              <a:t> but the wise took oil in their vessels with their lamps.</a:t>
            </a:r>
            <a:r>
              <a:rPr lang="en-US" sz="1200" i="1" baseline="30000" dirty="0">
                <a:solidFill>
                  <a:schemeClr val="tx1"/>
                </a:solidFill>
                <a:latin typeface="+mn-lt"/>
              </a:rPr>
              <a:t> 5</a:t>
            </a:r>
            <a:r>
              <a:rPr lang="en-US" sz="1200" i="1" dirty="0">
                <a:solidFill>
                  <a:schemeClr val="tx1"/>
                </a:solidFill>
                <a:latin typeface="+mn-lt"/>
              </a:rPr>
              <a:t> But while the bridegroom was delayed, they all slumbered and slept. </a:t>
            </a:r>
            <a:r>
              <a:rPr lang="en-US" sz="1200" i="1" baseline="30000" dirty="0">
                <a:solidFill>
                  <a:schemeClr val="tx1"/>
                </a:solidFill>
                <a:latin typeface="+mn-lt"/>
              </a:rPr>
              <a:t>6</a:t>
            </a:r>
            <a:r>
              <a:rPr lang="en-US" sz="1200" i="1" dirty="0">
                <a:solidFill>
                  <a:schemeClr val="tx1"/>
                </a:solidFill>
                <a:latin typeface="+mn-lt"/>
              </a:rPr>
              <a:t> “And at midnight a cry was heard: ‘Behold, the bridegroom is coming; go out to meet him!’</a:t>
            </a:r>
            <a:r>
              <a:rPr lang="en-US" sz="1200" i="1" baseline="30000" dirty="0">
                <a:solidFill>
                  <a:schemeClr val="tx1"/>
                </a:solidFill>
                <a:latin typeface="+mn-lt"/>
              </a:rPr>
              <a:t> 7</a:t>
            </a:r>
            <a:r>
              <a:rPr lang="en-US" sz="1200" i="1" dirty="0">
                <a:solidFill>
                  <a:schemeClr val="tx1"/>
                </a:solidFill>
                <a:latin typeface="+mn-lt"/>
              </a:rPr>
              <a:t> Then all those virgins arose and trimmed their lamps.</a:t>
            </a:r>
            <a:r>
              <a:rPr lang="en-US" sz="1200" i="1" baseline="30000" dirty="0">
                <a:solidFill>
                  <a:schemeClr val="tx1"/>
                </a:solidFill>
                <a:latin typeface="+mn-lt"/>
              </a:rPr>
              <a:t> 8</a:t>
            </a:r>
            <a:r>
              <a:rPr lang="en-US" sz="1200" i="1" dirty="0">
                <a:solidFill>
                  <a:schemeClr val="tx1"/>
                </a:solidFill>
                <a:latin typeface="+mn-lt"/>
              </a:rPr>
              <a:t> And the foolish said to the wise, ‘Give us some of your oil, for our lamps are going out.’</a:t>
            </a:r>
            <a:r>
              <a:rPr lang="en-US" sz="1200" i="1" baseline="30000" dirty="0">
                <a:solidFill>
                  <a:schemeClr val="tx1"/>
                </a:solidFill>
                <a:latin typeface="+mn-lt"/>
              </a:rPr>
              <a:t> 9</a:t>
            </a:r>
            <a:r>
              <a:rPr lang="en-US" sz="1200" i="1" dirty="0">
                <a:solidFill>
                  <a:schemeClr val="tx1"/>
                </a:solidFill>
                <a:latin typeface="+mn-lt"/>
              </a:rPr>
              <a:t> But the wise answered, saying, ‘No, lest there should not be enough for us and you; but go rather to those who sell, and buy for yourselves.’</a:t>
            </a:r>
            <a:r>
              <a:rPr lang="en-US" sz="1200" i="1" baseline="30000" dirty="0">
                <a:solidFill>
                  <a:schemeClr val="tx1"/>
                </a:solidFill>
                <a:latin typeface="+mn-lt"/>
              </a:rPr>
              <a:t> 10</a:t>
            </a:r>
            <a:r>
              <a:rPr lang="en-US" sz="1200" i="1" dirty="0">
                <a:solidFill>
                  <a:schemeClr val="tx1"/>
                </a:solidFill>
                <a:latin typeface="+mn-lt"/>
              </a:rPr>
              <a:t> And while they went to buy, the bridegroom came, and those who were ready went in with him to the wedding; and the door was shut. </a:t>
            </a:r>
            <a:r>
              <a:rPr lang="en-US" sz="1200" i="1" baseline="30000" dirty="0">
                <a:solidFill>
                  <a:schemeClr val="tx1"/>
                </a:solidFill>
                <a:latin typeface="+mn-lt"/>
              </a:rPr>
              <a:t>11</a:t>
            </a:r>
            <a:r>
              <a:rPr lang="en-US" sz="1200" i="1" dirty="0">
                <a:solidFill>
                  <a:schemeClr val="tx1"/>
                </a:solidFill>
                <a:latin typeface="+mn-lt"/>
              </a:rPr>
              <a:t> “Afterward the other virgins came also, saying, ‘Lord, Lord, open to us!’</a:t>
            </a:r>
            <a:r>
              <a:rPr lang="en-US" sz="1200" i="1" baseline="30000" dirty="0">
                <a:solidFill>
                  <a:schemeClr val="tx1"/>
                </a:solidFill>
                <a:latin typeface="+mn-lt"/>
              </a:rPr>
              <a:t> 12</a:t>
            </a:r>
            <a:r>
              <a:rPr lang="en-US" sz="1200" i="1" dirty="0">
                <a:solidFill>
                  <a:schemeClr val="tx1"/>
                </a:solidFill>
                <a:latin typeface="+mn-lt"/>
              </a:rPr>
              <a:t> But he answered and said, ‘Assuredly, I say to you, I do not know you.’ </a:t>
            </a:r>
            <a:r>
              <a:rPr lang="en-US" sz="1200" i="1" baseline="30000" dirty="0">
                <a:solidFill>
                  <a:schemeClr val="tx1"/>
                </a:solidFill>
                <a:latin typeface="+mn-lt"/>
              </a:rPr>
              <a:t>13</a:t>
            </a:r>
            <a:r>
              <a:rPr lang="en-US" sz="1200" i="1" dirty="0">
                <a:solidFill>
                  <a:schemeClr val="tx1"/>
                </a:solidFill>
                <a:latin typeface="+mn-lt"/>
              </a:rPr>
              <a:t> “Watch therefore, for you know neither the day nor the hour in which the Son of Man is coming.”</a:t>
            </a:r>
          </a:p>
          <a:p>
            <a:pPr marL="628650" lvl="1" indent="-171450">
              <a:buFont typeface="Arial" panose="020B0604020202020204" pitchFamily="34" charset="0"/>
              <a:buChar char="•"/>
            </a:pPr>
            <a:r>
              <a:rPr lang="en-US" sz="1200" b="1" i="0" dirty="0">
                <a:solidFill>
                  <a:schemeClr val="tx1"/>
                </a:solidFill>
                <a:latin typeface="+mn-lt"/>
              </a:rPr>
              <a:t>What preparation consists of is daily righteousness</a:t>
            </a:r>
          </a:p>
          <a:p>
            <a:pPr marL="0" lvl="0" indent="0">
              <a:buFont typeface="Arial" panose="020B0604020202020204" pitchFamily="34" charset="0"/>
              <a:buNone/>
            </a:pPr>
            <a:r>
              <a:rPr lang="en-US" b="1" dirty="0"/>
              <a:t>(1 Thessalonians 5:4-10), </a:t>
            </a:r>
            <a:r>
              <a:rPr lang="en-US" i="1" dirty="0"/>
              <a:t>“But you, brethren, are not in darkness, so that this Day should overtake you as a thief.</a:t>
            </a:r>
            <a:r>
              <a:rPr lang="en-US" i="1" baseline="30000" dirty="0"/>
              <a:t> 5</a:t>
            </a:r>
            <a:r>
              <a:rPr lang="en-US" i="1" dirty="0"/>
              <a:t> You are all sons of light and sons of the day. We are not of the night nor of darkness.</a:t>
            </a:r>
            <a:r>
              <a:rPr lang="en-US" i="1" baseline="30000" dirty="0"/>
              <a:t> 6</a:t>
            </a:r>
            <a:r>
              <a:rPr lang="en-US" i="1" dirty="0"/>
              <a:t> Therefore let us not sleep, as others do, but let us watch and be sober.</a:t>
            </a:r>
            <a:r>
              <a:rPr lang="en-US" i="1" baseline="30000" dirty="0"/>
              <a:t> 7</a:t>
            </a:r>
            <a:r>
              <a:rPr lang="en-US" i="1" dirty="0"/>
              <a:t> For those who sleep, sleep at night, and those who get drunk are drunk at night.</a:t>
            </a:r>
            <a:r>
              <a:rPr lang="en-US" i="1" baseline="30000" dirty="0"/>
              <a:t> 8</a:t>
            </a:r>
            <a:r>
              <a:rPr lang="en-US" i="1" dirty="0"/>
              <a:t> But let us who are of the day be sober, putting on the breastplate of faith and love, and as a helmet the hope of salvation.</a:t>
            </a:r>
            <a:r>
              <a:rPr lang="en-US" i="1" baseline="30000" dirty="0"/>
              <a:t> 9</a:t>
            </a:r>
            <a:r>
              <a:rPr lang="en-US" i="1" dirty="0"/>
              <a:t> For God did not appoint us to wrath, but to obtain salvation through our Lord Jesus Christ,</a:t>
            </a:r>
            <a:r>
              <a:rPr lang="en-US" i="1" baseline="30000" dirty="0"/>
              <a:t> 10</a:t>
            </a:r>
            <a:r>
              <a:rPr lang="en-US" i="1" dirty="0"/>
              <a:t> who died for us, that whether we wake or sleep, we should live together with Him.”</a:t>
            </a:r>
            <a:endParaRPr lang="en-US" sz="1200" b="1"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4090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15:1-8</a:t>
            </a:r>
          </a:p>
          <a:p>
            <a:pPr marL="642795" lvl="1" indent="-175308">
              <a:buFont typeface="Arial" panose="020B0604020202020204" pitchFamily="34" charset="0"/>
              <a:buChar char="•"/>
            </a:pPr>
            <a:r>
              <a:rPr lang="en-US" sz="1200" b="1" dirty="0">
                <a:latin typeface="+mn-lt"/>
              </a:rPr>
              <a:t>Identify and define</a:t>
            </a:r>
          </a:p>
          <a:p>
            <a:pPr marL="175308" lvl="0" indent="-175308">
              <a:buFont typeface="Arial" panose="020B0604020202020204" pitchFamily="34" charset="0"/>
              <a:buChar char="•"/>
            </a:pPr>
            <a:r>
              <a:rPr lang="en-US" sz="1200" b="1" i="0" dirty="0">
                <a:latin typeface="+mn-lt"/>
              </a:rPr>
              <a:t>Seven Angels (1)</a:t>
            </a:r>
          </a:p>
          <a:p>
            <a:pPr marL="632508" lvl="1" indent="-175308">
              <a:buFont typeface="Arial" panose="020B0604020202020204" pitchFamily="34" charset="0"/>
              <a:buChar char="•"/>
            </a:pPr>
            <a:r>
              <a:rPr lang="en-US" sz="1200" b="0" i="0" dirty="0">
                <a:latin typeface="+mn-lt"/>
              </a:rPr>
              <a:t>Angels – God’s servants; heavenly beings; given the task of carrying out God’s judgment in our text</a:t>
            </a:r>
          </a:p>
          <a:p>
            <a:pPr marL="632508" lvl="1" indent="-175308">
              <a:buFont typeface="Arial" panose="020B0604020202020204" pitchFamily="34" charset="0"/>
              <a:buChar char="•"/>
            </a:pPr>
            <a:r>
              <a:rPr lang="en-US" sz="1200" b="0" i="0" dirty="0">
                <a:latin typeface="+mn-lt"/>
              </a:rPr>
              <a:t>Number 7 indicates perfection or completeness (the pattern of 7 continues from seals and trumpets)</a:t>
            </a:r>
          </a:p>
          <a:p>
            <a:pPr marL="175308" lvl="0" indent="-175308">
              <a:buFont typeface="Arial" panose="020B0604020202020204" pitchFamily="34" charset="0"/>
              <a:buChar char="•"/>
            </a:pPr>
            <a:r>
              <a:rPr lang="en-US" sz="1200" b="1" i="0" cap="none" baseline="0" dirty="0">
                <a:latin typeface="+mn-lt"/>
              </a:rPr>
              <a:t>Bowls of Wrath (1) (notes from 15:7)</a:t>
            </a:r>
          </a:p>
          <a:p>
            <a:pPr marL="632508" lvl="1" indent="-175308">
              <a:buFont typeface="Arial" panose="020B0604020202020204" pitchFamily="34" charset="0"/>
              <a:buChar char="•"/>
            </a:pPr>
            <a:r>
              <a:rPr lang="en-US" sz="1200" b="0" i="0" cap="none" baseline="0" dirty="0">
                <a:latin typeface="+mn-lt"/>
              </a:rPr>
              <a:t>Also translated “vials”</a:t>
            </a:r>
          </a:p>
          <a:p>
            <a:pPr marL="632508" lvl="1" indent="-175308">
              <a:buFont typeface="Arial" panose="020B0604020202020204" pitchFamily="34" charset="0"/>
              <a:buChar char="•"/>
            </a:pPr>
            <a:r>
              <a:rPr lang="en-US" sz="1200" b="0" i="0" u="none" strike="noStrike" baseline="0" dirty="0">
                <a:solidFill>
                  <a:srgbClr val="2E78C2"/>
                </a:solidFill>
                <a:latin typeface="+mn-lt"/>
              </a:rPr>
              <a:t>phialē </a:t>
            </a:r>
            <a:r>
              <a:rPr lang="en-US" sz="1200" b="0" i="0" u="none" strike="noStrike" baseline="0" dirty="0">
                <a:solidFill>
                  <a:srgbClr val="292F33"/>
                </a:solidFill>
                <a:latin typeface="+mn-lt"/>
              </a:rPr>
              <a:t>Thayer Definition: a broad shallow bowl, deep saucer</a:t>
            </a:r>
          </a:p>
          <a:p>
            <a:pPr marL="0" lvl="0" indent="0">
              <a:buFont typeface="Arial" panose="020B0604020202020204" pitchFamily="34" charset="0"/>
              <a:buNone/>
            </a:pPr>
            <a:r>
              <a:rPr lang="en-US" b="1" dirty="0"/>
              <a:t>(Hosea 5:10), </a:t>
            </a:r>
            <a:r>
              <a:rPr lang="en-US" i="1" dirty="0"/>
              <a:t>“The princes of Judah are like those who remove a landmark; I will pour out My wrath on them like water.”</a:t>
            </a:r>
          </a:p>
          <a:p>
            <a:pPr marL="628650" lvl="1" indent="-171450">
              <a:buFont typeface="Arial" panose="020B0604020202020204" pitchFamily="34" charset="0"/>
              <a:buChar char="•"/>
            </a:pPr>
            <a:r>
              <a:rPr lang="en-US" sz="1200" b="1" i="0" cap="none" baseline="0" dirty="0">
                <a:latin typeface="+mn-lt"/>
              </a:rPr>
              <a:t>Note:  </a:t>
            </a:r>
            <a:r>
              <a:rPr lang="en-US" sz="1200" b="0" i="0" cap="none" baseline="0" dirty="0">
                <a:latin typeface="+mn-lt"/>
              </a:rPr>
              <a:t>It is only in Revelation that the concept of bowls full of God’s wrath is used</a:t>
            </a:r>
          </a:p>
          <a:p>
            <a:pPr marL="628650" lvl="1" indent="-171450">
              <a:buFont typeface="Arial" panose="020B0604020202020204" pitchFamily="34" charset="0"/>
              <a:buChar char="•"/>
            </a:pPr>
            <a:r>
              <a:rPr lang="en-US" sz="1200" b="0" i="0" cap="none" baseline="0" dirty="0">
                <a:latin typeface="+mn-lt"/>
              </a:rPr>
              <a:t>Same intent as scene 14 (14:19) </a:t>
            </a:r>
            <a:r>
              <a:rPr lang="en-US" sz="1200" b="0" i="1" cap="none" baseline="0" dirty="0">
                <a:latin typeface="+mn-lt"/>
              </a:rPr>
              <a:t>“the great winepress of the wrath of God” </a:t>
            </a:r>
            <a:r>
              <a:rPr lang="en-US" sz="1200" b="0" i="0" cap="none" baseline="0" dirty="0">
                <a:latin typeface="+mn-lt"/>
              </a:rPr>
              <a:t>(blood coming out).</a:t>
            </a:r>
            <a:endParaRPr lang="en-US" sz="1200" b="1" i="0" cap="none" baseline="0" dirty="0">
              <a:latin typeface="+mn-lt"/>
            </a:endParaRP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Here I think it important to emphasize the apocalyptic language used in reference God’s judgment</a:t>
            </a:r>
          </a:p>
          <a:p>
            <a:pPr marL="632508" lvl="1" indent="-175308">
              <a:buFont typeface="Arial" panose="020B0604020202020204" pitchFamily="34" charset="0"/>
              <a:buChar char="•"/>
            </a:pPr>
            <a:r>
              <a:rPr lang="en-US" sz="1200" b="0" i="0" cap="none" baseline="0" dirty="0">
                <a:latin typeface="+mn-lt"/>
              </a:rPr>
              <a:t>We are familiar with it, as we have seen it both in Old Testament passages, and here in Revelation regarding the opening of the seals, and the sounding of the trumpets</a:t>
            </a:r>
          </a:p>
          <a:p>
            <a:pPr marL="632508" lvl="1" indent="-175308">
              <a:buFont typeface="Arial" panose="020B0604020202020204" pitchFamily="34" charset="0"/>
              <a:buChar char="•"/>
            </a:pPr>
            <a:r>
              <a:rPr lang="en-US" sz="1200" b="0" i="0" cap="none" baseline="0" dirty="0">
                <a:latin typeface="+mn-lt"/>
              </a:rPr>
              <a:t>If you look at the fall of Jerusalem (AD 69 date of writing) or the fall of the Roman Empire (AD 96 date of writing), you will not see secular reports of literal plagues, darkness, earthquakes, blood, drought, and destructive hail that you can correlate with the chronological pouring out of these bowls.</a:t>
            </a:r>
          </a:p>
          <a:p>
            <a:pPr marL="1089708" lvl="2" indent="-175308">
              <a:buFont typeface="Arial" panose="020B0604020202020204" pitchFamily="34" charset="0"/>
              <a:buChar char="•"/>
            </a:pPr>
            <a:r>
              <a:rPr lang="en-US" sz="1200" b="0" i="0" cap="none" baseline="0" dirty="0">
                <a:latin typeface="+mn-lt"/>
              </a:rPr>
              <a:t>With Rome’s fall, three major causes have been identified.  Natural disasters, social decay, external invasion.</a:t>
            </a:r>
          </a:p>
          <a:p>
            <a:pPr marL="1089708" lvl="2" indent="-175308">
              <a:buFont typeface="Arial" panose="020B0604020202020204" pitchFamily="34" charset="0"/>
              <a:buChar char="•"/>
            </a:pPr>
            <a:r>
              <a:rPr lang="en-US" sz="1200" b="0" i="0" cap="none" baseline="0" dirty="0">
                <a:latin typeface="+mn-lt"/>
              </a:rPr>
              <a:t>Each of these are dealt with in the symbolic language of our text.</a:t>
            </a:r>
          </a:p>
          <a:p>
            <a:pPr marL="632508" lvl="1" indent="-175308">
              <a:buFont typeface="Arial" panose="020B0604020202020204" pitchFamily="34" charset="0"/>
              <a:buChar char="•"/>
            </a:pPr>
            <a:r>
              <a:rPr lang="en-US" sz="1200" b="1" i="0" cap="none" baseline="0" dirty="0" err="1">
                <a:latin typeface="+mn-lt"/>
              </a:rPr>
              <a:t>Harkrider</a:t>
            </a:r>
            <a:r>
              <a:rPr lang="en-US" sz="1200" b="1" i="0" cap="none" baseline="0" dirty="0">
                <a:latin typeface="+mn-lt"/>
              </a:rPr>
              <a:t>:  </a:t>
            </a:r>
            <a:r>
              <a:rPr lang="en-US" sz="1200" b="0" i="0" cap="none" baseline="0" dirty="0">
                <a:latin typeface="+mn-lt"/>
              </a:rPr>
              <a:t>“Any attempts to find in history specific applications of these signs has always m et with reasonable objections.  Rather than trying to identify definite historical occurrences that would fit these scenes of God’s wrath being poured out, the reader should simply accept these in the apocalyptic style as symbolic. God brought to </a:t>
            </a:r>
            <a:r>
              <a:rPr lang="en-US" sz="1200" b="0" i="0" cap="none" baseline="0" dirty="0" err="1">
                <a:latin typeface="+mn-lt"/>
              </a:rPr>
              <a:t>nought</a:t>
            </a:r>
            <a:r>
              <a:rPr lang="en-US" sz="1200" b="0" i="0" cap="none" baseline="0" dirty="0">
                <a:latin typeface="+mn-lt"/>
              </a:rPr>
              <a:t> the false religion of paganism which was backed by corrupt rulers of a world empire.  These signs are revealed in God’s picture book, not as specific events of history, but as scenes in which to visualize the awesome terror of His judgments.</a:t>
            </a: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Foul and Loathsome Sore (2)</a:t>
            </a:r>
          </a:p>
          <a:p>
            <a:pPr marL="632508" lvl="1" indent="-175308">
              <a:buFont typeface="Arial" panose="020B0604020202020204" pitchFamily="34" charset="0"/>
              <a:buChar char="•"/>
            </a:pPr>
            <a:r>
              <a:rPr lang="en-US" sz="1200" b="0" i="0" cap="none" baseline="0" dirty="0">
                <a:latin typeface="+mn-lt"/>
              </a:rPr>
              <a:t>Both adjectives describe something very harmful and evil.  Decay, pain, grossness describes this plague upon those who are loyal to the beast.</a:t>
            </a:r>
          </a:p>
          <a:p>
            <a:pPr marL="632508" lvl="1" indent="-175308">
              <a:buFont typeface="Arial" panose="020B0604020202020204" pitchFamily="34" charset="0"/>
              <a:buChar char="•"/>
            </a:pPr>
            <a:r>
              <a:rPr lang="en-US" sz="1200" b="0" i="0" cap="none" baseline="0" dirty="0">
                <a:latin typeface="+mn-lt"/>
              </a:rPr>
              <a:t>The people themselves would be directly impacted by the judgment of God.  Direct harm indicated here.</a:t>
            </a:r>
          </a:p>
          <a:p>
            <a:pPr marL="175308" lvl="0" indent="-175308">
              <a:buFont typeface="Arial" panose="020B0604020202020204" pitchFamily="34" charset="0"/>
              <a:buChar char="•"/>
            </a:pPr>
            <a:r>
              <a:rPr lang="en-US" sz="1200" b="1" i="0" cap="none" baseline="0" dirty="0">
                <a:latin typeface="+mn-lt"/>
              </a:rPr>
              <a:t>Mark of the Beast (2)</a:t>
            </a:r>
          </a:p>
          <a:p>
            <a:pPr marL="632508" lvl="1" indent="-175308">
              <a:buFont typeface="Arial" panose="020B0604020202020204" pitchFamily="34" charset="0"/>
              <a:buChar char="•"/>
            </a:pPr>
            <a:r>
              <a:rPr lang="en-US" sz="1200" b="0" i="0" cap="none" baseline="0" dirty="0">
                <a:latin typeface="+mn-lt"/>
              </a:rPr>
              <a:t>Again, that which identifies them as in agreement/fellowship with the beast.</a:t>
            </a:r>
          </a:p>
          <a:p>
            <a:pPr marL="632508" lvl="1" indent="-175308">
              <a:buFont typeface="Arial" panose="020B0604020202020204" pitchFamily="34" charset="0"/>
              <a:buChar char="•"/>
            </a:pPr>
            <a:r>
              <a:rPr lang="en-US" sz="1200" b="0" i="0" cap="none" baseline="0" dirty="0">
                <a:latin typeface="+mn-lt"/>
              </a:rPr>
              <a:t>All were either identified with this mark, or the seal of God</a:t>
            </a:r>
          </a:p>
          <a:p>
            <a:pPr marL="0" lvl="0" indent="0">
              <a:buFont typeface="Arial" panose="020B0604020202020204" pitchFamily="34" charset="0"/>
              <a:buNone/>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first bowl?</a:t>
            </a:r>
          </a:p>
          <a:p>
            <a:pPr marL="628650" lvl="1" indent="-171450">
              <a:buFont typeface="Arial" panose="020B0604020202020204" pitchFamily="34" charset="0"/>
              <a:buChar char="•"/>
            </a:pPr>
            <a:r>
              <a:rPr lang="en-US" sz="1200" b="0" i="0" cap="none" baseline="0" dirty="0">
                <a:latin typeface="+mn-lt"/>
              </a:rPr>
              <a:t>First four bowls (like with first four trumpets) poured out upon objects of nature</a:t>
            </a:r>
          </a:p>
          <a:p>
            <a:pPr marL="628650" lvl="1" indent="-171450">
              <a:buFont typeface="Arial" panose="020B0604020202020204" pitchFamily="34" charset="0"/>
              <a:buChar char="•"/>
            </a:pPr>
            <a:r>
              <a:rPr lang="en-US" sz="1200" b="0" i="0" cap="none" baseline="0" dirty="0">
                <a:latin typeface="+mn-lt"/>
              </a:rPr>
              <a:t>First trumpet (scorched trees and grass, indirectly harming man)</a:t>
            </a:r>
          </a:p>
          <a:p>
            <a:pPr marL="628650" lvl="1" indent="-171450">
              <a:buFont typeface="Arial" panose="020B0604020202020204" pitchFamily="34" charset="0"/>
              <a:buChar char="•"/>
            </a:pPr>
            <a:r>
              <a:rPr lang="en-US" sz="1200" b="0" i="0" cap="none" baseline="0" dirty="0">
                <a:latin typeface="+mn-lt"/>
              </a:rPr>
              <a:t>First Bowl (plague upon the unrighteous, indicating direct affecting of the people)</a:t>
            </a: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Blood as of a dead man (3)</a:t>
            </a:r>
          </a:p>
          <a:p>
            <a:pPr marL="632508" lvl="1" indent="-175308">
              <a:buFont typeface="Arial" panose="020B0604020202020204" pitchFamily="34" charset="0"/>
              <a:buChar char="•"/>
            </a:pPr>
            <a:r>
              <a:rPr lang="en-US" sz="1200" b="0" i="0" cap="none" baseline="0" dirty="0">
                <a:latin typeface="+mn-lt"/>
              </a:rPr>
              <a:t>Coagulated, rotting.</a:t>
            </a:r>
          </a:p>
          <a:p>
            <a:pPr marL="632508" lvl="1" indent="-175308">
              <a:buFont typeface="Arial" panose="020B0604020202020204" pitchFamily="34" charset="0"/>
              <a:buChar char="•"/>
            </a:pPr>
            <a:r>
              <a:rPr lang="en-US" sz="1200" b="0" i="0" cap="none" baseline="0" dirty="0">
                <a:latin typeface="+mn-lt"/>
              </a:rPr>
              <a:t>Pollution of the seas. Water is necessary to life.  Such pollution would lead to the death of those in the sea.</a:t>
            </a:r>
          </a:p>
          <a:p>
            <a:pPr marL="632508" lvl="1" indent="-175308">
              <a:buFont typeface="Arial" panose="020B0604020202020204" pitchFamily="34" charset="0"/>
              <a:buChar char="•"/>
            </a:pPr>
            <a:endParaRPr lang="en-US" sz="1200" b="0"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second bowl</a:t>
            </a:r>
          </a:p>
          <a:p>
            <a:pPr marL="628650" lvl="1" indent="-171450">
              <a:buFont typeface="Arial" panose="020B0604020202020204" pitchFamily="34" charset="0"/>
              <a:buChar char="•"/>
            </a:pPr>
            <a:r>
              <a:rPr lang="en-US" sz="1200" b="0" i="0" cap="none" baseline="0" dirty="0">
                <a:latin typeface="+mn-lt"/>
              </a:rPr>
              <a:t>Death of all sea creatures (great impact upon the welfare of man)</a:t>
            </a:r>
          </a:p>
          <a:p>
            <a:pPr marL="628650" lvl="1" indent="-171450">
              <a:buFont typeface="Arial" panose="020B0604020202020204" pitchFamily="34" charset="0"/>
              <a:buChar char="•"/>
            </a:pPr>
            <a:r>
              <a:rPr lang="en-US" sz="1200" b="0" i="0" cap="none" baseline="0" dirty="0">
                <a:latin typeface="+mn-lt"/>
              </a:rPr>
              <a:t>These parts of nature are all within the power of God’s hand.  </a:t>
            </a:r>
          </a:p>
          <a:p>
            <a:pPr marL="0" lvl="0" indent="0">
              <a:buFont typeface="Arial" panose="020B0604020202020204" pitchFamily="34" charset="0"/>
              <a:buNone/>
            </a:pPr>
            <a:endParaRPr lang="en-US" sz="1200" b="1" i="0" cap="none" baseline="0" dirty="0">
              <a:latin typeface="+mn-lt"/>
            </a:endParaRPr>
          </a:p>
          <a:p>
            <a:pPr marL="171450" lvl="0" indent="-171450">
              <a:buFont typeface="Arial" panose="020B0604020202020204" pitchFamily="34" charset="0"/>
              <a:buChar char="•"/>
            </a:pPr>
            <a:r>
              <a:rPr lang="en-US" sz="1200" b="1" i="0" cap="none" baseline="0" dirty="0">
                <a:latin typeface="+mn-lt"/>
              </a:rPr>
              <a:t>Rivers and Springs of water (4)</a:t>
            </a:r>
          </a:p>
          <a:p>
            <a:pPr marL="628650" lvl="1" indent="-171450">
              <a:buFont typeface="Arial" panose="020B0604020202020204" pitchFamily="34" charset="0"/>
              <a:buChar char="•"/>
            </a:pPr>
            <a:r>
              <a:rPr lang="en-US" sz="1200" b="0" i="0" cap="none" baseline="0" dirty="0">
                <a:latin typeface="+mn-lt"/>
              </a:rPr>
              <a:t>Distinction between fresh and salt water.  Fresh water even more important to mankind</a:t>
            </a:r>
          </a:p>
          <a:p>
            <a:pPr marL="628650" lvl="1" indent="-171450">
              <a:buFont typeface="Arial" panose="020B0604020202020204" pitchFamily="34" charset="0"/>
              <a:buChar char="•"/>
            </a:pPr>
            <a:r>
              <a:rPr lang="en-US" sz="1200" b="0" i="0" cap="none" baseline="0" dirty="0">
                <a:latin typeface="+mn-lt"/>
              </a:rPr>
              <a:t>The third trumpet and the third bowl have similar characteristics.  Only difference is the extent (1/3 VS all)</a:t>
            </a:r>
          </a:p>
          <a:p>
            <a:pPr marL="0" lvl="0" indent="0">
              <a:buFont typeface="Arial" panose="020B0604020202020204" pitchFamily="34" charset="0"/>
              <a:buNone/>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third bowl</a:t>
            </a:r>
          </a:p>
          <a:p>
            <a:pPr marL="628650" lvl="1" indent="-171450">
              <a:buFont typeface="Arial" panose="020B0604020202020204" pitchFamily="34" charset="0"/>
              <a:buChar char="•"/>
            </a:pPr>
            <a:r>
              <a:rPr lang="en-US" sz="1200" b="0" i="0" cap="none" baseline="0" dirty="0">
                <a:latin typeface="+mn-lt"/>
              </a:rPr>
              <a:t>Again, the first four bowls afflict parts of nature, having a negative impact upon the welfare of the ungodly</a:t>
            </a:r>
          </a:p>
          <a:p>
            <a:pPr marL="628650" lvl="1" indent="-171450">
              <a:buFont typeface="Arial" panose="020B0604020202020204" pitchFamily="34" charset="0"/>
              <a:buChar char="•"/>
            </a:pPr>
            <a:r>
              <a:rPr lang="en-US" sz="1200" b="0" i="0" cap="none" baseline="0" dirty="0">
                <a:latin typeface="+mn-lt"/>
              </a:rPr>
              <a:t>Third bowl contains the words of the third angel, proclaiming the righteous nature of the judgment (5-6)</a:t>
            </a:r>
          </a:p>
          <a:p>
            <a:pPr marL="628650" lvl="1" indent="-171450">
              <a:buFont typeface="Arial" panose="020B0604020202020204" pitchFamily="34" charset="0"/>
              <a:buChar char="•"/>
            </a:pPr>
            <a:r>
              <a:rPr lang="en-US" sz="1200" b="0" i="1" cap="none" baseline="0" dirty="0">
                <a:latin typeface="+mn-lt"/>
              </a:rPr>
              <a:t>“You have given them blood to drink. For it is their just due.” </a:t>
            </a:r>
            <a:r>
              <a:rPr lang="en-US" sz="1200" b="0" i="0" cap="none" baseline="0" dirty="0">
                <a:latin typeface="+mn-lt"/>
              </a:rPr>
              <a:t>(6)</a:t>
            </a:r>
          </a:p>
          <a:p>
            <a:pPr marL="628650" lvl="1" indent="-171450">
              <a:buFont typeface="Arial" panose="020B0604020202020204" pitchFamily="34" charset="0"/>
              <a:buChar char="•"/>
            </a:pPr>
            <a:r>
              <a:rPr lang="en-US" sz="1200" b="0" i="1" cap="none" baseline="0" dirty="0">
                <a:latin typeface="+mn-lt"/>
              </a:rPr>
              <a:t>“Even so, Lord God Almighty, true and righteous are your judgments” </a:t>
            </a:r>
            <a:r>
              <a:rPr lang="en-US" sz="1200" b="0" i="0" cap="none" baseline="0" dirty="0">
                <a:latin typeface="+mn-lt"/>
              </a:rPr>
              <a:t>(7)</a:t>
            </a:r>
          </a:p>
          <a:p>
            <a:pPr marL="1085850" lvl="2" indent="-171450">
              <a:buFont typeface="Arial" panose="020B0604020202020204" pitchFamily="34" charset="0"/>
              <a:buChar char="•"/>
            </a:pPr>
            <a:r>
              <a:rPr lang="en-US" sz="1200" b="0" i="0" cap="none" baseline="0" dirty="0">
                <a:latin typeface="+mn-lt"/>
              </a:rPr>
              <a:t>Why just?  Consider how corrupt these powers of evil truly are…</a:t>
            </a:r>
          </a:p>
          <a:p>
            <a:pPr marL="0" lvl="0" indent="0">
              <a:buFont typeface="Arial" panose="020B0604020202020204" pitchFamily="34" charset="0"/>
              <a:buNone/>
            </a:pPr>
            <a:r>
              <a:rPr lang="en-US" sz="1200" b="1" i="0" cap="none" baseline="0" dirty="0">
                <a:latin typeface="+mn-lt"/>
              </a:rPr>
              <a:t>(17:6), </a:t>
            </a:r>
            <a:r>
              <a:rPr lang="en-US" sz="1200" b="0" i="1" cap="none" baseline="0" dirty="0">
                <a:latin typeface="+mn-lt"/>
              </a:rPr>
              <a:t>“</a:t>
            </a:r>
            <a:r>
              <a:rPr lang="en-US" i="1" dirty="0"/>
              <a:t>I saw the woman, drunk with the blood of the saints and with the blood of the martyrs of Jesus. And when I saw her, I marveled with great amazement.”</a:t>
            </a:r>
            <a:endParaRPr lang="en-US" sz="1200" b="0" i="1" cap="none" baseline="0" dirty="0">
              <a:latin typeface="+mn-lt"/>
            </a:endParaRPr>
          </a:p>
          <a:p>
            <a:pPr marL="0" lvl="0" indent="0">
              <a:buFont typeface="Arial" panose="020B0604020202020204" pitchFamily="34" charset="0"/>
              <a:buNone/>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fourth bowl (vs. 8-9)</a:t>
            </a:r>
          </a:p>
          <a:p>
            <a:pPr marL="628650" lvl="1" indent="-171450">
              <a:buFont typeface="Arial" panose="020B0604020202020204" pitchFamily="34" charset="0"/>
              <a:buChar char="•"/>
            </a:pPr>
            <a:r>
              <a:rPr lang="en-US" sz="1200" b="0" i="0" cap="none" baseline="0" dirty="0">
                <a:latin typeface="+mn-lt"/>
              </a:rPr>
              <a:t>Note:  No real characters or symbols to discuss</a:t>
            </a:r>
          </a:p>
          <a:p>
            <a:pPr marL="628650" lvl="1" indent="-171450">
              <a:buFont typeface="Arial" panose="020B0604020202020204" pitchFamily="34" charset="0"/>
              <a:buChar char="•"/>
            </a:pPr>
            <a:r>
              <a:rPr lang="en-US" sz="1200" b="0" i="0" cap="none" baseline="0" dirty="0">
                <a:latin typeface="+mn-lt"/>
              </a:rPr>
              <a:t>Fourth seal impacts the sun (That is extreme temperatures and its effect upon climate and man)</a:t>
            </a:r>
          </a:p>
          <a:p>
            <a:pPr marL="628650" lvl="1" indent="-171450">
              <a:buFont typeface="Arial" panose="020B0604020202020204" pitchFamily="34" charset="0"/>
              <a:buChar char="•"/>
            </a:pPr>
            <a:r>
              <a:rPr lang="en-US" sz="1200" b="0" i="0" cap="none" baseline="0" dirty="0">
                <a:latin typeface="+mn-lt"/>
              </a:rPr>
              <a:t>It did not cause men to repent.  Rather they blasphemed God.</a:t>
            </a:r>
          </a:p>
          <a:p>
            <a:pPr marL="628650" lvl="1" indent="-171450">
              <a:buFont typeface="Arial" panose="020B0604020202020204" pitchFamily="34" charset="0"/>
              <a:buChar char="•"/>
            </a:pPr>
            <a:r>
              <a:rPr lang="en-US" sz="1200" b="0" i="0" cap="none" baseline="0" dirty="0">
                <a:latin typeface="+mn-lt"/>
              </a:rPr>
              <a:t>As we discussed with Pharoah (Plagues of Egypt)</a:t>
            </a:r>
            <a:endParaRPr lang="en-US" sz="1200" b="1" i="0" cap="none" baseline="0" dirty="0">
              <a:latin typeface="+mn-lt"/>
            </a:endParaRPr>
          </a:p>
          <a:p>
            <a:pPr marL="628650" lvl="1" indent="-171450">
              <a:buFont typeface="Arial" panose="020B0604020202020204" pitchFamily="34" charset="0"/>
              <a:buChar char="•"/>
            </a:pPr>
            <a:endParaRPr lang="en-US" sz="1200" b="1" i="0" cap="none" baseline="0" dirty="0">
              <a:latin typeface="+mn-lt"/>
            </a:endParaRPr>
          </a:p>
          <a:p>
            <a:pPr marL="171450" lvl="0" indent="-171450">
              <a:buFont typeface="Arial" panose="020B0604020202020204" pitchFamily="34" charset="0"/>
              <a:buChar char="•"/>
            </a:pPr>
            <a:r>
              <a:rPr lang="en-US" sz="1200" b="1" i="0" cap="none" baseline="0" dirty="0">
                <a:latin typeface="+mn-lt"/>
              </a:rPr>
              <a:t>Throne of the beast (10)</a:t>
            </a:r>
          </a:p>
          <a:p>
            <a:pPr marL="628650" lvl="1" indent="-171450">
              <a:buFont typeface="Arial" panose="020B0604020202020204" pitchFamily="34" charset="0"/>
              <a:buChar char="•"/>
            </a:pPr>
            <a:r>
              <a:rPr lang="en-US" sz="1200" b="0" i="0" cap="none" baseline="0" dirty="0">
                <a:latin typeface="+mn-lt"/>
              </a:rPr>
              <a:t>KJV – Seat (indicative of his dominion or place of power)</a:t>
            </a:r>
          </a:p>
          <a:p>
            <a:pPr marL="628650" lvl="1" indent="-171450">
              <a:buFont typeface="Arial" panose="020B0604020202020204" pitchFamily="34" charset="0"/>
              <a:buChar char="•"/>
            </a:pPr>
            <a:r>
              <a:rPr lang="en-US" sz="1200" b="0" i="0" cap="none" baseline="0" dirty="0">
                <a:latin typeface="+mn-lt"/>
              </a:rPr>
              <a:t>That over which he had authority</a:t>
            </a:r>
          </a:p>
          <a:p>
            <a:pPr marL="171450" lvl="0" indent="-171450">
              <a:buFont typeface="Arial" panose="020B0604020202020204" pitchFamily="34" charset="0"/>
              <a:buChar char="•"/>
            </a:pPr>
            <a:r>
              <a:rPr lang="en-US" sz="1200" b="1" i="0" cap="none" baseline="0" dirty="0">
                <a:latin typeface="+mn-lt"/>
              </a:rPr>
              <a:t>Darkness (10)</a:t>
            </a:r>
          </a:p>
          <a:p>
            <a:pPr marL="628650" lvl="1" indent="-171450">
              <a:buFont typeface="Arial" panose="020B0604020202020204" pitchFamily="34" charset="0"/>
              <a:buChar char="•"/>
            </a:pPr>
            <a:r>
              <a:rPr lang="en-US" sz="1200" b="0" i="0" cap="none" baseline="0" dirty="0">
                <a:latin typeface="+mn-lt"/>
              </a:rPr>
              <a:t>Darkness is often representative of evil in scripture</a:t>
            </a:r>
          </a:p>
          <a:p>
            <a:pPr marL="628650" lvl="1" indent="-171450">
              <a:buFont typeface="Arial" panose="020B0604020202020204" pitchFamily="34" charset="0"/>
              <a:buChar char="•"/>
            </a:pPr>
            <a:r>
              <a:rPr lang="en-US" sz="1200" b="0" i="0" cap="none" baseline="0" dirty="0">
                <a:latin typeface="+mn-lt"/>
              </a:rPr>
              <a:t>Now, the ruler of darkness will himself be in darkness (with pain for his acolytes)</a:t>
            </a:r>
          </a:p>
          <a:p>
            <a:pPr marL="628650" lvl="1" indent="-171450">
              <a:buFont typeface="Arial" panose="020B0604020202020204" pitchFamily="34" charset="0"/>
              <a:buChar char="•"/>
            </a:pPr>
            <a:r>
              <a:rPr lang="en-US" sz="1200" b="0" i="0" cap="none" baseline="0" dirty="0">
                <a:latin typeface="+mn-lt"/>
              </a:rPr>
              <a:t>The description of this torment reminds one of eternal condemnation in hell</a:t>
            </a:r>
          </a:p>
          <a:p>
            <a:pPr marL="0" lvl="0" indent="0">
              <a:buFont typeface="Arial" panose="020B0604020202020204" pitchFamily="34" charset="0"/>
              <a:buNone/>
            </a:pPr>
            <a:r>
              <a:rPr lang="en-US" b="1" dirty="0"/>
              <a:t>(Matthew 25:30), </a:t>
            </a:r>
            <a:r>
              <a:rPr lang="en-US" i="1" dirty="0"/>
              <a:t>“And cast the unprofitable servant into the outer darkness. There will be weeping and gnashing of teeth.”</a:t>
            </a:r>
            <a:endParaRPr lang="en-US" sz="1200" b="0" i="1" cap="none" baseline="0" dirty="0">
              <a:latin typeface="+mn-lt"/>
            </a:endParaRPr>
          </a:p>
          <a:p>
            <a:pPr marL="0" lvl="0" indent="0">
              <a:buFont typeface="Arial" panose="020B0604020202020204" pitchFamily="34" charset="0"/>
              <a:buNone/>
            </a:pPr>
            <a:endParaRPr lang="en-US" sz="1200" b="0"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fifth bowl</a:t>
            </a:r>
          </a:p>
          <a:p>
            <a:pPr marL="628650" lvl="1" indent="-171450">
              <a:buFont typeface="Arial" panose="020B0604020202020204" pitchFamily="34" charset="0"/>
              <a:buChar char="•"/>
            </a:pPr>
            <a:r>
              <a:rPr lang="en-US" sz="1200" b="0" i="0" cap="none" baseline="0" dirty="0">
                <a:latin typeface="+mn-lt"/>
              </a:rPr>
              <a:t>Similar to the fifth trumpet (smoke from pit, darkness, locusts with sting of scorpion tormenting men).</a:t>
            </a:r>
          </a:p>
          <a:p>
            <a:pPr marL="628650" lvl="1" indent="-171450">
              <a:buFont typeface="Arial" panose="020B0604020202020204" pitchFamily="34" charset="0"/>
              <a:buChar char="•"/>
            </a:pPr>
            <a:r>
              <a:rPr lang="en-US" sz="1200" b="0" i="0" cap="none" baseline="0" dirty="0">
                <a:latin typeface="+mn-lt"/>
              </a:rPr>
              <a:t>Consider the great pain (gnawing tongue).</a:t>
            </a:r>
          </a:p>
          <a:p>
            <a:pPr marL="0" lvl="0" indent="0">
              <a:buFont typeface="Arial" panose="020B0604020202020204" pitchFamily="34" charset="0"/>
              <a:buNone/>
            </a:pPr>
            <a:r>
              <a:rPr lang="en-US" sz="1200" b="1" i="0" cap="none" baseline="0" dirty="0">
                <a:latin typeface="+mn-lt"/>
              </a:rPr>
              <a:t>(Revelation 9:5-6), [Torment from 5</a:t>
            </a:r>
            <a:r>
              <a:rPr lang="en-US" sz="1200" b="1" i="0" cap="none" baseline="30000" dirty="0">
                <a:latin typeface="+mn-lt"/>
              </a:rPr>
              <a:t>th</a:t>
            </a:r>
            <a:r>
              <a:rPr lang="en-US" sz="1200" b="1" i="0" cap="none" baseline="0" dirty="0">
                <a:latin typeface="+mn-lt"/>
              </a:rPr>
              <a:t> trumpet, locusts not killing, but tormenting], </a:t>
            </a:r>
            <a:r>
              <a:rPr lang="en-US" sz="1200" b="0" i="1" cap="none" baseline="0" dirty="0">
                <a:latin typeface="+mn-lt"/>
              </a:rPr>
              <a:t>“</a:t>
            </a:r>
            <a:r>
              <a:rPr lang="en-US" i="1" dirty="0"/>
              <a:t>And they were not given authority to kill them, but to torment them for five months. Their torment was like the torment of a scorpion when it strikes a man.</a:t>
            </a:r>
            <a:r>
              <a:rPr lang="en-US" i="1" baseline="30000" dirty="0"/>
              <a:t> 6</a:t>
            </a:r>
            <a:r>
              <a:rPr lang="en-US" i="1" dirty="0"/>
              <a:t> In those days </a:t>
            </a:r>
            <a:r>
              <a:rPr lang="en-US" i="1" u="sng" dirty="0"/>
              <a:t>men will seek death and will not find it; they will desire to die</a:t>
            </a:r>
            <a:r>
              <a:rPr lang="en-US" i="1" dirty="0"/>
              <a:t>, and death will flee from them.”</a:t>
            </a:r>
            <a:endParaRPr lang="en-US" sz="1200" b="0" i="1" cap="none" baseline="0" dirty="0">
              <a:latin typeface="+mn-lt"/>
            </a:endParaRPr>
          </a:p>
          <a:p>
            <a:pPr marL="628650" lvl="1" indent="-171450">
              <a:buFont typeface="Arial" panose="020B0604020202020204" pitchFamily="34" charset="0"/>
              <a:buChar char="•"/>
            </a:pPr>
            <a:r>
              <a:rPr lang="en-US" sz="1200" b="0" i="0" cap="none" baseline="0" dirty="0">
                <a:latin typeface="+mn-lt"/>
              </a:rPr>
              <a:t>(vs. 11 – Again, they railed against God)</a:t>
            </a:r>
          </a:p>
          <a:p>
            <a:pPr marL="0" lvl="0" indent="0">
              <a:buFont typeface="Arial" panose="020B0604020202020204" pitchFamily="34" charset="0"/>
              <a:buNone/>
            </a:pPr>
            <a:endParaRPr lang="en-US" sz="1200" b="1" i="0" cap="none" baseline="0" dirty="0">
              <a:latin typeface="+mn-lt"/>
            </a:endParaRPr>
          </a:p>
          <a:p>
            <a:pPr marL="171450" lvl="0" indent="-171450">
              <a:buFont typeface="Arial" panose="020B0604020202020204" pitchFamily="34" charset="0"/>
              <a:buChar char="•"/>
            </a:pPr>
            <a:r>
              <a:rPr lang="en-US" sz="1200" b="1" i="0" cap="none" baseline="0" dirty="0">
                <a:latin typeface="+mn-lt"/>
              </a:rPr>
              <a:t>Great River Euphrates (12) [CLICK FOR MAP]</a:t>
            </a:r>
          </a:p>
          <a:p>
            <a:pPr marL="628650" lvl="1" indent="-171450">
              <a:buFont typeface="Arial" panose="020B0604020202020204" pitchFamily="34" charset="0"/>
              <a:buChar char="•"/>
            </a:pPr>
            <a:r>
              <a:rPr lang="en-US" sz="1200" b="0" i="0" cap="none" baseline="0" dirty="0">
                <a:latin typeface="+mn-lt"/>
              </a:rPr>
              <a:t>A large and significant river that runs through western parts of Asia, almost 1800 miles long, emptying into the Persian gulf.</a:t>
            </a:r>
          </a:p>
          <a:p>
            <a:pPr marL="628650" lvl="1" indent="-171450">
              <a:buFont typeface="Arial" panose="020B0604020202020204" pitchFamily="34" charset="0"/>
              <a:buChar char="•"/>
            </a:pPr>
            <a:r>
              <a:rPr lang="en-US" sz="1200" b="0" i="0" cap="none" baseline="0" dirty="0">
                <a:latin typeface="+mn-lt"/>
              </a:rPr>
              <a:t>A very significant boundary and landmark to the east.</a:t>
            </a:r>
          </a:p>
          <a:p>
            <a:pPr marL="628650" lvl="1" indent="-171450">
              <a:buFont typeface="Arial" panose="020B0604020202020204" pitchFamily="34" charset="0"/>
              <a:buChar char="•"/>
            </a:pPr>
            <a:r>
              <a:rPr lang="en-US" sz="1200" b="0" i="0" cap="none" baseline="0" dirty="0">
                <a:latin typeface="+mn-lt"/>
              </a:rPr>
              <a:t>The “drying up” of this great boundary would prepare the way for invaders from the East to come and bring low the Empire of oppression</a:t>
            </a:r>
          </a:p>
          <a:p>
            <a:pPr marL="628650" lvl="1" indent="-171450">
              <a:buFont typeface="Arial" panose="020B0604020202020204" pitchFamily="34" charset="0"/>
              <a:buChar char="•"/>
            </a:pPr>
            <a:r>
              <a:rPr lang="en-US" sz="1200" b="0" i="0" cap="none" baseline="0" dirty="0">
                <a:latin typeface="+mn-lt"/>
              </a:rPr>
              <a:t>(</a:t>
            </a:r>
            <a:r>
              <a:rPr lang="en-US" sz="1200" b="1" i="0" cap="none" baseline="0" dirty="0" err="1">
                <a:latin typeface="+mn-lt"/>
              </a:rPr>
              <a:t>Harkrider</a:t>
            </a:r>
            <a:r>
              <a:rPr lang="en-US" sz="1200" b="1" i="0" cap="none" baseline="0" dirty="0">
                <a:latin typeface="+mn-lt"/>
                <a:sym typeface="Wingdings" panose="05000000000000000000" pitchFamily="2" charset="2"/>
              </a:rPr>
              <a:t>: </a:t>
            </a:r>
            <a:r>
              <a:rPr lang="en-US" sz="1200" b="0" i="0" cap="none" baseline="0" dirty="0">
                <a:latin typeface="+mn-lt"/>
                <a:sym typeface="Wingdings" panose="05000000000000000000" pitchFamily="2" charset="2"/>
              </a:rPr>
              <a:t>After being weakened from within by natural disasters and moral decay, the Roman Empire was unable to maintain its defense against outside invaders such as the Parthians from the east.)</a:t>
            </a:r>
            <a:endParaRPr lang="en-US" sz="1200" b="0" i="0" cap="none" baseline="0" dirty="0">
              <a:latin typeface="+mn-lt"/>
            </a:endParaRPr>
          </a:p>
          <a:p>
            <a:pPr marL="171450" lvl="0" indent="-171450">
              <a:buFont typeface="Arial" panose="020B0604020202020204" pitchFamily="34" charset="0"/>
              <a:buChar char="•"/>
            </a:pPr>
            <a:r>
              <a:rPr lang="en-US" sz="1200" b="1" i="0" cap="none" baseline="0" dirty="0">
                <a:latin typeface="+mn-lt"/>
              </a:rPr>
              <a:t>Kings from the East (12)</a:t>
            </a:r>
          </a:p>
          <a:p>
            <a:pPr marL="628650" lvl="1" indent="-171450">
              <a:buFont typeface="Arial" panose="020B0604020202020204" pitchFamily="34" charset="0"/>
              <a:buChar char="•"/>
            </a:pPr>
            <a:r>
              <a:rPr lang="en-US" sz="1200" b="0" i="0" cap="none" baseline="0" dirty="0">
                <a:latin typeface="+mn-lt"/>
              </a:rPr>
              <a:t>A force used by God to defeat the evil and oppressive empire</a:t>
            </a:r>
          </a:p>
          <a:p>
            <a:pPr marL="628650" lvl="1" indent="-171450">
              <a:buFont typeface="Arial" panose="020B0604020202020204" pitchFamily="34" charset="0"/>
              <a:buChar char="•"/>
            </a:pPr>
            <a:r>
              <a:rPr lang="en-US" sz="1200" b="0" i="0" cap="none" baseline="0" dirty="0">
                <a:latin typeface="+mn-lt"/>
              </a:rPr>
              <a:t>While the battle of Armageddon (as we will see) is a spiritual and symbolic conflict, it is appropriate to note that the physical end of the Roman Empire came in part from invasions from the East.</a:t>
            </a:r>
          </a:p>
          <a:p>
            <a:pPr marL="171450" lvl="0" indent="-171450">
              <a:buFont typeface="Arial" panose="020B0604020202020204" pitchFamily="34" charset="0"/>
              <a:buChar char="•"/>
            </a:pPr>
            <a:r>
              <a:rPr lang="en-US" sz="1200" b="1" i="0" cap="none" baseline="0" dirty="0">
                <a:latin typeface="+mn-lt"/>
              </a:rPr>
              <a:t>Three unclean spirits (13)</a:t>
            </a:r>
          </a:p>
          <a:p>
            <a:pPr marL="628650" lvl="1" indent="-171450">
              <a:buFont typeface="Arial" panose="020B0604020202020204" pitchFamily="34" charset="0"/>
              <a:buChar char="•"/>
            </a:pPr>
            <a:r>
              <a:rPr lang="en-US" sz="1200" b="0" i="0" cap="none" baseline="0" dirty="0">
                <a:latin typeface="+mn-lt"/>
              </a:rPr>
              <a:t>Emanate from the mouths of God’s enemies:  Dragon, Beast, and false prophet</a:t>
            </a:r>
          </a:p>
          <a:p>
            <a:pPr marL="628650" lvl="1" indent="-171450">
              <a:buFont typeface="Arial" panose="020B0604020202020204" pitchFamily="34" charset="0"/>
              <a:buChar char="•"/>
            </a:pPr>
            <a:r>
              <a:rPr lang="en-US" sz="1200" b="0" i="0" cap="none" baseline="0" dirty="0">
                <a:latin typeface="+mn-lt"/>
              </a:rPr>
              <a:t>They represent the powers of the devil, and lead the army of Satan in the spiritual battle against the army of the Lord.</a:t>
            </a:r>
          </a:p>
          <a:p>
            <a:pPr marL="628650" lvl="1" indent="-171450">
              <a:buFont typeface="Arial" panose="020B0604020202020204" pitchFamily="34" charset="0"/>
              <a:buChar char="•"/>
            </a:pPr>
            <a:r>
              <a:rPr lang="en-US" sz="1200" b="0" i="0" cap="none" baseline="0" dirty="0">
                <a:latin typeface="+mn-lt"/>
              </a:rPr>
              <a:t>“Like” frogs – (B.W. Johnson, Johnson’s Notes) “</a:t>
            </a:r>
            <a:r>
              <a:rPr lang="en-US" sz="1200" b="0" i="0" u="none" strike="noStrike" baseline="0" dirty="0">
                <a:solidFill>
                  <a:srgbClr val="292F33"/>
                </a:solidFill>
                <a:latin typeface="+mn-lt"/>
              </a:rPr>
              <a:t>Unclean, loathsome, suggesting the plagues of Egypt.”</a:t>
            </a:r>
          </a:p>
          <a:p>
            <a:pPr marL="628650" lvl="1" indent="-171450">
              <a:buFont typeface="Arial" panose="020B0604020202020204" pitchFamily="34" charset="0"/>
              <a:buChar char="•"/>
            </a:pPr>
            <a:r>
              <a:rPr lang="en-US" sz="1200" b="0" i="0" u="none" strike="noStrike" cap="none" baseline="0" dirty="0">
                <a:solidFill>
                  <a:srgbClr val="292F33"/>
                </a:solidFill>
                <a:latin typeface="+mn-lt"/>
              </a:rPr>
              <a:t>They use signs and lies (vs. 14) to persuade the kings of the earth to unite with Rome</a:t>
            </a:r>
          </a:p>
          <a:p>
            <a:pPr marL="628650" lvl="1" indent="-171450">
              <a:buFont typeface="Arial" panose="020B0604020202020204" pitchFamily="34" charset="0"/>
              <a:buChar char="•"/>
            </a:pPr>
            <a:r>
              <a:rPr lang="en-US" sz="1200" b="0" i="0" u="none" strike="noStrike" cap="none" baseline="0" dirty="0">
                <a:solidFill>
                  <a:srgbClr val="292F33"/>
                </a:solidFill>
                <a:latin typeface="+mn-lt"/>
              </a:rPr>
              <a:t>Propaganda – (If we are fighting for the god, the emperor, we are fighting a righteous battle). LIE!</a:t>
            </a:r>
          </a:p>
          <a:p>
            <a:pPr marL="628650" lvl="1" indent="-171450">
              <a:buFont typeface="Arial" panose="020B0604020202020204" pitchFamily="34" charset="0"/>
              <a:buChar char="•"/>
            </a:pPr>
            <a:r>
              <a:rPr lang="en-US" sz="1200" b="1" i="0" u="none" strike="noStrike" cap="none" baseline="0" dirty="0" err="1">
                <a:solidFill>
                  <a:srgbClr val="292F33"/>
                </a:solidFill>
                <a:latin typeface="+mn-lt"/>
              </a:rPr>
              <a:t>Harkrider</a:t>
            </a:r>
            <a:r>
              <a:rPr lang="en-US" sz="1200" b="1" i="0" u="none" strike="noStrike" cap="none" baseline="0" dirty="0">
                <a:solidFill>
                  <a:srgbClr val="292F33"/>
                </a:solidFill>
                <a:latin typeface="+mn-lt"/>
              </a:rPr>
              <a:t>:  </a:t>
            </a:r>
            <a:r>
              <a:rPr lang="en-US" sz="1200" b="0" i="0" u="none" strike="noStrike" cap="none" baseline="0" dirty="0">
                <a:solidFill>
                  <a:srgbClr val="292F33"/>
                </a:solidFill>
                <a:latin typeface="+mn-lt"/>
              </a:rPr>
              <a:t>“But Caesar worship was a vain system of religion, and it was destined to failure in its conflict with the only true God.”</a:t>
            </a:r>
            <a:endParaRPr lang="en-US" sz="1200" b="0" i="0" cap="none" baseline="0" dirty="0">
              <a:latin typeface="+mn-lt"/>
            </a:endParaRPr>
          </a:p>
          <a:p>
            <a:pPr marL="171450" lvl="0" indent="-171450">
              <a:buFont typeface="Arial" panose="020B0604020202020204" pitchFamily="34" charset="0"/>
              <a:buChar char="•"/>
            </a:pPr>
            <a:r>
              <a:rPr lang="en-US" sz="1200" b="1" i="0" cap="none" baseline="0" dirty="0">
                <a:latin typeface="+mn-lt"/>
              </a:rPr>
              <a:t>Dragon, Beast, False prophet (13)</a:t>
            </a:r>
          </a:p>
          <a:p>
            <a:pPr marL="628650" lvl="1" indent="-171450">
              <a:buFont typeface="Arial" panose="020B0604020202020204" pitchFamily="34" charset="0"/>
              <a:buChar char="•"/>
            </a:pPr>
            <a:r>
              <a:rPr lang="en-US" sz="1200" b="0" i="0" cap="none" baseline="0" dirty="0">
                <a:latin typeface="+mn-lt"/>
              </a:rPr>
              <a:t>Dragon is Satan</a:t>
            </a:r>
          </a:p>
          <a:p>
            <a:pPr marL="628650" lvl="1" indent="-171450">
              <a:buFont typeface="Arial" panose="020B0604020202020204" pitchFamily="34" charset="0"/>
              <a:buChar char="•"/>
            </a:pPr>
            <a:r>
              <a:rPr lang="en-US" sz="1200" b="0" i="0" cap="none" baseline="0" dirty="0">
                <a:latin typeface="+mn-lt"/>
              </a:rPr>
              <a:t>We have identified the Beast as the Roman empire fronted by the Emperor</a:t>
            </a:r>
          </a:p>
          <a:p>
            <a:pPr marL="628650" lvl="1" indent="-171450">
              <a:buFont typeface="Arial" panose="020B0604020202020204" pitchFamily="34" charset="0"/>
              <a:buChar char="•"/>
            </a:pPr>
            <a:r>
              <a:rPr lang="en-US" sz="1200" b="0" i="0" cap="none" baseline="0" dirty="0">
                <a:latin typeface="+mn-lt"/>
              </a:rPr>
              <a:t>The False Prophet (Beast from the earth) is false religion, emperor worship.</a:t>
            </a:r>
          </a:p>
          <a:p>
            <a:pPr marL="171450" lvl="0" indent="-171450">
              <a:buFont typeface="Arial" panose="020B0604020202020204" pitchFamily="34" charset="0"/>
              <a:buChar char="•"/>
            </a:pPr>
            <a:r>
              <a:rPr lang="en-US" sz="1200" b="1" i="0" cap="none" baseline="0" dirty="0">
                <a:latin typeface="+mn-lt"/>
              </a:rPr>
              <a:t>Armageddon (16)</a:t>
            </a:r>
          </a:p>
          <a:p>
            <a:pPr marL="628650" lvl="1" indent="-171450">
              <a:buFont typeface="Arial" panose="020B0604020202020204" pitchFamily="34" charset="0"/>
              <a:buChar char="•"/>
            </a:pPr>
            <a:r>
              <a:rPr lang="en-US" sz="1200" b="0" i="0" cap="none" baseline="0" dirty="0">
                <a:latin typeface="+mn-lt"/>
              </a:rPr>
              <a:t>Literally – hill of Megiddo</a:t>
            </a:r>
          </a:p>
          <a:p>
            <a:pPr marL="628650" lvl="1" indent="-171450">
              <a:buFont typeface="Arial" panose="020B0604020202020204" pitchFamily="34" charset="0"/>
              <a:buChar char="•"/>
            </a:pPr>
            <a:r>
              <a:rPr lang="en-US" sz="1200" b="0" i="0" cap="none" baseline="0" dirty="0">
                <a:latin typeface="+mn-lt"/>
              </a:rPr>
              <a:t>Gathering place of the great battle between the forces of God and Satan</a:t>
            </a:r>
          </a:p>
          <a:p>
            <a:pPr marL="628650" lvl="1" indent="-171450">
              <a:buFont typeface="Arial" panose="020B0604020202020204" pitchFamily="34" charset="0"/>
              <a:buChar char="•"/>
            </a:pPr>
            <a:r>
              <a:rPr lang="en-US" sz="1200" b="0" i="0" cap="none" baseline="0" dirty="0">
                <a:latin typeface="+mn-lt"/>
              </a:rPr>
              <a:t>Where is Megiddo?</a:t>
            </a:r>
          </a:p>
          <a:p>
            <a:pPr marL="1085850" lvl="2" indent="-171450">
              <a:buFont typeface="Arial" panose="020B0604020202020204" pitchFamily="34" charset="0"/>
              <a:buChar char="•"/>
            </a:pPr>
            <a:r>
              <a:rPr lang="en-US" sz="1200" b="0" i="0" cap="none" baseline="0" dirty="0">
                <a:latin typeface="+mn-lt"/>
              </a:rPr>
              <a:t>Located in the valley of Jezreel (SW of the Sea of Galilee. East of Mt. Carmel)</a:t>
            </a:r>
          </a:p>
          <a:p>
            <a:pPr marL="1085850" lvl="2" indent="-171450">
              <a:buFont typeface="Arial" panose="020B0604020202020204" pitchFamily="34" charset="0"/>
              <a:buChar char="•"/>
            </a:pPr>
            <a:r>
              <a:rPr lang="en-US" sz="1200" b="0" i="0" cap="none" baseline="0" dirty="0">
                <a:latin typeface="+mn-lt"/>
              </a:rPr>
              <a:t>There were towns located there, referenced at the time the Israelites sought to conquer the land.</a:t>
            </a:r>
          </a:p>
          <a:p>
            <a:pPr marL="1085850" lvl="2" indent="-171450">
              <a:buFont typeface="Arial" panose="020B0604020202020204" pitchFamily="34" charset="0"/>
              <a:buChar char="•"/>
            </a:pPr>
            <a:r>
              <a:rPr lang="en-US" sz="1200" b="0" i="0" cap="none" baseline="0" dirty="0">
                <a:latin typeface="+mn-lt"/>
              </a:rPr>
              <a:t>(</a:t>
            </a:r>
            <a:r>
              <a:rPr lang="en-US" dirty="0"/>
              <a:t>Judges 1:27),  However, Manasseh did not drive out the inhabitants of Beth </a:t>
            </a:r>
            <a:r>
              <a:rPr lang="en-US" dirty="0" err="1"/>
              <a:t>Shean</a:t>
            </a:r>
            <a:r>
              <a:rPr lang="en-US" dirty="0"/>
              <a:t> and its villages, or </a:t>
            </a:r>
            <a:r>
              <a:rPr lang="en-US" dirty="0" err="1"/>
              <a:t>Taanach</a:t>
            </a:r>
            <a:r>
              <a:rPr lang="en-US" dirty="0"/>
              <a:t> and its villages, or the inhabitants of </a:t>
            </a:r>
            <a:r>
              <a:rPr lang="en-US" dirty="0" err="1"/>
              <a:t>Dor</a:t>
            </a:r>
            <a:r>
              <a:rPr lang="en-US" dirty="0"/>
              <a:t> and its villages, or the inhabitants of </a:t>
            </a:r>
            <a:r>
              <a:rPr lang="en-US" dirty="0" err="1"/>
              <a:t>Ibleam</a:t>
            </a:r>
            <a:r>
              <a:rPr lang="en-US" dirty="0"/>
              <a:t> and its villages, or the inhabitants of Megiddo and its villages; for the Canaanites were determined to dwell in that land.</a:t>
            </a:r>
          </a:p>
          <a:p>
            <a:pPr marL="1085850" lvl="2" indent="-171450">
              <a:buFont typeface="Arial" panose="020B0604020202020204" pitchFamily="34" charset="0"/>
              <a:buChar char="•"/>
            </a:pPr>
            <a:r>
              <a:rPr lang="en-US" sz="1200" b="0" i="0" cap="none" baseline="0" dirty="0">
                <a:latin typeface="+mn-lt"/>
              </a:rPr>
              <a:t>There is a reference to the “waters of Megiddo” (Judges 5:19), and the “Valley of Megiddo” (2 Chronicles 35:22).</a:t>
            </a:r>
          </a:p>
          <a:p>
            <a:pPr marL="1085850" lvl="2" indent="-171450">
              <a:buFont typeface="Arial" panose="020B0604020202020204" pitchFamily="34" charset="0"/>
              <a:buChar char="•"/>
            </a:pPr>
            <a:r>
              <a:rPr lang="en-US" sz="1200" b="0" i="0" cap="none" baseline="0" dirty="0">
                <a:latin typeface="+mn-lt"/>
              </a:rPr>
              <a:t>Note: There is no known geographical site known as the mount of Megiddo</a:t>
            </a:r>
          </a:p>
          <a:p>
            <a:pPr marL="1085850" lvl="2" indent="-171450">
              <a:buFont typeface="Arial" panose="020B0604020202020204" pitchFamily="34" charset="0"/>
              <a:buChar char="•"/>
            </a:pPr>
            <a:r>
              <a:rPr lang="en-US" sz="1200" b="0" i="0" cap="none" baseline="0" dirty="0">
                <a:latin typeface="+mn-lt"/>
              </a:rPr>
              <a:t>(</a:t>
            </a:r>
            <a:r>
              <a:rPr lang="en-US" sz="1200" b="0" i="0" cap="none" baseline="0" dirty="0" err="1">
                <a:latin typeface="+mn-lt"/>
              </a:rPr>
              <a:t>Harkrider</a:t>
            </a:r>
            <a:r>
              <a:rPr lang="en-US" sz="1200" b="0" i="0" cap="none" baseline="0" dirty="0">
                <a:latin typeface="+mn-lt"/>
              </a:rPr>
              <a:t>:  “Since there is no geographical site known as Mount </a:t>
            </a:r>
            <a:r>
              <a:rPr lang="en-US" sz="1200" b="0" i="0" cap="none" baseline="0" dirty="0" err="1">
                <a:latin typeface="+mn-lt"/>
              </a:rPr>
              <a:t>Megidoo</a:t>
            </a:r>
            <a:r>
              <a:rPr lang="en-US" sz="1200" b="0" i="0" cap="none" baseline="0" dirty="0">
                <a:latin typeface="+mn-lt"/>
              </a:rPr>
              <a:t>, this should give us more than a faint hint that the battle is not a literal battle.”)</a:t>
            </a:r>
          </a:p>
          <a:p>
            <a:pPr marL="628650" lvl="1" indent="-171450">
              <a:buFont typeface="Arial" panose="020B0604020202020204" pitchFamily="34" charset="0"/>
              <a:buChar char="•"/>
            </a:pPr>
            <a:r>
              <a:rPr lang="en-US" sz="1200" b="0" i="0" cap="none" baseline="0" dirty="0">
                <a:latin typeface="+mn-lt"/>
              </a:rPr>
              <a:t>The area held significance for the Jews</a:t>
            </a:r>
          </a:p>
          <a:p>
            <a:pPr marL="1085850" lvl="2" indent="-171450">
              <a:buFont typeface="Arial" panose="020B0604020202020204" pitchFamily="34" charset="0"/>
              <a:buChar char="•"/>
            </a:pPr>
            <a:r>
              <a:rPr lang="en-US" sz="1200" b="0" i="0" cap="none" baseline="0" dirty="0">
                <a:latin typeface="+mn-lt"/>
              </a:rPr>
              <a:t>Barak and Deborah overthrew the kings of Canaan there (Judges 5)</a:t>
            </a:r>
          </a:p>
          <a:p>
            <a:pPr marL="1085850" lvl="2" indent="-171450">
              <a:buFont typeface="Arial" panose="020B0604020202020204" pitchFamily="34" charset="0"/>
              <a:buChar char="•"/>
            </a:pPr>
            <a:r>
              <a:rPr lang="en-US" sz="1200" b="0" i="0" cap="none" baseline="0" dirty="0">
                <a:latin typeface="+mn-lt"/>
              </a:rPr>
              <a:t>Gideon defeated the Midianites there (Judges 6)</a:t>
            </a:r>
          </a:p>
          <a:p>
            <a:pPr marL="1085850" lvl="2" indent="-171450">
              <a:buFont typeface="Arial" panose="020B0604020202020204" pitchFamily="34" charset="0"/>
              <a:buChar char="•"/>
            </a:pPr>
            <a:r>
              <a:rPr lang="en-US" sz="1200" b="0" i="0" cap="none" baseline="0" dirty="0">
                <a:latin typeface="+mn-lt"/>
              </a:rPr>
              <a:t>Saul was defeated by the Philistines there (1 Samuel 31)</a:t>
            </a:r>
          </a:p>
          <a:p>
            <a:pPr marL="1085850" lvl="2" indent="-171450">
              <a:buFont typeface="Arial" panose="020B0604020202020204" pitchFamily="34" charset="0"/>
              <a:buChar char="•"/>
            </a:pPr>
            <a:r>
              <a:rPr lang="en-US" sz="1200" b="0" i="0" cap="none" baseline="0" dirty="0">
                <a:latin typeface="+mn-lt"/>
              </a:rPr>
              <a:t>Pharoah-</a:t>
            </a:r>
            <a:r>
              <a:rPr lang="en-US" sz="1200" b="0" i="0" cap="none" baseline="0" dirty="0" err="1">
                <a:latin typeface="+mn-lt"/>
              </a:rPr>
              <a:t>Necho</a:t>
            </a:r>
            <a:r>
              <a:rPr lang="en-US" sz="1200" b="0" i="0" cap="none" baseline="0" dirty="0">
                <a:latin typeface="+mn-lt"/>
              </a:rPr>
              <a:t> overthrew Josiah there (2 Kings 23).</a:t>
            </a:r>
          </a:p>
          <a:p>
            <a:pPr marL="1085850" lvl="2" indent="-171450">
              <a:buFont typeface="Arial" panose="020B0604020202020204" pitchFamily="34" charset="0"/>
              <a:buChar char="•"/>
            </a:pPr>
            <a:r>
              <a:rPr lang="en-US" sz="1200" b="0" i="0" cap="none" baseline="0" dirty="0">
                <a:latin typeface="+mn-lt"/>
              </a:rPr>
              <a:t>A place of significant battles (would be an obvious symbolic place for this great battle between good and evil.</a:t>
            </a:r>
          </a:p>
          <a:p>
            <a:pPr marL="628650" lvl="1" indent="-171450">
              <a:buFont typeface="Arial" panose="020B0604020202020204" pitchFamily="34" charset="0"/>
              <a:buChar char="•"/>
            </a:pPr>
            <a:r>
              <a:rPr lang="en-US" sz="1200" b="0" i="0" cap="none" baseline="0" dirty="0">
                <a:latin typeface="+mn-lt"/>
              </a:rPr>
              <a:t>Though the “battle of Armageddon is spoken of often in theology, the word is found only here.</a:t>
            </a:r>
          </a:p>
          <a:p>
            <a:pPr marL="628650" lvl="1" indent="-171450">
              <a:buFont typeface="Arial" panose="020B0604020202020204" pitchFamily="34" charset="0"/>
              <a:buChar char="•"/>
            </a:pPr>
            <a:r>
              <a:rPr lang="en-US" sz="1200" b="0" i="0" cap="none" baseline="0" dirty="0">
                <a:latin typeface="+mn-lt"/>
              </a:rPr>
              <a:t>The battle itself is described in 19:19-21</a:t>
            </a:r>
          </a:p>
          <a:p>
            <a:pPr marL="0" lvl="0" indent="0">
              <a:buFont typeface="Arial" panose="020B0604020202020204" pitchFamily="34" charset="0"/>
              <a:buNone/>
            </a:pPr>
            <a:r>
              <a:rPr lang="en-US" sz="1200" b="1" i="0" cap="none" baseline="0" dirty="0">
                <a:latin typeface="+mn-lt"/>
              </a:rPr>
              <a:t>(19:19-21)</a:t>
            </a:r>
            <a:r>
              <a:rPr lang="en-US" sz="1200" b="1" i="1" cap="none" baseline="0" dirty="0">
                <a:latin typeface="+mn-lt"/>
              </a:rPr>
              <a:t>, </a:t>
            </a:r>
            <a:r>
              <a:rPr lang="en-US" sz="1200" b="0" i="1" cap="none" baseline="0" dirty="0">
                <a:latin typeface="+mn-lt"/>
              </a:rPr>
              <a:t>“</a:t>
            </a:r>
            <a:r>
              <a:rPr lang="en-US" i="1" dirty="0"/>
              <a:t>And I saw the beast, the kings of the earth, and their armies, gathered together to make war against Him who sat on the horse and against His army.</a:t>
            </a:r>
            <a:r>
              <a:rPr lang="en-US" i="1" baseline="30000" dirty="0"/>
              <a:t> 20</a:t>
            </a:r>
            <a:r>
              <a:rPr lang="en-US" i="1" dirty="0"/>
              <a:t> Then the beast was captured, and with him the false prophet who worked signs in his presence, by which he deceived those who received the mark of the beast and those who worshiped his image. These two were cast alive into the lake of fire burning with brimstone.</a:t>
            </a:r>
            <a:r>
              <a:rPr lang="en-US" i="1" baseline="30000" dirty="0"/>
              <a:t> 21</a:t>
            </a:r>
            <a:r>
              <a:rPr lang="en-US" i="1" dirty="0"/>
              <a:t> And the rest were killed with the sword which proceeded from the mouth of Him who sat on the horse. And all the birds were filled with their flesh.”</a:t>
            </a:r>
          </a:p>
          <a:p>
            <a:pPr marL="628650" lvl="1" indent="-171450">
              <a:buFont typeface="Arial" panose="020B0604020202020204" pitchFamily="34" charset="0"/>
              <a:buChar char="•"/>
            </a:pPr>
            <a:r>
              <a:rPr lang="en-US" sz="1200" b="0" i="0" cap="none" baseline="0" dirty="0">
                <a:latin typeface="+mn-lt"/>
              </a:rPr>
              <a:t>False view of the battle (</a:t>
            </a:r>
            <a:r>
              <a:rPr lang="en-US" sz="1200" b="0" i="0" cap="none" baseline="0" dirty="0" err="1">
                <a:latin typeface="+mn-lt"/>
              </a:rPr>
              <a:t>Premillenialism</a:t>
            </a:r>
            <a:r>
              <a:rPr lang="en-US" sz="1200" b="0" i="0" cap="none" baseline="0" dirty="0">
                <a:latin typeface="+mn-lt"/>
              </a:rPr>
              <a:t>)</a:t>
            </a:r>
          </a:p>
          <a:p>
            <a:pPr marL="1085850" lvl="2" indent="-171450">
              <a:buFont typeface="Arial" panose="020B0604020202020204" pitchFamily="34" charset="0"/>
              <a:buChar char="•"/>
            </a:pPr>
            <a:r>
              <a:rPr lang="en-US" sz="1200" b="0" i="0" cap="none" baseline="0" dirty="0">
                <a:latin typeface="+mn-lt"/>
              </a:rPr>
              <a:t>A literal, physical battle, yet to happen, with modern weapons of war (tanks, planes, bombs, etc.)</a:t>
            </a:r>
          </a:p>
          <a:p>
            <a:pPr marL="1085850" lvl="2" indent="-171450">
              <a:buFont typeface="Arial" panose="020B0604020202020204" pitchFamily="34" charset="0"/>
              <a:buChar char="•"/>
            </a:pPr>
            <a:r>
              <a:rPr lang="en-US" sz="1200" b="0" i="0" cap="none" baseline="0" dirty="0">
                <a:latin typeface="+mn-lt"/>
              </a:rPr>
              <a:t>They envision it happening right before a literal 1,000 year reign of Christ on the physical throne of Israel</a:t>
            </a:r>
          </a:p>
          <a:p>
            <a:pPr marL="628650" lvl="1" indent="-171450">
              <a:buFont typeface="Arial" panose="020B0604020202020204" pitchFamily="34" charset="0"/>
              <a:buChar char="•"/>
            </a:pPr>
            <a:r>
              <a:rPr lang="en-US" sz="1200" b="0" i="0" cap="none" baseline="0" dirty="0">
                <a:latin typeface="+mn-lt"/>
              </a:rPr>
              <a:t>Truth:  A spiritual battle against the forces of evil (Devil and his acolytes), and God and His saints</a:t>
            </a:r>
          </a:p>
          <a:p>
            <a:pPr marL="1085850" lvl="2" indent="-171450">
              <a:buFont typeface="Arial" panose="020B0604020202020204" pitchFamily="34" charset="0"/>
              <a:buChar char="•"/>
            </a:pPr>
            <a:r>
              <a:rPr lang="en-US" sz="1200" b="0" i="0" cap="none" baseline="0" dirty="0">
                <a:latin typeface="+mn-lt"/>
              </a:rPr>
              <a:t>Seen in the evil spirits depicted as frogs</a:t>
            </a:r>
          </a:p>
          <a:p>
            <a:pPr marL="1085850" lvl="2" indent="-171450">
              <a:buFont typeface="Arial" panose="020B0604020202020204" pitchFamily="34" charset="0"/>
              <a:buChar char="•"/>
            </a:pPr>
            <a:r>
              <a:rPr lang="en-US" sz="1200" b="0" i="0" cap="none" baseline="0" dirty="0">
                <a:latin typeface="+mn-lt"/>
              </a:rPr>
              <a:t>Seen in the lack of a literal geological location for the battle (All symbolic language)</a:t>
            </a:r>
          </a:p>
          <a:p>
            <a:pPr marL="1085850" lvl="2" indent="-171450">
              <a:buFont typeface="Arial" panose="020B0604020202020204" pitchFamily="34" charset="0"/>
              <a:buChar char="•"/>
            </a:pPr>
            <a:r>
              <a:rPr lang="en-US" sz="1200" b="0" i="0" cap="none" baseline="0" dirty="0">
                <a:latin typeface="+mn-lt"/>
              </a:rPr>
              <a:t>Already fought, seen in the defeat of the Great Babylon (Jerusalem, or Roman Empire).</a:t>
            </a:r>
          </a:p>
          <a:p>
            <a:pPr marL="0" lvl="0" indent="0">
              <a:buFont typeface="Arial" panose="020B0604020202020204" pitchFamily="34" charset="0"/>
              <a:buNone/>
            </a:pPr>
            <a:r>
              <a:rPr lang="en-US" b="1" dirty="0"/>
              <a:t>(John 18:36-37</a:t>
            </a:r>
            <a:r>
              <a:rPr lang="en-US" b="1" i="0" dirty="0"/>
              <a:t>)</a:t>
            </a:r>
            <a:r>
              <a:rPr lang="en-US" b="1" i="1" dirty="0"/>
              <a:t>, </a:t>
            </a:r>
            <a:r>
              <a:rPr lang="en-US" i="1" dirty="0"/>
              <a:t>“Jesus answered </a:t>
            </a:r>
            <a:r>
              <a:rPr lang="en-US" dirty="0"/>
              <a:t>[Pilate</a:t>
            </a:r>
            <a:r>
              <a:rPr lang="en-US" i="1" dirty="0"/>
              <a:t>], “My kingdom is not of this world. If My kingdom were of this world, My servants would fight, so that I should not be delivered to the Jews; but now My kingdom is not from here.” </a:t>
            </a:r>
            <a:r>
              <a:rPr lang="en-US" i="1" baseline="30000" dirty="0"/>
              <a:t>37</a:t>
            </a:r>
            <a:r>
              <a:rPr lang="en-US" i="1" dirty="0"/>
              <a:t> Pilate therefore said to Him, “Are You a king then?” Jesus answered, “You say rightly that I am a king. For this cause I was born, and for this cause I have come into the world, that I should bear witness to the truth. Everyone who is of the truth hears My voice.”</a:t>
            </a:r>
          </a:p>
          <a:p>
            <a:pPr marL="0" lvl="0" indent="0">
              <a:buFont typeface="Arial" panose="020B0604020202020204" pitchFamily="34" charset="0"/>
              <a:buNone/>
            </a:pPr>
            <a:r>
              <a:rPr lang="en-US" b="1" i="1" dirty="0"/>
              <a:t>(</a:t>
            </a:r>
            <a:r>
              <a:rPr lang="en-US" b="1" i="0" dirty="0"/>
              <a:t>2 Corinthians 10:3-6), </a:t>
            </a:r>
            <a:r>
              <a:rPr lang="en-US" b="0" i="1" dirty="0"/>
              <a:t>“For though we walk in the flesh, we do not war according to the flesh.</a:t>
            </a:r>
            <a:r>
              <a:rPr lang="en-US" b="0" i="1" baseline="30000" dirty="0"/>
              <a:t> 4</a:t>
            </a:r>
            <a:r>
              <a:rPr lang="en-US" b="0" i="1" dirty="0"/>
              <a:t> For the weapons of our warfare are not carnal but mighty in God for pulling down strongholds,</a:t>
            </a:r>
            <a:r>
              <a:rPr lang="en-US" b="0" i="1" baseline="30000" dirty="0"/>
              <a:t> 5</a:t>
            </a:r>
            <a:r>
              <a:rPr lang="en-US" b="0" i="1" dirty="0"/>
              <a:t> casting down arguments and every high thing that exalts itself against the knowledge of God, bringing every thought into captivity to the obedience of Christ,</a:t>
            </a:r>
            <a:r>
              <a:rPr lang="en-US" b="0" i="1" baseline="30000" dirty="0"/>
              <a:t> 6</a:t>
            </a:r>
            <a:r>
              <a:rPr lang="en-US" b="0" i="1" dirty="0"/>
              <a:t> and being ready to punish all disobedience when your obedience is fulfilled.”</a:t>
            </a:r>
          </a:p>
          <a:p>
            <a:pPr marL="628650" lvl="1" indent="-171450">
              <a:buFont typeface="Arial" panose="020B0604020202020204" pitchFamily="34" charset="0"/>
              <a:buChar char="•"/>
            </a:pPr>
            <a:r>
              <a:rPr lang="en-US" b="0" i="0" dirty="0"/>
              <a:t>Note:  While already fought, that doesn’t mean the devil is dead</a:t>
            </a:r>
          </a:p>
          <a:p>
            <a:pPr marL="1085850" lvl="2" indent="-171450">
              <a:buFont typeface="Arial" panose="020B0604020202020204" pitchFamily="34" charset="0"/>
              <a:buChar char="•"/>
            </a:pPr>
            <a:r>
              <a:rPr lang="en-US" b="0" i="0" dirty="0"/>
              <a:t>He still works today, and the conflict between good and evil continues as well.</a:t>
            </a:r>
          </a:p>
          <a:p>
            <a:pPr marL="1085850" lvl="2" indent="-171450">
              <a:buFont typeface="Arial" panose="020B0604020202020204" pitchFamily="34" charset="0"/>
              <a:buChar char="•"/>
            </a:pPr>
            <a:r>
              <a:rPr lang="en-US" b="0" i="0" dirty="0"/>
              <a:t>We must be on guard for him just as much as the Christians of John’s day.</a:t>
            </a:r>
          </a:p>
          <a:p>
            <a:pPr marL="0" lvl="0" indent="0">
              <a:buFont typeface="Arial" panose="020B0604020202020204" pitchFamily="34" charset="0"/>
              <a:buNone/>
            </a:pPr>
            <a:r>
              <a:rPr lang="en-US" b="1" i="0" dirty="0"/>
              <a:t>(</a:t>
            </a:r>
            <a:r>
              <a:rPr lang="en-US" b="1" dirty="0"/>
              <a:t>1 Peter 5:8-9), </a:t>
            </a:r>
            <a:r>
              <a:rPr lang="en-US" b="0" i="1" dirty="0"/>
              <a:t>“Be sober, be vigilant; because your adversary the devil walks about like a roaring lion, seeking whom he may devour.</a:t>
            </a:r>
            <a:r>
              <a:rPr lang="en-US" b="0" i="1" baseline="30000" dirty="0"/>
              <a:t> 9</a:t>
            </a:r>
            <a:r>
              <a:rPr lang="en-US" b="0" i="1" dirty="0"/>
              <a:t> Resist him, steadfast in the faith, knowing that the same sufferings are experienced by your brotherhood in the world.”</a:t>
            </a:r>
          </a:p>
          <a:p>
            <a:pPr marL="0" lvl="0" indent="0">
              <a:buFont typeface="Arial" panose="020B0604020202020204" pitchFamily="34" charset="0"/>
              <a:buNone/>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sixth bowl</a:t>
            </a:r>
          </a:p>
          <a:p>
            <a:pPr marL="628650" lvl="1" indent="-171450">
              <a:buFont typeface="Arial" panose="020B0604020202020204" pitchFamily="34" charset="0"/>
              <a:buChar char="•"/>
            </a:pPr>
            <a:r>
              <a:rPr lang="en-US" sz="1200" b="0" i="0" cap="none" baseline="0" dirty="0">
                <a:latin typeface="+mn-lt"/>
              </a:rPr>
              <a:t>Paves the way for the great battle, climaxing the victory of the Christ.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7278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15:1-8</a:t>
            </a:r>
          </a:p>
          <a:p>
            <a:pPr marL="642795" lvl="1" indent="-175308">
              <a:buFont typeface="Arial" panose="020B0604020202020204" pitchFamily="34" charset="0"/>
              <a:buChar char="•"/>
            </a:pPr>
            <a:r>
              <a:rPr lang="en-US" sz="1200" b="1" dirty="0">
                <a:latin typeface="+mn-lt"/>
              </a:rPr>
              <a:t>Identify and define</a:t>
            </a:r>
          </a:p>
          <a:p>
            <a:pPr marL="171450" lvl="0" indent="-171450">
              <a:buFont typeface="Arial" panose="020B0604020202020204" pitchFamily="34" charset="0"/>
              <a:buChar char="•"/>
            </a:pPr>
            <a:r>
              <a:rPr lang="en-US" sz="1200" b="1" i="0" cap="none" baseline="0" dirty="0">
                <a:latin typeface="+mn-lt"/>
              </a:rPr>
              <a:t>Temple of Heaven</a:t>
            </a:r>
          </a:p>
          <a:p>
            <a:pPr marL="628650" lvl="1" indent="-171450">
              <a:buFont typeface="Arial" panose="020B0604020202020204" pitchFamily="34" charset="0"/>
              <a:buChar char="•"/>
            </a:pPr>
            <a:r>
              <a:rPr lang="en-US" sz="1200" b="0" i="0" cap="none" baseline="0" dirty="0">
                <a:latin typeface="+mn-lt"/>
              </a:rPr>
              <a:t>A description of heaven, the dwelling of God.  </a:t>
            </a:r>
          </a:p>
          <a:p>
            <a:pPr marL="628650" lvl="1" indent="-171450">
              <a:buFont typeface="Arial" panose="020B0604020202020204" pitchFamily="34" charset="0"/>
              <a:buChar char="•"/>
            </a:pPr>
            <a:r>
              <a:rPr lang="en-US" sz="1200" b="0" i="0" cap="none" baseline="0" dirty="0">
                <a:latin typeface="+mn-lt"/>
              </a:rPr>
              <a:t>The tabernacle and temple in Jerusalem have always represented God’s dwelling among the people.</a:t>
            </a:r>
          </a:p>
          <a:p>
            <a:pPr marL="628650" lvl="1" indent="-171450">
              <a:buFont typeface="Arial" panose="020B0604020202020204" pitchFamily="34" charset="0"/>
              <a:buChar char="•"/>
            </a:pPr>
            <a:r>
              <a:rPr lang="en-US" sz="1200" b="0" i="0" cap="none" baseline="0" dirty="0">
                <a:latin typeface="+mn-lt"/>
              </a:rPr>
              <a:t>The great voice mentioned here would seem to indicate God Himself.  Regardless, it speaks the Divine will being accomplished.  “It is done.”</a:t>
            </a:r>
          </a:p>
          <a:p>
            <a:pPr marL="171450" lvl="0" indent="-171450">
              <a:buFont typeface="Arial" panose="020B0604020202020204" pitchFamily="34" charset="0"/>
              <a:buChar char="•"/>
            </a:pPr>
            <a:r>
              <a:rPr lang="en-US" sz="1200" b="1" i="0" cap="none" baseline="0" dirty="0">
                <a:latin typeface="+mn-lt"/>
              </a:rPr>
              <a:t>Great Earthquake</a:t>
            </a:r>
          </a:p>
          <a:p>
            <a:pPr marL="628650" lvl="1" indent="-171450">
              <a:buFont typeface="Arial" panose="020B0604020202020204" pitchFamily="34" charset="0"/>
              <a:buChar char="•"/>
            </a:pPr>
            <a:r>
              <a:rPr lang="en-US" sz="1200" b="0" i="0" cap="none" baseline="0" dirty="0">
                <a:latin typeface="+mn-lt"/>
              </a:rPr>
              <a:t>Accompanied by noises and </a:t>
            </a:r>
            <a:r>
              <a:rPr lang="en-US" sz="1200" b="0" i="0" cap="none" baseline="0" dirty="0" err="1">
                <a:latin typeface="+mn-lt"/>
              </a:rPr>
              <a:t>thunderings</a:t>
            </a:r>
            <a:r>
              <a:rPr lang="en-US" sz="1200" b="0" i="0" cap="none" baseline="0" dirty="0">
                <a:latin typeface="+mn-lt"/>
              </a:rPr>
              <a:t> and lightnings. (18)</a:t>
            </a:r>
          </a:p>
          <a:p>
            <a:pPr marL="628650" lvl="1" indent="-171450">
              <a:buFont typeface="Arial" panose="020B0604020202020204" pitchFamily="34" charset="0"/>
              <a:buChar char="•"/>
            </a:pPr>
            <a:r>
              <a:rPr lang="en-US" sz="1200" b="0" i="0" cap="none" baseline="0" dirty="0">
                <a:latin typeface="+mn-lt"/>
              </a:rPr>
              <a:t>Again, symbolic of God’s judgment.</a:t>
            </a:r>
          </a:p>
          <a:p>
            <a:pPr marL="628650" lvl="1" indent="-171450">
              <a:buFont typeface="Arial" panose="020B0604020202020204" pitchFamily="34" charset="0"/>
              <a:buChar char="•"/>
            </a:pPr>
            <a:r>
              <a:rPr lang="en-US" sz="1200" b="0" i="0" cap="none" baseline="0" dirty="0">
                <a:latin typeface="+mn-lt"/>
              </a:rPr>
              <a:t>The greatest of earthquakes is a compelling way of describing the awesome, and arresting power of God as he breaks up the city of Babylon into three parts.</a:t>
            </a:r>
          </a:p>
          <a:p>
            <a:pPr marL="0" lvl="0" indent="0">
              <a:buFont typeface="Arial" panose="020B0604020202020204" pitchFamily="34" charset="0"/>
              <a:buNone/>
            </a:pPr>
            <a:r>
              <a:rPr lang="en-US" sz="1200" b="1" i="0" cap="none" baseline="0" dirty="0">
                <a:latin typeface="+mn-lt"/>
              </a:rPr>
              <a:t>(Psalm 60:1-2), </a:t>
            </a:r>
            <a:r>
              <a:rPr lang="en-US" sz="1200" b="0" i="1" cap="none" baseline="0" dirty="0">
                <a:latin typeface="+mn-lt"/>
              </a:rPr>
              <a:t>“</a:t>
            </a:r>
            <a:r>
              <a:rPr lang="en-US" i="1" dirty="0"/>
              <a:t>O God, You have cast us off; You have broken us down; You have been displeased; Oh, restore us again! </a:t>
            </a:r>
            <a:r>
              <a:rPr lang="en-US" i="1" baseline="30000" dirty="0"/>
              <a:t>2</a:t>
            </a:r>
            <a:r>
              <a:rPr lang="en-US" i="1" dirty="0"/>
              <a:t> You have made the earth tremble; You have broken it; heal its breaches, for it is shaking.”</a:t>
            </a:r>
            <a:endParaRPr lang="en-US" sz="1200" b="0" i="1" cap="none" baseline="0" dirty="0">
              <a:latin typeface="+mn-lt"/>
            </a:endParaRPr>
          </a:p>
          <a:p>
            <a:pPr marL="171450" lvl="0" indent="-171450">
              <a:buFont typeface="Arial" panose="020B0604020202020204" pitchFamily="34" charset="0"/>
              <a:buChar char="•"/>
            </a:pPr>
            <a:r>
              <a:rPr lang="en-US" sz="1200" b="1" i="0" cap="none" baseline="0" dirty="0">
                <a:latin typeface="+mn-lt"/>
              </a:rPr>
              <a:t>Great city/great Babylon</a:t>
            </a:r>
          </a:p>
          <a:p>
            <a:pPr marL="628650" lvl="1" indent="-171450">
              <a:buFont typeface="Arial" panose="020B0604020202020204" pitchFamily="34" charset="0"/>
              <a:buChar char="•"/>
            </a:pPr>
            <a:r>
              <a:rPr lang="en-US" sz="1200" b="0" i="0" cap="none" baseline="0" dirty="0">
                <a:latin typeface="+mn-lt"/>
              </a:rPr>
              <a:t>The center of power of the evil oppression</a:t>
            </a:r>
          </a:p>
          <a:p>
            <a:pPr marL="628650" lvl="1" indent="-171450">
              <a:buFont typeface="Arial" panose="020B0604020202020204" pitchFamily="34" charset="0"/>
              <a:buChar char="•"/>
            </a:pPr>
            <a:r>
              <a:rPr lang="en-US" sz="1200" b="0" i="0" cap="none" baseline="0" dirty="0">
                <a:latin typeface="+mn-lt"/>
              </a:rPr>
              <a:t>Two views:  Jerusalem, or our view Rome</a:t>
            </a:r>
          </a:p>
          <a:p>
            <a:pPr marL="628650" lvl="1" indent="-171450">
              <a:buFont typeface="Arial" panose="020B0604020202020204" pitchFamily="34" charset="0"/>
              <a:buChar char="•"/>
            </a:pPr>
            <a:r>
              <a:rPr lang="en-US" sz="1200" b="0" i="0" cap="none" baseline="0" dirty="0">
                <a:latin typeface="+mn-lt"/>
              </a:rPr>
              <a:t>The division into three parts is indicative of her complete destruction as a part of God’s judgment.  All in league with her (all the cities of the nations) fell as well.</a:t>
            </a:r>
          </a:p>
          <a:p>
            <a:pPr marL="628650" lvl="1" indent="-171450">
              <a:buFont typeface="Arial" panose="020B0604020202020204" pitchFamily="34" charset="0"/>
              <a:buChar char="•"/>
            </a:pPr>
            <a:r>
              <a:rPr lang="en-US" sz="1200" b="0" i="0" cap="none" baseline="0" dirty="0">
                <a:latin typeface="+mn-lt"/>
              </a:rPr>
              <a:t>Additionally, every island fled, and mountains were not found.  In the face of God’s wrath, there is nowhere on earth for His enemies to hide</a:t>
            </a:r>
          </a:p>
          <a:p>
            <a:pPr marL="171450" lvl="0" indent="-171450">
              <a:buFont typeface="Arial" panose="020B0604020202020204" pitchFamily="34" charset="0"/>
              <a:buChar char="•"/>
            </a:pPr>
            <a:r>
              <a:rPr lang="en-US" sz="1200" b="1" i="0" cap="none" baseline="0" dirty="0">
                <a:latin typeface="+mn-lt"/>
              </a:rPr>
              <a:t>Cup of His wrath</a:t>
            </a:r>
          </a:p>
          <a:p>
            <a:pPr marL="628650" lvl="1" indent="-171450">
              <a:buFont typeface="Arial" panose="020B0604020202020204" pitchFamily="34" charset="0"/>
              <a:buChar char="•"/>
            </a:pPr>
            <a:r>
              <a:rPr lang="en-US" sz="1200" b="0" i="0" cap="none" baseline="0" dirty="0">
                <a:latin typeface="+mn-lt"/>
              </a:rPr>
              <a:t>Already mentioned several times: winepress, bowls, now cup.</a:t>
            </a:r>
          </a:p>
          <a:p>
            <a:pPr marL="0" lvl="0" indent="0">
              <a:buFont typeface="Arial" panose="020B0604020202020204" pitchFamily="34" charset="0"/>
              <a:buNone/>
            </a:pPr>
            <a:r>
              <a:rPr lang="en-US" sz="1200" b="1" i="0" cap="none" baseline="0" dirty="0">
                <a:latin typeface="+mn-lt"/>
              </a:rPr>
              <a:t>(</a:t>
            </a:r>
            <a:r>
              <a:rPr lang="en-US" b="1" dirty="0"/>
              <a:t>Revelation 14:19-20), </a:t>
            </a:r>
            <a:r>
              <a:rPr lang="en-US" i="1" dirty="0"/>
              <a:t>“So the angel thrust his sickle into the earth and gathered the vine of the earth, and threw it into the great winepress of the wrath of God.</a:t>
            </a:r>
            <a:r>
              <a:rPr lang="en-US" i="1" baseline="30000" dirty="0"/>
              <a:t> 20</a:t>
            </a:r>
            <a:r>
              <a:rPr lang="en-US" i="1" dirty="0"/>
              <a:t> And the winepress was trampled outside the city, and blood came out of the winepress, up to the horses’ bridles, for one thousand six hundred furlongs.”</a:t>
            </a:r>
          </a:p>
          <a:p>
            <a:pPr marL="628650" lvl="1" indent="-171450">
              <a:buFont typeface="Arial" panose="020B0604020202020204" pitchFamily="34" charset="0"/>
              <a:buChar char="•"/>
            </a:pPr>
            <a:r>
              <a:rPr lang="en-US" sz="1200" b="0" i="0" cap="none" baseline="0" dirty="0">
                <a:latin typeface="+mn-lt"/>
              </a:rPr>
              <a:t>A symbol of God’s judgment against evil.  </a:t>
            </a:r>
          </a:p>
          <a:p>
            <a:pPr marL="171450" lvl="0" indent="-171450">
              <a:buFont typeface="Arial" panose="020B0604020202020204" pitchFamily="34" charset="0"/>
              <a:buChar char="•"/>
            </a:pPr>
            <a:r>
              <a:rPr lang="en-US" sz="1200" b="1" i="0" cap="none" baseline="0" dirty="0">
                <a:latin typeface="+mn-lt"/>
              </a:rPr>
              <a:t>Plague of hail</a:t>
            </a:r>
          </a:p>
          <a:p>
            <a:pPr marL="628650" lvl="1" indent="-171450">
              <a:buFont typeface="Arial" panose="020B0604020202020204" pitchFamily="34" charset="0"/>
              <a:buChar char="•"/>
            </a:pPr>
            <a:r>
              <a:rPr lang="en-US" sz="1200" b="0" i="0" cap="none" baseline="0" dirty="0">
                <a:latin typeface="+mn-lt"/>
              </a:rPr>
              <a:t>As a part of God’s judgment against the Great City, hail falls from heaven</a:t>
            </a:r>
          </a:p>
          <a:p>
            <a:pPr marL="628650" lvl="1" indent="-171450">
              <a:buFont typeface="Arial" panose="020B0604020202020204" pitchFamily="34" charset="0"/>
              <a:buChar char="•"/>
            </a:pPr>
            <a:r>
              <a:rPr lang="en-US" sz="1200" b="0" i="0" cap="none" baseline="0" dirty="0">
                <a:latin typeface="+mn-lt"/>
              </a:rPr>
              <a:t>Consider the plagues against Egypt, and the destruction of Sodom and Gomorrah</a:t>
            </a:r>
          </a:p>
          <a:p>
            <a:pPr marL="628650" lvl="1" indent="-171450">
              <a:buFont typeface="Arial" panose="020B0604020202020204" pitchFamily="34" charset="0"/>
              <a:buChar char="•"/>
            </a:pPr>
            <a:r>
              <a:rPr lang="en-US" sz="1200" b="0" i="0" cap="none" baseline="0" dirty="0">
                <a:latin typeface="+mn-lt"/>
              </a:rPr>
              <a:t>Weight of a talent = approximately 100 lbs.</a:t>
            </a:r>
          </a:p>
          <a:p>
            <a:pPr marL="628650" lvl="1" indent="-171450">
              <a:buFont typeface="Arial" panose="020B0604020202020204" pitchFamily="34" charset="0"/>
              <a:buChar char="•"/>
            </a:pPr>
            <a:r>
              <a:rPr lang="en-US" sz="1200" b="0" i="0" cap="none" baseline="0" dirty="0">
                <a:latin typeface="+mn-lt"/>
              </a:rPr>
              <a:t>Can you imagine men, faced with such judgment, to be so antagonistic toward God and His saints to blaspheme Him regardless of this judgment.</a:t>
            </a:r>
          </a:p>
          <a:p>
            <a:pPr marL="0" lvl="0" indent="0">
              <a:buFont typeface="Arial" panose="020B0604020202020204" pitchFamily="34" charset="0"/>
              <a:buNone/>
            </a:pPr>
            <a:endParaRPr lang="en-US" sz="1200" b="1" i="0" cap="none" baseline="0" dirty="0">
              <a:latin typeface="+mn-lt"/>
            </a:endParaRPr>
          </a:p>
          <a:p>
            <a:pPr marL="0" lvl="0" indent="0">
              <a:buFont typeface="Arial" panose="020B0604020202020204" pitchFamily="34" charset="0"/>
              <a:buNone/>
            </a:pPr>
            <a:r>
              <a:rPr lang="en-US" sz="1200" b="1" i="0" cap="none" baseline="0" dirty="0">
                <a:latin typeface="+mn-lt"/>
              </a:rPr>
              <a:t>What is the significance of the 7</a:t>
            </a:r>
            <a:r>
              <a:rPr lang="en-US" sz="1200" b="1" i="0" cap="none" baseline="30000" dirty="0">
                <a:latin typeface="+mn-lt"/>
              </a:rPr>
              <a:t>th</a:t>
            </a:r>
            <a:r>
              <a:rPr lang="en-US" sz="1200" b="1" i="0" cap="none" baseline="0" dirty="0">
                <a:latin typeface="+mn-lt"/>
              </a:rPr>
              <a:t> bowl</a:t>
            </a:r>
          </a:p>
          <a:p>
            <a:pPr marL="628650" lvl="1" indent="-171450">
              <a:buFont typeface="Arial" panose="020B0604020202020204" pitchFamily="34" charset="0"/>
              <a:buChar char="•"/>
            </a:pPr>
            <a:r>
              <a:rPr lang="en-US" sz="1200" b="0" i="0" cap="none" baseline="0" dirty="0">
                <a:latin typeface="+mn-lt"/>
              </a:rPr>
              <a:t>Shows in outline form the judgment of God upon the Great City, and her ultimate fall at His hands.</a:t>
            </a:r>
          </a:p>
          <a:p>
            <a:pPr marL="628650" lvl="1" indent="-171450">
              <a:buFont typeface="Arial" panose="020B0604020202020204" pitchFamily="34" charset="0"/>
              <a:buChar char="•"/>
            </a:pPr>
            <a:r>
              <a:rPr lang="en-US" sz="1200" b="1" i="0" cap="none" baseline="0" dirty="0">
                <a:latin typeface="+mn-lt"/>
              </a:rPr>
              <a:t>Note:  </a:t>
            </a:r>
            <a:r>
              <a:rPr lang="en-US" sz="1200" b="0" i="0" cap="none" baseline="0" dirty="0">
                <a:latin typeface="+mn-lt"/>
              </a:rPr>
              <a:t>The next two chapters will show in great detail just how this would take place.</a:t>
            </a:r>
          </a:p>
          <a:p>
            <a:pPr marL="628650" lvl="1" indent="-171450">
              <a:buFont typeface="Arial" panose="020B0604020202020204" pitchFamily="34" charset="0"/>
              <a:buChar char="•"/>
            </a:pPr>
            <a:r>
              <a:rPr lang="en-US" sz="1200" b="0" i="0" cap="none" baseline="0" dirty="0">
                <a:latin typeface="+mn-lt"/>
              </a:rPr>
              <a:t>An end of the narrative of sevens (seals, trumpets and bowls) which show to the Saints Gods plan and victory over Satan’s efforts to oppress through Rome.</a:t>
            </a:r>
          </a:p>
          <a:p>
            <a:pPr marL="175308" lvl="0" indent="-175308">
              <a:buFont typeface="Arial" panose="020B0604020202020204" pitchFamily="34" charset="0"/>
              <a:buChar char="•"/>
            </a:pPr>
            <a:endParaRPr lang="en-US" sz="1200" b="1" i="1" cap="none" baseline="0" dirty="0">
              <a:latin typeface="+mn-lt"/>
            </a:endParaRPr>
          </a:p>
          <a:p>
            <a:pPr marL="175308" lvl="0" indent="-175308">
              <a:buFont typeface="Arial" panose="020B0604020202020204" pitchFamily="34" charset="0"/>
              <a:buChar char="•"/>
            </a:pPr>
            <a:r>
              <a:rPr lang="en-US" sz="1200" b="1" i="0" cap="none" baseline="0" dirty="0">
                <a:latin typeface="+mn-lt"/>
              </a:rPr>
              <a:t>Next Scene, 17 (17:1-18) [The Great Harlot on a Scarlet Beast]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0791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We are discussing in this text the judgment of the “Great Harlot”</a:t>
            </a:r>
          </a:p>
          <a:p>
            <a:pPr marL="628650" lvl="1" indent="-171450">
              <a:buFont typeface="Arial" panose="020B0604020202020204" pitchFamily="34" charset="0"/>
              <a:buChar char="•"/>
            </a:pPr>
            <a:r>
              <a:rPr lang="en-US" sz="1200" b="1" i="0" dirty="0"/>
              <a:t>Note:  There are several different views of who the Great Harlot is.</a:t>
            </a:r>
          </a:p>
          <a:p>
            <a:pPr marL="1085850" lvl="2" indent="-171450">
              <a:buFont typeface="Arial" panose="020B0604020202020204" pitchFamily="34" charset="0"/>
              <a:buChar char="•"/>
            </a:pPr>
            <a:r>
              <a:rPr lang="en-US" sz="1200" b="0" i="0" dirty="0"/>
              <a:t>(Verse 5 does not settle, because her identification as Babylon is likewise symbolic)</a:t>
            </a:r>
          </a:p>
          <a:p>
            <a:pPr marL="628650" lvl="1" indent="-171450">
              <a:buFont typeface="Arial" panose="020B0604020202020204" pitchFamily="34" charset="0"/>
              <a:buChar char="•"/>
            </a:pPr>
            <a:r>
              <a:rPr lang="en-US" sz="1200" b="1" i="0" dirty="0"/>
              <a:t>Consider that there are a number of passages in the Old Testament that describe important cities/capitals of kingdoms, in this very way…</a:t>
            </a:r>
          </a:p>
          <a:p>
            <a:pPr marL="0" lvl="0" indent="0">
              <a:buFont typeface="Arial" panose="020B0604020202020204" pitchFamily="34" charset="0"/>
              <a:buNone/>
            </a:pPr>
            <a:r>
              <a:rPr lang="en-US" sz="1200" b="1" i="0" dirty="0"/>
              <a:t>(Isaiah 1:21) [Jerusalem], </a:t>
            </a:r>
            <a:r>
              <a:rPr lang="en-US" sz="1200" b="0" i="1" dirty="0"/>
              <a:t>“How the faithful city has become a harlot! It was full of justice; Righteousness lodged in it, But now murderers.”</a:t>
            </a:r>
          </a:p>
          <a:p>
            <a:pPr marL="0" lvl="0" indent="0">
              <a:buFont typeface="Arial" panose="020B0604020202020204" pitchFamily="34" charset="0"/>
              <a:buNone/>
            </a:pPr>
            <a:r>
              <a:rPr lang="en-US" sz="1200" b="1" i="0" dirty="0"/>
              <a:t>(Nahum 3:4) [</a:t>
            </a:r>
            <a:r>
              <a:rPr lang="en-US" sz="1200" b="1" i="0" dirty="0" err="1"/>
              <a:t>Ninevah</a:t>
            </a:r>
            <a:r>
              <a:rPr lang="en-US" sz="1200" b="1" i="0" dirty="0"/>
              <a:t> of Assyria], </a:t>
            </a:r>
            <a:r>
              <a:rPr lang="en-US" sz="1200" b="0" i="1" dirty="0"/>
              <a:t>“</a:t>
            </a:r>
            <a:r>
              <a:rPr lang="en-US" sz="1200" dirty="0"/>
              <a:t>Because of the multitude of harlotries of the seductive harlot, the mistress of sorceries, who sells nations through her harlotries, and families through her sorceries.”</a:t>
            </a:r>
          </a:p>
          <a:p>
            <a:pPr marL="0" lvl="0" indent="0">
              <a:buFont typeface="Arial" panose="020B0604020202020204" pitchFamily="34" charset="0"/>
              <a:buNone/>
            </a:pPr>
            <a:r>
              <a:rPr lang="en-US" sz="1200" b="1" i="0" dirty="0"/>
              <a:t>(Isaiah 23:17) [</a:t>
            </a:r>
            <a:r>
              <a:rPr lang="en-US" sz="1200" b="1" i="0" dirty="0" err="1"/>
              <a:t>Tyre</a:t>
            </a:r>
            <a:r>
              <a:rPr lang="en-US" sz="1200" b="1" i="0" dirty="0"/>
              <a:t>], </a:t>
            </a:r>
            <a:r>
              <a:rPr lang="en-US" sz="1200" b="0" i="1" dirty="0"/>
              <a:t>“</a:t>
            </a:r>
            <a:r>
              <a:rPr lang="en-US" sz="1200" dirty="0"/>
              <a:t>Isaiah 23:17 And it shall be, at the end of seventy years, that the Lord will deal with </a:t>
            </a:r>
            <a:r>
              <a:rPr lang="en-US" sz="1200" dirty="0" err="1"/>
              <a:t>Tyre</a:t>
            </a:r>
            <a:r>
              <a:rPr lang="en-US" sz="1200" dirty="0"/>
              <a:t>. She will return to her hire, and commit fornication with all the kingdoms of the world on the face of the earth.”</a:t>
            </a:r>
          </a:p>
          <a:p>
            <a:pPr marL="628650" lvl="1" indent="-171450">
              <a:buFont typeface="Arial" panose="020B0604020202020204" pitchFamily="34" charset="0"/>
              <a:buChar char="•"/>
            </a:pPr>
            <a:r>
              <a:rPr lang="en-US" sz="1200" b="1" i="0" dirty="0"/>
              <a:t>Contrast the city of </a:t>
            </a:r>
            <a:r>
              <a:rPr lang="en-US" sz="1200" b="1" i="0" dirty="0" err="1"/>
              <a:t>Tyre</a:t>
            </a:r>
            <a:r>
              <a:rPr lang="en-US" sz="1200" b="1" i="0" dirty="0"/>
              <a:t> with the Great Harlot described in our text</a:t>
            </a:r>
          </a:p>
          <a:p>
            <a:pPr marL="0" lvl="0" indent="0">
              <a:buFont typeface="Arial" panose="020B0604020202020204" pitchFamily="34" charset="0"/>
              <a:buNone/>
            </a:pPr>
            <a:r>
              <a:rPr lang="en-US" sz="1200" b="1" i="0" dirty="0"/>
              <a:t>(17:1-2), READ</a:t>
            </a:r>
          </a:p>
          <a:p>
            <a:pPr marL="628650" lvl="1" indent="-171450">
              <a:buFont typeface="Arial" panose="020B0604020202020204" pitchFamily="34" charset="0"/>
              <a:buChar char="•"/>
            </a:pPr>
            <a:r>
              <a:rPr lang="en-US" sz="1200" b="1" i="0" dirty="0"/>
              <a:t>Babylon</a:t>
            </a:r>
          </a:p>
          <a:p>
            <a:pPr marL="1085850" lvl="2" indent="-171450">
              <a:buFont typeface="Arial" panose="020B0604020202020204" pitchFamily="34" charset="0"/>
              <a:buChar char="•"/>
            </a:pPr>
            <a:r>
              <a:rPr lang="en-US" sz="1200" b="0" i="0" dirty="0"/>
              <a:t>Described in Isaiah 47:3 as “The Lady of Kingdoms” due to the extent of her influence</a:t>
            </a:r>
          </a:p>
          <a:p>
            <a:pPr marL="1085850" lvl="2" indent="-171450">
              <a:buFont typeface="Arial" panose="020B0604020202020204" pitchFamily="34" charset="0"/>
              <a:buChar char="•"/>
            </a:pPr>
            <a:r>
              <a:rPr lang="en-US" sz="1200" b="0" i="0" dirty="0"/>
              <a:t>Much like the Harlot of our Text</a:t>
            </a:r>
          </a:p>
          <a:p>
            <a:pPr marL="171450" lvl="0" indent="-171450">
              <a:buFont typeface="Arial" panose="020B0604020202020204" pitchFamily="34" charset="0"/>
              <a:buChar char="•"/>
            </a:pPr>
            <a:r>
              <a:rPr lang="en-US" sz="1200" b="1" i="0" dirty="0"/>
              <a:t>The Most important thing to keep in mind in identifying the Great Harlot is to remember:</a:t>
            </a:r>
          </a:p>
          <a:p>
            <a:pPr marL="628650" lvl="1" indent="-171450">
              <a:buFont typeface="Arial" panose="020B0604020202020204" pitchFamily="34" charset="0"/>
              <a:buChar char="•"/>
            </a:pPr>
            <a:r>
              <a:rPr lang="en-US" sz="1200" b="1" i="0" dirty="0"/>
              <a:t>This representation indicates great influence and world domination (committing fornication with the kings of the earth)</a:t>
            </a:r>
          </a:p>
          <a:p>
            <a:pPr marL="628650" lvl="1" indent="-171450">
              <a:buFont typeface="Arial" panose="020B0604020202020204" pitchFamily="34" charset="0"/>
              <a:buChar char="•"/>
            </a:pPr>
            <a:r>
              <a:rPr lang="en-US" sz="1200" b="1" i="0" dirty="0"/>
              <a:t>And, great evil (Harlotry often used to describe idolatry, and unfaithfulness to God)</a:t>
            </a:r>
          </a:p>
          <a:p>
            <a:pPr marL="171450" lvl="0" indent="-171450">
              <a:buFont typeface="Arial" panose="020B0604020202020204" pitchFamily="34" charset="0"/>
              <a:buChar char="•"/>
            </a:pPr>
            <a:r>
              <a:rPr lang="en-US" sz="1200" b="1" i="0" dirty="0"/>
              <a:t>We will seek to identify her following the context and structure we have used through our study</a:t>
            </a:r>
          </a:p>
          <a:p>
            <a:pPr marL="171450" indent="-171450">
              <a:buFont typeface="Arial" panose="020B0604020202020204" pitchFamily="34" charset="0"/>
              <a:buChar char="•"/>
            </a:pPr>
            <a:endParaRPr lang="en-US" sz="1200" b="1" dirty="0"/>
          </a:p>
          <a:p>
            <a:r>
              <a:rPr lang="en-US" sz="1200" b="1" dirty="0"/>
              <a:t>Scene 17 (Chapter 17:1-18) The Great Harlot on a Scarlet Beast</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Reminder:  We are here fleshing out the events referred to in the bowls of wrath judgments</a:t>
            </a:r>
          </a:p>
          <a:p>
            <a:pPr marL="628650" lvl="1" indent="-171450">
              <a:buFont typeface="Arial" panose="020B0604020202020204" pitchFamily="34" charset="0"/>
              <a:buChar char="•"/>
            </a:pPr>
            <a:r>
              <a:rPr lang="en-US" sz="1200" b="1" i="0" dirty="0"/>
              <a:t>I am rather amazed at the ugliness of the description of this great harlot</a:t>
            </a:r>
          </a:p>
          <a:p>
            <a:pPr marL="1085850" lvl="2" indent="-171450">
              <a:buFont typeface="Arial" panose="020B0604020202020204" pitchFamily="34" charset="0"/>
              <a:buChar char="•"/>
            </a:pPr>
            <a:r>
              <a:rPr lang="en-US" sz="1200" b="1" i="0" dirty="0"/>
              <a:t>Debauchery, fornication, blasphemy, drunkenness</a:t>
            </a:r>
          </a:p>
          <a:p>
            <a:pPr marL="1085850" lvl="2" indent="-171450">
              <a:buFont typeface="Arial" panose="020B0604020202020204" pitchFamily="34" charset="0"/>
              <a:buChar char="•"/>
            </a:pPr>
            <a:r>
              <a:rPr lang="en-US" sz="1200" b="0" i="0" dirty="0"/>
              <a:t>To parallel, prostitution in our day.  Garishness, hardness, vulgarity, licentiousness</a:t>
            </a:r>
          </a:p>
          <a:p>
            <a:pPr marL="1085850" lvl="2" indent="-171450">
              <a:buFont typeface="Arial" panose="020B0604020202020204" pitchFamily="34" charset="0"/>
              <a:buChar char="•"/>
            </a:pPr>
            <a:r>
              <a:rPr lang="en-US" sz="1200" b="0" i="0" dirty="0"/>
              <a:t>In every way a distortion, a perversion of what we see in the marriage relationship.</a:t>
            </a:r>
          </a:p>
          <a:p>
            <a:pPr marL="0" lvl="0" indent="0">
              <a:buFont typeface="Arial" panose="020B0604020202020204" pitchFamily="34" charset="0"/>
              <a:buNone/>
            </a:pPr>
            <a:r>
              <a:rPr lang="en-US" b="1" dirty="0"/>
              <a:t>(Proverbs 5:3-5), </a:t>
            </a:r>
            <a:r>
              <a:rPr lang="en-US" i="1" dirty="0"/>
              <a:t>“For the lips of an immoral woman drip honey, and her mouth is smoother than oil; </a:t>
            </a:r>
            <a:r>
              <a:rPr lang="en-US" i="1" baseline="30000" dirty="0"/>
              <a:t>4</a:t>
            </a:r>
            <a:r>
              <a:rPr lang="en-US" i="1" dirty="0"/>
              <a:t> but in the end she is bitter as wormwood, sharp as a two-edged sword. </a:t>
            </a:r>
            <a:r>
              <a:rPr lang="en-US" i="1" baseline="30000" dirty="0"/>
              <a:t>5</a:t>
            </a:r>
            <a:r>
              <a:rPr lang="en-US" i="1" dirty="0"/>
              <a:t> Her feet go down to death, her steps lay hold of hell.”</a:t>
            </a:r>
          </a:p>
          <a:p>
            <a:pPr marL="1085850" lvl="2" indent="-171450">
              <a:buFont typeface="Arial" panose="020B0604020202020204" pitchFamily="34" charset="0"/>
              <a:buChar char="•"/>
            </a:pPr>
            <a:r>
              <a:rPr lang="en-US" i="0" dirty="0"/>
              <a:t>This evil AMAZED John </a:t>
            </a:r>
            <a:r>
              <a:rPr lang="en-US" b="1" i="0" dirty="0"/>
              <a:t>(6).  </a:t>
            </a:r>
            <a:r>
              <a:rPr lang="en-US" i="0" dirty="0"/>
              <a:t>It should amaze and disgust us as well!</a:t>
            </a:r>
          </a:p>
          <a:p>
            <a:pPr marL="628650" lvl="1" indent="-171450">
              <a:buFont typeface="Arial" panose="020B0604020202020204" pitchFamily="34" charset="0"/>
              <a:buChar char="•"/>
            </a:pPr>
            <a:r>
              <a:rPr lang="en-US" sz="1200" b="1" i="0" dirty="0"/>
              <a:t>Perhaps some confusion regarding this list of 7 kings, and 10 kings. </a:t>
            </a:r>
          </a:p>
          <a:p>
            <a:pPr marL="1085850" lvl="2" indent="-171450">
              <a:buFont typeface="Arial" panose="020B0604020202020204" pitchFamily="34" charset="0"/>
              <a:buChar char="•"/>
            </a:pPr>
            <a:r>
              <a:rPr lang="en-US" sz="1200" b="0" i="0" dirty="0"/>
              <a:t>Which we will discuss as our examination of this vision continues.</a:t>
            </a:r>
          </a:p>
          <a:p>
            <a:pPr marL="628650" lvl="1" indent="-171450">
              <a:buFont typeface="Arial" panose="020B0604020202020204" pitchFamily="34" charset="0"/>
              <a:buChar char="•"/>
            </a:pPr>
            <a:r>
              <a:rPr lang="en-US" sz="1200" b="1" i="0" dirty="0"/>
              <a:t>Appreciation for the way God uses nations against nations to accomplish His will.</a:t>
            </a:r>
          </a:p>
          <a:p>
            <a:pPr marL="1085850" lvl="2" indent="-171450">
              <a:buFont typeface="Arial" panose="020B0604020202020204" pitchFamily="34" charset="0"/>
              <a:buChar char="•"/>
            </a:pPr>
            <a:r>
              <a:rPr lang="en-US" sz="1200" b="0" i="0" dirty="0"/>
              <a:t>The ten horns on the beast carrying the harlot are 10 kings</a:t>
            </a:r>
          </a:p>
          <a:p>
            <a:pPr marL="1085850" lvl="2" indent="-171450">
              <a:buFont typeface="Arial" panose="020B0604020202020204" pitchFamily="34" charset="0"/>
              <a:buChar char="•"/>
            </a:pPr>
            <a:r>
              <a:rPr lang="en-US" sz="1200" b="0" i="0" dirty="0"/>
              <a:t>These hate the harlot </a:t>
            </a:r>
            <a:r>
              <a:rPr lang="en-US" sz="1200" b="1" i="0" dirty="0"/>
              <a:t>(16), </a:t>
            </a:r>
            <a:r>
              <a:rPr lang="en-US" sz="1200" b="0" i="0" dirty="0"/>
              <a:t>used by God to make desolate the harlot!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4497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baseline="0" dirty="0">
                <a:solidFill>
                  <a:srgbClr val="324959"/>
                </a:solidFill>
                <a:latin typeface="+mn-lt"/>
              </a:rPr>
              <a:t>A three-fold evil influence is being dealt with in these chapters:  (Following the theory that the book was written in AD96.</a:t>
            </a:r>
          </a:p>
          <a:p>
            <a:pPr marL="628650" lvl="1" indent="-171450">
              <a:buFont typeface="Arial" panose="020B0604020202020204" pitchFamily="34" charset="0"/>
              <a:buChar char="•"/>
            </a:pPr>
            <a:r>
              <a:rPr lang="en-US" sz="1200" b="0" i="0" baseline="0" dirty="0">
                <a:solidFill>
                  <a:srgbClr val="324959"/>
                </a:solidFill>
                <a:latin typeface="+mn-lt"/>
              </a:rPr>
              <a:t>We will give evidence in our identification of the great Harlot that she refers to the city of Rome and her influence over the nations she rules.</a:t>
            </a:r>
          </a:p>
          <a:p>
            <a:pPr marL="628650" lvl="1" indent="-171450">
              <a:buFont typeface="Arial" panose="020B0604020202020204" pitchFamily="34" charset="0"/>
              <a:buChar char="•"/>
            </a:pPr>
            <a:r>
              <a:rPr lang="en-US" sz="1200" b="0" i="0" baseline="0" dirty="0">
                <a:solidFill>
                  <a:srgbClr val="324959"/>
                </a:solidFill>
                <a:latin typeface="+mn-lt"/>
              </a:rPr>
              <a:t>The beast’s description upon which she rides parallels the description of the sea-beast in Revelation 13:1.</a:t>
            </a:r>
          </a:p>
          <a:p>
            <a:pPr marL="628650" lvl="1" indent="-171450">
              <a:buFont typeface="Arial" panose="020B0604020202020204" pitchFamily="34" charset="0"/>
              <a:buChar char="•"/>
            </a:pPr>
            <a:r>
              <a:rPr lang="en-US" sz="1200" b="0" i="0" baseline="0" dirty="0">
                <a:solidFill>
                  <a:srgbClr val="324959"/>
                </a:solidFill>
                <a:latin typeface="+mn-lt"/>
              </a:rPr>
              <a:t>The false prophet (influence of Paganism), as we have seen, plays a  part in the seduction of those who carry the mark of the sea-beast</a:t>
            </a:r>
          </a:p>
          <a:p>
            <a:pPr marL="171450" lvl="0" indent="-171450">
              <a:buFont typeface="Arial" panose="020B0604020202020204" pitchFamily="34" charset="0"/>
              <a:buChar char="•"/>
            </a:pPr>
            <a:r>
              <a:rPr lang="en-US" sz="1200" b="1" i="0" baseline="0" dirty="0">
                <a:solidFill>
                  <a:srgbClr val="324959"/>
                </a:solidFill>
                <a:latin typeface="+mn-lt"/>
              </a:rPr>
              <a:t>The harlot’s influence (Rome) is felt throughout the world.  At the time of John’s writing, they are seduced by the harlot.  (However, the time comes when kings begin to hate the beast!</a:t>
            </a:r>
          </a:p>
          <a:p>
            <a:pPr marL="628650" lvl="1" indent="-171450">
              <a:buFont typeface="Arial" panose="020B0604020202020204" pitchFamily="34" charset="0"/>
              <a:buChar char="•"/>
            </a:pPr>
            <a:r>
              <a:rPr lang="en-US" sz="1200" b="0" i="0" baseline="0" dirty="0">
                <a:solidFill>
                  <a:srgbClr val="324959"/>
                </a:solidFill>
                <a:latin typeface="+mn-lt"/>
              </a:rPr>
              <a:t>Hendriksen uses Judas Iscariot as an object lesson</a:t>
            </a:r>
          </a:p>
          <a:p>
            <a:pPr marL="1085850" lvl="2" indent="-171450">
              <a:buFont typeface="Arial" panose="020B0604020202020204" pitchFamily="34" charset="0"/>
              <a:buChar char="•"/>
            </a:pPr>
            <a:r>
              <a:rPr lang="en-US" sz="1200" b="0" i="0" baseline="0" dirty="0">
                <a:solidFill>
                  <a:srgbClr val="324959"/>
                </a:solidFill>
                <a:latin typeface="+mn-lt"/>
              </a:rPr>
              <a:t>At first Judas is enamored with the 30 pieces of silver (mammon was his idol)</a:t>
            </a:r>
          </a:p>
          <a:p>
            <a:pPr marL="1085850" lvl="2" indent="-171450">
              <a:buFont typeface="Arial" panose="020B0604020202020204" pitchFamily="34" charset="0"/>
              <a:buChar char="•"/>
            </a:pPr>
            <a:r>
              <a:rPr lang="en-US" sz="1200" b="0" i="0" baseline="0" dirty="0">
                <a:solidFill>
                  <a:srgbClr val="324959"/>
                </a:solidFill>
                <a:latin typeface="+mn-lt"/>
              </a:rPr>
              <a:t>Eventually, revulsion overcame his and he threw the betrayal money away.</a:t>
            </a:r>
          </a:p>
          <a:p>
            <a:pPr marL="1085850" lvl="2" indent="-171450">
              <a:buFont typeface="Arial" panose="020B0604020202020204" pitchFamily="34" charset="0"/>
              <a:buChar char="•"/>
            </a:pPr>
            <a:r>
              <a:rPr lang="en-US" sz="1200" b="0" i="0" baseline="0" dirty="0">
                <a:solidFill>
                  <a:srgbClr val="324959"/>
                </a:solidFill>
                <a:latin typeface="+mn-lt"/>
              </a:rPr>
              <a:t>In his suicide, the enticement of sin led to his complete ruin (desolation, cf. 17:16)</a:t>
            </a:r>
          </a:p>
          <a:p>
            <a:pPr marL="171450" lvl="0" indent="-171450">
              <a:buFont typeface="Arial" panose="020B0604020202020204" pitchFamily="34" charset="0"/>
              <a:buChar char="•"/>
            </a:pPr>
            <a:r>
              <a:rPr lang="en-US" sz="1200" b="1" i="0" baseline="0" dirty="0">
                <a:solidFill>
                  <a:srgbClr val="324959"/>
                </a:solidFill>
                <a:latin typeface="+mn-lt"/>
              </a:rPr>
              <a:t>So, these same “kings” are used by God to destroy the Harlot as the irony of her seduction becomes her ruin.</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09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b="1" cap="small" dirty="0">
                <a:latin typeface="Calibri" panose="020F0502020204030204" pitchFamily="34" charset="0"/>
                <a:ea typeface="Calibri" panose="020F0502020204030204" pitchFamily="34" charset="0"/>
                <a:cs typeface="Calibri" panose="020F0502020204030204" pitchFamily="34" charset="0"/>
              </a:rPr>
              <a:t>Introduction (1:1-3)</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Revelation of Jesus Christ – </a:t>
            </a:r>
            <a:r>
              <a:rPr lang="en-US" sz="1800" b="1" dirty="0">
                <a:latin typeface="Calibri" panose="020F0502020204030204" pitchFamily="34" charset="0"/>
                <a:ea typeface="Calibri" panose="020F0502020204030204" pitchFamily="34" charset="0"/>
                <a:cs typeface="Calibri" panose="020F0502020204030204" pitchFamily="34" charset="0"/>
              </a:rPr>
              <a:t>Things which must shortly take place</a:t>
            </a:r>
            <a:r>
              <a:rPr lang="en-US" sz="1800" dirty="0">
                <a:latin typeface="Calibri" panose="020F0502020204030204" pitchFamily="34" charset="0"/>
                <a:ea typeface="Calibri" panose="020F0502020204030204" pitchFamily="34" charset="0"/>
                <a:cs typeface="Calibri" panose="020F0502020204030204" pitchFamily="34" charset="0"/>
              </a:rPr>
              <a:t> (1:1)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Revealed to John, and a blessing to those who read and keep it (1:2-3)</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9873246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a:t>
            </a:r>
          </a:p>
          <a:p>
            <a:pPr marL="175308" lvl="0" indent="-175308">
              <a:buFont typeface="Arial" panose="020B0604020202020204" pitchFamily="34" charset="0"/>
              <a:buChar char="•"/>
            </a:pPr>
            <a:r>
              <a:rPr lang="en-US" sz="1200" b="1" dirty="0">
                <a:solidFill>
                  <a:schemeClr val="tx1"/>
                </a:solidFill>
                <a:latin typeface="+mn-lt"/>
              </a:rPr>
              <a:t>Them</a:t>
            </a:r>
          </a:p>
          <a:p>
            <a:pPr marL="628650" lvl="1" indent="-171450">
              <a:buFont typeface="Arial" panose="020B0604020202020204" pitchFamily="34" charset="0"/>
              <a:buChar char="•"/>
            </a:pPr>
            <a:r>
              <a:rPr lang="en-US" sz="1200" b="1" i="0" dirty="0">
                <a:solidFill>
                  <a:schemeClr val="tx1"/>
                </a:solidFill>
                <a:latin typeface="+mn-lt"/>
              </a:rPr>
              <a:t>The Harlot and The Woman with child (12: 1) are the antithesis of one another</a:t>
            </a:r>
          </a:p>
          <a:p>
            <a:pPr marL="1085850" lvl="2" indent="-171450">
              <a:buFont typeface="Arial" panose="020B0604020202020204" pitchFamily="34" charset="0"/>
              <a:buChar char="•"/>
            </a:pPr>
            <a:r>
              <a:rPr lang="en-US" sz="1200" b="0" i="0" dirty="0">
                <a:solidFill>
                  <a:schemeClr val="tx1"/>
                </a:solidFill>
                <a:latin typeface="+mn-lt"/>
              </a:rPr>
              <a:t>The Woman of 12:1, the faithful remnant of God’s people who seek God in righteousness</a:t>
            </a:r>
          </a:p>
          <a:p>
            <a:pPr marL="1085850" lvl="2" indent="-171450">
              <a:buFont typeface="Arial" panose="020B0604020202020204" pitchFamily="34" charset="0"/>
              <a:buChar char="•"/>
            </a:pPr>
            <a:r>
              <a:rPr lang="en-US" sz="1200" b="0" i="0" dirty="0">
                <a:solidFill>
                  <a:schemeClr val="tx1"/>
                </a:solidFill>
                <a:latin typeface="+mn-lt"/>
              </a:rPr>
              <a:t>The Harlot – Babylon.  Entices the world through wickedness</a:t>
            </a:r>
          </a:p>
          <a:p>
            <a:pPr marL="0" lvl="0" indent="0">
              <a:buFont typeface="Arial" panose="020B0604020202020204" pitchFamily="34" charset="0"/>
              <a:buNone/>
            </a:pPr>
            <a:r>
              <a:rPr lang="en-US" sz="1200" b="1" i="0" dirty="0">
                <a:solidFill>
                  <a:schemeClr val="tx1"/>
                </a:solidFill>
                <a:latin typeface="+mn-lt"/>
              </a:rPr>
              <a:t>(</a:t>
            </a:r>
            <a:r>
              <a:rPr lang="en-US" b="1" dirty="0"/>
              <a:t>Proverbs 6:23-28), </a:t>
            </a:r>
            <a:r>
              <a:rPr lang="en-US" i="1" dirty="0"/>
              <a:t>“For the commandment is a lamp, and the law a light; reproofs of instruction are the way of life, </a:t>
            </a:r>
            <a:r>
              <a:rPr lang="en-US" i="1" baseline="30000" dirty="0"/>
              <a:t>24</a:t>
            </a:r>
            <a:r>
              <a:rPr lang="en-US" i="1" dirty="0"/>
              <a:t> to keep you from the evil woman, from the flattering tongue of a seductress. </a:t>
            </a:r>
            <a:r>
              <a:rPr lang="en-US" i="1" baseline="30000" dirty="0"/>
              <a:t>25</a:t>
            </a:r>
            <a:r>
              <a:rPr lang="en-US" i="1" dirty="0"/>
              <a:t> Do not lust after her beauty in your heart, nor let her allure you with her eyelids. </a:t>
            </a:r>
            <a:r>
              <a:rPr lang="en-US" i="1" baseline="30000" dirty="0"/>
              <a:t>26</a:t>
            </a:r>
            <a:r>
              <a:rPr lang="en-US" i="1" dirty="0"/>
              <a:t> For by means of a harlot a man is reduced to a crust of bread; and an adulteress will prey upon his precious life. </a:t>
            </a:r>
            <a:r>
              <a:rPr lang="en-US" i="1" baseline="30000" dirty="0"/>
              <a:t>27</a:t>
            </a:r>
            <a:r>
              <a:rPr lang="en-US" i="1" dirty="0"/>
              <a:t> Can a man take fire to his bosom, and his clothes not be burned? </a:t>
            </a:r>
            <a:r>
              <a:rPr lang="en-US" i="1" baseline="30000" dirty="0"/>
              <a:t>28</a:t>
            </a:r>
            <a:r>
              <a:rPr lang="en-US" i="1" dirty="0"/>
              <a:t> Can one walk on hot coals, and his feet not be seared?”</a:t>
            </a:r>
            <a:endParaRPr lang="en-US" sz="1200" b="1" i="1" dirty="0">
              <a:solidFill>
                <a:schemeClr val="tx1"/>
              </a:solidFill>
              <a:latin typeface="+mn-lt"/>
            </a:endParaRPr>
          </a:p>
          <a:p>
            <a:pPr marL="628650" lvl="1" indent="-171450">
              <a:buFont typeface="Arial" panose="020B0604020202020204" pitchFamily="34" charset="0"/>
              <a:buChar char="•"/>
            </a:pPr>
            <a:r>
              <a:rPr lang="en-US" sz="1200" b="1" i="0" dirty="0">
                <a:solidFill>
                  <a:schemeClr val="tx1"/>
                </a:solidFill>
                <a:latin typeface="+mn-lt"/>
              </a:rPr>
              <a:t>Infatuation with the whore is to be enticed by wickedness</a:t>
            </a:r>
            <a:endParaRPr lang="en-US" sz="1200" b="0" i="1" dirty="0">
              <a:solidFill>
                <a:schemeClr val="tx1"/>
              </a:solidFill>
              <a:latin typeface="+mn-lt"/>
            </a:endParaRPr>
          </a:p>
          <a:p>
            <a:pPr marL="171450" lvl="0" indent="-171450">
              <a:buFont typeface="Arial" panose="020B0604020202020204" pitchFamily="34" charset="0"/>
              <a:buChar char="•"/>
            </a:pPr>
            <a:r>
              <a:rPr lang="en-US" sz="1200" b="1"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We are to be the antithesis of world (stand in contrast)</a:t>
            </a:r>
          </a:p>
          <a:p>
            <a:pPr marL="0" lvl="0" indent="0">
              <a:buFont typeface="Arial" panose="020B0604020202020204" pitchFamily="34" charset="0"/>
              <a:buNone/>
            </a:pPr>
            <a:r>
              <a:rPr lang="en-US" b="1" dirty="0"/>
              <a:t>(1 Peter 4:1-3), </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For we have spent enough of our past lifetime in doing the will of the Gentiles—when we walked in lewdness, lusts, drunkenness, revelries, drinking parties, and abominable idolatries.”</a:t>
            </a:r>
            <a:endParaRPr lang="en-US" sz="1200" b="1" i="1" dirty="0">
              <a:solidFill>
                <a:schemeClr val="tx1"/>
              </a:solidFill>
              <a:latin typeface="+mn-lt"/>
            </a:endParaRPr>
          </a:p>
          <a:p>
            <a:pPr marL="632508" lvl="1" indent="-175308">
              <a:buFont typeface="Arial" panose="020B0604020202020204" pitchFamily="34" charset="0"/>
              <a:buChar char="•"/>
            </a:pPr>
            <a:r>
              <a:rPr lang="en-US" sz="1200" b="1" i="0" dirty="0">
                <a:solidFill>
                  <a:schemeClr val="tx1"/>
                </a:solidFill>
                <a:latin typeface="+mn-lt"/>
              </a:rPr>
              <a:t>Worldliness must be rejected. We must not allow ourselves to be enticed by worldly influences.</a:t>
            </a:r>
          </a:p>
          <a:p>
            <a:pPr marL="1089708" lvl="2" indent="-175308">
              <a:buFont typeface="Arial" panose="020B0604020202020204" pitchFamily="34" charset="0"/>
              <a:buChar char="•"/>
            </a:pPr>
            <a:r>
              <a:rPr lang="en-US" sz="1200" b="0" i="0" dirty="0">
                <a:solidFill>
                  <a:schemeClr val="tx1"/>
                </a:solidFill>
                <a:latin typeface="+mn-lt"/>
              </a:rPr>
              <a:t>Consider the end of those who refuse the world, in contrast to those who are enticed by it.</a:t>
            </a:r>
          </a:p>
          <a:p>
            <a:pPr marL="0" lvl="0" indent="0">
              <a:buFont typeface="Arial" panose="020B0604020202020204" pitchFamily="34" charset="0"/>
              <a:buNone/>
            </a:pPr>
            <a:r>
              <a:rPr lang="en-US" b="1" dirty="0"/>
              <a:t>(1 John 2:15-17),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a:p>
            <a:pPr marL="0" lvl="0" indent="0">
              <a:buFont typeface="Arial" panose="020B0604020202020204" pitchFamily="34" charset="0"/>
              <a:buNone/>
            </a:pPr>
            <a:r>
              <a:rPr lang="en-US" b="1" dirty="0"/>
              <a:t>(James 1:14-15), </a:t>
            </a:r>
            <a:r>
              <a:rPr lang="en-US" i="1" dirty="0"/>
              <a:t>“But each one is tempted when he is drawn away by his own desires and enticed.</a:t>
            </a:r>
            <a:r>
              <a:rPr lang="en-US" i="1" baseline="30000" dirty="0"/>
              <a:t> 15</a:t>
            </a:r>
            <a:r>
              <a:rPr lang="en-US" i="1" dirty="0"/>
              <a:t> Then, when desire has conceived, it gives birth to sin; and sin, when it is full-grown, brings forth death.”</a:t>
            </a:r>
            <a:endParaRPr lang="en-US" sz="1200" b="1"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071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15:1-8</a:t>
            </a:r>
          </a:p>
          <a:p>
            <a:pPr marL="642795" lvl="1" indent="-175308">
              <a:buFont typeface="Arial" panose="020B0604020202020204" pitchFamily="34" charset="0"/>
              <a:buChar char="•"/>
            </a:pPr>
            <a:r>
              <a:rPr lang="en-US" sz="1200" b="1" dirty="0">
                <a:latin typeface="+mn-lt"/>
              </a:rPr>
              <a:t>Identify and define</a:t>
            </a:r>
          </a:p>
          <a:p>
            <a:pPr marL="181737" lvl="0" indent="-171450">
              <a:buFont typeface="Arial" panose="020B0604020202020204" pitchFamily="34" charset="0"/>
              <a:buChar char="•"/>
            </a:pPr>
            <a:r>
              <a:rPr lang="en-US" sz="1200" b="1" dirty="0">
                <a:solidFill>
                  <a:srgbClr val="324959"/>
                </a:solidFill>
              </a:rPr>
              <a:t>One of 7 angels (1)</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mn-lt"/>
                <a:ea typeface="Calibri" panose="020F0502020204030204" pitchFamily="34" charset="0"/>
                <a:cs typeface="Calibri" panose="020F0502020204030204" pitchFamily="34" charset="0"/>
              </a:rPr>
              <a:t>The 7 angels carried out God’s judgment in the pouring out of the bowls of wrath, (Rev. 16)</a:t>
            </a:r>
            <a:endParaRPr lang="en-US" sz="1200"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mn-lt"/>
                <a:ea typeface="Calibri" panose="020F0502020204030204" pitchFamily="34" charset="0"/>
                <a:cs typeface="Calibri" panose="020F0502020204030204" pitchFamily="34" charset="0"/>
              </a:rPr>
              <a:t>The heavenly beings, created by God served as messengers and agents of His will.</a:t>
            </a:r>
            <a:endParaRPr lang="en-US" sz="1200" b="0" dirty="0">
              <a:solidFill>
                <a:srgbClr val="324959"/>
              </a:solidFill>
              <a:latin typeface="+mn-lt"/>
            </a:endParaRPr>
          </a:p>
          <a:p>
            <a:pPr marL="181737" lvl="0" indent="-171450">
              <a:buFont typeface="Arial" panose="020B0604020202020204" pitchFamily="34" charset="0"/>
              <a:buChar char="•"/>
            </a:pPr>
            <a:r>
              <a:rPr lang="en-US" sz="1200" b="1" dirty="0">
                <a:solidFill>
                  <a:srgbClr val="324959"/>
                </a:solidFill>
              </a:rPr>
              <a:t>Great harlot (1,3-6,7,9,15,16,18)</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mn-lt"/>
                <a:ea typeface="Calibri" panose="020F0502020204030204" pitchFamily="34" charset="0"/>
                <a:cs typeface="Calibri" panose="020F0502020204030204" pitchFamily="34" charset="0"/>
              </a:rPr>
              <a:t>As noted the antithesis of the woman with child in chapter 12.</a:t>
            </a:r>
            <a:endParaRPr lang="en-US" sz="1200"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mn-lt"/>
                <a:ea typeface="Calibri" panose="020F0502020204030204" pitchFamily="34" charset="0"/>
                <a:cs typeface="Calibri" panose="020F0502020204030204" pitchFamily="34" charset="0"/>
              </a:rPr>
              <a:t>Description: (1), sits on many waters; (3-6), arrayed in queenly garments; precious jewelry, including a golden cup (full of abomination and filthiness), name on forehead, </a:t>
            </a:r>
            <a:r>
              <a:rPr lang="en-US" sz="1200" b="1" dirty="0">
                <a:effectLst/>
                <a:latin typeface="+mn-lt"/>
                <a:ea typeface="Calibri" panose="020F0502020204030204" pitchFamily="34" charset="0"/>
                <a:cs typeface="Calibri" panose="020F0502020204030204" pitchFamily="34" charset="0"/>
              </a:rPr>
              <a:t>Babylon the great</a:t>
            </a:r>
            <a:r>
              <a:rPr lang="en-US" sz="1200" dirty="0">
                <a:effectLst/>
                <a:latin typeface="+mn-lt"/>
                <a:ea typeface="Calibri" panose="020F0502020204030204" pitchFamily="34" charset="0"/>
                <a:cs typeface="Calibri" panose="020F0502020204030204" pitchFamily="34" charset="0"/>
              </a:rPr>
              <a:t>, drunk with the blood of the saints and martyrs, (9), sitting on 7 mountains,  </a:t>
            </a:r>
            <a:r>
              <a:rPr lang="en-US" sz="1200" b="1" dirty="0">
                <a:effectLst/>
                <a:latin typeface="+mn-lt"/>
                <a:ea typeface="Calibri" panose="020F0502020204030204" pitchFamily="34" charset="0"/>
                <a:cs typeface="Calibri" panose="020F0502020204030204" pitchFamily="34" charset="0"/>
              </a:rPr>
              <a:t>that great city which reigns over the kings of the earth</a:t>
            </a:r>
            <a:endParaRPr lang="en-US" sz="1200"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b="1" dirty="0">
                <a:effectLst/>
                <a:latin typeface="+mn-lt"/>
                <a:ea typeface="Calibri" panose="020F0502020204030204" pitchFamily="34" charset="0"/>
                <a:cs typeface="Calibri" panose="020F0502020204030204" pitchFamily="34" charset="0"/>
              </a:rPr>
              <a:t>Note:  Bold above serves as an identification</a:t>
            </a:r>
            <a:endParaRPr lang="en-US" sz="1200"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mn-lt"/>
                <a:ea typeface="Calibri" panose="020F0502020204030204" pitchFamily="34" charset="0"/>
                <a:cs typeface="Calibri" panose="020F0502020204030204" pitchFamily="34" charset="0"/>
              </a:rPr>
              <a:t>There is nothing in the description that would disqualify Rome as the city to which she refers</a:t>
            </a:r>
            <a:endParaRPr lang="en-US" sz="1200" dirty="0">
              <a:effectLst/>
              <a:latin typeface="+mn-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200" dirty="0">
                <a:effectLst/>
                <a:latin typeface="+mn-lt"/>
                <a:ea typeface="Calibri" panose="020F0502020204030204" pitchFamily="34" charset="0"/>
                <a:cs typeface="Calibri" panose="020F0502020204030204" pitchFamily="34" charset="0"/>
              </a:rPr>
              <a:t>Rome sat upon 7 hills</a:t>
            </a:r>
            <a:r>
              <a:rPr lang="en-US" sz="1200" b="1" dirty="0">
                <a:effectLst/>
                <a:latin typeface="+mn-lt"/>
                <a:ea typeface="Calibri" panose="020F0502020204030204" pitchFamily="34" charset="0"/>
                <a:cs typeface="Calibri" panose="020F0502020204030204" pitchFamily="34" charset="0"/>
              </a:rPr>
              <a:t> (9) (CLICK TO SHOW MAP, CLICK AGAIN TO REMOVE)</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200" b="0" dirty="0">
                <a:solidFill>
                  <a:srgbClr val="324959"/>
                </a:solidFill>
                <a:effectLst/>
                <a:latin typeface="+mn-lt"/>
                <a:cs typeface="Calibri" panose="020F0502020204030204" pitchFamily="34" charset="0"/>
              </a:rPr>
              <a:t>Rome was a corrupter of Kings  (Ex:  The Herod’s of Judah, and their clamoring for the favor of the Emperor).</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dirty="0">
                <a:solidFill>
                  <a:srgbClr val="324959"/>
                </a:solidFill>
                <a:latin typeface="+mn-lt"/>
              </a:rPr>
              <a:t>Herod the Great was granted the title of "King of Judea" by the Roman Senate. As such, he was a </a:t>
            </a:r>
            <a:r>
              <a:rPr lang="en-US" sz="1200" b="1" dirty="0">
                <a:solidFill>
                  <a:srgbClr val="324959"/>
                </a:solidFill>
                <a:latin typeface="+mn-lt"/>
              </a:rPr>
              <a:t>vassal</a:t>
            </a:r>
            <a:r>
              <a:rPr lang="en-US" sz="1200" b="0" dirty="0">
                <a:solidFill>
                  <a:srgbClr val="324959"/>
                </a:solidFill>
                <a:latin typeface="+mn-lt"/>
              </a:rPr>
              <a:t> of the Roman Empire, </a:t>
            </a:r>
            <a:r>
              <a:rPr lang="en-US" sz="1200" b="0" u="sng" dirty="0">
                <a:solidFill>
                  <a:srgbClr val="324959"/>
                </a:solidFill>
                <a:latin typeface="+mn-lt"/>
              </a:rPr>
              <a:t>expected to support the interests of his Roman patrons</a:t>
            </a:r>
            <a:r>
              <a:rPr lang="en-US" sz="1200" b="0" dirty="0">
                <a:solidFill>
                  <a:srgbClr val="324959"/>
                </a:solidFill>
                <a:latin typeface="+mn-lt"/>
              </a:rPr>
              <a:t>.</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dirty="0">
                <a:solidFill>
                  <a:srgbClr val="324959"/>
                </a:solidFill>
                <a:latin typeface="+mn-lt"/>
              </a:rPr>
              <a:t>Herod Agrippa II actually was active in quelling the revolt in Judah, siding with the Romans, and contributing to Jerusalem’s fall.</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dirty="0">
                <a:solidFill>
                  <a:srgbClr val="324959"/>
                </a:solidFill>
                <a:latin typeface="+mn-lt"/>
              </a:rPr>
              <a:t>The text describes a city that actively seduced kings through worldliness and idolatry</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200" b="0" dirty="0">
                <a:solidFill>
                  <a:srgbClr val="324959"/>
                </a:solidFill>
                <a:latin typeface="+mn-lt"/>
              </a:rPr>
              <a:t>Rome was the most powerful city on earth (18) </a:t>
            </a:r>
            <a:r>
              <a:rPr lang="en-US" sz="1200" b="0" i="1" dirty="0">
                <a:solidFill>
                  <a:srgbClr val="324959"/>
                </a:solidFill>
                <a:latin typeface="+mn-lt"/>
              </a:rPr>
              <a:t>“that great city which reigns over the kings of the earth.”</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200" b="1" i="0" dirty="0">
                <a:solidFill>
                  <a:srgbClr val="324959"/>
                </a:solidFill>
                <a:latin typeface="+mn-lt"/>
              </a:rPr>
              <a:t>Other views:</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i="0" dirty="0">
                <a:solidFill>
                  <a:srgbClr val="324959"/>
                </a:solidFill>
                <a:latin typeface="+mn-lt"/>
              </a:rPr>
              <a:t>Papal Rome – due to the idea of false religion.  However, this church apostasy comes much later in history than the events described in Revelation.</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i="0" dirty="0">
                <a:solidFill>
                  <a:srgbClr val="324959"/>
                </a:solidFill>
                <a:latin typeface="+mn-lt"/>
              </a:rPr>
              <a:t>Jerusalem – Not a world-wide dominion or influence (secularly), cf. (15).</a:t>
            </a:r>
          </a:p>
          <a:p>
            <a:pPr marL="1600200" marR="0" lvl="3" indent="-228600">
              <a:lnSpc>
                <a:spcPct val="107000"/>
              </a:lnSpc>
              <a:spcBef>
                <a:spcPts val="0"/>
              </a:spcBef>
              <a:spcAft>
                <a:spcPts val="0"/>
              </a:spcAft>
              <a:buFont typeface="Arial" panose="020B0604020202020204" pitchFamily="34" charset="0"/>
              <a:buChar char="•"/>
              <a:tabLst>
                <a:tab pos="1371600" algn="l"/>
              </a:tabLst>
            </a:pPr>
            <a:r>
              <a:rPr lang="en-US" sz="1200" b="0" i="0" dirty="0">
                <a:solidFill>
                  <a:srgbClr val="324959"/>
                </a:solidFill>
                <a:latin typeface="+mn-lt"/>
              </a:rPr>
              <a:t>Literal Babylon – At the time of writing, was completely destroyed.</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200" b="1" i="0" dirty="0" err="1">
                <a:solidFill>
                  <a:srgbClr val="324959"/>
                </a:solidFill>
                <a:latin typeface="+mn-lt"/>
              </a:rPr>
              <a:t>Harkrider</a:t>
            </a:r>
            <a:r>
              <a:rPr lang="en-US" sz="1200" b="1" i="0" dirty="0">
                <a:solidFill>
                  <a:srgbClr val="324959"/>
                </a:solidFill>
                <a:latin typeface="+mn-lt"/>
              </a:rPr>
              <a:t>:  </a:t>
            </a:r>
            <a:r>
              <a:rPr lang="en-US" sz="1200" b="0" i="0" dirty="0">
                <a:solidFill>
                  <a:srgbClr val="324959"/>
                </a:solidFill>
                <a:latin typeface="+mn-lt"/>
              </a:rPr>
              <a:t>“During John’s day, Rome was the foremost city which debauched others in several ways – politically, socially, commercially, and even religiously. At specific times from the late first century and reaching into the second and the third, Rome and its provincial officials enforced the imperial religion. This religious system that was put before the world is described in 13:11-18. Indeed, Rome acted as a harlot.  She caused the earthly inhabitants to commit spiritual fornication by worshiping the beast.”</a:t>
            </a:r>
          </a:p>
          <a:p>
            <a:pPr marL="181737" lvl="0" indent="-171450">
              <a:buFont typeface="Arial" panose="020B0604020202020204" pitchFamily="34" charset="0"/>
              <a:buChar char="•"/>
            </a:pPr>
            <a:r>
              <a:rPr lang="en-US" sz="1200" b="1" dirty="0">
                <a:solidFill>
                  <a:srgbClr val="324959"/>
                </a:solidFill>
              </a:rPr>
              <a:t>Kings of the earth (2)</a:t>
            </a:r>
          </a:p>
          <a:p>
            <a:pPr marL="638937" lvl="1" indent="-171450">
              <a:buFont typeface="Arial" panose="020B0604020202020204" pitchFamily="34" charset="0"/>
              <a:buChar char="•"/>
            </a:pPr>
            <a:r>
              <a:rPr lang="en-US" sz="1200" b="0" dirty="0">
                <a:solidFill>
                  <a:srgbClr val="324959"/>
                </a:solidFill>
              </a:rPr>
              <a:t>The entire world was influenced by the great harlot</a:t>
            </a:r>
          </a:p>
          <a:p>
            <a:pPr marL="638937" lvl="1" indent="-171450">
              <a:buFont typeface="Arial" panose="020B0604020202020204" pitchFamily="34" charset="0"/>
              <a:buChar char="•"/>
            </a:pPr>
            <a:r>
              <a:rPr lang="en-US" sz="1200" b="0" dirty="0">
                <a:solidFill>
                  <a:srgbClr val="324959"/>
                </a:solidFill>
              </a:rPr>
              <a:t>This included the vassal kings, as they sought her favor, and those without who were influenced by her decadence</a:t>
            </a:r>
          </a:p>
          <a:p>
            <a:pPr marL="638937" lvl="1" indent="-171450">
              <a:buFont typeface="Arial" panose="020B0604020202020204" pitchFamily="34" charset="0"/>
              <a:buChar char="•"/>
            </a:pPr>
            <a:r>
              <a:rPr lang="en-US" sz="1200" b="0" dirty="0">
                <a:solidFill>
                  <a:srgbClr val="324959"/>
                </a:solidFill>
              </a:rPr>
              <a:t>(Ex:  The United States has a great influence upon other nations.  Hollywood, Music, Culture)</a:t>
            </a:r>
          </a:p>
          <a:p>
            <a:pPr marL="181737" lvl="0" indent="-171450">
              <a:buFont typeface="Arial" panose="020B0604020202020204" pitchFamily="34" charset="0"/>
              <a:buChar char="•"/>
            </a:pPr>
            <a:r>
              <a:rPr lang="en-US" sz="1200" b="1">
                <a:solidFill>
                  <a:srgbClr val="324959"/>
                </a:solidFill>
              </a:rPr>
              <a:t>Scarlet </a:t>
            </a:r>
            <a:r>
              <a:rPr lang="en-US" sz="1200" b="1" dirty="0">
                <a:solidFill>
                  <a:srgbClr val="324959"/>
                </a:solidFill>
              </a:rPr>
              <a:t>beast (3,7,8,11,12,13,16,17)</a:t>
            </a:r>
          </a:p>
          <a:p>
            <a:pPr marL="638937" lvl="1" indent="-171450">
              <a:buFont typeface="Arial" panose="020B0604020202020204" pitchFamily="34" charset="0"/>
              <a:buChar char="•"/>
            </a:pPr>
            <a:r>
              <a:rPr lang="en-US" sz="1200" b="0" dirty="0">
                <a:solidFill>
                  <a:srgbClr val="324959"/>
                </a:solidFill>
              </a:rPr>
              <a:t>Rome (the harlot) sits on top of the beast (indicating guiding </a:t>
            </a:r>
            <a:r>
              <a:rPr lang="en-US" sz="1200" b="0" dirty="0" err="1">
                <a:solidFill>
                  <a:srgbClr val="324959"/>
                </a:solidFill>
              </a:rPr>
              <a:t>controle</a:t>
            </a:r>
            <a:r>
              <a:rPr lang="en-US" sz="1200" b="0" dirty="0">
                <a:solidFill>
                  <a:srgbClr val="324959"/>
                </a:solidFill>
              </a:rPr>
              <a:t>)</a:t>
            </a:r>
          </a:p>
          <a:p>
            <a:pPr marL="638937" lvl="1" indent="-171450">
              <a:buFont typeface="Arial" panose="020B0604020202020204" pitchFamily="34" charset="0"/>
              <a:buChar char="•"/>
            </a:pPr>
            <a:r>
              <a:rPr lang="en-US" sz="1200" b="0" dirty="0">
                <a:solidFill>
                  <a:srgbClr val="324959"/>
                </a:solidFill>
              </a:rPr>
              <a:t>Rome was the nerve center of the Empire</a:t>
            </a:r>
          </a:p>
          <a:p>
            <a:pPr marL="638937" lvl="1" indent="-171450">
              <a:buFont typeface="Arial" panose="020B0604020202020204" pitchFamily="34" charset="0"/>
              <a:buChar char="•"/>
            </a:pPr>
            <a:r>
              <a:rPr lang="en-US" sz="1200" b="0" dirty="0">
                <a:solidFill>
                  <a:srgbClr val="324959"/>
                </a:solidFill>
              </a:rPr>
              <a:t>The beast is the Roman Empire (the same beast as introduced in (13:1-8)</a:t>
            </a:r>
          </a:p>
          <a:p>
            <a:pPr marL="1096137" lvl="2" indent="-171450">
              <a:buFont typeface="Arial" panose="020B0604020202020204" pitchFamily="34" charset="0"/>
              <a:buChar char="•"/>
            </a:pPr>
            <a:r>
              <a:rPr lang="en-US" sz="1200" b="0" dirty="0">
                <a:solidFill>
                  <a:srgbClr val="324959"/>
                </a:solidFill>
              </a:rPr>
              <a:t>Same 7 heads and 10 horns</a:t>
            </a:r>
          </a:p>
          <a:p>
            <a:pPr marL="1096137" lvl="2" indent="-171450">
              <a:buFont typeface="Arial" panose="020B0604020202020204" pitchFamily="34" charset="0"/>
              <a:buChar char="•"/>
            </a:pPr>
            <a:r>
              <a:rPr lang="en-US" sz="1200" b="0" dirty="0">
                <a:solidFill>
                  <a:srgbClr val="324959"/>
                </a:solidFill>
              </a:rPr>
              <a:t>Same warring against the saints, and the Lamb</a:t>
            </a:r>
          </a:p>
          <a:p>
            <a:pPr marL="1096137" lvl="2" indent="-171450">
              <a:buFont typeface="Arial" panose="020B0604020202020204" pitchFamily="34" charset="0"/>
              <a:buChar char="•"/>
            </a:pPr>
            <a:r>
              <a:rPr lang="en-US" sz="1200" b="0" dirty="0">
                <a:solidFill>
                  <a:srgbClr val="324959"/>
                </a:solidFill>
              </a:rPr>
              <a:t>A cause of wonder (cf. vs. 8, “those who dwell on the earth will marvel).</a:t>
            </a:r>
          </a:p>
          <a:p>
            <a:pPr marL="638937" lvl="1" indent="-171450">
              <a:buFont typeface="Arial" panose="020B0604020202020204" pitchFamily="34" charset="0"/>
              <a:buChar char="•"/>
            </a:pPr>
            <a:r>
              <a:rPr lang="en-US" sz="1200" b="0" i="1" dirty="0">
                <a:solidFill>
                  <a:srgbClr val="324959"/>
                </a:solidFill>
              </a:rPr>
              <a:t>“The beast that you saw was, and is not, and will ascend out of the bottomless pit and go to perdition” </a:t>
            </a:r>
            <a:r>
              <a:rPr lang="en-US" sz="1200" b="1" dirty="0">
                <a:solidFill>
                  <a:srgbClr val="324959"/>
                </a:solidFill>
              </a:rPr>
              <a:t>(8)</a:t>
            </a:r>
          </a:p>
          <a:p>
            <a:pPr marL="1096137" lvl="2" indent="-171450">
              <a:buFont typeface="Arial" panose="020B0604020202020204" pitchFamily="34" charset="0"/>
              <a:buChar char="•"/>
            </a:pPr>
            <a:r>
              <a:rPr lang="en-US" sz="1200" b="0" dirty="0">
                <a:solidFill>
                  <a:srgbClr val="324959"/>
                </a:solidFill>
              </a:rPr>
              <a:t>All of the world empires who have fought against God are embodied by such a beast</a:t>
            </a:r>
          </a:p>
          <a:p>
            <a:pPr marL="1096137" lvl="2" indent="-171450">
              <a:buFont typeface="Arial" panose="020B0604020202020204" pitchFamily="34" charset="0"/>
              <a:buChar char="•"/>
            </a:pPr>
            <a:r>
              <a:rPr lang="en-US" sz="1200" b="0" dirty="0">
                <a:solidFill>
                  <a:srgbClr val="324959"/>
                </a:solidFill>
              </a:rPr>
              <a:t>They rise, fall, and are replaced by another (cf. Daniel 2)</a:t>
            </a:r>
          </a:p>
          <a:p>
            <a:pPr marL="10287" lvl="0" indent="0">
              <a:buFont typeface="Arial" panose="020B0604020202020204" pitchFamily="34" charset="0"/>
              <a:buNone/>
            </a:pPr>
            <a:r>
              <a:rPr lang="en-US" b="1" dirty="0"/>
              <a:t>(Daniel 2:39-40) [Babylon the first kingdom of the four</a:t>
            </a:r>
            <a:r>
              <a:rPr lang="en-US" b="1" i="1" dirty="0"/>
              <a:t>], </a:t>
            </a:r>
            <a:r>
              <a:rPr lang="en-US" i="1" dirty="0"/>
              <a:t>“But after you shall arise another kingdom inferior to yours; then another, a third kingdom of bronze, which shall rule over all the earth.</a:t>
            </a:r>
            <a:r>
              <a:rPr lang="en-US" i="1" baseline="30000" dirty="0"/>
              <a:t> 40</a:t>
            </a:r>
            <a:r>
              <a:rPr lang="en-US" i="1" dirty="0"/>
              <a:t> And the fourth kingdom shall be as strong as iron, inasmuch as iron breaks in pieces and shatters everything; and like iron that crushes, that kingdom will break in pieces and crush all the others.”</a:t>
            </a:r>
            <a:endParaRPr lang="en-US" sz="1200" b="0" i="1" dirty="0">
              <a:solidFill>
                <a:srgbClr val="324959"/>
              </a:solidFill>
            </a:endParaRPr>
          </a:p>
          <a:p>
            <a:pPr marL="1096137" lvl="2" indent="-171450">
              <a:buFont typeface="Arial" panose="020B0604020202020204" pitchFamily="34" charset="0"/>
              <a:buChar char="•"/>
            </a:pPr>
            <a:r>
              <a:rPr lang="en-US" sz="1200" b="0" dirty="0">
                <a:solidFill>
                  <a:srgbClr val="324959"/>
                </a:solidFill>
              </a:rPr>
              <a:t>In John’s day, this beast is embodied by the Roman Empire.</a:t>
            </a:r>
          </a:p>
          <a:p>
            <a:pPr marL="1096137" lvl="2" indent="-171450">
              <a:buFont typeface="Arial" panose="020B0604020202020204" pitchFamily="34" charset="0"/>
              <a:buChar char="•"/>
            </a:pPr>
            <a:r>
              <a:rPr lang="en-US" sz="1200" b="1" dirty="0" err="1">
                <a:solidFill>
                  <a:srgbClr val="324959"/>
                </a:solidFill>
              </a:rPr>
              <a:t>Harkider</a:t>
            </a:r>
            <a:r>
              <a:rPr lang="en-US" sz="1200" b="1" dirty="0">
                <a:solidFill>
                  <a:srgbClr val="324959"/>
                </a:solidFill>
              </a:rPr>
              <a:t>:  </a:t>
            </a:r>
            <a:r>
              <a:rPr lang="en-US" sz="1200" b="0" dirty="0">
                <a:solidFill>
                  <a:srgbClr val="324959"/>
                </a:solidFill>
              </a:rPr>
              <a:t>“Satan’s cause had revived once again in the power and might of the Roman Empire.”</a:t>
            </a:r>
          </a:p>
          <a:p>
            <a:pPr marL="1096137" lvl="2" indent="-171450">
              <a:buFont typeface="Arial" panose="020B0604020202020204" pitchFamily="34" charset="0"/>
              <a:buChar char="•"/>
            </a:pPr>
            <a:r>
              <a:rPr lang="en-US" sz="1200" b="0" dirty="0">
                <a:solidFill>
                  <a:srgbClr val="324959"/>
                </a:solidFill>
              </a:rPr>
              <a:t>Perhaps a parallel to the vision in (13:3)</a:t>
            </a:r>
          </a:p>
          <a:p>
            <a:pPr marL="10287" lvl="0" indent="0">
              <a:buFont typeface="Arial" panose="020B0604020202020204" pitchFamily="34" charset="0"/>
              <a:buNone/>
            </a:pPr>
            <a:r>
              <a:rPr lang="en-US" sz="1200" b="1" dirty="0">
                <a:solidFill>
                  <a:srgbClr val="324959"/>
                </a:solidFill>
              </a:rPr>
              <a:t>(13:3), </a:t>
            </a:r>
            <a:r>
              <a:rPr lang="en-US" sz="1200" b="0" i="1" dirty="0">
                <a:solidFill>
                  <a:srgbClr val="324959"/>
                </a:solidFill>
              </a:rPr>
              <a:t>“</a:t>
            </a:r>
            <a:r>
              <a:rPr lang="en-US" i="1" dirty="0"/>
              <a:t>And I saw one of his heads </a:t>
            </a:r>
            <a:r>
              <a:rPr lang="en-US" i="1" u="sng" dirty="0"/>
              <a:t>as if it had been mortally wounded, and his deadly wound was healed</a:t>
            </a:r>
            <a:r>
              <a:rPr lang="en-US" i="1" dirty="0"/>
              <a:t>. And all the world marveled and followed the beast.</a:t>
            </a:r>
            <a:r>
              <a:rPr lang="en-US" sz="1200" b="0" i="1" dirty="0">
                <a:solidFill>
                  <a:srgbClr val="324959"/>
                </a:solidFill>
              </a:rPr>
              <a:t>”</a:t>
            </a:r>
          </a:p>
          <a:p>
            <a:pPr marL="638937" lvl="1" indent="-171450">
              <a:buFont typeface="Arial" panose="020B0604020202020204" pitchFamily="34" charset="0"/>
              <a:buChar char="•"/>
            </a:pPr>
            <a:r>
              <a:rPr lang="en-US" sz="1200" b="0" i="0" dirty="0">
                <a:solidFill>
                  <a:srgbClr val="324959"/>
                </a:solidFill>
              </a:rPr>
              <a:t>The beast comes from the bottomless pit (where Satan’s power resides)</a:t>
            </a:r>
          </a:p>
          <a:p>
            <a:pPr marL="638937" lvl="1" indent="-171450">
              <a:buFont typeface="Arial" panose="020B0604020202020204" pitchFamily="34" charset="0"/>
              <a:buChar char="•"/>
            </a:pPr>
            <a:r>
              <a:rPr lang="en-US" sz="1200" b="0" i="0" dirty="0">
                <a:solidFill>
                  <a:srgbClr val="324959"/>
                </a:solidFill>
              </a:rPr>
              <a:t>The beast will go to perdition (ruin).</a:t>
            </a:r>
          </a:p>
          <a:p>
            <a:pPr marL="10287" lvl="0" indent="0">
              <a:buFont typeface="Arial" panose="020B0604020202020204" pitchFamily="34" charset="0"/>
              <a:buNone/>
            </a:pPr>
            <a:r>
              <a:rPr lang="en-US" sz="1200" b="1" i="0" dirty="0">
                <a:solidFill>
                  <a:srgbClr val="324959"/>
                </a:solidFill>
              </a:rPr>
              <a:t>(Revelation 19:20), </a:t>
            </a:r>
            <a:r>
              <a:rPr lang="en-US" sz="1200" b="0" i="1" dirty="0">
                <a:solidFill>
                  <a:srgbClr val="324959"/>
                </a:solidFill>
              </a:rPr>
              <a:t>“</a:t>
            </a:r>
            <a:r>
              <a:rPr lang="en-US" i="1" dirty="0"/>
              <a:t>Then the beast was captured, and with him the false prophet who worked signs in his presence, by which he deceived those who received the mark of the beast and those who worshiped his image. These two were cast alive into the lake of fire burning with brimstone.”</a:t>
            </a:r>
            <a:endParaRPr lang="en-US" sz="1200" b="0" i="1" dirty="0">
              <a:solidFill>
                <a:srgbClr val="324959"/>
              </a:solidFill>
            </a:endParaRPr>
          </a:p>
          <a:p>
            <a:pPr marL="10287" lvl="0" indent="0">
              <a:buFont typeface="Arial" panose="020B0604020202020204" pitchFamily="34" charset="0"/>
              <a:buNone/>
            </a:pPr>
            <a:endParaRPr lang="en-US" sz="1200" b="0" dirty="0">
              <a:solidFill>
                <a:srgbClr val="324959"/>
              </a:solidFill>
            </a:endParaRPr>
          </a:p>
          <a:p>
            <a:pPr marL="10287" lvl="0" indent="0">
              <a:buFont typeface="Arial" panose="020B0604020202020204" pitchFamily="34" charset="0"/>
              <a:buNone/>
            </a:pPr>
            <a:r>
              <a:rPr lang="en-US" sz="1200" b="1" dirty="0">
                <a:solidFill>
                  <a:srgbClr val="324959"/>
                </a:solidFill>
              </a:rPr>
              <a:t>Note:  Now that we have identified the harlot and the beast, we need to discuss some of the meaning behind the descriptions given to both.</a:t>
            </a:r>
          </a:p>
          <a:p>
            <a:pPr marL="1096137" lvl="2" indent="-171450">
              <a:buFont typeface="Arial" panose="020B0604020202020204" pitchFamily="34" charset="0"/>
              <a:buChar char="•"/>
            </a:pPr>
            <a:endParaRPr lang="en-US" sz="1200" b="0" dirty="0">
              <a:solidFill>
                <a:srgbClr val="324959"/>
              </a:solidFill>
            </a:endParaRPr>
          </a:p>
          <a:p>
            <a:pPr marL="181737" lvl="0" indent="-171450">
              <a:buFont typeface="Arial" panose="020B0604020202020204" pitchFamily="34" charset="0"/>
              <a:buChar char="•"/>
            </a:pPr>
            <a:r>
              <a:rPr lang="en-US" sz="1200" b="1" dirty="0">
                <a:solidFill>
                  <a:srgbClr val="324959"/>
                </a:solidFill>
              </a:rPr>
              <a:t>7 heads/mountains (3,9)</a:t>
            </a:r>
          </a:p>
          <a:p>
            <a:pPr marL="638937" lvl="1" indent="-171450">
              <a:buFont typeface="Arial" panose="020B0604020202020204" pitchFamily="34" charset="0"/>
              <a:buChar char="•"/>
            </a:pPr>
            <a:r>
              <a:rPr lang="en-US" sz="1200" b="0" dirty="0">
                <a:solidFill>
                  <a:srgbClr val="324959"/>
                </a:solidFill>
              </a:rPr>
              <a:t>The seven heads on the beast represent in this vision 7 mountains upon which the harlot sits</a:t>
            </a:r>
          </a:p>
          <a:p>
            <a:pPr marL="638937" lvl="1" indent="-171450">
              <a:buFont typeface="Arial" panose="020B0604020202020204" pitchFamily="34" charset="0"/>
              <a:buChar char="•"/>
            </a:pPr>
            <a:r>
              <a:rPr lang="en-US" sz="1200" b="0" dirty="0">
                <a:solidFill>
                  <a:srgbClr val="324959"/>
                </a:solidFill>
              </a:rPr>
              <a:t>These mountains may have a passing reference to the hills of Rome (previously mentioned).  But remember, our interpretation respects the symbolism of the language.</a:t>
            </a:r>
          </a:p>
          <a:p>
            <a:pPr marL="638937" lvl="1" indent="-171450">
              <a:buFont typeface="Arial" panose="020B0604020202020204" pitchFamily="34" charset="0"/>
              <a:buChar char="•"/>
            </a:pPr>
            <a:r>
              <a:rPr lang="en-US" sz="1200" b="0" dirty="0">
                <a:solidFill>
                  <a:srgbClr val="324959"/>
                </a:solidFill>
              </a:rPr>
              <a:t>Here, the 7 hills has a primary reference to the 7 kings of the next verse</a:t>
            </a:r>
          </a:p>
          <a:p>
            <a:pPr marL="10287" lvl="0" indent="0">
              <a:buFont typeface="Arial" panose="020B0604020202020204" pitchFamily="34" charset="0"/>
              <a:buNone/>
            </a:pPr>
            <a:r>
              <a:rPr lang="en-US" sz="1200" b="1" dirty="0">
                <a:solidFill>
                  <a:srgbClr val="324959"/>
                </a:solidFill>
              </a:rPr>
              <a:t>(17:10), </a:t>
            </a:r>
            <a:r>
              <a:rPr lang="en-US" sz="1200" b="0" i="1" dirty="0">
                <a:solidFill>
                  <a:srgbClr val="324959"/>
                </a:solidFill>
              </a:rPr>
              <a:t>“</a:t>
            </a:r>
            <a:r>
              <a:rPr lang="en-US" i="1" dirty="0"/>
              <a:t>There are also seven kings. Five have fallen, one is, and the other has not yet come. And when he comes, he must continue a short time.”</a:t>
            </a:r>
          </a:p>
          <a:p>
            <a:pPr marL="638937" lvl="1" indent="-171450">
              <a:buFont typeface="Arial" panose="020B0604020202020204" pitchFamily="34" charset="0"/>
              <a:buChar char="•"/>
            </a:pPr>
            <a:r>
              <a:rPr lang="en-US" sz="1200" b="0" dirty="0">
                <a:solidFill>
                  <a:srgbClr val="324959"/>
                </a:solidFill>
              </a:rPr>
              <a:t>It is difficult to know who the kings represent (7 kingdoms?  7 Caesars?  (Note: there were 8)</a:t>
            </a:r>
          </a:p>
          <a:p>
            <a:pPr marL="638937" lvl="1" indent="-171450">
              <a:buFont typeface="Arial" panose="020B0604020202020204" pitchFamily="34" charset="0"/>
              <a:buChar char="•"/>
            </a:pPr>
            <a:r>
              <a:rPr lang="en-US" sz="1200" b="0" dirty="0">
                <a:solidFill>
                  <a:srgbClr val="324959"/>
                </a:solidFill>
              </a:rPr>
              <a:t>Remember the meaning of 7 that which is complete and whole (thus, a number of God)</a:t>
            </a:r>
          </a:p>
          <a:p>
            <a:pPr marL="638937" lvl="1" indent="-171450">
              <a:buFont typeface="Arial" panose="020B0604020202020204" pitchFamily="34" charset="0"/>
              <a:buChar char="•"/>
            </a:pPr>
            <a:r>
              <a:rPr lang="en-US" sz="1200" b="0" dirty="0">
                <a:solidFill>
                  <a:srgbClr val="324959"/>
                </a:solidFill>
              </a:rPr>
              <a:t>Five is incomplete, but the majority.  Most of these kings have already come and gone.</a:t>
            </a:r>
          </a:p>
          <a:p>
            <a:pPr marL="638937" lvl="1" indent="-171450">
              <a:buFont typeface="Arial" panose="020B0604020202020204" pitchFamily="34" charset="0"/>
              <a:buChar char="•"/>
            </a:pPr>
            <a:r>
              <a:rPr lang="en-US" sz="1200" b="0" dirty="0">
                <a:solidFill>
                  <a:srgbClr val="324959"/>
                </a:solidFill>
              </a:rPr>
              <a:t>One refers to that which is present.  (Perhaps the reigning power at the time of writing?)</a:t>
            </a:r>
          </a:p>
          <a:p>
            <a:pPr marL="638937" lvl="1" indent="-171450">
              <a:buFont typeface="Arial" panose="020B0604020202020204" pitchFamily="34" charset="0"/>
              <a:buChar char="•"/>
            </a:pPr>
            <a:r>
              <a:rPr lang="en-US" sz="1200" b="0" dirty="0">
                <a:solidFill>
                  <a:srgbClr val="324959"/>
                </a:solidFill>
              </a:rPr>
              <a:t>The final one to come has reference to a secular power that had yet to reign, and would for only a brief time.</a:t>
            </a:r>
          </a:p>
          <a:p>
            <a:pPr marL="638937" lvl="1" indent="-171450">
              <a:buFont typeface="Arial" panose="020B0604020202020204" pitchFamily="34" charset="0"/>
              <a:buChar char="•"/>
            </a:pPr>
            <a:r>
              <a:rPr lang="en-US" sz="1200" b="0" dirty="0">
                <a:solidFill>
                  <a:srgbClr val="324959"/>
                </a:solidFill>
              </a:rPr>
              <a:t>Note: There is absolutely no agreement between commentators regarding and identification of these kings (or by representation, kingdoms).  No way to correlate surely with secular history.</a:t>
            </a:r>
          </a:p>
          <a:p>
            <a:pPr marL="638937" lvl="1" indent="-171450">
              <a:buFont typeface="Arial" panose="020B0604020202020204" pitchFamily="34" charset="0"/>
              <a:buChar char="•"/>
            </a:pPr>
            <a:r>
              <a:rPr lang="en-US" sz="1200" b="0" dirty="0">
                <a:solidFill>
                  <a:srgbClr val="324959"/>
                </a:solidFill>
              </a:rPr>
              <a:t>Then, the next verse compounds our uncertainty</a:t>
            </a:r>
          </a:p>
          <a:p>
            <a:pPr marL="10287" lvl="0" indent="0">
              <a:buFont typeface="Arial" panose="020B0604020202020204" pitchFamily="34" charset="0"/>
              <a:buNone/>
            </a:pPr>
            <a:r>
              <a:rPr lang="en-US" sz="1200" b="1" dirty="0">
                <a:solidFill>
                  <a:srgbClr val="324959"/>
                </a:solidFill>
              </a:rPr>
              <a:t>(17:11), </a:t>
            </a:r>
            <a:r>
              <a:rPr lang="en-US" sz="1200" b="0" i="1" dirty="0">
                <a:solidFill>
                  <a:srgbClr val="324959"/>
                </a:solidFill>
              </a:rPr>
              <a:t>“</a:t>
            </a:r>
            <a:r>
              <a:rPr lang="en-US" i="1" dirty="0"/>
              <a:t>The beast that was, and is not, is himself also the eighth, and is of the seven, and is going to perdition.”</a:t>
            </a:r>
          </a:p>
          <a:p>
            <a:pPr marL="638937" lvl="1" indent="-171450">
              <a:buFont typeface="Arial" panose="020B0604020202020204" pitchFamily="34" charset="0"/>
              <a:buChar char="•"/>
            </a:pPr>
            <a:r>
              <a:rPr lang="en-US" sz="1200" b="0" i="0" dirty="0">
                <a:solidFill>
                  <a:srgbClr val="324959"/>
                </a:solidFill>
              </a:rPr>
              <a:t>How can the beast be the eighth, but one of the seven?</a:t>
            </a:r>
          </a:p>
          <a:p>
            <a:pPr marL="638937" lvl="1" indent="-171450">
              <a:buFont typeface="Arial" panose="020B0604020202020204" pitchFamily="34" charset="0"/>
              <a:buChar char="•"/>
            </a:pPr>
            <a:r>
              <a:rPr lang="en-US" sz="1200" b="0" i="0" dirty="0" err="1">
                <a:solidFill>
                  <a:srgbClr val="324959"/>
                </a:solidFill>
              </a:rPr>
              <a:t>Harkrider’s</a:t>
            </a:r>
            <a:r>
              <a:rPr lang="en-US" sz="1200" b="0" i="0" dirty="0">
                <a:solidFill>
                  <a:srgbClr val="324959"/>
                </a:solidFill>
              </a:rPr>
              <a:t> explanation:</a:t>
            </a:r>
          </a:p>
          <a:p>
            <a:pPr marL="1096137" lvl="2" indent="-171450">
              <a:buFont typeface="Arial" panose="020B0604020202020204" pitchFamily="34" charset="0"/>
              <a:buChar char="•"/>
            </a:pPr>
            <a:r>
              <a:rPr lang="en-US" sz="1200" b="0" i="0" dirty="0">
                <a:solidFill>
                  <a:srgbClr val="324959"/>
                </a:solidFill>
              </a:rPr>
              <a:t>Don’t try to literalize the numbers 7 and 8.  Only that the Roman Empire is part of this group of Kings (Kingdoms mentioned). They are embodied by the Roman Empire.</a:t>
            </a:r>
          </a:p>
          <a:p>
            <a:pPr marL="1096137" lvl="2" indent="-171450">
              <a:buFont typeface="Arial" panose="020B0604020202020204" pitchFamily="34" charset="0"/>
              <a:buChar char="•"/>
            </a:pPr>
            <a:r>
              <a:rPr lang="en-US" sz="1200" b="0" i="0" dirty="0">
                <a:solidFill>
                  <a:srgbClr val="324959"/>
                </a:solidFill>
              </a:rPr>
              <a:t>The beast is the king that IS (and though seemingly invincible will be destroyed)</a:t>
            </a:r>
          </a:p>
          <a:p>
            <a:pPr marL="1096137" lvl="2" indent="-171450">
              <a:buFont typeface="Arial" panose="020B0604020202020204" pitchFamily="34" charset="0"/>
              <a:buChar char="•"/>
            </a:pPr>
            <a:r>
              <a:rPr lang="en-US" sz="1200" b="0" i="0" dirty="0" err="1">
                <a:solidFill>
                  <a:srgbClr val="324959"/>
                </a:solidFill>
              </a:rPr>
              <a:t>Harkrider</a:t>
            </a:r>
            <a:r>
              <a:rPr lang="en-US" sz="1200" b="0" i="0" dirty="0">
                <a:solidFill>
                  <a:srgbClr val="324959"/>
                </a:solidFill>
              </a:rPr>
              <a:t> believes that the one that is to come has reference to the time following the 1,000 year period, “Satan is briefly loosed and gathers God and Magog to compass the camp of the saints one last time.  At the end time God’s kingdom will be oppressed by Satan’s last grand attempt to destroy the cause of God on the earth” (cf. 20:7-8).  (We will get to that later).</a:t>
            </a:r>
          </a:p>
          <a:p>
            <a:pPr marL="1096137" lvl="2" indent="-171450">
              <a:buFont typeface="Arial" panose="020B0604020202020204" pitchFamily="34" charset="0"/>
              <a:buChar char="•"/>
            </a:pPr>
            <a:endParaRPr lang="en-US" sz="1200" b="0" i="0" dirty="0">
              <a:solidFill>
                <a:srgbClr val="324959"/>
              </a:solidFill>
            </a:endParaRPr>
          </a:p>
          <a:p>
            <a:pPr marL="10287" lvl="0" indent="0">
              <a:buFont typeface="Arial" panose="020B0604020202020204" pitchFamily="34" charset="0"/>
              <a:buNone/>
            </a:pPr>
            <a:r>
              <a:rPr lang="en-US" sz="1200" b="1" i="0" dirty="0">
                <a:solidFill>
                  <a:srgbClr val="324959"/>
                </a:solidFill>
              </a:rPr>
              <a:t>Start Here on December 19, 2021</a:t>
            </a:r>
          </a:p>
          <a:p>
            <a:pPr marL="181737" lvl="0" indent="-171450">
              <a:buFont typeface="Arial" panose="020B0604020202020204" pitchFamily="34" charset="0"/>
              <a:buChar char="•"/>
            </a:pPr>
            <a:endParaRPr lang="en-US" sz="1200" b="1" dirty="0">
              <a:solidFill>
                <a:srgbClr val="324959"/>
              </a:solidFill>
            </a:endParaRPr>
          </a:p>
          <a:p>
            <a:pPr marL="181737" lvl="0" indent="-171450">
              <a:buFont typeface="Arial" panose="020B0604020202020204" pitchFamily="34" charset="0"/>
              <a:buChar char="•"/>
            </a:pPr>
            <a:r>
              <a:rPr lang="en-US" sz="1200" b="1" dirty="0">
                <a:solidFill>
                  <a:srgbClr val="324959"/>
                </a:solidFill>
              </a:rPr>
              <a:t>10 horns/Kings (3,12-14)</a:t>
            </a:r>
          </a:p>
          <a:p>
            <a:pPr marL="638937" lvl="1" indent="-171450">
              <a:buFont typeface="Arial" panose="020B0604020202020204" pitchFamily="34" charset="0"/>
              <a:buChar char="•"/>
            </a:pPr>
            <a:r>
              <a:rPr lang="en-US" sz="1200" b="1" dirty="0">
                <a:solidFill>
                  <a:srgbClr val="324959"/>
                </a:solidFill>
              </a:rPr>
              <a:t>Note:  </a:t>
            </a:r>
            <a:r>
              <a:rPr lang="en-US" sz="1200" b="0" dirty="0">
                <a:solidFill>
                  <a:srgbClr val="324959"/>
                </a:solidFill>
              </a:rPr>
              <a:t>The 10 kings mentioned have no kingdom at the time of the vision</a:t>
            </a:r>
          </a:p>
          <a:p>
            <a:pPr marL="638937" lvl="1" indent="-171450">
              <a:buFont typeface="Arial" panose="020B0604020202020204" pitchFamily="34" charset="0"/>
              <a:buChar char="•"/>
            </a:pPr>
            <a:r>
              <a:rPr lang="en-US" sz="1200" b="0" dirty="0">
                <a:solidFill>
                  <a:srgbClr val="324959"/>
                </a:solidFill>
              </a:rPr>
              <a:t>Their power comes from the beast (the empire) In other words, they are vassals to Rome</a:t>
            </a:r>
          </a:p>
          <a:p>
            <a:pPr marL="638937" lvl="1" indent="-171450">
              <a:buFont typeface="Arial" panose="020B0604020202020204" pitchFamily="34" charset="0"/>
              <a:buChar char="•"/>
            </a:pPr>
            <a:r>
              <a:rPr lang="en-US" sz="1200" b="1" dirty="0" err="1">
                <a:solidFill>
                  <a:srgbClr val="324959"/>
                </a:solidFill>
              </a:rPr>
              <a:t>Harkrider</a:t>
            </a:r>
            <a:r>
              <a:rPr lang="en-US" sz="1200" b="1" dirty="0">
                <a:solidFill>
                  <a:srgbClr val="324959"/>
                </a:solidFill>
              </a:rPr>
              <a:t>:  </a:t>
            </a:r>
            <a:r>
              <a:rPr lang="en-US" sz="1200" b="0" dirty="0">
                <a:solidFill>
                  <a:srgbClr val="324959"/>
                </a:solidFill>
              </a:rPr>
              <a:t>“Rome rules the world, and its strength is enhanced by these puppet or vassal kings who ruled various provinces.”</a:t>
            </a:r>
          </a:p>
          <a:p>
            <a:pPr marL="638937" lvl="1" indent="-171450">
              <a:buFont typeface="Arial" panose="020B0604020202020204" pitchFamily="34" charset="0"/>
              <a:buChar char="•"/>
            </a:pPr>
            <a:r>
              <a:rPr lang="en-US" sz="1200" b="0" dirty="0">
                <a:solidFill>
                  <a:srgbClr val="324959"/>
                </a:solidFill>
              </a:rPr>
              <a:t>Reminder (the 7 decades of rule of the </a:t>
            </a:r>
            <a:r>
              <a:rPr lang="en-US" sz="1200" b="0" dirty="0" err="1">
                <a:solidFill>
                  <a:srgbClr val="324959"/>
                </a:solidFill>
              </a:rPr>
              <a:t>Herods</a:t>
            </a:r>
            <a:r>
              <a:rPr lang="en-US" sz="1200" b="0" dirty="0">
                <a:solidFill>
                  <a:srgbClr val="324959"/>
                </a:solidFill>
              </a:rPr>
              <a:t> over Judah) ruling the Jews as vassals of the Emperor).</a:t>
            </a:r>
          </a:p>
          <a:p>
            <a:pPr marL="638937" lvl="1" indent="-171450">
              <a:buFont typeface="Arial" panose="020B0604020202020204" pitchFamily="34" charset="0"/>
              <a:buChar char="•"/>
            </a:pPr>
            <a:r>
              <a:rPr lang="en-US" sz="1200" b="0" dirty="0">
                <a:solidFill>
                  <a:srgbClr val="324959"/>
                </a:solidFill>
              </a:rPr>
              <a:t>Their single purpose is to serve and strengthen the beast (13)</a:t>
            </a:r>
          </a:p>
          <a:p>
            <a:pPr marL="638937" lvl="1" indent="-171450">
              <a:buFont typeface="Arial" panose="020B0604020202020204" pitchFamily="34" charset="0"/>
              <a:buChar char="•"/>
            </a:pPr>
            <a:r>
              <a:rPr lang="en-US" sz="1200" b="0" dirty="0">
                <a:solidFill>
                  <a:srgbClr val="324959"/>
                </a:solidFill>
              </a:rPr>
              <a:t>Verse 14 states their defeat at the hands of the Lamb.</a:t>
            </a:r>
          </a:p>
          <a:p>
            <a:pPr marL="1096137" lvl="2" indent="-171450">
              <a:buFont typeface="Arial" panose="020B0604020202020204" pitchFamily="34" charset="0"/>
              <a:buChar char="•"/>
            </a:pPr>
            <a:r>
              <a:rPr lang="en-US" sz="1200" b="0" dirty="0">
                <a:solidFill>
                  <a:srgbClr val="324959"/>
                </a:solidFill>
              </a:rPr>
              <a:t>Note: The central theme of our study, and the book of Revelation</a:t>
            </a:r>
          </a:p>
          <a:p>
            <a:pPr marL="1096137" lvl="2" indent="-171450">
              <a:buFont typeface="Arial" panose="020B0604020202020204" pitchFamily="34" charset="0"/>
              <a:buChar char="•"/>
            </a:pPr>
            <a:r>
              <a:rPr lang="en-US" sz="1200" b="0" dirty="0">
                <a:solidFill>
                  <a:srgbClr val="324959"/>
                </a:solidFill>
              </a:rPr>
              <a:t>Christ overcomes all these seemingly invincible enemies.  He is the Lord of lords and King of kings.</a:t>
            </a:r>
          </a:p>
          <a:p>
            <a:pPr marL="10287" lvl="0" indent="0">
              <a:buFont typeface="Arial" panose="020B0604020202020204" pitchFamily="34" charset="0"/>
              <a:buNone/>
            </a:pPr>
            <a:r>
              <a:rPr lang="en-US" b="1" dirty="0"/>
              <a:t>(Ephesians 1:20-23), </a:t>
            </a:r>
            <a:r>
              <a:rPr lang="en-US" i="1" dirty="0"/>
              <a:t>“ He raised Him from the dead and seated Him at His right hand in the heavenly places,</a:t>
            </a:r>
            <a:r>
              <a:rPr lang="en-US" i="1" baseline="30000" dirty="0"/>
              <a:t> 21</a:t>
            </a:r>
            <a:r>
              <a:rPr lang="en-US" i="1" dirty="0"/>
              <a:t> far above all principality and power and might and dominion, and every name that is named, not only in this age but also in that which is to come. </a:t>
            </a:r>
            <a:r>
              <a:rPr lang="en-US" i="1" baseline="30000" dirty="0"/>
              <a:t>22</a:t>
            </a:r>
            <a:r>
              <a:rPr lang="en-US" i="1" dirty="0"/>
              <a:t> And He put all things under His feet, and gave Him to be head over all things to the church,</a:t>
            </a:r>
            <a:r>
              <a:rPr lang="en-US" i="1" baseline="30000" dirty="0"/>
              <a:t> 23</a:t>
            </a:r>
            <a:r>
              <a:rPr lang="en-US" i="1" dirty="0"/>
              <a:t> which is His body, the fullness of Him who fills all in all.”</a:t>
            </a:r>
          </a:p>
          <a:p>
            <a:pPr marL="638937" lvl="1" indent="-171450">
              <a:buFont typeface="Arial" panose="020B0604020202020204" pitchFamily="34" charset="0"/>
              <a:buChar char="•"/>
            </a:pPr>
            <a:r>
              <a:rPr lang="en-US" sz="1200" b="1" i="0" dirty="0">
                <a:solidFill>
                  <a:srgbClr val="324959"/>
                </a:solidFill>
              </a:rPr>
              <a:t>Note:  </a:t>
            </a:r>
            <a:r>
              <a:rPr lang="en-US" sz="1200" b="0" i="0" dirty="0">
                <a:solidFill>
                  <a:srgbClr val="324959"/>
                </a:solidFill>
              </a:rPr>
              <a:t>These vassals would eventually turn on the harlot (cf. 16), make her desolate and naked, eat her flesh and burn her with fire.</a:t>
            </a:r>
          </a:p>
          <a:p>
            <a:pPr marL="181737" lvl="0" indent="-171450">
              <a:buFont typeface="Arial" panose="020B0604020202020204" pitchFamily="34" charset="0"/>
              <a:buChar char="•"/>
            </a:pPr>
            <a:r>
              <a:rPr lang="en-US" sz="1200" b="1" dirty="0">
                <a:solidFill>
                  <a:srgbClr val="324959"/>
                </a:solidFill>
              </a:rPr>
              <a:t>Purple &amp; Scarlet (4)</a:t>
            </a:r>
          </a:p>
          <a:p>
            <a:pPr marL="638937" lvl="1" indent="-171450">
              <a:buFont typeface="Arial" panose="020B0604020202020204" pitchFamily="34" charset="0"/>
              <a:buChar char="•"/>
            </a:pPr>
            <a:r>
              <a:rPr lang="en-US" sz="1200" b="0" dirty="0">
                <a:solidFill>
                  <a:srgbClr val="324959"/>
                </a:solidFill>
              </a:rPr>
              <a:t>Part of the Harlot’s description (what she was wearing)</a:t>
            </a:r>
          </a:p>
          <a:p>
            <a:pPr marL="638937" lvl="1" indent="-171450">
              <a:buFont typeface="Arial" panose="020B0604020202020204" pitchFamily="34" charset="0"/>
              <a:buChar char="•"/>
            </a:pPr>
            <a:r>
              <a:rPr lang="en-US" sz="1200" b="0" dirty="0">
                <a:solidFill>
                  <a:srgbClr val="324959"/>
                </a:solidFill>
              </a:rPr>
              <a:t>Characteristic of royalty, wealth and power.</a:t>
            </a:r>
          </a:p>
          <a:p>
            <a:pPr marL="638937" lvl="1" indent="-171450">
              <a:buFont typeface="Arial" panose="020B0604020202020204" pitchFamily="34" charset="0"/>
              <a:buChar char="•"/>
            </a:pPr>
            <a:r>
              <a:rPr lang="en-US" sz="1200" b="1" dirty="0">
                <a:solidFill>
                  <a:srgbClr val="324959"/>
                </a:solidFill>
              </a:rPr>
              <a:t>Note: (</a:t>
            </a:r>
            <a:r>
              <a:rPr lang="en-US" sz="1200" b="1" dirty="0" err="1">
                <a:solidFill>
                  <a:srgbClr val="324959"/>
                </a:solidFill>
              </a:rPr>
              <a:t>Harkrider</a:t>
            </a:r>
            <a:r>
              <a:rPr lang="en-US" sz="1200" b="1" dirty="0">
                <a:solidFill>
                  <a:srgbClr val="324959"/>
                </a:solidFill>
              </a:rPr>
              <a:t>) </a:t>
            </a:r>
            <a:r>
              <a:rPr lang="en-US" sz="1200" b="0" dirty="0">
                <a:solidFill>
                  <a:srgbClr val="324959"/>
                </a:solidFill>
              </a:rPr>
              <a:t>“To this day the world is attracted by such things as wealth, social status, and political power.  The harlot likewise appealed to all people who regarded material things as of primary importance.</a:t>
            </a:r>
          </a:p>
          <a:p>
            <a:pPr marL="1096137" lvl="2" indent="-171450">
              <a:buFont typeface="Arial" panose="020B0604020202020204" pitchFamily="34" charset="0"/>
              <a:buChar char="•"/>
            </a:pPr>
            <a:r>
              <a:rPr lang="en-US" sz="1200" b="1" dirty="0">
                <a:solidFill>
                  <a:srgbClr val="324959"/>
                </a:solidFill>
                <a:latin typeface="+mn-lt"/>
              </a:rPr>
              <a:t>ISBE </a:t>
            </a:r>
            <a:r>
              <a:rPr lang="en-US" sz="1200" b="0" dirty="0">
                <a:solidFill>
                  <a:srgbClr val="324959"/>
                </a:solidFill>
                <a:latin typeface="+mn-lt"/>
              </a:rPr>
              <a:t>- </a:t>
            </a:r>
            <a:r>
              <a:rPr lang="en-US" sz="1200" b="0" i="0" u="none" strike="noStrike" baseline="0" dirty="0">
                <a:solidFill>
                  <a:srgbClr val="292F33"/>
                </a:solidFill>
                <a:latin typeface="+mn-lt"/>
              </a:rPr>
              <a:t>Purple dye was manufactured by the Phoenicians from a marine mollusk, </a:t>
            </a:r>
            <a:r>
              <a:rPr lang="en-US" sz="1200" b="0" i="1" u="none" strike="noStrike" baseline="0" dirty="0">
                <a:solidFill>
                  <a:srgbClr val="292F33"/>
                </a:solidFill>
                <a:latin typeface="+mn-lt"/>
              </a:rPr>
              <a:t>Murex </a:t>
            </a:r>
            <a:r>
              <a:rPr lang="en-US" sz="1200" b="0" i="1" u="none" strike="noStrike" baseline="0" dirty="0" err="1">
                <a:solidFill>
                  <a:srgbClr val="292F33"/>
                </a:solidFill>
                <a:latin typeface="+mn-lt"/>
              </a:rPr>
              <a:t>trunculus</a:t>
            </a:r>
            <a:r>
              <a:rPr lang="en-US" sz="1200" b="0" i="0" u="none" strike="noStrike" baseline="0" dirty="0">
                <a:solidFill>
                  <a:srgbClr val="292F33"/>
                </a:solidFill>
                <a:latin typeface="+mn-lt"/>
              </a:rPr>
              <a:t>. The shell was broken in order to give access to a small gland which was removed and crushed. The crushed gland gives a milky fluid that becomes red or purple on exposure to the air. Piles of these broken shells still remain on the coast at Sidon and </a:t>
            </a:r>
            <a:r>
              <a:rPr lang="en-US" sz="1200" b="0" i="0" u="none" strike="noStrike" baseline="0" dirty="0" err="1">
                <a:solidFill>
                  <a:srgbClr val="292F33"/>
                </a:solidFill>
                <a:latin typeface="+mn-lt"/>
              </a:rPr>
              <a:t>Tyre</a:t>
            </a:r>
            <a:r>
              <a:rPr lang="en-US" sz="1200" b="0" i="0" u="none" strike="noStrike" baseline="0" dirty="0">
                <a:solidFill>
                  <a:srgbClr val="292F33"/>
                </a:solidFill>
                <a:latin typeface="+mn-lt"/>
              </a:rPr>
              <a:t>.</a:t>
            </a:r>
          </a:p>
          <a:p>
            <a:pPr marL="10287" lvl="0" indent="0">
              <a:buFont typeface="Arial" panose="020B0604020202020204" pitchFamily="34" charset="0"/>
              <a:buNone/>
            </a:pPr>
            <a:r>
              <a:rPr lang="en-US" b="1" dirty="0"/>
              <a:t>(2 Chronicles 3:14) [The veil in Solomon’s Temple, separating the Holiest of Holies], </a:t>
            </a:r>
            <a:r>
              <a:rPr lang="en-US" i="1" dirty="0"/>
              <a:t>“And he made the veil of blue, purple, crimson, and fine linen, and wove cherubim into it.”</a:t>
            </a:r>
          </a:p>
          <a:p>
            <a:pPr marL="1096137" lvl="2" indent="-171450">
              <a:buFont typeface="Arial" panose="020B0604020202020204" pitchFamily="34" charset="0"/>
              <a:buChar char="•"/>
            </a:pPr>
            <a:r>
              <a:rPr lang="en-US" sz="1200" b="1" i="0" dirty="0">
                <a:solidFill>
                  <a:srgbClr val="324959"/>
                </a:solidFill>
                <a:latin typeface="+mn-lt"/>
              </a:rPr>
              <a:t>ISBE </a:t>
            </a:r>
            <a:r>
              <a:rPr lang="en-US" sz="1200" b="0" i="0" dirty="0">
                <a:solidFill>
                  <a:srgbClr val="324959"/>
                </a:solidFill>
                <a:latin typeface="+mn-lt"/>
              </a:rPr>
              <a:t>– Scarlet and  Crimson probably refer to the same dye, and a</a:t>
            </a:r>
            <a:r>
              <a:rPr lang="en-US" sz="1200" b="0" i="0" u="none" strike="noStrike" baseline="0" dirty="0">
                <a:solidFill>
                  <a:srgbClr val="292F33"/>
                </a:solidFill>
                <a:latin typeface="+mn-lt"/>
              </a:rPr>
              <a:t>pplies to the brilliant dye obtained from a bug.</a:t>
            </a:r>
          </a:p>
          <a:p>
            <a:pPr marL="10287" lvl="0" indent="0">
              <a:buFont typeface="Arial" panose="020B0604020202020204" pitchFamily="34" charset="0"/>
              <a:buNone/>
            </a:pPr>
            <a:r>
              <a:rPr lang="en-US" sz="1200" b="1" i="0" u="none" strike="noStrike" baseline="0" dirty="0">
                <a:solidFill>
                  <a:srgbClr val="292F33"/>
                </a:solidFill>
                <a:latin typeface="+mn-lt"/>
              </a:rPr>
              <a:t>(</a:t>
            </a:r>
            <a:r>
              <a:rPr lang="en-US" b="1" dirty="0"/>
              <a:t>Daniel 5:16) [Belshazzar to Daniel],</a:t>
            </a:r>
            <a:r>
              <a:rPr lang="en-US" dirty="0"/>
              <a:t> </a:t>
            </a:r>
            <a:r>
              <a:rPr lang="en-US" i="1" dirty="0"/>
              <a:t>“And I have heard of you, that you can give interpretations and explain enigmas. Now if you can read the writing and make known to me its interpretation, you shall be clothed with purple and have a chain of gold around your neck, and shall be the third ruler in the kingdom.”</a:t>
            </a:r>
            <a:endParaRPr lang="en-US" sz="1200" b="0" i="1" dirty="0">
              <a:solidFill>
                <a:srgbClr val="324959"/>
              </a:solidFill>
              <a:latin typeface="+mn-lt"/>
            </a:endParaRPr>
          </a:p>
          <a:p>
            <a:pPr marL="181737" lvl="0" indent="-171450">
              <a:buFont typeface="Arial" panose="020B0604020202020204" pitchFamily="34" charset="0"/>
              <a:buChar char="•"/>
            </a:pPr>
            <a:r>
              <a:rPr lang="en-US" sz="1200" b="1" dirty="0">
                <a:solidFill>
                  <a:srgbClr val="324959"/>
                </a:solidFill>
              </a:rPr>
              <a:t>Gold, stones, pearls (4)</a:t>
            </a:r>
          </a:p>
          <a:p>
            <a:pPr marL="638937" lvl="1" indent="-171450">
              <a:buFont typeface="Arial" panose="020B0604020202020204" pitchFamily="34" charset="0"/>
              <a:buChar char="•"/>
            </a:pPr>
            <a:r>
              <a:rPr lang="en-US" sz="1200" b="0" dirty="0">
                <a:solidFill>
                  <a:srgbClr val="324959"/>
                </a:solidFill>
              </a:rPr>
              <a:t>Same as above.  Signs of alluring wealth.  Precious jewelry that appeals to the worldly and sensual.</a:t>
            </a:r>
          </a:p>
          <a:p>
            <a:pPr marL="181737" lvl="0" indent="-171450">
              <a:buFont typeface="Arial" panose="020B0604020202020204" pitchFamily="34" charset="0"/>
              <a:buChar char="•"/>
            </a:pPr>
            <a:r>
              <a:rPr lang="en-US" sz="1200" b="1" dirty="0">
                <a:solidFill>
                  <a:srgbClr val="324959"/>
                </a:solidFill>
              </a:rPr>
              <a:t>Golden cup (4)</a:t>
            </a:r>
          </a:p>
          <a:p>
            <a:pPr marL="638937" lvl="1" indent="-171450">
              <a:buFont typeface="Arial" panose="020B0604020202020204" pitchFamily="34" charset="0"/>
              <a:buChar char="•"/>
            </a:pPr>
            <a:r>
              <a:rPr lang="en-US" sz="1200" b="0" dirty="0">
                <a:solidFill>
                  <a:srgbClr val="324959"/>
                </a:solidFill>
              </a:rPr>
              <a:t>A significant part of the golden cup.  Beautiful on the outside, but filled with abominations and filth.</a:t>
            </a:r>
          </a:p>
          <a:p>
            <a:pPr marL="10287" lvl="0" indent="0">
              <a:buFont typeface="Arial" panose="020B0604020202020204" pitchFamily="34" charset="0"/>
              <a:buNone/>
            </a:pPr>
            <a:r>
              <a:rPr lang="en-US" b="1" dirty="0"/>
              <a:t>(Matthew 23:25-28), </a:t>
            </a:r>
            <a:r>
              <a:rPr lang="en-US" i="1" dirty="0"/>
              <a:t>“Woe to you, scribes and Pharisees, hypocrites! For you cleanse the outside of the cup and dish, but inside they are full of extortion and self-indulgence.</a:t>
            </a:r>
            <a:r>
              <a:rPr lang="en-US" i="1" baseline="30000" dirty="0"/>
              <a:t> 26</a:t>
            </a:r>
            <a:r>
              <a:rPr lang="en-US" i="1" dirty="0"/>
              <a:t> Blind Pharisee, first cleanse the inside of the cup and dish, that the outside of them may be clean also. </a:t>
            </a:r>
            <a:r>
              <a:rPr lang="en-US" i="1" baseline="30000" dirty="0"/>
              <a:t>27</a:t>
            </a:r>
            <a:r>
              <a:rPr lang="en-US" i="1" dirty="0"/>
              <a:t> “Woe to you, scribes and Pharisees, hypocrites! For you are like whitewashed tombs which indeed appear beautiful outwardly, but inside are full of dead men's bones and all uncleanness.</a:t>
            </a:r>
            <a:r>
              <a:rPr lang="en-US" i="1" baseline="30000" dirty="0"/>
              <a:t> 28</a:t>
            </a:r>
            <a:r>
              <a:rPr lang="en-US" i="1" dirty="0"/>
              <a:t> Even so you also outwardly appear righteous to men, but inside you are full of hypocrisy and lawlessness.”</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Babylon the Great (5)</a:t>
            </a:r>
          </a:p>
          <a:p>
            <a:pPr marL="638937" lvl="1" indent="-171450">
              <a:buFont typeface="Arial" panose="020B0604020202020204" pitchFamily="34" charset="0"/>
              <a:buChar char="•"/>
            </a:pPr>
            <a:r>
              <a:rPr lang="en-US" sz="1200" b="0" dirty="0">
                <a:solidFill>
                  <a:srgbClr val="324959"/>
                </a:solidFill>
              </a:rPr>
              <a:t>Full title on head of the harlot:  Mystery, Babylon the Great, the mother of harlots and of the abominations of the earth</a:t>
            </a:r>
          </a:p>
          <a:p>
            <a:pPr marL="638937" lvl="1" indent="-171450">
              <a:buFont typeface="Arial" panose="020B0604020202020204" pitchFamily="34" charset="0"/>
              <a:buChar char="•"/>
            </a:pPr>
            <a:r>
              <a:rPr lang="en-US" sz="1200" b="0" dirty="0">
                <a:solidFill>
                  <a:srgbClr val="324959"/>
                </a:solidFill>
              </a:rPr>
              <a:t>Title indicates this woman’s ungodliness.  She was evil, corrupt, and seducer of kings</a:t>
            </a:r>
          </a:p>
          <a:p>
            <a:pPr marL="638937" lvl="1" indent="-171450">
              <a:buFont typeface="Arial" panose="020B0604020202020204" pitchFamily="34" charset="0"/>
              <a:buChar char="•"/>
            </a:pPr>
            <a:r>
              <a:rPr lang="en-US" sz="1200" b="0" dirty="0">
                <a:solidFill>
                  <a:srgbClr val="324959"/>
                </a:solidFill>
              </a:rPr>
              <a:t>Mystery producing awe and amazement to a world which is seduced by her shallow beauty</a:t>
            </a:r>
          </a:p>
          <a:p>
            <a:pPr marL="638937" lvl="1" indent="-171450">
              <a:buFont typeface="Arial" panose="020B0604020202020204" pitchFamily="34" charset="0"/>
              <a:buChar char="•"/>
            </a:pPr>
            <a:r>
              <a:rPr lang="en-US" sz="1200" b="0" dirty="0">
                <a:solidFill>
                  <a:srgbClr val="324959"/>
                </a:solidFill>
              </a:rPr>
              <a:t>Note:  Spiritual fornication (whoredom) associated with idolatry.</a:t>
            </a:r>
          </a:p>
          <a:p>
            <a:pPr marL="10287" lvl="0" indent="0">
              <a:buFont typeface="Arial" panose="020B0604020202020204" pitchFamily="34" charset="0"/>
              <a:buNone/>
            </a:pPr>
            <a:r>
              <a:rPr lang="en-US" b="1" dirty="0"/>
              <a:t>(Psalms 106:35-39) [Sins of Israel], </a:t>
            </a:r>
            <a:r>
              <a:rPr lang="en-US" i="1" dirty="0"/>
              <a:t>“But they mingled with the Gentiles and learned their works;</a:t>
            </a:r>
            <a:br>
              <a:rPr lang="en-US" i="1" dirty="0"/>
            </a:br>
            <a:r>
              <a:rPr lang="en-US" i="1" baseline="30000" dirty="0"/>
              <a:t>36</a:t>
            </a:r>
            <a:r>
              <a:rPr lang="en-US" i="1" dirty="0"/>
              <a:t> They served their idols, which became a snare to them. </a:t>
            </a:r>
            <a:r>
              <a:rPr lang="en-US" i="1" baseline="30000" dirty="0"/>
              <a:t>37</a:t>
            </a:r>
            <a:r>
              <a:rPr lang="en-US" i="1" dirty="0"/>
              <a:t> They even sacrificed their sons and their daughters to demons, </a:t>
            </a:r>
            <a:r>
              <a:rPr lang="en-US" i="1" baseline="30000" dirty="0"/>
              <a:t>38</a:t>
            </a:r>
            <a:r>
              <a:rPr lang="en-US" i="1" dirty="0"/>
              <a:t> and shed innocent blood, the blood of their sons and daughters, whom they sacrificed to the idols of Canaan; and the land was polluted with blood. </a:t>
            </a:r>
            <a:r>
              <a:rPr lang="en-US" i="1" baseline="30000" dirty="0"/>
              <a:t>39</a:t>
            </a:r>
            <a:r>
              <a:rPr lang="en-US" i="1" dirty="0"/>
              <a:t> Thus they were defiled by their own works, and played the harlot by their own deeds.”</a:t>
            </a:r>
          </a:p>
          <a:p>
            <a:pPr marL="1096137" lvl="2" indent="-171450">
              <a:buFont typeface="Arial" panose="020B0604020202020204" pitchFamily="34" charset="0"/>
              <a:buChar char="•"/>
            </a:pPr>
            <a:r>
              <a:rPr lang="en-US" sz="1200" b="1" i="0" dirty="0">
                <a:solidFill>
                  <a:srgbClr val="324959"/>
                </a:solidFill>
              </a:rPr>
              <a:t>Note</a:t>
            </a:r>
            <a:r>
              <a:rPr lang="en-US" sz="1200" b="0" i="0" dirty="0">
                <a:solidFill>
                  <a:srgbClr val="324959"/>
                </a:solidFill>
              </a:rPr>
              <a:t>:  We identify Babylon the Great (in her evil) being used as a reference to the city of Rome</a:t>
            </a:r>
          </a:p>
          <a:p>
            <a:pPr marL="181737" lvl="0" indent="-171450">
              <a:buFont typeface="Arial" panose="020B0604020202020204" pitchFamily="34" charset="0"/>
              <a:buChar char="•"/>
            </a:pPr>
            <a:r>
              <a:rPr lang="en-US" sz="1200" b="1" dirty="0">
                <a:solidFill>
                  <a:srgbClr val="324959"/>
                </a:solidFill>
              </a:rPr>
              <a:t>Drunk with the blood of saints and martyrs (6)</a:t>
            </a:r>
          </a:p>
          <a:p>
            <a:pPr marL="638937" lvl="1" indent="-171450">
              <a:buFont typeface="Arial" panose="020B0604020202020204" pitchFamily="34" charset="0"/>
              <a:buChar char="•"/>
            </a:pPr>
            <a:r>
              <a:rPr lang="en-US" sz="1200" b="0" dirty="0">
                <a:solidFill>
                  <a:srgbClr val="324959"/>
                </a:solidFill>
              </a:rPr>
              <a:t>Here an indication of persecution even unto death.  (As we have shown in other parts of the book)</a:t>
            </a:r>
          </a:p>
          <a:p>
            <a:pPr marL="638937" lvl="1" indent="-171450">
              <a:buFont typeface="Arial" panose="020B0604020202020204" pitchFamily="34" charset="0"/>
              <a:buChar char="•"/>
            </a:pPr>
            <a:r>
              <a:rPr lang="en-US" sz="1200" b="0" dirty="0">
                <a:solidFill>
                  <a:srgbClr val="324959"/>
                </a:solidFill>
              </a:rPr>
              <a:t>Being drunk indicates the effort, extent and obsession with destroying God’s people</a:t>
            </a:r>
          </a:p>
          <a:p>
            <a:pPr marL="638937" lvl="1" indent="-171450">
              <a:buFont typeface="Arial" panose="020B0604020202020204" pitchFamily="34" charset="0"/>
              <a:buChar char="•"/>
            </a:pPr>
            <a:r>
              <a:rPr lang="en-US" sz="1200" b="0" dirty="0">
                <a:solidFill>
                  <a:srgbClr val="324959"/>
                </a:solidFill>
              </a:rPr>
              <a:t>Consider being one of the oppressed, how relevant this description would be to them.</a:t>
            </a:r>
          </a:p>
          <a:p>
            <a:pPr marL="638937" lvl="1" indent="-171450">
              <a:buFont typeface="Arial" panose="020B0604020202020204" pitchFamily="34" charset="0"/>
              <a:buChar char="•"/>
            </a:pPr>
            <a:r>
              <a:rPr lang="en-US" sz="1200" b="1" dirty="0">
                <a:solidFill>
                  <a:srgbClr val="324959"/>
                </a:solidFill>
              </a:rPr>
              <a:t>Take in the picture:  </a:t>
            </a:r>
            <a:r>
              <a:rPr lang="en-US" sz="1200" b="0" dirty="0">
                <a:solidFill>
                  <a:srgbClr val="324959"/>
                </a:solidFill>
              </a:rPr>
              <a:t>This harlot, resplendently dressed and admired, sitting upon this terrible beast, drunk with the blood of the people of God.  (No greater picture of evil than this). Satan’s tool!</a:t>
            </a:r>
          </a:p>
          <a:p>
            <a:pPr marL="181737" lvl="0" indent="-171450">
              <a:buFont typeface="Arial" panose="020B0604020202020204" pitchFamily="34" charset="0"/>
              <a:buChar char="•"/>
            </a:pPr>
            <a:r>
              <a:rPr lang="en-US" sz="1200" b="1" dirty="0">
                <a:solidFill>
                  <a:srgbClr val="324959"/>
                </a:solidFill>
              </a:rPr>
              <a:t>Bottomless pit (8)</a:t>
            </a:r>
          </a:p>
          <a:p>
            <a:pPr marL="638937" lvl="1" indent="-171450">
              <a:buFont typeface="Arial" panose="020B0604020202020204" pitchFamily="34" charset="0"/>
              <a:buChar char="•"/>
            </a:pPr>
            <a:r>
              <a:rPr lang="en-US" sz="1200" b="0" dirty="0">
                <a:solidFill>
                  <a:srgbClr val="324959"/>
                </a:solidFill>
              </a:rPr>
              <a:t>Mentioned also in 9:1-2; 11:7; 20:1-3</a:t>
            </a:r>
          </a:p>
          <a:p>
            <a:pPr marL="638937" lvl="1" indent="-171450">
              <a:buFont typeface="Arial" panose="020B0604020202020204" pitchFamily="34" charset="0"/>
              <a:buChar char="•"/>
            </a:pPr>
            <a:r>
              <a:rPr lang="en-US" sz="1200" b="0" dirty="0">
                <a:solidFill>
                  <a:srgbClr val="324959"/>
                </a:solidFill>
              </a:rPr>
              <a:t>The habitation of Satan and his agents</a:t>
            </a:r>
          </a:p>
          <a:p>
            <a:pPr marL="638937" lvl="1" indent="-171450">
              <a:buFont typeface="Arial" panose="020B0604020202020204" pitchFamily="34" charset="0"/>
              <a:buChar char="•"/>
            </a:pPr>
            <a:r>
              <a:rPr lang="en-US" sz="1200" b="0" dirty="0">
                <a:solidFill>
                  <a:srgbClr val="324959"/>
                </a:solidFill>
              </a:rPr>
              <a:t>Note:  This beast will go to “perdition” (utter ruin)</a:t>
            </a:r>
          </a:p>
          <a:p>
            <a:pPr marL="181737" lvl="0" indent="-171450">
              <a:buFont typeface="Arial" panose="020B0604020202020204" pitchFamily="34" charset="0"/>
              <a:buChar char="•"/>
            </a:pPr>
            <a:r>
              <a:rPr lang="en-US" sz="1200" b="1" dirty="0">
                <a:solidFill>
                  <a:srgbClr val="324959"/>
                </a:solidFill>
              </a:rPr>
              <a:t>Book of Life (8)</a:t>
            </a:r>
          </a:p>
          <a:p>
            <a:pPr marL="10287" lvl="0" indent="0">
              <a:buFont typeface="Arial" panose="020B0604020202020204" pitchFamily="34" charset="0"/>
              <a:buNone/>
            </a:pPr>
            <a:r>
              <a:rPr lang="en-US" sz="1200" b="1" dirty="0">
                <a:solidFill>
                  <a:srgbClr val="324959"/>
                </a:solidFill>
              </a:rPr>
              <a:t>(</a:t>
            </a:r>
            <a:r>
              <a:rPr lang="en-US" b="1" dirty="0"/>
              <a:t>Revelation 13:8), </a:t>
            </a:r>
            <a:r>
              <a:rPr lang="en-US" i="1" dirty="0"/>
              <a:t>“All who dwell on the earth will worship him </a:t>
            </a:r>
            <a:r>
              <a:rPr lang="en-US" dirty="0"/>
              <a:t>[the beast], </a:t>
            </a:r>
            <a:r>
              <a:rPr lang="en-US" i="1" dirty="0"/>
              <a:t>whose names have not been written in the Book of Life of the Lamb slain from the foundation of the world.”</a:t>
            </a:r>
          </a:p>
          <a:p>
            <a:pPr marL="638937" lvl="1" indent="-171450">
              <a:buFont typeface="Arial" panose="020B0604020202020204" pitchFamily="34" charset="0"/>
              <a:buChar char="•"/>
            </a:pPr>
            <a:r>
              <a:rPr lang="en-US" sz="1200" b="1" i="1" dirty="0">
                <a:solidFill>
                  <a:srgbClr val="324959"/>
                </a:solidFill>
              </a:rPr>
              <a:t>The roll of those redeemed by God (those who have the seal of God on their forehead)</a:t>
            </a:r>
          </a:p>
          <a:p>
            <a:pPr marL="10287" lvl="0" indent="0">
              <a:buFont typeface="Arial" panose="020B0604020202020204" pitchFamily="34" charset="0"/>
              <a:buNone/>
            </a:pPr>
            <a:r>
              <a:rPr lang="en-US" sz="1200" b="1" i="1" dirty="0">
                <a:solidFill>
                  <a:srgbClr val="324959"/>
                </a:solidFill>
              </a:rPr>
              <a:t>(Revelation 3:5), “</a:t>
            </a:r>
            <a:r>
              <a:rPr lang="en-US" dirty="0"/>
              <a:t>Revelation 3:5 He who overcomes shall be clothed in white garments, and I will not blot out his name from the Book of Life; but I will confess his name before My Father and before His angels.</a:t>
            </a:r>
          </a:p>
          <a:p>
            <a:pPr marL="10287" lvl="0" indent="0">
              <a:buFont typeface="Arial" panose="020B0604020202020204" pitchFamily="34" charset="0"/>
              <a:buNone/>
            </a:pPr>
            <a:r>
              <a:rPr lang="en-US" sz="1200" b="1" i="0" dirty="0">
                <a:solidFill>
                  <a:srgbClr val="324959"/>
                </a:solidFill>
              </a:rPr>
              <a:t>(</a:t>
            </a:r>
            <a:r>
              <a:rPr lang="en-US" b="1" i="0" dirty="0"/>
              <a:t>Revelation 20:12-15), [The Great White Throne Judgment], </a:t>
            </a:r>
            <a:r>
              <a:rPr lang="en-US" i="1" dirty="0"/>
              <a:t>“And I saw the dead, small and great, standing before God, and books were opened. And another book was opened, which is the Book of Life. And the dead were judged according to their works, by the things which were written in the books.</a:t>
            </a:r>
            <a:r>
              <a:rPr lang="en-US" i="1" baseline="30000" dirty="0"/>
              <a:t> 13</a:t>
            </a:r>
            <a:r>
              <a:rPr lang="en-US" i="1" dirty="0"/>
              <a:t> The sea gave up the dead who were in it, and Death and Hades delivered up the dead who were in them. And they were judged, each one according to his works.</a:t>
            </a:r>
            <a:r>
              <a:rPr lang="en-US" i="1" baseline="30000" dirty="0"/>
              <a:t> 14</a:t>
            </a:r>
            <a:r>
              <a:rPr lang="en-US" i="1" dirty="0"/>
              <a:t> Then Death and Hades were cast into the lake of fire. This is the second death.</a:t>
            </a:r>
            <a:r>
              <a:rPr lang="en-US" i="1" baseline="30000" dirty="0"/>
              <a:t> 15</a:t>
            </a:r>
            <a:r>
              <a:rPr lang="en-US" i="1" dirty="0"/>
              <a:t> And anyone not found written in the Book of Life was cast into the lake of fire.”</a:t>
            </a:r>
          </a:p>
          <a:p>
            <a:pPr marL="181737" lvl="0" indent="-171450">
              <a:buFont typeface="Arial" panose="020B0604020202020204" pitchFamily="34" charset="0"/>
              <a:buChar char="•"/>
            </a:pPr>
            <a:r>
              <a:rPr lang="en-US" sz="1200" b="1" dirty="0">
                <a:solidFill>
                  <a:srgbClr val="324959"/>
                </a:solidFill>
              </a:rPr>
              <a:t>The Lamb (14)</a:t>
            </a:r>
          </a:p>
          <a:p>
            <a:pPr marL="638937" lvl="1" indent="-171450">
              <a:buFont typeface="Arial" panose="020B0604020202020204" pitchFamily="34" charset="0"/>
              <a:buChar char="•"/>
            </a:pPr>
            <a:r>
              <a:rPr lang="en-US" sz="1200" b="0" dirty="0">
                <a:solidFill>
                  <a:srgbClr val="324959"/>
                </a:solidFill>
              </a:rPr>
              <a:t>Victorious over the kings that fought against him at the beast’s behest</a:t>
            </a:r>
          </a:p>
          <a:p>
            <a:pPr marL="638937" lvl="1" indent="-171450">
              <a:buFont typeface="Arial" panose="020B0604020202020204" pitchFamily="34" charset="0"/>
              <a:buChar char="•"/>
            </a:pPr>
            <a:r>
              <a:rPr lang="en-US" sz="1200" b="0" dirty="0">
                <a:solidFill>
                  <a:srgbClr val="324959"/>
                </a:solidFill>
              </a:rPr>
              <a:t>Lord of Lords and King of Kings</a:t>
            </a:r>
          </a:p>
          <a:p>
            <a:pPr marL="638937" lvl="1" indent="-171450">
              <a:buFont typeface="Arial" panose="020B0604020202020204" pitchFamily="34" charset="0"/>
              <a:buChar char="•"/>
            </a:pPr>
            <a:r>
              <a:rPr lang="en-US" sz="1200" b="0" dirty="0">
                <a:solidFill>
                  <a:srgbClr val="324959"/>
                </a:solidFill>
              </a:rPr>
              <a:t>Several times and clearly identified as Jesus Christ</a:t>
            </a:r>
          </a:p>
          <a:p>
            <a:pPr marL="10287" lvl="0" indent="0">
              <a:buFont typeface="Arial" panose="020B0604020202020204" pitchFamily="34" charset="0"/>
              <a:buNone/>
            </a:pPr>
            <a:r>
              <a:rPr lang="en-US" sz="1200" b="1" dirty="0">
                <a:solidFill>
                  <a:srgbClr val="324959"/>
                </a:solidFill>
              </a:rPr>
              <a:t>(</a:t>
            </a:r>
            <a:r>
              <a:rPr lang="en-US" b="1" dirty="0"/>
              <a:t>Revelation 5:6-7), </a:t>
            </a:r>
            <a:r>
              <a:rPr lang="en-US" i="1" dirty="0"/>
              <a:t>“And I looked, and behold, in the midst of the throne and of the four living creatures, and in the midst of the elders, stood a Lamb as though it had been slain, having seven horns and seven eyes, which are the seven Spirits of God sent out into all the earth.</a:t>
            </a:r>
            <a:r>
              <a:rPr lang="en-US" i="1" baseline="30000" dirty="0"/>
              <a:t> 7</a:t>
            </a:r>
            <a:r>
              <a:rPr lang="en-US" i="1" dirty="0"/>
              <a:t> Then He came and took the scroll out of the right hand of Him who sat on the throne.”</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The waters (15)</a:t>
            </a:r>
          </a:p>
          <a:p>
            <a:pPr marL="638937" lvl="1" indent="-171450">
              <a:buFont typeface="Arial" panose="020B0604020202020204" pitchFamily="34" charset="0"/>
              <a:buChar char="•"/>
            </a:pPr>
            <a:r>
              <a:rPr lang="en-US" sz="1200" b="0" dirty="0">
                <a:solidFill>
                  <a:srgbClr val="324959"/>
                </a:solidFill>
              </a:rPr>
              <a:t>The beast (Empire) and woman (Rome) sitting upon… (dominating)</a:t>
            </a:r>
          </a:p>
          <a:p>
            <a:pPr marL="638937" lvl="1" indent="-171450">
              <a:buFont typeface="Arial" panose="020B0604020202020204" pitchFamily="34" charset="0"/>
              <a:buChar char="•"/>
            </a:pPr>
            <a:r>
              <a:rPr lang="en-US" sz="1200" b="0" dirty="0">
                <a:solidFill>
                  <a:srgbClr val="324959"/>
                </a:solidFill>
              </a:rPr>
              <a:t>Peoples, multitudes, nations, tongues</a:t>
            </a:r>
          </a:p>
          <a:p>
            <a:pPr marL="638937" lvl="1" indent="-171450">
              <a:buFont typeface="Arial" panose="020B0604020202020204" pitchFamily="34" charset="0"/>
              <a:buChar char="•"/>
            </a:pPr>
            <a:r>
              <a:rPr lang="en-US" sz="1200" b="0" dirty="0">
                <a:solidFill>
                  <a:srgbClr val="324959"/>
                </a:solidFill>
              </a:rPr>
              <a:t>This another strong indication (because of the breadth of the rule) that the beast and woman represent the Roman Empire, and the city itself.</a:t>
            </a:r>
          </a:p>
          <a:p>
            <a:pPr marL="181737" lvl="0" indent="-171450">
              <a:buFont typeface="Arial" panose="020B0604020202020204" pitchFamily="34" charset="0"/>
              <a:buChar char="•"/>
            </a:pPr>
            <a:endParaRPr lang="en-US" sz="1200" b="1" dirty="0">
              <a:solidFill>
                <a:srgbClr val="324959"/>
              </a:solidFill>
            </a:endParaRPr>
          </a:p>
          <a:p>
            <a:pPr marL="181737" lvl="0" indent="-171450">
              <a:buFont typeface="Arial" panose="020B0604020202020204" pitchFamily="34" charset="0"/>
              <a:buChar char="•"/>
            </a:pPr>
            <a:r>
              <a:rPr lang="en-US" sz="1200" b="1" dirty="0">
                <a:solidFill>
                  <a:srgbClr val="324959"/>
                </a:solidFill>
              </a:rPr>
              <a:t>Note:  In response to the idea that there are two women in chapter 17.  Following notes seem to indicate that all references in that chapter refer to the great harlot/Babylon the Great</a:t>
            </a:r>
          </a:p>
          <a:p>
            <a:pPr marL="638937" lvl="1" indent="-171450">
              <a:buFont typeface="Arial" panose="020B0604020202020204" pitchFamily="34" charset="0"/>
              <a:buChar char="•"/>
            </a:pPr>
            <a:r>
              <a:rPr lang="en-US" sz="1200" b="0" dirty="0">
                <a:solidFill>
                  <a:srgbClr val="324959"/>
                </a:solidFill>
              </a:rPr>
              <a:t>1 - (Note: Angel promises to show her to John)</a:t>
            </a:r>
          </a:p>
          <a:p>
            <a:pPr marL="638937" lvl="1" indent="-171450">
              <a:buFont typeface="Arial" panose="020B0604020202020204" pitchFamily="34" charset="0"/>
              <a:buChar char="•"/>
            </a:pPr>
            <a:r>
              <a:rPr lang="en-US" sz="1200" b="0" dirty="0">
                <a:solidFill>
                  <a:srgbClr val="324959"/>
                </a:solidFill>
              </a:rPr>
              <a:t>3 - Here the woman is shown sitting on a scarlet beast</a:t>
            </a:r>
          </a:p>
          <a:p>
            <a:pPr marL="638937" lvl="1" indent="-171450">
              <a:buFont typeface="Arial" panose="020B0604020202020204" pitchFamily="34" charset="0"/>
              <a:buChar char="•"/>
            </a:pPr>
            <a:r>
              <a:rPr lang="en-US" sz="1200" b="0" dirty="0">
                <a:solidFill>
                  <a:srgbClr val="324959"/>
                </a:solidFill>
              </a:rPr>
              <a:t>4 - Arrayed in purple and scarlet, adorned with gold and precious stones and pearls. Having a golden cup in her hand.</a:t>
            </a:r>
          </a:p>
          <a:p>
            <a:pPr marL="638937" lvl="1" indent="-171450">
              <a:buFont typeface="Arial" panose="020B0604020202020204" pitchFamily="34" charset="0"/>
              <a:buChar char="•"/>
            </a:pPr>
            <a:r>
              <a:rPr lang="en-US" sz="1200" b="0" dirty="0">
                <a:solidFill>
                  <a:srgbClr val="324959"/>
                </a:solidFill>
              </a:rPr>
              <a:t>5 - Name on forehead - Babylon, Mother of Harlots</a:t>
            </a:r>
          </a:p>
          <a:p>
            <a:pPr marL="638937" lvl="1" indent="-171450">
              <a:buFont typeface="Arial" panose="020B0604020202020204" pitchFamily="34" charset="0"/>
              <a:buChar char="•"/>
            </a:pPr>
            <a:r>
              <a:rPr lang="en-US" sz="1200" b="0" dirty="0">
                <a:solidFill>
                  <a:srgbClr val="324959"/>
                </a:solidFill>
              </a:rPr>
              <a:t>6 - Drunk with blood of saints and martyrs of Jesus</a:t>
            </a:r>
          </a:p>
          <a:p>
            <a:pPr marL="638937" lvl="1" indent="-171450">
              <a:buFont typeface="Arial" panose="020B0604020202020204" pitchFamily="34" charset="0"/>
              <a:buChar char="•"/>
            </a:pPr>
            <a:r>
              <a:rPr lang="en-US" sz="1200" b="0" dirty="0">
                <a:solidFill>
                  <a:srgbClr val="324959"/>
                </a:solidFill>
              </a:rPr>
              <a:t>7 - Angel says, why marvel?  I will tell you the mystery.  Note: Still talking about the harlot.</a:t>
            </a:r>
          </a:p>
          <a:p>
            <a:pPr marL="638937" lvl="1" indent="-171450">
              <a:buFont typeface="Arial" panose="020B0604020202020204" pitchFamily="34" charset="0"/>
              <a:buChar char="•"/>
            </a:pPr>
            <a:r>
              <a:rPr lang="en-US" sz="1200" b="0" dirty="0">
                <a:solidFill>
                  <a:srgbClr val="324959"/>
                </a:solidFill>
              </a:rPr>
              <a:t>8 - First, tells about the beast</a:t>
            </a:r>
          </a:p>
          <a:p>
            <a:pPr marL="638937" lvl="1" indent="-171450">
              <a:buFont typeface="Arial" panose="020B0604020202020204" pitchFamily="34" charset="0"/>
              <a:buChar char="•"/>
            </a:pPr>
            <a:r>
              <a:rPr lang="en-US" sz="1200" b="0" dirty="0">
                <a:solidFill>
                  <a:srgbClr val="324959"/>
                </a:solidFill>
              </a:rPr>
              <a:t>9 - Next, tells about woman (sitting on seven mountains)</a:t>
            </a:r>
          </a:p>
          <a:p>
            <a:pPr marL="638937" lvl="1" indent="-171450">
              <a:buFont typeface="Arial" panose="020B0604020202020204" pitchFamily="34" charset="0"/>
              <a:buChar char="•"/>
            </a:pPr>
            <a:r>
              <a:rPr lang="en-US" sz="1200" b="0" dirty="0">
                <a:solidFill>
                  <a:srgbClr val="324959"/>
                </a:solidFill>
              </a:rPr>
              <a:t>15 - Waters you saw (upon which the woman sits)</a:t>
            </a:r>
          </a:p>
          <a:p>
            <a:pPr marL="638937" lvl="1" indent="-171450">
              <a:buFont typeface="Arial" panose="020B0604020202020204" pitchFamily="34" charset="0"/>
              <a:buChar char="•"/>
            </a:pPr>
            <a:r>
              <a:rPr lang="en-US" sz="1200" b="0" dirty="0">
                <a:solidFill>
                  <a:srgbClr val="324959"/>
                </a:solidFill>
              </a:rPr>
              <a:t>16 - Same woman, hated by 10 horns, identified as harlot.</a:t>
            </a:r>
          </a:p>
          <a:p>
            <a:pPr marL="638937" lvl="1" indent="-171450">
              <a:buFont typeface="Arial" panose="020B0604020202020204" pitchFamily="34" charset="0"/>
              <a:buChar char="•"/>
            </a:pPr>
            <a:r>
              <a:rPr lang="en-US" sz="1200" b="0" dirty="0">
                <a:solidFill>
                  <a:srgbClr val="324959"/>
                </a:solidFill>
              </a:rPr>
              <a:t>18 - Same woman, identified as that great city which reigns over the kings of the earth.</a:t>
            </a:r>
          </a:p>
          <a:p>
            <a:pPr marL="1096137" lvl="2" indent="-171450">
              <a:buFont typeface="Arial" panose="020B0604020202020204" pitchFamily="34" charset="0"/>
              <a:buChar char="•"/>
            </a:pPr>
            <a:r>
              <a:rPr lang="en-US" sz="1200" b="0" dirty="0">
                <a:solidFill>
                  <a:srgbClr val="324959"/>
                </a:solidFill>
              </a:rPr>
              <a:t>Woman (Harlot) described as sitting on waters, beast, seven hills.</a:t>
            </a:r>
          </a:p>
          <a:p>
            <a:pPr marL="1096137" lvl="2" indent="-171450">
              <a:buFont typeface="Arial" panose="020B0604020202020204" pitchFamily="34" charset="0"/>
              <a:buChar char="•"/>
            </a:pPr>
            <a:r>
              <a:rPr lang="en-US" sz="1200" b="0" dirty="0">
                <a:solidFill>
                  <a:srgbClr val="324959"/>
                </a:solidFill>
              </a:rPr>
              <a:t>Woman (Harlot) described as seducing kings (2), 7 hills as 7 kings (or kingdoms) (10-11)</a:t>
            </a:r>
          </a:p>
          <a:p>
            <a:pPr marL="1096137" lvl="2" indent="-171450">
              <a:buFont typeface="Arial" panose="020B0604020202020204" pitchFamily="34" charset="0"/>
              <a:buChar char="•"/>
            </a:pPr>
            <a:r>
              <a:rPr lang="en-US" sz="1200" b="0" dirty="0">
                <a:solidFill>
                  <a:srgbClr val="324959"/>
                </a:solidFill>
              </a:rPr>
              <a:t>Woman described as being harmed by the 10 kings (16-17).</a:t>
            </a:r>
          </a:p>
          <a:p>
            <a:pPr marL="1096137" lvl="2" indent="-171450">
              <a:buFont typeface="Arial" panose="020B0604020202020204" pitchFamily="34" charset="0"/>
              <a:buChar char="•"/>
            </a:pPr>
            <a:r>
              <a:rPr lang="en-US" sz="1200" b="0" dirty="0">
                <a:solidFill>
                  <a:srgbClr val="324959"/>
                </a:solidFill>
              </a:rPr>
              <a:t>Either 10 kings are enemies of the woman, or paramours who have turned against her.</a:t>
            </a:r>
          </a:p>
          <a:p>
            <a:pPr marL="519113" indent="-519113">
              <a:spcBef>
                <a:spcPts val="0"/>
              </a:spcBef>
              <a:buFont typeface="Arial" panose="020B0604020202020204" pitchFamily="34" charset="0"/>
              <a:buChar char="•"/>
            </a:pPr>
            <a:endParaRPr lang="en-US" sz="120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1689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The description of Babylon is given in the previous chapter.  We have sought to identify her in keeping with our view that Revelation deals with the judgment of God of the Roman Empire as the enemy of God’s people.</a:t>
            </a:r>
          </a:p>
          <a:p>
            <a:pPr marL="171450" indent="-171450">
              <a:buFont typeface="Arial" panose="020B0604020202020204" pitchFamily="34" charset="0"/>
              <a:buChar char="•"/>
            </a:pPr>
            <a:r>
              <a:rPr lang="en-US" sz="1200" b="1" i="0" dirty="0"/>
              <a:t>In this chapter, a single intent is found.  To describe the fall of the Babylon the Great. (Described as the Great Harlot in the previous chapter).  This still refers to  a city (cf. 17:18).</a:t>
            </a:r>
          </a:p>
          <a:p>
            <a:pPr marL="628650" lvl="1" indent="-171450">
              <a:buFont typeface="Arial" panose="020B0604020202020204" pitchFamily="34" charset="0"/>
              <a:buChar char="•"/>
            </a:pPr>
            <a:r>
              <a:rPr lang="en-US" sz="1200" b="0" i="1" dirty="0"/>
              <a:t>“that great city Babylon, that mighty city” </a:t>
            </a:r>
            <a:r>
              <a:rPr lang="en-US" sz="1200" b="0" i="0" dirty="0"/>
              <a:t>(18:10)</a:t>
            </a:r>
          </a:p>
          <a:p>
            <a:pPr marL="628650" lvl="1" indent="-171450">
              <a:buFont typeface="Arial" panose="020B0604020202020204" pitchFamily="34" charset="0"/>
              <a:buChar char="•"/>
            </a:pPr>
            <a:r>
              <a:rPr lang="en-US" sz="1200" b="0" i="1" dirty="0"/>
              <a:t>“Alas, alas, that great city that was clothed in fine linen…” </a:t>
            </a:r>
            <a:r>
              <a:rPr lang="en-US" sz="1200" b="0" i="0" dirty="0"/>
              <a:t>(18:16)</a:t>
            </a:r>
          </a:p>
          <a:p>
            <a:pPr marL="628650" lvl="1" indent="-171450">
              <a:buFont typeface="Arial" panose="020B0604020202020204" pitchFamily="34" charset="0"/>
              <a:buChar char="•"/>
            </a:pPr>
            <a:r>
              <a:rPr lang="en-US" sz="1200" b="0" i="0" dirty="0"/>
              <a:t>“What is like this great city?” (18:18)</a:t>
            </a:r>
          </a:p>
          <a:p>
            <a:pPr marL="628650" lvl="1" indent="-171450">
              <a:buFont typeface="Arial" panose="020B0604020202020204" pitchFamily="34" charset="0"/>
              <a:buChar char="•"/>
            </a:pPr>
            <a:r>
              <a:rPr lang="en-US" sz="1200" b="0" i="0" dirty="0"/>
              <a:t>“Alas, alas, that great city, in which all who had ships on the sea became rich by her wealth” (18:19)</a:t>
            </a:r>
          </a:p>
          <a:p>
            <a:pPr marL="628650" lvl="1" indent="-171450">
              <a:buFont typeface="Arial" panose="020B0604020202020204" pitchFamily="34" charset="0"/>
              <a:buChar char="•"/>
            </a:pPr>
            <a:r>
              <a:rPr lang="en-US" sz="1200" b="0" i="0" dirty="0"/>
              <a:t>“The great city Babylon shall be thrown down” (18:22)</a:t>
            </a:r>
          </a:p>
          <a:p>
            <a:pPr marL="628650" lvl="1" indent="-171450">
              <a:buFont typeface="Arial" panose="020B0604020202020204" pitchFamily="34" charset="0"/>
              <a:buChar char="•"/>
            </a:pPr>
            <a:r>
              <a:rPr lang="en-US" sz="1200" b="1" i="0" dirty="0"/>
              <a:t>Still described using the picture of a harlot.  A corrupt woman who seduces.</a:t>
            </a:r>
          </a:p>
          <a:p>
            <a:pPr marL="628650" lvl="1" indent="-171450">
              <a:buFont typeface="Arial" panose="020B0604020202020204" pitchFamily="34" charset="0"/>
              <a:buChar char="•"/>
            </a:pPr>
            <a:r>
              <a:rPr lang="en-US" sz="1200" b="0" i="0" dirty="0"/>
              <a:t>(cf. 18:3; as compared to 17:1-2)</a:t>
            </a:r>
          </a:p>
          <a:p>
            <a:pPr marL="171450" lvl="0" indent="-171450">
              <a:buFont typeface="Arial" panose="020B0604020202020204" pitchFamily="34" charset="0"/>
              <a:buChar char="•"/>
            </a:pPr>
            <a:r>
              <a:rPr lang="en-US" sz="1200" b="1" i="0" dirty="0"/>
              <a:t>Consider the complete destruction of the city in the day of God’s judgment upon her as we read the text.</a:t>
            </a:r>
          </a:p>
          <a:p>
            <a:pPr marL="171450" indent="-171450">
              <a:buFont typeface="Arial" panose="020B0604020202020204" pitchFamily="34" charset="0"/>
              <a:buChar char="•"/>
            </a:pPr>
            <a:endParaRPr lang="en-US" sz="800" b="1" dirty="0"/>
          </a:p>
          <a:p>
            <a:r>
              <a:rPr lang="en-US" sz="1200" b="1" dirty="0"/>
              <a:t>Scene 18 (Chapter 18:1-24) The Fall of Babylon</a:t>
            </a:r>
          </a:p>
          <a:p>
            <a:r>
              <a:rPr lang="en-US" sz="1200" b="1" dirty="0"/>
              <a:t>READ THE TEXT</a:t>
            </a:r>
          </a:p>
          <a:p>
            <a:endParaRPr lang="en-US" sz="800" b="1" i="1" dirty="0"/>
          </a:p>
          <a:p>
            <a:pPr marL="171450" indent="-171450">
              <a:buFont typeface="Arial" panose="020B0604020202020204" pitchFamily="34" charset="0"/>
              <a:buChar char="•"/>
            </a:pPr>
            <a:r>
              <a:rPr lang="en-US" sz="1200" b="1" i="0" dirty="0"/>
              <a:t>First, ask for perceptions and emotions that arise with the initial reading of the text</a:t>
            </a:r>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I was amazed at the audacity of the declaration of Babylon’s fall. (cf. 18:2)</a:t>
            </a:r>
          </a:p>
          <a:p>
            <a:pPr marL="1085850" lvl="2" indent="-171450">
              <a:buFont typeface="Arial" panose="020B0604020202020204" pitchFamily="34" charset="0"/>
              <a:buChar char="•"/>
            </a:pPr>
            <a:r>
              <a:rPr lang="en-US" sz="1200" b="0" i="0" dirty="0"/>
              <a:t>As example, note Joe Namath’s guarantee that the Jets would win.  (NFL/AFL) Superbowl 3, 1/12/69.</a:t>
            </a:r>
          </a:p>
          <a:p>
            <a:pPr marL="1085850" lvl="2" indent="-171450">
              <a:buFont typeface="Arial" panose="020B0604020202020204" pitchFamily="34" charset="0"/>
              <a:buChar char="•"/>
            </a:pPr>
            <a:r>
              <a:rPr lang="en-US" sz="1200" b="0" i="0" dirty="0"/>
              <a:t>He was fortunate.  Victory was not guaranteed (They beat heavily favored Baltimore Colts 16-7).</a:t>
            </a:r>
          </a:p>
          <a:p>
            <a:pPr marL="1085850" lvl="2" indent="-171450">
              <a:buFont typeface="Arial" panose="020B0604020202020204" pitchFamily="34" charset="0"/>
              <a:buChar char="•"/>
            </a:pPr>
            <a:r>
              <a:rPr lang="en-US" sz="1200" b="0" i="0" dirty="0"/>
              <a:t>Not so with God.  His will determines with surety what will happen</a:t>
            </a:r>
          </a:p>
          <a:p>
            <a:pPr marL="0" lvl="0" indent="0">
              <a:buFont typeface="Arial" panose="020B0604020202020204" pitchFamily="34" charset="0"/>
              <a:buNone/>
            </a:pPr>
            <a:r>
              <a:rPr lang="en-US" sz="1200" b="1" i="0" dirty="0"/>
              <a:t>(Isaiah 21:9), [Babylon’s fall declared as a </a:t>
            </a:r>
            <a:r>
              <a:rPr lang="en-US" sz="1200" b="1" i="1" dirty="0"/>
              <a:t>fait accompli </a:t>
            </a:r>
            <a:r>
              <a:rPr lang="en-US" sz="1200" b="1" i="0" dirty="0"/>
              <a:t>by the prophet 150 years before it happened] </a:t>
            </a:r>
            <a:r>
              <a:rPr lang="en-US" sz="1200" b="0" i="1" dirty="0"/>
              <a:t>“</a:t>
            </a:r>
            <a:r>
              <a:rPr lang="en-US" i="1" dirty="0"/>
              <a:t>And look, here comes a chariot of men with a pair of horsemen!” Then he answered and said, “Babylon is fallen, is fallen! And all the carved images of her gods He has broken to the ground.”</a:t>
            </a:r>
          </a:p>
          <a:p>
            <a:pPr marL="0" lvl="0" indent="0">
              <a:buFont typeface="Arial" panose="020B0604020202020204" pitchFamily="34" charset="0"/>
              <a:buNone/>
            </a:pPr>
            <a:r>
              <a:rPr lang="en-US" b="1" dirty="0"/>
              <a:t>(Revelation 6:15-17), [Opening of the sixth seal.  When God brings His judgment, no man can withstand Him], </a:t>
            </a:r>
            <a:r>
              <a:rPr lang="en-US" i="1" dirty="0"/>
              <a:t>“And the kings of the earth, the great men, the rich men, the commanders, the mighty men, every slave and every free man, hid themselves in the caves and in the rocks of the mountains,</a:t>
            </a:r>
            <a:r>
              <a:rPr lang="en-US" i="1" baseline="30000" dirty="0"/>
              <a:t> 16</a:t>
            </a:r>
            <a:r>
              <a:rPr lang="en-US" i="1" dirty="0"/>
              <a:t> and said to the mountains and rocks, “Fall on us and hide us from the face of Him who sits on the throne and from the wrath of the Lamb!</a:t>
            </a:r>
            <a:r>
              <a:rPr lang="en-US" i="1" baseline="30000" dirty="0"/>
              <a:t> 17</a:t>
            </a:r>
            <a:r>
              <a:rPr lang="en-US" i="1" dirty="0"/>
              <a:t> For the great day of His wrath has come, </a:t>
            </a:r>
            <a:r>
              <a:rPr lang="en-US" i="1" u="sng" dirty="0"/>
              <a:t>and who is able to stand</a:t>
            </a:r>
            <a:r>
              <a:rPr lang="en-US" i="1" dirty="0"/>
              <a:t>?”</a:t>
            </a:r>
          </a:p>
          <a:p>
            <a:pPr marL="628650" lvl="1" indent="-171450">
              <a:buFont typeface="Arial" panose="020B0604020202020204" pitchFamily="34" charset="0"/>
              <a:buChar char="•"/>
            </a:pPr>
            <a:r>
              <a:rPr lang="en-US" sz="1200" b="1" i="0" dirty="0"/>
              <a:t>We should be attentive to the warning of verse 4 (cf. 18:4)</a:t>
            </a:r>
          </a:p>
          <a:p>
            <a:pPr marL="0" lvl="0" indent="0">
              <a:buFont typeface="Arial" panose="020B0604020202020204" pitchFamily="34" charset="0"/>
              <a:buNone/>
            </a:pPr>
            <a:r>
              <a:rPr lang="en-US" sz="1200" b="1" i="0" dirty="0"/>
              <a:t>(</a:t>
            </a:r>
            <a:r>
              <a:rPr lang="en-US" b="1" dirty="0"/>
              <a:t>2 Corinthians 6:14-18), </a:t>
            </a:r>
            <a:r>
              <a:rPr lang="en-US" i="1" dirty="0"/>
              <a:t>“Do not be unequally yoked together with unbelievers. For what fellowship has righteousness with lawlessness? And what communion has light with darkness?</a:t>
            </a:r>
            <a:r>
              <a:rPr lang="en-US" i="1" baseline="30000" dirty="0"/>
              <a:t> 15</a:t>
            </a:r>
            <a:r>
              <a:rPr lang="en-US" i="1" dirty="0"/>
              <a:t> And what accord has Christ with Belial? Or what part has a believer with an unbeliever?</a:t>
            </a:r>
            <a:r>
              <a:rPr lang="en-US" i="1" baseline="30000" dirty="0"/>
              <a:t> 16</a:t>
            </a:r>
            <a:r>
              <a:rPr lang="en-US" i="1" dirty="0"/>
              <a:t> And what agreement has the temple of God with idols? For you are the temple of the living God. As God has said: “I will dwell in them and walk among them. I will be their God, and they shall be My people.” </a:t>
            </a:r>
            <a:r>
              <a:rPr lang="en-US" i="1" baseline="30000" dirty="0"/>
              <a:t>17</a:t>
            </a:r>
            <a:r>
              <a:rPr lang="en-US" i="1" dirty="0"/>
              <a:t> Therefore “</a:t>
            </a:r>
            <a:r>
              <a:rPr lang="en-US" i="1" u="sng" dirty="0"/>
              <a:t>Come out from among them and be separate, says the Lord. Do not touch what is unclean, and I will receive you</a:t>
            </a:r>
            <a:r>
              <a:rPr lang="en-US" i="1" dirty="0"/>
              <a:t>.” </a:t>
            </a:r>
            <a:r>
              <a:rPr lang="en-US" i="1" baseline="30000" dirty="0"/>
              <a:t>18</a:t>
            </a:r>
            <a:r>
              <a:rPr lang="en-US" i="1" dirty="0"/>
              <a:t> “I will be a Father to you, and you shall be My sons and daughters, says the Lord Almighty.”</a:t>
            </a:r>
          </a:p>
          <a:p>
            <a:pPr marL="1085850" lvl="2" indent="-171450">
              <a:buFont typeface="Arial" panose="020B0604020202020204" pitchFamily="34" charset="0"/>
              <a:buChar char="•"/>
            </a:pPr>
            <a:r>
              <a:rPr lang="en-US" sz="1200" b="0" i="0" dirty="0"/>
              <a:t>Note:  Sharing in Sin ends with sharing in Plagues (God’s judgment, cf. 18:5).</a:t>
            </a:r>
          </a:p>
          <a:p>
            <a:pPr marL="1085850" lvl="2" indent="-171450">
              <a:buFont typeface="Arial" panose="020B0604020202020204" pitchFamily="34" charset="0"/>
              <a:buChar char="•"/>
            </a:pPr>
            <a:r>
              <a:rPr lang="en-US" sz="1200" b="0" i="0" dirty="0"/>
              <a:t>Kings </a:t>
            </a:r>
            <a:r>
              <a:rPr lang="en-US" sz="1200" b="0" i="1" dirty="0"/>
              <a:t>“stand at a distance for fear of her torment” </a:t>
            </a:r>
            <a:r>
              <a:rPr lang="en-US" sz="1200" b="0" i="0" dirty="0"/>
              <a:t>(cf. 18:10)</a:t>
            </a:r>
          </a:p>
          <a:p>
            <a:pPr marL="1085850" lvl="2" indent="-171450">
              <a:buFont typeface="Arial" panose="020B0604020202020204" pitchFamily="34" charset="0"/>
              <a:buChar char="•"/>
            </a:pPr>
            <a:r>
              <a:rPr lang="en-US" sz="1200" b="0" i="0" dirty="0"/>
              <a:t>Merchants </a:t>
            </a:r>
            <a:r>
              <a:rPr lang="en-US" sz="1200" b="0" i="1" dirty="0"/>
              <a:t>“will stand at a distance for fear of her torment” </a:t>
            </a:r>
            <a:r>
              <a:rPr lang="en-US" sz="1200" b="0" i="0" dirty="0"/>
              <a:t>(18:15)</a:t>
            </a:r>
          </a:p>
          <a:p>
            <a:pPr marL="1085850" lvl="2" indent="-171450">
              <a:buFont typeface="Arial" panose="020B0604020202020204" pitchFamily="34" charset="0"/>
              <a:buChar char="•"/>
            </a:pPr>
            <a:r>
              <a:rPr lang="en-US" sz="1200" b="0" i="0" dirty="0"/>
              <a:t>Every shipmaster </a:t>
            </a:r>
            <a:r>
              <a:rPr lang="en-US" sz="1200" b="0" i="1" dirty="0"/>
              <a:t>“stood at a distance and cried out when they saw the smoke of her burning”</a:t>
            </a:r>
            <a:r>
              <a:rPr lang="en-US" sz="1200" b="0" i="0" dirty="0"/>
              <a:t> (18:17-18)</a:t>
            </a:r>
          </a:p>
          <a:p>
            <a:pPr marL="628650" lvl="1" indent="-171450">
              <a:buFont typeface="Arial" panose="020B0604020202020204" pitchFamily="34" charset="0"/>
              <a:buChar char="•"/>
            </a:pPr>
            <a:r>
              <a:rPr lang="en-US" sz="1200" b="1" i="0" dirty="0"/>
              <a:t>It is always enlightening to notice the different perspective that the friends of evil, and those who are opposed have toward the judgment of God!</a:t>
            </a:r>
          </a:p>
          <a:p>
            <a:pPr marL="1085850" lvl="2" indent="-171450">
              <a:buFont typeface="Arial" panose="020B0604020202020204" pitchFamily="34" charset="0"/>
              <a:buChar char="•"/>
            </a:pPr>
            <a:r>
              <a:rPr lang="en-US" sz="1200" b="0" i="0" dirty="0"/>
              <a:t>In previous point we see the kings, merchants and shipmasters mourning the destruction</a:t>
            </a:r>
          </a:p>
          <a:p>
            <a:pPr marL="1085850" lvl="2" indent="-171450">
              <a:buFont typeface="Arial" panose="020B0604020202020204" pitchFamily="34" charset="0"/>
              <a:buChar char="•"/>
            </a:pPr>
            <a:r>
              <a:rPr lang="en-US" sz="1200" b="0" i="0" dirty="0"/>
              <a:t>They were prospered by the unholy partnership with the Harlot Babylon</a:t>
            </a:r>
          </a:p>
          <a:p>
            <a:pPr marL="1085850" lvl="2" indent="-171450">
              <a:buFont typeface="Arial" panose="020B0604020202020204" pitchFamily="34" charset="0"/>
              <a:buChar char="•"/>
            </a:pPr>
            <a:r>
              <a:rPr lang="en-US" sz="1200" b="0" i="0" dirty="0"/>
              <a:t>But, Heaven, the holy apostles and prophets rejoiced! (18:20)</a:t>
            </a:r>
          </a:p>
          <a:p>
            <a:pPr marL="0" lvl="0" indent="0">
              <a:buFont typeface="Arial" panose="020B0604020202020204" pitchFamily="34" charset="0"/>
              <a:buNone/>
            </a:pPr>
            <a:r>
              <a:rPr lang="en-US" sz="1200" b="1" i="0" dirty="0"/>
              <a:t>(</a:t>
            </a:r>
            <a:r>
              <a:rPr lang="en-US" b="1" dirty="0"/>
              <a:t>Revelation 22:20-21), [John’s attitude toward the Lord’s coming in judgment], </a:t>
            </a:r>
            <a:r>
              <a:rPr lang="en-US" i="1" dirty="0"/>
              <a:t>“He </a:t>
            </a:r>
            <a:r>
              <a:rPr lang="en-US" b="1" dirty="0"/>
              <a:t>[Jesus] </a:t>
            </a:r>
            <a:r>
              <a:rPr lang="en-US" i="1" dirty="0"/>
              <a:t>who testifies to these things says, “Surely I am coming quickly.” Amen. Even so, come, Lord Jesus!” </a:t>
            </a:r>
            <a:r>
              <a:rPr lang="en-US" i="1" u="none" baseline="30000" dirty="0"/>
              <a:t>21</a:t>
            </a:r>
            <a:r>
              <a:rPr lang="en-US" i="1" u="none" dirty="0"/>
              <a:t> The grace of our Lord Jesus Christ be with you all. Amen.”</a:t>
            </a:r>
            <a:endParaRPr lang="en-US" sz="1200" b="0" i="1" u="none"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8113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i="0" baseline="0" dirty="0">
                <a:solidFill>
                  <a:srgbClr val="324959"/>
                </a:solidFill>
                <a:latin typeface="+mn-lt"/>
              </a:rPr>
              <a:t>God intends here to described the totality and inevitability of God’s destruction of Babylon the Great</a:t>
            </a:r>
          </a:p>
          <a:p>
            <a:pPr marL="171450" indent="-171450">
              <a:buFont typeface="Arial" panose="020B0604020202020204" pitchFamily="34" charset="0"/>
              <a:buChar char="•"/>
            </a:pPr>
            <a:r>
              <a:rPr lang="en-US" sz="1200" b="1" i="0" baseline="0" dirty="0">
                <a:solidFill>
                  <a:srgbClr val="324959"/>
                </a:solidFill>
                <a:latin typeface="+mn-lt"/>
              </a:rPr>
              <a:t>He relates the truth that no matter who is allied with her, she will be alone and vulnerable to God (cf. 18:7-8)</a:t>
            </a:r>
          </a:p>
          <a:p>
            <a:pPr marL="628650" lvl="1" indent="-171450">
              <a:buFont typeface="Arial" panose="020B0604020202020204" pitchFamily="34" charset="0"/>
              <a:buChar char="•"/>
            </a:pPr>
            <a:r>
              <a:rPr lang="en-US" sz="1200" b="0" i="0" baseline="0" dirty="0">
                <a:solidFill>
                  <a:srgbClr val="324959"/>
                </a:solidFill>
                <a:latin typeface="+mn-lt"/>
              </a:rPr>
              <a:t>Use Edom as an example</a:t>
            </a:r>
          </a:p>
          <a:p>
            <a:pPr marL="0" lvl="0" indent="0">
              <a:buFont typeface="Arial" panose="020B0604020202020204" pitchFamily="34" charset="0"/>
              <a:buNone/>
            </a:pPr>
            <a:r>
              <a:rPr lang="en-US" sz="1200" b="1" i="0" baseline="0" dirty="0">
                <a:solidFill>
                  <a:srgbClr val="324959"/>
                </a:solidFill>
                <a:latin typeface="+mn-lt"/>
              </a:rPr>
              <a:t>(</a:t>
            </a:r>
            <a:r>
              <a:rPr lang="en-US" b="1" dirty="0"/>
              <a:t>Obadiah 3-4), </a:t>
            </a:r>
            <a:r>
              <a:rPr lang="en-US" i="1" dirty="0"/>
              <a:t>“The pride of your heart has deceived you, you who dwell in the clefts of the rock, whose habitation is high; you who say in your heart, ‘Who will bring me down to the ground?’ </a:t>
            </a:r>
            <a:r>
              <a:rPr lang="en-US" i="1" baseline="30000" dirty="0"/>
              <a:t>4</a:t>
            </a:r>
            <a:r>
              <a:rPr lang="en-US" i="1" dirty="0"/>
              <a:t> </a:t>
            </a:r>
            <a:r>
              <a:rPr lang="en-US" i="1" u="sng" dirty="0"/>
              <a:t>Though you ascend as high as the eagle, and though you set your nest among the stars, from there I will bring you down,” says the Lord.</a:t>
            </a:r>
            <a:r>
              <a:rPr lang="en-US" i="1" dirty="0"/>
              <a:t>”</a:t>
            </a:r>
          </a:p>
          <a:p>
            <a:pPr marL="628650" lvl="1" indent="-171450">
              <a:buFont typeface="Arial" panose="020B0604020202020204" pitchFamily="34" charset="0"/>
              <a:buChar char="•"/>
            </a:pPr>
            <a:r>
              <a:rPr lang="en-US" sz="1200" b="0" i="0" baseline="0" dirty="0">
                <a:solidFill>
                  <a:srgbClr val="324959"/>
                </a:solidFill>
                <a:latin typeface="+mn-lt"/>
              </a:rPr>
              <a:t>Alliances of Kings not effective against God</a:t>
            </a:r>
          </a:p>
          <a:p>
            <a:pPr marL="0" lvl="0" indent="0">
              <a:buFont typeface="Arial" panose="020B0604020202020204" pitchFamily="34" charset="0"/>
              <a:buNone/>
            </a:pPr>
            <a:r>
              <a:rPr lang="en-US" sz="1200" b="1" i="0" baseline="0" dirty="0">
                <a:solidFill>
                  <a:srgbClr val="324959"/>
                </a:solidFill>
                <a:latin typeface="+mn-lt"/>
              </a:rPr>
              <a:t>(</a:t>
            </a:r>
            <a:r>
              <a:rPr lang="en-US" b="1" dirty="0"/>
              <a:t>Obadiah 7-8), </a:t>
            </a:r>
            <a:r>
              <a:rPr lang="en-US" i="1" dirty="0"/>
              <a:t>“All the men in your </a:t>
            </a:r>
            <a:r>
              <a:rPr lang="en-US" i="1" u="sng" dirty="0"/>
              <a:t>confederacy</a:t>
            </a:r>
            <a:r>
              <a:rPr lang="en-US" i="1" dirty="0"/>
              <a:t> shall force you to the border; the </a:t>
            </a:r>
            <a:r>
              <a:rPr lang="en-US" i="1" u="sng" dirty="0"/>
              <a:t>men at peace with you </a:t>
            </a:r>
            <a:r>
              <a:rPr lang="en-US" i="1" dirty="0"/>
              <a:t>shall deceive you and prevail against you. </a:t>
            </a:r>
            <a:r>
              <a:rPr lang="en-US" i="1" u="sng" dirty="0"/>
              <a:t>Those who eat your bread</a:t>
            </a:r>
            <a:r>
              <a:rPr lang="en-US" i="1" u="none" dirty="0"/>
              <a:t> </a:t>
            </a:r>
            <a:r>
              <a:rPr lang="en-US" i="1" dirty="0"/>
              <a:t>shall lay a trap for you. No one is aware of it. </a:t>
            </a:r>
            <a:r>
              <a:rPr lang="en-US" i="1" baseline="30000" dirty="0"/>
              <a:t>8</a:t>
            </a:r>
            <a:r>
              <a:rPr lang="en-US" i="1" dirty="0"/>
              <a:t> “Will I not in that day,” says the Lord, “Even destroy the wise men from Edom, and understanding from the mountains of Esau?”</a:t>
            </a:r>
            <a:endParaRPr lang="en-US" sz="1200" b="0" i="1" baseline="0" dirty="0">
              <a:solidFill>
                <a:srgbClr val="324959"/>
              </a:solidFill>
              <a:latin typeface="+mn-lt"/>
            </a:endParaRPr>
          </a:p>
          <a:p>
            <a:pPr marL="171450" lvl="0" indent="-171450">
              <a:buFont typeface="Arial" panose="020B0604020202020204" pitchFamily="34" charset="0"/>
              <a:buChar char="•"/>
            </a:pPr>
            <a:r>
              <a:rPr lang="en-US" sz="1200" b="1" i="0" baseline="0" dirty="0">
                <a:solidFill>
                  <a:srgbClr val="324959"/>
                </a:solidFill>
                <a:latin typeface="+mn-lt"/>
              </a:rPr>
              <a:t>The Fall of Babylon the Great would be complete and final.</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2712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a:t>
            </a:r>
          </a:p>
          <a:p>
            <a:pPr marL="175308" lvl="0" indent="-175308">
              <a:buFont typeface="Arial" panose="020B0604020202020204" pitchFamily="34" charset="0"/>
              <a:buChar char="•"/>
            </a:pPr>
            <a:r>
              <a:rPr lang="en-US" sz="1200" b="1" dirty="0">
                <a:solidFill>
                  <a:schemeClr val="tx1"/>
                </a:solidFill>
                <a:latin typeface="+mn-lt"/>
              </a:rPr>
              <a:t>Them</a:t>
            </a:r>
          </a:p>
          <a:p>
            <a:pPr marL="628650" lvl="1" indent="-171450">
              <a:buFont typeface="Arial" panose="020B0604020202020204" pitchFamily="34" charset="0"/>
              <a:buChar char="•"/>
            </a:pPr>
            <a:r>
              <a:rPr lang="en-US" sz="1200" b="1" i="0" dirty="0">
                <a:solidFill>
                  <a:schemeClr val="tx1"/>
                </a:solidFill>
                <a:latin typeface="+mn-lt"/>
              </a:rPr>
              <a:t>“Come out of her, my people, lest you share in her sins”</a:t>
            </a:r>
          </a:p>
          <a:p>
            <a:pPr marL="0" lvl="0" indent="0">
              <a:buFont typeface="Arial" panose="020B0604020202020204" pitchFamily="34" charset="0"/>
              <a:buNone/>
            </a:pPr>
            <a:r>
              <a:rPr lang="en-US" sz="1200" b="1" i="0" dirty="0">
                <a:solidFill>
                  <a:schemeClr val="tx1"/>
                </a:solidFill>
                <a:latin typeface="+mn-lt"/>
              </a:rPr>
              <a:t>(</a:t>
            </a:r>
            <a:r>
              <a:rPr lang="en-US" b="1" i="0" dirty="0"/>
              <a:t>Revelation 2:20-22) [Corrupt church in Thyatira], </a:t>
            </a:r>
            <a:r>
              <a:rPr lang="en-US" i="1" dirty="0"/>
              <a:t>“Nevertheless I have a few things against you, because you allow that woman Jezebel, who calls herself a prophetess, to teach and seduce My servants to commit sexual immorality and eat things sacrificed to idols.</a:t>
            </a:r>
            <a:r>
              <a:rPr lang="en-US" i="1" baseline="30000" dirty="0"/>
              <a:t> 21</a:t>
            </a:r>
            <a:r>
              <a:rPr lang="en-US" i="1" dirty="0"/>
              <a:t> And I gave her time to repent of her sexual immorality, and she did not repent.</a:t>
            </a:r>
            <a:r>
              <a:rPr lang="en-US" i="1" baseline="30000" dirty="0"/>
              <a:t> 22</a:t>
            </a:r>
            <a:r>
              <a:rPr lang="en-US" i="1" dirty="0"/>
              <a:t> Indeed I will cast her into a sickbed, and those who commit adultery with her into great tribulation, unless they repent of their deeds.”</a:t>
            </a:r>
          </a:p>
          <a:p>
            <a:pPr marL="1085850" lvl="2" indent="-171450">
              <a:buFont typeface="Arial" panose="020B0604020202020204" pitchFamily="34" charset="0"/>
              <a:buChar char="•"/>
            </a:pPr>
            <a:r>
              <a:rPr lang="en-US" i="0" dirty="0"/>
              <a:t>Consider the sins of the pagans mentioned in Romans 1:18-32</a:t>
            </a:r>
          </a:p>
          <a:p>
            <a:pPr marL="628650" lvl="1" indent="-171450">
              <a:buFont typeface="Arial" panose="020B0604020202020204" pitchFamily="34" charset="0"/>
              <a:buChar char="•"/>
            </a:pPr>
            <a:r>
              <a:rPr lang="en-US" sz="1200" b="1" i="0" dirty="0">
                <a:solidFill>
                  <a:schemeClr val="tx1"/>
                </a:solidFill>
                <a:latin typeface="+mn-lt"/>
              </a:rPr>
              <a:t>Rejoice at the end of Babylon the great.  (Heaven, the apostles and Prophets did, there was reason for their rejoicing as well!</a:t>
            </a:r>
          </a:p>
          <a:p>
            <a:pPr marL="1085850" lvl="2" indent="-171450">
              <a:buFont typeface="Arial" panose="020B0604020202020204" pitchFamily="34" charset="0"/>
              <a:buChar char="•"/>
            </a:pPr>
            <a:r>
              <a:rPr lang="en-US" sz="1200" b="0" i="1" dirty="0">
                <a:solidFill>
                  <a:schemeClr val="tx1"/>
                </a:solidFill>
                <a:latin typeface="+mn-lt"/>
              </a:rPr>
              <a:t>“God has</a:t>
            </a:r>
            <a:r>
              <a:rPr lang="en-US" sz="1200" b="1" i="1" dirty="0">
                <a:solidFill>
                  <a:schemeClr val="tx1"/>
                </a:solidFill>
                <a:latin typeface="+mn-lt"/>
              </a:rPr>
              <a:t> avenged</a:t>
            </a:r>
            <a:r>
              <a:rPr lang="en-US" sz="1200" b="0" i="1" dirty="0">
                <a:solidFill>
                  <a:schemeClr val="tx1"/>
                </a:solidFill>
                <a:latin typeface="+mn-lt"/>
              </a:rPr>
              <a:t> you on her” </a:t>
            </a:r>
            <a:r>
              <a:rPr lang="en-US" sz="1200" b="1" i="0" dirty="0">
                <a:solidFill>
                  <a:schemeClr val="tx1"/>
                </a:solidFill>
                <a:latin typeface="+mn-lt"/>
              </a:rPr>
              <a:t>(20)</a:t>
            </a:r>
          </a:p>
          <a:p>
            <a:pPr marL="1085850" lvl="2" indent="-171450">
              <a:buFont typeface="Arial" panose="020B0604020202020204" pitchFamily="34" charset="0"/>
              <a:buChar char="•"/>
            </a:pPr>
            <a:r>
              <a:rPr lang="en-US" sz="1200" b="1" i="0" dirty="0">
                <a:solidFill>
                  <a:schemeClr val="tx1"/>
                </a:solidFill>
                <a:latin typeface="+mn-lt"/>
              </a:rPr>
              <a:t>Homer Hailey:  </a:t>
            </a:r>
            <a:r>
              <a:rPr lang="en-US" sz="1200" b="0" i="0" dirty="0">
                <a:solidFill>
                  <a:schemeClr val="tx1"/>
                </a:solidFill>
                <a:latin typeface="+mn-lt"/>
              </a:rPr>
              <a:t>“This is not an expression of glee over the fall of a great city or people, but a rejoicing over the defeat of evil and the victory of righteousness.”</a:t>
            </a:r>
            <a:r>
              <a:rPr lang="en-US" sz="1200" b="1" i="0" dirty="0">
                <a:solidFill>
                  <a:schemeClr val="tx1"/>
                </a:solidFill>
                <a:latin typeface="+mn-lt"/>
              </a:rPr>
              <a:t> (369)</a:t>
            </a:r>
          </a:p>
          <a:p>
            <a:pPr marL="171450" lvl="0" indent="-171450">
              <a:buFont typeface="Arial" panose="020B0604020202020204" pitchFamily="34" charset="0"/>
              <a:buChar char="•"/>
            </a:pPr>
            <a:r>
              <a:rPr lang="en-US" sz="1200" b="1"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We too should refuse to have fellowship with such evil/immorality</a:t>
            </a:r>
          </a:p>
          <a:p>
            <a:pPr marL="0" lvl="0" indent="0">
              <a:buFont typeface="Arial" panose="020B0604020202020204" pitchFamily="34" charset="0"/>
              <a:buNone/>
            </a:pPr>
            <a:r>
              <a:rPr lang="en-US" sz="1200" b="1" i="0" dirty="0">
                <a:solidFill>
                  <a:schemeClr val="tx1"/>
                </a:solidFill>
                <a:latin typeface="+mn-lt"/>
              </a:rPr>
              <a:t>(</a:t>
            </a:r>
            <a:r>
              <a:rPr lang="en-US" b="1" dirty="0"/>
              <a:t>Ephesians 5:11), </a:t>
            </a:r>
            <a:r>
              <a:rPr lang="en-US" i="1" dirty="0"/>
              <a:t>“And have no fellowship with the unfruitful works of darkness, but rather expose them.”</a:t>
            </a:r>
          </a:p>
          <a:p>
            <a:pPr marL="0" lvl="0" indent="0">
              <a:buFont typeface="Arial" panose="020B0604020202020204" pitchFamily="34" charset="0"/>
              <a:buNone/>
            </a:pPr>
            <a:r>
              <a:rPr lang="en-US" sz="1200" b="1" i="0" dirty="0">
                <a:solidFill>
                  <a:schemeClr val="tx1"/>
                </a:solidFill>
                <a:latin typeface="+mn-lt"/>
              </a:rPr>
              <a:t>(</a:t>
            </a:r>
            <a:r>
              <a:rPr lang="en-US" b="1" i="0" dirty="0"/>
              <a:t>Matthew 7:14), </a:t>
            </a:r>
            <a:r>
              <a:rPr lang="en-US" i="1" dirty="0"/>
              <a:t>“Because narrow is the gate and difficult is the way which leads to life, and there are few who find it.”</a:t>
            </a:r>
          </a:p>
          <a:p>
            <a:pPr marL="628650" lvl="1" indent="-171450">
              <a:buFont typeface="Arial" panose="020B0604020202020204" pitchFamily="34" charset="0"/>
              <a:buChar char="•"/>
            </a:pPr>
            <a:r>
              <a:rPr lang="en-US" sz="1200" b="1" i="0" dirty="0">
                <a:solidFill>
                  <a:schemeClr val="tx1"/>
                </a:solidFill>
                <a:latin typeface="+mn-lt"/>
              </a:rPr>
              <a:t>We should rejoice at God’s victory over evil.</a:t>
            </a:r>
          </a:p>
          <a:p>
            <a:pPr marL="0" lvl="0" indent="0">
              <a:buFont typeface="Arial" panose="020B0604020202020204" pitchFamily="34" charset="0"/>
              <a:buNone/>
            </a:pPr>
            <a:r>
              <a:rPr lang="en-US" sz="1200" b="1" i="0" dirty="0">
                <a:solidFill>
                  <a:schemeClr val="tx1"/>
                </a:solidFill>
                <a:latin typeface="+mn-lt"/>
              </a:rPr>
              <a:t>(</a:t>
            </a:r>
            <a:r>
              <a:rPr lang="en-US" b="1" dirty="0"/>
              <a:t>Hebrews 10:29-31), </a:t>
            </a:r>
            <a:r>
              <a:rPr lang="en-US" i="1" dirty="0"/>
              <a:t>“Of how much worse punishment, do you suppose, will he be thought worthy who has trampled the Son of God underfoot, counted the blood of the covenant by which he was sanctified a common thing, and insulted the Spirit of grace?</a:t>
            </a:r>
            <a:r>
              <a:rPr lang="en-US" i="1" baseline="30000" dirty="0"/>
              <a:t> 30</a:t>
            </a:r>
            <a:r>
              <a:rPr lang="en-US" i="1" dirty="0"/>
              <a:t> For we know Him who said, “</a:t>
            </a:r>
            <a:r>
              <a:rPr lang="en-US" i="1" u="sng" dirty="0"/>
              <a:t>Vengeance is Mine, I will repay,” says the Lord</a:t>
            </a:r>
            <a:r>
              <a:rPr lang="en-US" i="1" dirty="0"/>
              <a:t>. And again, “The Lord will judge His people.”</a:t>
            </a:r>
            <a:r>
              <a:rPr lang="en-US" i="1" baseline="30000" dirty="0"/>
              <a:t> 31</a:t>
            </a:r>
            <a:r>
              <a:rPr lang="en-US" i="1" dirty="0"/>
              <a:t> It is a fearful thing to fall into the hands of the living God.”</a:t>
            </a:r>
          </a:p>
          <a:p>
            <a:pPr marL="0" lvl="0" indent="0">
              <a:buFont typeface="Arial" panose="020B0604020202020204" pitchFamily="34" charset="0"/>
              <a:buNone/>
            </a:pPr>
            <a:r>
              <a:rPr lang="en-US" sz="1200" b="1" i="0" dirty="0">
                <a:solidFill>
                  <a:schemeClr val="tx1"/>
                </a:solidFill>
                <a:latin typeface="+mn-lt"/>
              </a:rPr>
              <a:t>(</a:t>
            </a:r>
            <a:r>
              <a:rPr lang="en-US" b="1" dirty="0"/>
              <a:t>Psalms 3:5-8), </a:t>
            </a:r>
            <a:r>
              <a:rPr lang="en-US" i="1" dirty="0"/>
              <a:t>“I lay down and slept; I awoke, for the Lord sustained me. </a:t>
            </a:r>
            <a:r>
              <a:rPr lang="en-US" i="1" baseline="30000" dirty="0"/>
              <a:t>6</a:t>
            </a:r>
            <a:r>
              <a:rPr lang="en-US" i="1" dirty="0"/>
              <a:t> I will not be afraid of ten thousands of people who have set themselves against me all around. </a:t>
            </a:r>
            <a:r>
              <a:rPr lang="en-US" i="1" baseline="30000" dirty="0"/>
              <a:t>7</a:t>
            </a:r>
            <a:r>
              <a:rPr lang="en-US" i="1" dirty="0"/>
              <a:t> Arise, O Lord; save me, O my God! For You have struck all my enemies on the cheekbone; You have broken the teeth of the ungodly. </a:t>
            </a:r>
            <a:r>
              <a:rPr lang="en-US" baseline="30000" dirty="0"/>
              <a:t>8</a:t>
            </a:r>
            <a:r>
              <a:rPr lang="en-US" dirty="0"/>
              <a:t> </a:t>
            </a:r>
            <a:r>
              <a:rPr lang="en-US" i="1" u="sng" dirty="0"/>
              <a:t>Salvation belongs to the Lord. Your blessing is upon Your people</a:t>
            </a:r>
            <a:r>
              <a:rPr lang="en-US" dirty="0"/>
              <a:t>.”</a:t>
            </a:r>
            <a:endParaRPr lang="en-US" sz="1200" b="1" i="0"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7046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15:1-8</a:t>
            </a:r>
          </a:p>
          <a:p>
            <a:pPr marL="642795" lvl="1" indent="-175308">
              <a:buFont typeface="Arial" panose="020B0604020202020204" pitchFamily="34" charset="0"/>
              <a:buChar char="•"/>
            </a:pPr>
            <a:r>
              <a:rPr lang="en-US" sz="1200" b="1" dirty="0">
                <a:latin typeface="+mn-lt"/>
              </a:rPr>
              <a:t>Identify and define</a:t>
            </a:r>
          </a:p>
          <a:p>
            <a:pPr marL="181737" lvl="0" indent="-171450">
              <a:buFont typeface="Arial" panose="020B0604020202020204" pitchFamily="34" charset="0"/>
              <a:buChar char="•"/>
            </a:pPr>
            <a:r>
              <a:rPr lang="en-US" sz="1200" b="1" dirty="0">
                <a:solidFill>
                  <a:srgbClr val="324959"/>
                </a:solidFill>
              </a:rPr>
              <a:t>Another Angel (1)</a:t>
            </a:r>
          </a:p>
          <a:p>
            <a:pPr marL="638937" lvl="1" indent="-171450">
              <a:buFont typeface="Arial" panose="020B0604020202020204" pitchFamily="34" charset="0"/>
              <a:buChar char="•"/>
            </a:pPr>
            <a:r>
              <a:rPr lang="en-US" sz="1200" b="0" dirty="0">
                <a:solidFill>
                  <a:srgbClr val="324959"/>
                </a:solidFill>
              </a:rPr>
              <a:t>We have talked at length re: important roles the angels play in John’s visions</a:t>
            </a:r>
          </a:p>
          <a:p>
            <a:pPr marL="638937" lvl="1" indent="-171450">
              <a:buFont typeface="Arial" panose="020B0604020202020204" pitchFamily="34" charset="0"/>
              <a:buChar char="•"/>
            </a:pPr>
            <a:r>
              <a:rPr lang="en-US" sz="1200" b="0" dirty="0">
                <a:solidFill>
                  <a:srgbClr val="324959"/>
                </a:solidFill>
              </a:rPr>
              <a:t>Messengers of God’s will / Agents through which God’s will is executed</a:t>
            </a:r>
          </a:p>
          <a:p>
            <a:pPr marL="638937" lvl="1" indent="-171450">
              <a:buFont typeface="Arial" panose="020B0604020202020204" pitchFamily="34" charset="0"/>
              <a:buChar char="•"/>
            </a:pPr>
            <a:r>
              <a:rPr lang="en-US" sz="1200" b="0" dirty="0">
                <a:solidFill>
                  <a:srgbClr val="324959"/>
                </a:solidFill>
              </a:rPr>
              <a:t>This angel is an important one “having great authority”</a:t>
            </a:r>
          </a:p>
          <a:p>
            <a:pPr marL="638937" lvl="1" indent="-171450">
              <a:buFont typeface="Arial" panose="020B0604020202020204" pitchFamily="34" charset="0"/>
              <a:buChar char="•"/>
            </a:pPr>
            <a:r>
              <a:rPr lang="en-US" sz="1200" b="0" dirty="0">
                <a:solidFill>
                  <a:srgbClr val="324959"/>
                </a:solidFill>
              </a:rPr>
              <a:t>It stands to reason, different angels, different responsibilities and positions</a:t>
            </a:r>
          </a:p>
          <a:p>
            <a:pPr marL="638937" lvl="1" indent="-171450">
              <a:buFont typeface="Arial" panose="020B0604020202020204" pitchFamily="34" charset="0"/>
              <a:buChar char="•"/>
            </a:pPr>
            <a:r>
              <a:rPr lang="en-US" sz="1200" b="1" dirty="0">
                <a:solidFill>
                  <a:srgbClr val="324959"/>
                </a:solidFill>
              </a:rPr>
              <a:t>Ex:  Michael the archangel (led the army of the Lord against Satan)</a:t>
            </a:r>
          </a:p>
          <a:p>
            <a:pPr marL="10287" lvl="0" indent="0">
              <a:buFont typeface="Arial" panose="020B0604020202020204" pitchFamily="34" charset="0"/>
              <a:buNone/>
            </a:pPr>
            <a:r>
              <a:rPr lang="en-US" sz="1200" b="1" dirty="0">
                <a:solidFill>
                  <a:srgbClr val="324959"/>
                </a:solidFill>
              </a:rPr>
              <a:t>(Jude 9), </a:t>
            </a:r>
            <a:r>
              <a:rPr lang="en-US" sz="1200" b="0" i="1" dirty="0">
                <a:solidFill>
                  <a:srgbClr val="324959"/>
                </a:solidFill>
              </a:rPr>
              <a:t>“</a:t>
            </a:r>
            <a:r>
              <a:rPr lang="en-US" b="0" i="1" dirty="0"/>
              <a:t>Yet Michael the archangel, in contending with the devil, when he disputed about the body of Moses, dared not bring against him a reviling accusation, but said, “The Lord rebuke you!”</a:t>
            </a:r>
            <a:endParaRPr lang="en-US" sz="1200" b="0" i="1" dirty="0">
              <a:solidFill>
                <a:srgbClr val="324959"/>
              </a:solidFill>
            </a:endParaRPr>
          </a:p>
          <a:p>
            <a:pPr marL="10287" lvl="0" indent="0">
              <a:buFont typeface="Arial" panose="020B0604020202020204" pitchFamily="34" charset="0"/>
              <a:buNone/>
            </a:pPr>
            <a:r>
              <a:rPr lang="en-US" sz="1200" b="1" dirty="0">
                <a:solidFill>
                  <a:srgbClr val="324959"/>
                </a:solidFill>
              </a:rPr>
              <a:t>(Revelation 12:7), </a:t>
            </a:r>
            <a:r>
              <a:rPr lang="en-US" sz="1200" b="0" i="1" dirty="0">
                <a:solidFill>
                  <a:srgbClr val="324959"/>
                </a:solidFill>
              </a:rPr>
              <a:t>“</a:t>
            </a:r>
            <a:r>
              <a:rPr lang="en-US" b="0" i="1" dirty="0"/>
              <a:t>And war broke out in heaven: Michael and his angels fought with the dragon; and the dragon and his angels fought,</a:t>
            </a:r>
            <a:r>
              <a:rPr lang="en-US" b="0" i="1" baseline="30000" dirty="0"/>
              <a:t> 8</a:t>
            </a:r>
            <a:r>
              <a:rPr lang="en-US" b="0" i="1" dirty="0"/>
              <a:t> but they did not prevail, nor was a place found for them in heaven any longer.”</a:t>
            </a:r>
          </a:p>
          <a:p>
            <a:pPr marL="638937" lvl="1" indent="-171450">
              <a:buFont typeface="Arial" panose="020B0604020202020204" pitchFamily="34" charset="0"/>
              <a:buChar char="•"/>
            </a:pPr>
            <a:r>
              <a:rPr lang="en-US" sz="1200" b="0" i="0" dirty="0">
                <a:solidFill>
                  <a:srgbClr val="324959"/>
                </a:solidFill>
              </a:rPr>
              <a:t>His authority and importance seen in “the earth was illuminated with his glory.”</a:t>
            </a:r>
          </a:p>
          <a:p>
            <a:pPr marL="181737" lvl="0" indent="-171450">
              <a:buFont typeface="Arial" panose="020B0604020202020204" pitchFamily="34" charset="0"/>
              <a:buChar char="•"/>
            </a:pPr>
            <a:r>
              <a:rPr lang="en-US" sz="1200" b="1" dirty="0">
                <a:solidFill>
                  <a:srgbClr val="324959"/>
                </a:solidFill>
              </a:rPr>
              <a:t>Babylon the great (2,3-11,15,16,18-24)</a:t>
            </a:r>
          </a:p>
          <a:p>
            <a:pPr marL="638937" lvl="1" indent="-171450">
              <a:buFont typeface="Arial" panose="020B0604020202020204" pitchFamily="34" charset="0"/>
              <a:buChar char="•"/>
            </a:pPr>
            <a:r>
              <a:rPr lang="en-US" sz="1200" b="1" dirty="0">
                <a:solidFill>
                  <a:srgbClr val="324959"/>
                </a:solidFill>
              </a:rPr>
              <a:t>Note:</a:t>
            </a:r>
            <a:r>
              <a:rPr lang="en-US" sz="1200" b="0" dirty="0">
                <a:solidFill>
                  <a:srgbClr val="324959"/>
                </a:solidFill>
              </a:rPr>
              <a:t> We spent the last chapter identifying the city.  Note the description given before and after the judgment of God.</a:t>
            </a:r>
            <a:r>
              <a:rPr lang="en-US" sz="1200" b="1" dirty="0">
                <a:solidFill>
                  <a:srgbClr val="324959"/>
                </a:solidFill>
              </a:rPr>
              <a:t> </a:t>
            </a:r>
          </a:p>
          <a:p>
            <a:pPr marL="638937" lvl="1" indent="-171450">
              <a:buFont typeface="Arial" panose="020B0604020202020204" pitchFamily="34" charset="0"/>
              <a:buChar char="•"/>
            </a:pPr>
            <a:r>
              <a:rPr lang="en-US" sz="1200" b="0" dirty="0">
                <a:solidFill>
                  <a:srgbClr val="324959"/>
                </a:solidFill>
              </a:rPr>
              <a:t>Fornication, drunkenness (kings of the earth) luxury, sinfulness, Sorcery (deception), Murderous (blood of the prophets and saints).</a:t>
            </a:r>
          </a:p>
          <a:p>
            <a:pPr marL="638937" lvl="1" indent="-171450">
              <a:buFont typeface="Arial" panose="020B0604020202020204" pitchFamily="34" charset="0"/>
              <a:buChar char="•"/>
            </a:pPr>
            <a:r>
              <a:rPr lang="en-US" sz="1200" b="0" dirty="0">
                <a:solidFill>
                  <a:srgbClr val="324959"/>
                </a:solidFill>
              </a:rPr>
              <a:t>Sits as a queen (arrogant) clothed in fine linen, purple, scarlet. Adorned with precious stones, gold &amp; pearls.</a:t>
            </a:r>
          </a:p>
          <a:p>
            <a:pPr marL="638937" lvl="1" indent="-171450">
              <a:buFont typeface="Arial" panose="020B0604020202020204" pitchFamily="34" charset="0"/>
              <a:buChar char="•"/>
            </a:pPr>
            <a:r>
              <a:rPr lang="en-US" sz="1200" b="0" dirty="0">
                <a:solidFill>
                  <a:srgbClr val="324959"/>
                </a:solidFill>
              </a:rPr>
              <a:t>Mighty City. Great city.</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Fallen (Has become a dwelling place of demons, prison for every foul spirit, a cage for every unclean and hated bird.)</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Receive plagues / torment and sorrow / death and mourning and famine / burned with fire.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Judgment has come.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No more merchandise to be sold by the merchants. Riches are gone, and you shall find them no more at all.</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Thrown down, and shall not be found anymore.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No more music, crafts, light, marriage/feasting</a:t>
            </a:r>
          </a:p>
          <a:p>
            <a:pPr marL="181737" lvl="0" indent="-171450">
              <a:buFont typeface="Arial" panose="020B0604020202020204" pitchFamily="34" charset="0"/>
              <a:buChar char="•"/>
            </a:pPr>
            <a:r>
              <a:rPr lang="en-US" sz="1200" b="1" dirty="0">
                <a:solidFill>
                  <a:srgbClr val="324959"/>
                </a:solidFill>
              </a:rPr>
              <a:t>Demons (2) “Dwelling place of demons”</a:t>
            </a:r>
          </a:p>
          <a:p>
            <a:pPr marL="638937" lvl="1" indent="-171450">
              <a:buFont typeface="Arial" panose="020B0604020202020204" pitchFamily="34" charset="0"/>
              <a:buChar char="•"/>
            </a:pPr>
            <a:r>
              <a:rPr lang="en-US" sz="1200" b="0" dirty="0">
                <a:solidFill>
                  <a:srgbClr val="324959"/>
                </a:solidFill>
              </a:rPr>
              <a:t>“the habitation of devils” (KJV)</a:t>
            </a:r>
          </a:p>
          <a:p>
            <a:pPr marL="638937" lvl="1" indent="-171450">
              <a:buFont typeface="Arial" panose="020B0604020202020204" pitchFamily="34" charset="0"/>
              <a:buChar char="•"/>
            </a:pPr>
            <a:r>
              <a:rPr lang="en-US" sz="1200" b="0" dirty="0">
                <a:solidFill>
                  <a:srgbClr val="324959"/>
                </a:solidFill>
              </a:rPr>
              <a:t>The description of verse 2 includes those things that are filthy and objectionable.</a:t>
            </a:r>
          </a:p>
          <a:p>
            <a:pPr marL="638937" lvl="1" indent="-171450">
              <a:buFont typeface="Arial" panose="020B0604020202020204" pitchFamily="34" charset="0"/>
              <a:buChar char="•"/>
            </a:pPr>
            <a:r>
              <a:rPr lang="en-US" sz="1200" b="0" dirty="0">
                <a:solidFill>
                  <a:srgbClr val="324959"/>
                </a:solidFill>
              </a:rPr>
              <a:t>It is a graphic and highly symbolic depiction of her fall.</a:t>
            </a:r>
          </a:p>
          <a:p>
            <a:pPr marL="638937" lvl="1" indent="-171450">
              <a:buFont typeface="Arial" panose="020B0604020202020204" pitchFamily="34" charset="0"/>
              <a:buChar char="•"/>
            </a:pPr>
            <a:r>
              <a:rPr lang="en-US" sz="1200" b="0" dirty="0">
                <a:solidFill>
                  <a:srgbClr val="324959"/>
                </a:solidFill>
              </a:rPr>
              <a:t>Demon – (daimon) among the Greeks, referencing lesser gods or goddesses, in the NT having reference to an evil spirit or being opposed to God.</a:t>
            </a:r>
          </a:p>
          <a:p>
            <a:pPr marL="10287" lvl="0" indent="0">
              <a:buFont typeface="Arial" panose="020B0604020202020204" pitchFamily="34" charset="0"/>
              <a:buNone/>
            </a:pPr>
            <a:r>
              <a:rPr lang="en-US" sz="1200" b="1" dirty="0">
                <a:solidFill>
                  <a:srgbClr val="324959"/>
                </a:solidFill>
              </a:rPr>
              <a:t>(</a:t>
            </a:r>
            <a:r>
              <a:rPr lang="en-US" b="1" dirty="0"/>
              <a:t>James 2:19) [A form of the word used here], </a:t>
            </a:r>
            <a:r>
              <a:rPr lang="en-US" i="1" dirty="0"/>
              <a:t>“You believe that there is one God. You do well. Even the demons believe—and tremble!”</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Every foul spirit (2)</a:t>
            </a:r>
          </a:p>
          <a:p>
            <a:pPr marL="628650" marR="0" lvl="1" indent="-171450" algn="l" rtl="0">
              <a:buFont typeface="Arial" panose="020B0604020202020204" pitchFamily="34" charset="0"/>
              <a:buChar char="•"/>
            </a:pPr>
            <a:r>
              <a:rPr lang="en-US" sz="1200" b="1" dirty="0">
                <a:solidFill>
                  <a:srgbClr val="324959"/>
                </a:solidFill>
              </a:rPr>
              <a:t>Foul - </a:t>
            </a:r>
            <a:r>
              <a:rPr lang="en-US" sz="1200" b="0" i="0" u="none" strike="noStrike" baseline="0" dirty="0">
                <a:solidFill>
                  <a:srgbClr val="292F33"/>
                </a:solidFill>
                <a:latin typeface="+mn-lt"/>
              </a:rPr>
              <a:t>not cleansed, unclean… in a moral sense: unclean in thought and life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24959"/>
                </a:solidFill>
              </a:rPr>
              <a:t>Note:  Luke describes the demon that overpowered the Jewish exorcists in Ephesus to be an “evil spirit”</a:t>
            </a:r>
            <a:endParaRPr lang="en-US" sz="1200" b="0" i="0" u="none" strike="noStrike" baseline="0" dirty="0">
              <a:solidFill>
                <a:srgbClr val="292F33"/>
              </a:solidFill>
              <a:latin typeface="+mn-lt"/>
            </a:endParaRPr>
          </a:p>
          <a:p>
            <a:pPr marL="0" marR="0" lvl="0" indent="0" algn="l" rtl="0">
              <a:buFont typeface="Arial" panose="020B0604020202020204" pitchFamily="34" charset="0"/>
              <a:buNone/>
            </a:pPr>
            <a:r>
              <a:rPr lang="en-US" b="1" dirty="0"/>
              <a:t>(Acts 19:15-16), </a:t>
            </a:r>
            <a:r>
              <a:rPr lang="en-US" i="1" dirty="0"/>
              <a:t>“And the evil spirit answered and said, “Jesus I know, and Paul I know; but who are you?”</a:t>
            </a:r>
            <a:br>
              <a:rPr lang="en-US" i="1" dirty="0"/>
            </a:br>
            <a:r>
              <a:rPr lang="en-US" i="1" baseline="30000" dirty="0"/>
              <a:t>16</a:t>
            </a:r>
            <a:r>
              <a:rPr lang="en-US" i="1" dirty="0"/>
              <a:t> Then the man in whom the evil spirit was leaped on them, overpowered them, and prevailed against them, so that they fled out of that house naked and wounded.”</a:t>
            </a:r>
            <a:endParaRPr lang="en-US" sz="1200" b="1" i="1" dirty="0">
              <a:solidFill>
                <a:srgbClr val="324959"/>
              </a:solidFill>
              <a:latin typeface="+mn-lt"/>
            </a:endParaRPr>
          </a:p>
          <a:p>
            <a:pPr marL="181737" lvl="0" indent="-171450">
              <a:buFont typeface="Arial" panose="020B0604020202020204" pitchFamily="34" charset="0"/>
              <a:buChar char="•"/>
            </a:pPr>
            <a:r>
              <a:rPr lang="en-US" sz="1200" b="1" dirty="0">
                <a:solidFill>
                  <a:srgbClr val="324959"/>
                </a:solidFill>
              </a:rPr>
              <a:t>Hated birds (2)</a:t>
            </a:r>
          </a:p>
          <a:p>
            <a:pPr marL="181737" lvl="0" indent="-171450">
              <a:buFont typeface="Arial" panose="020B0604020202020204" pitchFamily="34" charset="0"/>
              <a:buChar char="•"/>
            </a:pPr>
            <a:r>
              <a:rPr lang="en-US" sz="1200" b="1" dirty="0">
                <a:solidFill>
                  <a:srgbClr val="324959"/>
                </a:solidFill>
              </a:rPr>
              <a:t>The imagery of birds (used as unclean and hateful) is found in the OT, in Isaiah, speaking of the judgment of Edom.</a:t>
            </a:r>
          </a:p>
          <a:p>
            <a:pPr marL="10287" lvl="0" indent="0">
              <a:buFont typeface="Arial" panose="020B0604020202020204" pitchFamily="34" charset="0"/>
              <a:buNone/>
            </a:pPr>
            <a:r>
              <a:rPr lang="en-US" b="1" dirty="0"/>
              <a:t>(Isaiah 34:11-15), </a:t>
            </a:r>
            <a:r>
              <a:rPr lang="en-US" i="1" dirty="0"/>
              <a:t>“But the pelican and the porcupine shall possess it, also the owl and the raven shall dwell in it. And He shall stretch out over it the line of confusion and the stones of emptiness. </a:t>
            </a:r>
            <a:r>
              <a:rPr lang="en-US" i="1" baseline="30000" dirty="0"/>
              <a:t>12</a:t>
            </a:r>
            <a:r>
              <a:rPr lang="en-US" i="1" dirty="0"/>
              <a:t> They shall call its nobles to the kingdom, but none shall be there, and all its princes shall be nothing. </a:t>
            </a:r>
            <a:r>
              <a:rPr lang="en-US" i="1" baseline="30000" dirty="0"/>
              <a:t>13</a:t>
            </a:r>
            <a:r>
              <a:rPr lang="en-US" i="1" dirty="0"/>
              <a:t> And thorns shall come up in its palaces, nettles and brambles in its fortresses; it shall be a habitation of jackals, a courtyard for ostriches. </a:t>
            </a:r>
            <a:r>
              <a:rPr lang="en-US" i="1" baseline="30000" dirty="0"/>
              <a:t>14</a:t>
            </a:r>
            <a:r>
              <a:rPr lang="en-US" i="1" dirty="0"/>
              <a:t> The wild beasts of the desert shall also meet with the jackals, and the wild goat shall bleat to its companion; also the night creature shall rest there, and find for herself a place of rest. </a:t>
            </a:r>
            <a:r>
              <a:rPr lang="en-US" i="1" baseline="30000" dirty="0"/>
              <a:t>15</a:t>
            </a:r>
            <a:r>
              <a:rPr lang="en-US" i="1" dirty="0"/>
              <a:t> There the arrow snake shall make her nest and lay eggs and hatch, and gather them under her shadow; there also shall the hawks be gathered, every one with her mate.”</a:t>
            </a:r>
            <a:endParaRPr lang="en-US" sz="1200" b="1" i="1" dirty="0">
              <a:solidFill>
                <a:srgbClr val="324959"/>
              </a:solidFill>
            </a:endParaRPr>
          </a:p>
          <a:p>
            <a:pPr marL="181737" lvl="0" indent="-171450">
              <a:buFont typeface="Arial" panose="020B0604020202020204" pitchFamily="34" charset="0"/>
              <a:buChar char="•"/>
            </a:pPr>
            <a:r>
              <a:rPr lang="en-US" sz="1200" b="1" dirty="0">
                <a:solidFill>
                  <a:srgbClr val="324959"/>
                </a:solidFill>
              </a:rPr>
              <a:t>Wine/wrath/fornication (3)</a:t>
            </a:r>
          </a:p>
          <a:p>
            <a:pPr marL="638937" lvl="1" indent="-171450">
              <a:buFont typeface="Arial" panose="020B0604020202020204" pitchFamily="34" charset="0"/>
              <a:buChar char="•"/>
            </a:pPr>
            <a:r>
              <a:rPr lang="en-US" sz="1200" b="0" dirty="0">
                <a:solidFill>
                  <a:srgbClr val="324959"/>
                </a:solidFill>
              </a:rPr>
              <a:t>Babylon also seduced others to partake in her sin.</a:t>
            </a:r>
          </a:p>
          <a:p>
            <a:pPr marL="638937" lvl="1" indent="-171450">
              <a:buFont typeface="Arial" panose="020B0604020202020204" pitchFamily="34" charset="0"/>
              <a:buChar char="•"/>
            </a:pPr>
            <a:r>
              <a:rPr lang="en-US" sz="1200" b="0" dirty="0">
                <a:solidFill>
                  <a:srgbClr val="324959"/>
                </a:solidFill>
              </a:rPr>
              <a:t>The idolatry of paganism was characteristic of the world under her influence</a:t>
            </a:r>
          </a:p>
          <a:p>
            <a:pPr marL="181737" lvl="0" indent="-171450">
              <a:buFont typeface="Arial" panose="020B0604020202020204" pitchFamily="34" charset="0"/>
              <a:buChar char="•"/>
            </a:pPr>
            <a:r>
              <a:rPr lang="en-US" sz="1200" b="1" dirty="0">
                <a:solidFill>
                  <a:srgbClr val="324959"/>
                </a:solidFill>
              </a:rPr>
              <a:t>Kings/Merchants/Shipmasters/Sailors (3,9,11,15,17)</a:t>
            </a:r>
          </a:p>
          <a:p>
            <a:pPr marL="638937" lvl="1" indent="-171450">
              <a:buFont typeface="Arial" panose="020B0604020202020204" pitchFamily="34" charset="0"/>
              <a:buChar char="•"/>
            </a:pPr>
            <a:r>
              <a:rPr lang="en-US" sz="1200" b="0" dirty="0">
                <a:solidFill>
                  <a:srgbClr val="324959"/>
                </a:solidFill>
              </a:rPr>
              <a:t>Kings of the earth became rich by allying themselves with her </a:t>
            </a:r>
            <a:r>
              <a:rPr lang="en-US" sz="1200" b="1" dirty="0">
                <a:solidFill>
                  <a:srgbClr val="324959"/>
                </a:solidFill>
              </a:rPr>
              <a:t>(3) </a:t>
            </a:r>
            <a:r>
              <a:rPr lang="en-US" sz="1200" b="0" i="1" dirty="0">
                <a:solidFill>
                  <a:srgbClr val="324959"/>
                </a:solidFill>
              </a:rPr>
              <a:t>“lived luxuriously”</a:t>
            </a:r>
            <a:r>
              <a:rPr lang="en-US" sz="1200" b="1" dirty="0">
                <a:solidFill>
                  <a:srgbClr val="324959"/>
                </a:solidFill>
              </a:rPr>
              <a:t> (19)</a:t>
            </a:r>
          </a:p>
          <a:p>
            <a:pPr marL="638937" lvl="1" indent="-171450">
              <a:buFont typeface="Arial" panose="020B0604020202020204" pitchFamily="34" charset="0"/>
              <a:buChar char="•"/>
            </a:pPr>
            <a:r>
              <a:rPr lang="en-US" sz="1200" b="0" dirty="0">
                <a:solidFill>
                  <a:srgbClr val="324959"/>
                </a:solidFill>
              </a:rPr>
              <a:t>Merchants (those who have the mark of the beast) grow rich by trade</a:t>
            </a:r>
            <a:r>
              <a:rPr lang="en-US" sz="1200" b="1" dirty="0">
                <a:solidFill>
                  <a:srgbClr val="324959"/>
                </a:solidFill>
              </a:rPr>
              <a:t> (11, 15)</a:t>
            </a:r>
          </a:p>
          <a:p>
            <a:pPr marL="638937" lvl="1" indent="-171450">
              <a:buFont typeface="Arial" panose="020B0604020202020204" pitchFamily="34" charset="0"/>
              <a:buChar char="•"/>
            </a:pPr>
            <a:r>
              <a:rPr lang="en-US" sz="1200" b="0" dirty="0">
                <a:solidFill>
                  <a:srgbClr val="324959"/>
                </a:solidFill>
              </a:rPr>
              <a:t>Sea trade was also successful, and the shipmasters and sailors grew rich in the shadow of her excess and indulgence </a:t>
            </a:r>
            <a:r>
              <a:rPr lang="en-US" sz="1200" b="1" dirty="0">
                <a:solidFill>
                  <a:srgbClr val="324959"/>
                </a:solidFill>
              </a:rPr>
              <a:t>(17)</a:t>
            </a:r>
          </a:p>
          <a:p>
            <a:pPr marL="638937" lvl="1" indent="-171450">
              <a:buFont typeface="Arial" panose="020B0604020202020204" pitchFamily="34" charset="0"/>
              <a:buChar char="•"/>
            </a:pPr>
            <a:r>
              <a:rPr lang="en-US" sz="1200" b="0" dirty="0">
                <a:solidFill>
                  <a:srgbClr val="324959"/>
                </a:solidFill>
              </a:rPr>
              <a:t>Note:  They all deserted her in her judgment.  Bewailing their losses, and fleeing in fear of God’s reprisals.</a:t>
            </a:r>
          </a:p>
          <a:p>
            <a:pPr marL="638937" lvl="1" indent="-171450">
              <a:buFont typeface="Arial" panose="020B0604020202020204" pitchFamily="34" charset="0"/>
              <a:buChar char="•"/>
            </a:pPr>
            <a:r>
              <a:rPr lang="en-US" sz="1200" b="0" dirty="0">
                <a:solidFill>
                  <a:srgbClr val="324959"/>
                </a:solidFill>
              </a:rPr>
              <a:t>Civil power, economic power, nothing that man authors can stand up against God’s judgment</a:t>
            </a:r>
          </a:p>
          <a:p>
            <a:pPr marL="181737" lvl="0" indent="-171450">
              <a:buFont typeface="Arial" panose="020B0604020202020204" pitchFamily="34" charset="0"/>
              <a:buChar char="•"/>
            </a:pPr>
            <a:r>
              <a:rPr lang="en-US" sz="1200" b="1" dirty="0">
                <a:solidFill>
                  <a:srgbClr val="324959"/>
                </a:solidFill>
              </a:rPr>
              <a:t>Plagues (4,8)</a:t>
            </a:r>
          </a:p>
          <a:p>
            <a:pPr marL="628650" marR="0" lvl="1" indent="-171450" algn="l" rtl="0">
              <a:buFont typeface="Arial" panose="020B0604020202020204" pitchFamily="34" charset="0"/>
              <a:buChar char="•"/>
            </a:pPr>
            <a:r>
              <a:rPr lang="en-US" sz="1200" b="0" i="0" u="none" strike="noStrike" baseline="0" dirty="0">
                <a:solidFill>
                  <a:srgbClr val="2E78C2"/>
                </a:solidFill>
                <a:latin typeface="+mn-lt"/>
              </a:rPr>
              <a:t>Definition: </a:t>
            </a:r>
            <a:r>
              <a:rPr lang="en-US" sz="1200" b="0" i="0" u="none" strike="noStrike" baseline="0" dirty="0" err="1">
                <a:solidFill>
                  <a:srgbClr val="2E78C2"/>
                </a:solidFill>
                <a:latin typeface="+mn-lt"/>
              </a:rPr>
              <a:t>plēge</a:t>
            </a:r>
            <a:r>
              <a:rPr lang="en-US" sz="1200" b="0" i="0" u="none" strike="noStrike" baseline="0" dirty="0">
                <a:solidFill>
                  <a:srgbClr val="2E78C2"/>
                </a:solidFill>
                <a:latin typeface="+mn-lt"/>
              </a:rPr>
              <a:t>̄ - </a:t>
            </a:r>
            <a:r>
              <a:rPr lang="en-US" sz="1200" b="1" i="0" u="none" strike="noStrike" baseline="0" dirty="0">
                <a:solidFill>
                  <a:srgbClr val="292F33"/>
                </a:solidFill>
                <a:latin typeface="+mn-lt"/>
              </a:rPr>
              <a:t>Thayer: </a:t>
            </a:r>
            <a:r>
              <a:rPr lang="en-US" sz="1200" b="0" i="0" u="none" strike="noStrike" baseline="0" dirty="0">
                <a:solidFill>
                  <a:srgbClr val="292F33"/>
                </a:solidFill>
                <a:latin typeface="+mn-lt"/>
              </a:rPr>
              <a:t>a public calamity, heavy affliction</a:t>
            </a:r>
          </a:p>
          <a:p>
            <a:pPr marL="628650" marR="0" lvl="1" indent="-171450" algn="l" rtl="0">
              <a:buFont typeface="Arial" panose="020B0604020202020204" pitchFamily="34" charset="0"/>
              <a:buChar char="•"/>
            </a:pPr>
            <a:r>
              <a:rPr lang="en-US" sz="1200" b="0" i="0" u="none" strike="noStrike" baseline="0" dirty="0">
                <a:solidFill>
                  <a:srgbClr val="292F33"/>
                </a:solidFill>
                <a:latin typeface="+mn-lt"/>
              </a:rPr>
              <a:t>Consider the dire chastisements and judgments of God we have already noted in the opening of the seals, blowing of the trumpets, and pouring out of the bowls of wrath.</a:t>
            </a:r>
          </a:p>
          <a:p>
            <a:pPr marL="628650" marR="0" lvl="1" indent="-171450" algn="l" rtl="0">
              <a:buFont typeface="Arial" panose="020B0604020202020204" pitchFamily="34" charset="0"/>
              <a:buChar char="•"/>
            </a:pPr>
            <a:r>
              <a:rPr lang="en-US" sz="1200" b="0" i="0" u="none" strike="noStrike" baseline="0" dirty="0">
                <a:solidFill>
                  <a:srgbClr val="292F33"/>
                </a:solidFill>
                <a:latin typeface="+mn-lt"/>
              </a:rPr>
              <a:t>The same is described here in the judgment of Babylon the great</a:t>
            </a:r>
            <a:endParaRPr lang="en-US" sz="1200" b="0" dirty="0">
              <a:solidFill>
                <a:srgbClr val="324959"/>
              </a:solidFill>
              <a:latin typeface="+mn-lt"/>
            </a:endParaRPr>
          </a:p>
          <a:p>
            <a:pPr marL="181737" lvl="0" indent="-171450">
              <a:buFont typeface="Arial" panose="020B0604020202020204" pitchFamily="34" charset="0"/>
              <a:buChar char="•"/>
            </a:pPr>
            <a:r>
              <a:rPr lang="en-US" sz="1200" b="1" dirty="0">
                <a:solidFill>
                  <a:srgbClr val="324959"/>
                </a:solidFill>
              </a:rPr>
              <a:t>Merchandise (12-14)</a:t>
            </a:r>
          </a:p>
          <a:p>
            <a:pPr marL="638937" lvl="1" indent="-171450">
              <a:buFont typeface="Arial" panose="020B0604020202020204" pitchFamily="34" charset="0"/>
              <a:buChar char="•"/>
            </a:pPr>
            <a:r>
              <a:rPr lang="en-US" sz="1200" b="0" dirty="0">
                <a:solidFill>
                  <a:srgbClr val="324959"/>
                </a:solidFill>
              </a:rPr>
              <a:t>A large number of commodities are listed</a:t>
            </a:r>
          </a:p>
          <a:p>
            <a:pPr marL="638937" lvl="1" indent="-171450">
              <a:buFont typeface="Arial" panose="020B0604020202020204" pitchFamily="34" charset="0"/>
              <a:buChar char="•"/>
            </a:pPr>
            <a:r>
              <a:rPr lang="en-US" sz="1200" b="0" dirty="0">
                <a:solidFill>
                  <a:srgbClr val="324959"/>
                </a:solidFill>
              </a:rPr>
              <a:t>Gold, silver, precious stones, pearls, fine linen, purple, silk, scarlet, citron wood (a fragrant and pretty wood), ivory, precious wood figures, bronze, iron, marble, cinnamon, incense, fragrant oil, frankincense, wine and oil, fine flour, wheat, cattle, sheep, horses, chariots.</a:t>
            </a:r>
          </a:p>
          <a:p>
            <a:pPr marL="638937" lvl="1" indent="-171450">
              <a:buFont typeface="Arial" panose="020B0604020202020204" pitchFamily="34" charset="0"/>
              <a:buChar char="•"/>
            </a:pPr>
            <a:r>
              <a:rPr lang="en-US" sz="1200" b="0" dirty="0">
                <a:solidFill>
                  <a:srgbClr val="324959"/>
                </a:solidFill>
              </a:rPr>
              <a:t>Interesting – </a:t>
            </a:r>
            <a:r>
              <a:rPr lang="en-US" sz="1200" b="0" i="1" dirty="0">
                <a:solidFill>
                  <a:srgbClr val="324959"/>
                </a:solidFill>
              </a:rPr>
              <a:t>“and bodies and souls of men” </a:t>
            </a:r>
            <a:r>
              <a:rPr lang="en-US" sz="1200" b="0" i="0" dirty="0">
                <a:solidFill>
                  <a:srgbClr val="324959"/>
                </a:solidFill>
              </a:rPr>
              <a:t>ends the list.  Perhaps a reference to slave trading?</a:t>
            </a:r>
          </a:p>
          <a:p>
            <a:pPr marL="638937" lvl="1" indent="-171450">
              <a:buFont typeface="Arial" panose="020B0604020202020204" pitchFamily="34" charset="0"/>
              <a:buChar char="•"/>
            </a:pPr>
            <a:r>
              <a:rPr lang="en-US" sz="1200" b="0" i="0" dirty="0">
                <a:solidFill>
                  <a:srgbClr val="324959"/>
                </a:solidFill>
              </a:rPr>
              <a:t>Economic alliances can be as corrupting and oppressive as any other kind of power.  They were profiting off of Babylon the great’s evil.</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GREAT Millstone (21) Millstone (22)</a:t>
            </a:r>
          </a:p>
          <a:p>
            <a:pPr marL="638937" lvl="1" indent="-171450">
              <a:buFont typeface="Arial" panose="020B0604020202020204" pitchFamily="34" charset="0"/>
              <a:buChar char="•"/>
            </a:pPr>
            <a:r>
              <a:rPr lang="en-US" sz="1200" b="1" dirty="0">
                <a:solidFill>
                  <a:srgbClr val="324959"/>
                </a:solidFill>
              </a:rPr>
              <a:t>Used as an allusion to the violence of Babylon’s fall in verse 21).  Refers to the end of normal life in 22.</a:t>
            </a:r>
          </a:p>
          <a:p>
            <a:pPr marL="638937" lvl="1" indent="-171450">
              <a:buFont typeface="Arial" panose="020B0604020202020204" pitchFamily="34" charset="0"/>
              <a:buChar char="•"/>
            </a:pPr>
            <a:r>
              <a:rPr lang="en-US" sz="1200" b="1" dirty="0">
                <a:solidFill>
                  <a:srgbClr val="324959"/>
                </a:solidFill>
              </a:rPr>
              <a:t>Definition: millstone (Thayer: </a:t>
            </a:r>
            <a:r>
              <a:rPr lang="en-US" sz="1200" b="1" dirty="0" err="1">
                <a:solidFill>
                  <a:srgbClr val="324959"/>
                </a:solidFill>
              </a:rPr>
              <a:t>mulos</a:t>
            </a:r>
            <a:r>
              <a:rPr lang="en-US" sz="1200" b="1" dirty="0">
                <a:solidFill>
                  <a:srgbClr val="324959"/>
                </a:solidFill>
              </a:rPr>
              <a:t> - </a:t>
            </a:r>
            <a:r>
              <a:rPr lang="en-US" sz="1100" b="0" i="0" u="none" strike="noStrike" baseline="0" dirty="0">
                <a:solidFill>
                  <a:srgbClr val="292F33"/>
                </a:solidFill>
                <a:latin typeface="Calibri" panose="020F0502020204030204" pitchFamily="34" charset="0"/>
              </a:rPr>
              <a:t>1) a mill stone; 1a) a large mill consisted of two stones, an upper and an under one; 1b) the “nether” stone was stationary, but the upper one was turned by a donkey</a:t>
            </a:r>
          </a:p>
          <a:p>
            <a:pPr marL="638937" lvl="1" indent="-171450">
              <a:buFont typeface="Arial" panose="020B0604020202020204" pitchFamily="34" charset="0"/>
              <a:buChar char="•"/>
            </a:pPr>
            <a:r>
              <a:rPr lang="en-US" sz="1100" b="1" i="0" u="none" strike="noStrike" baseline="0" dirty="0">
                <a:solidFill>
                  <a:srgbClr val="292F33"/>
                </a:solidFill>
                <a:latin typeface="Calibri" panose="020F0502020204030204" pitchFamily="34" charset="0"/>
              </a:rPr>
              <a:t>[CLICK] </a:t>
            </a:r>
            <a:r>
              <a:rPr lang="en-US" sz="1100" b="0" i="0" u="none" strike="noStrike" baseline="0" dirty="0">
                <a:solidFill>
                  <a:srgbClr val="292F33"/>
                </a:solidFill>
                <a:latin typeface="Calibri" panose="020F0502020204030204" pitchFamily="34" charset="0"/>
              </a:rPr>
              <a:t>I saw a millstone setup in Capernaum in my visit to Israel 20 years ago.</a:t>
            </a:r>
          </a:p>
          <a:p>
            <a:pPr marL="638937" lvl="1" indent="-171450">
              <a:buFont typeface="Arial" panose="020B0604020202020204" pitchFamily="34" charset="0"/>
              <a:buChar char="•"/>
            </a:pPr>
            <a:r>
              <a:rPr lang="en-US" sz="1100" b="0" i="0" u="none" strike="noStrike" baseline="0" dirty="0">
                <a:solidFill>
                  <a:srgbClr val="292F33"/>
                </a:solidFill>
                <a:latin typeface="Calibri" panose="020F0502020204030204" pitchFamily="34" charset="0"/>
              </a:rPr>
              <a:t>A very large and heavy stone.  The destructive force as it is thrown down to the sea is an arresting picture for our minds.</a:t>
            </a:r>
            <a:endParaRPr lang="en-US" sz="1200" b="1" dirty="0">
              <a:solidFill>
                <a:srgbClr val="324959"/>
              </a:solidFill>
            </a:endParaRPr>
          </a:p>
          <a:p>
            <a:pPr marL="181737" lvl="0" indent="-171450">
              <a:buFont typeface="Arial" panose="020B0604020202020204" pitchFamily="34" charset="0"/>
              <a:buChar char="•"/>
            </a:pPr>
            <a:r>
              <a:rPr lang="en-US" sz="1200" b="1" dirty="0">
                <a:solidFill>
                  <a:srgbClr val="324959"/>
                </a:solidFill>
              </a:rPr>
              <a:t>Light of a lamp (23)</a:t>
            </a:r>
          </a:p>
          <a:p>
            <a:pPr marL="638937" lvl="1" indent="-171450">
              <a:buFont typeface="Arial" panose="020B0604020202020204" pitchFamily="34" charset="0"/>
              <a:buChar char="•"/>
            </a:pPr>
            <a:r>
              <a:rPr lang="en-US" sz="1200" b="0" dirty="0" err="1">
                <a:solidFill>
                  <a:srgbClr val="324959"/>
                </a:solidFill>
              </a:rPr>
              <a:t>Harkrider</a:t>
            </a:r>
            <a:r>
              <a:rPr lang="en-US" sz="1200" b="0" dirty="0">
                <a:solidFill>
                  <a:srgbClr val="324959"/>
                </a:solidFill>
              </a:rPr>
              <a:t> associates this with night celebrations…</a:t>
            </a:r>
          </a:p>
          <a:p>
            <a:pPr marL="638937" lvl="1" indent="-171450">
              <a:buFont typeface="Arial" panose="020B0604020202020204" pitchFamily="34" charset="0"/>
              <a:buChar char="•"/>
            </a:pPr>
            <a:r>
              <a:rPr lang="en-US" sz="1200" b="0" dirty="0">
                <a:solidFill>
                  <a:srgbClr val="324959"/>
                </a:solidFill>
              </a:rPr>
              <a:t>Can you imagine such an influential, large and boisterous city suddenly dark and desolate?</a:t>
            </a:r>
          </a:p>
          <a:p>
            <a:pPr marL="638937" lvl="1" indent="-171450">
              <a:buFont typeface="Arial" panose="020B0604020202020204" pitchFamily="34" charset="0"/>
              <a:buChar char="•"/>
            </a:pPr>
            <a:r>
              <a:rPr lang="en-US" sz="1200" b="0" dirty="0">
                <a:solidFill>
                  <a:srgbClr val="324959"/>
                </a:solidFill>
              </a:rPr>
              <a:t>Have you seen satellite pictures of America at night?  Compare that to the New York City going completely dark. [CLICK, then CLICK to Remove] </a:t>
            </a:r>
          </a:p>
          <a:p>
            <a:pPr marL="638937" lvl="1" indent="-171450">
              <a:buFont typeface="Arial" panose="020B0604020202020204" pitchFamily="34" charset="0"/>
              <a:buChar char="•"/>
            </a:pPr>
            <a:r>
              <a:rPr lang="en-US" sz="1200" b="0" dirty="0">
                <a:solidFill>
                  <a:srgbClr val="324959"/>
                </a:solidFill>
              </a:rPr>
              <a:t>Africa is referred to today as the “dark continent” because of the dearth of electricity.</a:t>
            </a:r>
          </a:p>
          <a:p>
            <a:pPr marL="181737" lvl="0" indent="-171450">
              <a:buFont typeface="Arial" panose="020B0604020202020204" pitchFamily="34" charset="0"/>
              <a:buChar char="•"/>
            </a:pPr>
            <a:r>
              <a:rPr lang="en-US" sz="1200" b="1" dirty="0">
                <a:solidFill>
                  <a:srgbClr val="324959"/>
                </a:solidFill>
              </a:rPr>
              <a:t>Voice of the Bride and Bridegroom heard no more (23)</a:t>
            </a:r>
          </a:p>
          <a:p>
            <a:pPr marL="638937" lvl="1" indent="-171450">
              <a:buFont typeface="Arial" panose="020B0604020202020204" pitchFamily="34" charset="0"/>
              <a:buChar char="•"/>
            </a:pPr>
            <a:r>
              <a:rPr lang="en-US" sz="1200" b="0" dirty="0">
                <a:solidFill>
                  <a:srgbClr val="324959"/>
                </a:solidFill>
              </a:rPr>
              <a:t>No more celebrations or feasts</a:t>
            </a:r>
          </a:p>
          <a:p>
            <a:pPr marL="638937" lvl="1" indent="-171450">
              <a:buFont typeface="Arial" panose="020B0604020202020204" pitchFamily="34" charset="0"/>
              <a:buChar char="•"/>
            </a:pPr>
            <a:r>
              <a:rPr lang="en-US" sz="1200" b="0" dirty="0">
                <a:solidFill>
                  <a:srgbClr val="324959"/>
                </a:solidFill>
              </a:rPr>
              <a:t>No normalcy.  No happy celebrations. Only desolation</a:t>
            </a:r>
          </a:p>
          <a:p>
            <a:pPr marL="638937" lvl="1" indent="-171450">
              <a:buFont typeface="Arial" panose="020B0604020202020204" pitchFamily="34" charset="0"/>
              <a:buChar char="•"/>
            </a:pPr>
            <a:endParaRPr lang="en-US" sz="1200" b="0" dirty="0">
              <a:solidFill>
                <a:srgbClr val="324959"/>
              </a:solidFill>
            </a:endParaRPr>
          </a:p>
          <a:p>
            <a:pPr marL="10287" lvl="0" indent="0">
              <a:buFont typeface="Arial" panose="020B0604020202020204" pitchFamily="34" charset="0"/>
              <a:buNone/>
            </a:pPr>
            <a:r>
              <a:rPr lang="en-US" sz="1200" b="1" dirty="0">
                <a:solidFill>
                  <a:srgbClr val="324959"/>
                </a:solidFill>
              </a:rPr>
              <a:t>Note: Next scene:  (19:1-10) Heaven Rejoices over the Fall of Babylon</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0644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Up to the point in the book of Revelation, we have focused on the evil oppression of Satan and his servants, and the distress of the saints to which the book is written</a:t>
            </a:r>
          </a:p>
          <a:p>
            <a:pPr marL="628650" lvl="1" indent="-171450">
              <a:buFont typeface="Arial" panose="020B0604020202020204" pitchFamily="34" charset="0"/>
              <a:buChar char="•"/>
            </a:pPr>
            <a:r>
              <a:rPr lang="en-US" sz="1200" b="0" i="0" dirty="0"/>
              <a:t>That is not to say that there is not much said about victory in Jesus, and God’s judgment upon the wicked</a:t>
            </a:r>
          </a:p>
          <a:p>
            <a:pPr marL="628650" lvl="1" indent="-171450">
              <a:buFont typeface="Arial" panose="020B0604020202020204" pitchFamily="34" charset="0"/>
              <a:buChar char="•"/>
            </a:pPr>
            <a:r>
              <a:rPr lang="en-US" sz="1200" b="0" i="0" dirty="0"/>
              <a:t>But, with the fall of Babylon, we move again to a final emphasis in the book</a:t>
            </a:r>
          </a:p>
          <a:p>
            <a:pPr marL="628650" lvl="1" indent="-171450">
              <a:buFont typeface="Arial" panose="020B0604020202020204" pitchFamily="34" charset="0"/>
              <a:buChar char="•"/>
            </a:pPr>
            <a:r>
              <a:rPr lang="en-US" sz="1200" b="0" i="0" dirty="0"/>
              <a:t>We have talked much about the victory in Jesus.  Now we find the words of ultimate victory, and the joy that is coming because of it.</a:t>
            </a:r>
          </a:p>
          <a:p>
            <a:pPr marL="628650" lvl="1" indent="-171450">
              <a:buFont typeface="Arial" panose="020B0604020202020204" pitchFamily="34" charset="0"/>
              <a:buChar char="•"/>
            </a:pPr>
            <a:r>
              <a:rPr lang="en-US" sz="1200" b="0" i="0" dirty="0"/>
              <a:t>This overriding theme will continue through the end of the book.</a:t>
            </a:r>
          </a:p>
          <a:p>
            <a:pPr marL="171450" lvl="0" indent="-171450">
              <a:buFont typeface="Arial" panose="020B0604020202020204" pitchFamily="34" charset="0"/>
              <a:buChar char="•"/>
            </a:pPr>
            <a:r>
              <a:rPr lang="en-US" sz="1200" b="1" i="0" dirty="0"/>
              <a:t>As we read the words of this chapter, I would encourage you to think back to the praise offered to God and His Son in the throne room scenes in chapters 4 and 5.</a:t>
            </a:r>
          </a:p>
          <a:p>
            <a:pPr marL="628650" lvl="1" indent="-171450">
              <a:buFont typeface="Arial" panose="020B0604020202020204" pitchFamily="34" charset="0"/>
              <a:buChar char="•"/>
            </a:pPr>
            <a:r>
              <a:rPr lang="en-US" sz="1200" b="0" i="0" dirty="0"/>
              <a:t>There</a:t>
            </a:r>
          </a:p>
          <a:p>
            <a:pPr marL="1085850" lvl="2" indent="-171450">
              <a:buFont typeface="Arial" panose="020B0604020202020204" pitchFamily="34" charset="0"/>
              <a:buChar char="•"/>
            </a:pPr>
            <a:r>
              <a:rPr lang="en-US" sz="1200" b="0" i="0" dirty="0"/>
              <a:t>4 living creatures (Holy God who is eternal) (4:8)</a:t>
            </a:r>
          </a:p>
          <a:p>
            <a:pPr marL="1085850" lvl="2" indent="-171450">
              <a:buFont typeface="Arial" panose="020B0604020202020204" pitchFamily="34" charset="0"/>
              <a:buChar char="•"/>
            </a:pPr>
            <a:r>
              <a:rPr lang="en-US" sz="1200" b="0" i="0" dirty="0"/>
              <a:t>24 elders (God is Worthy as creator) (4:11)</a:t>
            </a:r>
          </a:p>
          <a:p>
            <a:pPr marL="1085850" lvl="2" indent="-171450">
              <a:buFont typeface="Arial" panose="020B0604020202020204" pitchFamily="34" charset="0"/>
              <a:buChar char="•"/>
            </a:pPr>
            <a:r>
              <a:rPr lang="en-US" sz="1200" b="0" i="0" dirty="0"/>
              <a:t>Living creatures and elders (Lamb worthy because of His blood sacrifice) (5:9-10)</a:t>
            </a:r>
          </a:p>
          <a:p>
            <a:pPr marL="1085850" lvl="2" indent="-171450">
              <a:buFont typeface="Arial" panose="020B0604020202020204" pitchFamily="34" charset="0"/>
              <a:buChar char="•"/>
            </a:pPr>
            <a:r>
              <a:rPr lang="en-US" sz="1200" b="0" i="0" dirty="0"/>
              <a:t>Heavenly host (Lamb worthy) (5:12)</a:t>
            </a:r>
          </a:p>
          <a:p>
            <a:pPr marL="1085850" lvl="2" indent="-171450">
              <a:buFont typeface="Arial" panose="020B0604020202020204" pitchFamily="34" charset="0"/>
              <a:buChar char="•"/>
            </a:pPr>
            <a:r>
              <a:rPr lang="en-US" sz="1200" b="0" i="0" dirty="0"/>
              <a:t>All of creation (Blessings both to God and the Lamb forever) (5:13)</a:t>
            </a:r>
          </a:p>
          <a:p>
            <a:pPr marL="628650" lvl="1" indent="-171450">
              <a:buFont typeface="Arial" panose="020B0604020202020204" pitchFamily="34" charset="0"/>
              <a:buChar char="•"/>
            </a:pPr>
            <a:r>
              <a:rPr lang="en-US" sz="1200" b="0" i="0" dirty="0"/>
              <a:t>Here</a:t>
            </a:r>
          </a:p>
          <a:p>
            <a:pPr marL="1085850" lvl="2" indent="-171450">
              <a:buFont typeface="Arial" panose="020B0604020202020204" pitchFamily="34" charset="0"/>
              <a:buChar char="•"/>
            </a:pPr>
            <a:r>
              <a:rPr lang="en-US" sz="1200" b="0" i="0" dirty="0"/>
              <a:t>Heavenly host (God is righteous in judging the great harlot) (19:1-4)</a:t>
            </a:r>
          </a:p>
          <a:p>
            <a:pPr marL="1085850" lvl="2" indent="-171450">
              <a:buFont typeface="Arial" panose="020B0604020202020204" pitchFamily="34" charset="0"/>
              <a:buChar char="•"/>
            </a:pPr>
            <a:r>
              <a:rPr lang="en-US" sz="1200" b="0" i="0" dirty="0"/>
              <a:t>Great voice from the throne (Praise to God (19:5)</a:t>
            </a:r>
          </a:p>
          <a:p>
            <a:pPr marL="1085850" lvl="2" indent="-171450">
              <a:buFont typeface="Arial" panose="020B0604020202020204" pitchFamily="34" charset="0"/>
              <a:buChar char="•"/>
            </a:pPr>
            <a:r>
              <a:rPr lang="en-US" sz="1200" b="0" i="0" dirty="0"/>
              <a:t>Voice of a multitude (God reigns, the marriage of the Lamb present) (19:6-8)</a:t>
            </a:r>
          </a:p>
          <a:p>
            <a:pPr marL="171450" indent="-171450">
              <a:buFont typeface="Arial" panose="020B0604020202020204" pitchFamily="34" charset="0"/>
              <a:buChar char="•"/>
            </a:pPr>
            <a:endParaRPr lang="en-US" sz="800" b="1" dirty="0"/>
          </a:p>
          <a:p>
            <a:r>
              <a:rPr lang="en-US" sz="1200" b="1" dirty="0"/>
              <a:t>Scene 19 (Chapter 19:1-10) Heaven Rejoices Over the Fall of Babylon</a:t>
            </a:r>
          </a:p>
          <a:p>
            <a:r>
              <a:rPr lang="en-US" sz="1200" b="1" dirty="0"/>
              <a:t>READ THE TEXT</a:t>
            </a:r>
          </a:p>
          <a:p>
            <a:endParaRPr lang="en-US" sz="800" b="1" i="1" dirty="0"/>
          </a:p>
          <a:p>
            <a:pPr marL="171450" indent="-171450">
              <a:buFont typeface="Arial" panose="020B0604020202020204" pitchFamily="34" charset="0"/>
              <a:buChar char="•"/>
            </a:pPr>
            <a:r>
              <a:rPr lang="en-US" sz="1200" b="1" i="0" dirty="0"/>
              <a:t>First, ask for perceptions and emotions that arise with the initial reading of the text</a:t>
            </a:r>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A cause for rejoicing as the scales are balanced. What was wrong is made right in the judgment of Babylon the Great.</a:t>
            </a:r>
          </a:p>
          <a:p>
            <a:pPr marL="1085850" lvl="2" indent="-171450">
              <a:buFont typeface="Arial" panose="020B0604020202020204" pitchFamily="34" charset="0"/>
              <a:buChar char="•"/>
            </a:pPr>
            <a:r>
              <a:rPr lang="en-US" sz="1200" b="0" i="0" u="none" dirty="0"/>
              <a:t>The cause of rejoicing is intensified in the realization that he judgment is complete and permanent.  </a:t>
            </a:r>
            <a:r>
              <a:rPr lang="en-US" sz="1200" b="0" i="1" u="none" dirty="0"/>
              <a:t>“Her smoke rises up </a:t>
            </a:r>
            <a:r>
              <a:rPr lang="en-US" sz="1200" b="0" i="1" u="sng" dirty="0"/>
              <a:t>forever and ever</a:t>
            </a:r>
            <a:r>
              <a:rPr lang="en-US" sz="1200" b="0" i="1" u="none" dirty="0"/>
              <a:t>.”</a:t>
            </a:r>
          </a:p>
          <a:p>
            <a:pPr marL="0" lvl="0" indent="0">
              <a:buFont typeface="Arial" panose="020B0604020202020204" pitchFamily="34" charset="0"/>
              <a:buNone/>
            </a:pPr>
            <a:r>
              <a:rPr lang="en-US" sz="1200" b="1" i="0" u="none" dirty="0"/>
              <a:t>(Revelation 14:11), [God’s punishment of those who worship the beast], </a:t>
            </a:r>
            <a:r>
              <a:rPr lang="en-US" sz="1200" b="0" i="1" u="none" dirty="0"/>
              <a:t>“</a:t>
            </a:r>
            <a:r>
              <a:rPr lang="en-US" b="0" i="1" dirty="0"/>
              <a:t>Revelation 14:11 And the smoke of their torment ascends forever and ever; and they have no rest day or night, who worship the beast and his image, and whoever receives the mark of his name.”</a:t>
            </a:r>
            <a:endParaRPr lang="en-US" sz="1200" b="0" i="1" u="none" dirty="0"/>
          </a:p>
          <a:p>
            <a:pPr marL="0" lvl="0" indent="0">
              <a:buFont typeface="Arial" panose="020B0604020202020204" pitchFamily="34" charset="0"/>
              <a:buNone/>
            </a:pPr>
            <a:r>
              <a:rPr lang="en-US" sz="1200" b="1" i="0" u="none" dirty="0"/>
              <a:t>(</a:t>
            </a:r>
            <a:r>
              <a:rPr lang="en-US" b="1" dirty="0"/>
              <a:t>Revelation 20:10), [Satan, the beast and the false prophet], </a:t>
            </a:r>
            <a:r>
              <a:rPr lang="en-US" i="1" dirty="0"/>
              <a:t>“The devil, who deceived them, was cast into the lake of fire and brimstone where the beast and the false prophet are. And </a:t>
            </a:r>
            <a:r>
              <a:rPr lang="en-US" i="1" u="sng" dirty="0"/>
              <a:t>they will be tormented day and night forever and ever</a:t>
            </a:r>
            <a:r>
              <a:rPr lang="en-US" i="1" dirty="0"/>
              <a:t>.”</a:t>
            </a:r>
          </a:p>
          <a:p>
            <a:pPr marL="628650" lvl="1" indent="-171450">
              <a:buFont typeface="Arial" panose="020B0604020202020204" pitchFamily="34" charset="0"/>
              <a:buChar char="•"/>
            </a:pPr>
            <a:r>
              <a:rPr lang="en-US" sz="1200" b="1" i="0" u="none" dirty="0"/>
              <a:t>The praise of Revelation 4 &amp; 5 is anticipatory.  In Revelation it is the product of a realized hope as Babylon is fallen!</a:t>
            </a:r>
          </a:p>
          <a:p>
            <a:pPr marL="1085850" lvl="2" indent="-171450">
              <a:buFont typeface="Arial" panose="020B0604020202020204" pitchFamily="34" charset="0"/>
              <a:buChar char="•"/>
            </a:pPr>
            <a:r>
              <a:rPr lang="en-US" sz="1200" b="1" i="0" u="none" dirty="0"/>
              <a:t>(4-5), The seals would be opened.  The victory would be won</a:t>
            </a:r>
          </a:p>
          <a:p>
            <a:pPr marL="1085850" lvl="2" indent="-171450">
              <a:buFont typeface="Arial" panose="020B0604020202020204" pitchFamily="34" charset="0"/>
              <a:buChar char="•"/>
            </a:pPr>
            <a:r>
              <a:rPr lang="en-US" sz="1200" b="1" i="0" u="none" dirty="0"/>
              <a:t>(19), Babylon has been judged.  The marriage of the Lamb has come!</a:t>
            </a:r>
          </a:p>
          <a:p>
            <a:pPr marL="628650" lvl="1" indent="-171450">
              <a:buFont typeface="Arial" panose="020B0604020202020204" pitchFamily="34" charset="0"/>
              <a:buChar char="•"/>
            </a:pPr>
            <a:r>
              <a:rPr lang="en-US" sz="1200" b="1" i="0" u="none" dirty="0"/>
              <a:t>The reference to the marriage of the Lamb (7-9) brings to mind Ephesians 5.</a:t>
            </a:r>
          </a:p>
          <a:p>
            <a:pPr marL="0" lvl="0" indent="0">
              <a:buFont typeface="Arial" panose="020B0604020202020204" pitchFamily="34" charset="0"/>
              <a:buNone/>
            </a:pPr>
            <a:r>
              <a:rPr lang="en-US" sz="1200" b="1" i="0" u="none" dirty="0"/>
              <a:t>(Ephesians 5:25-27), </a:t>
            </a:r>
            <a:r>
              <a:rPr lang="en-US" sz="1200" b="0" i="1" u="none" dirty="0"/>
              <a:t>“</a:t>
            </a:r>
            <a:r>
              <a:rPr lang="en-US" b="0" i="1" dirty="0"/>
              <a:t>Husbands, love your wives, just as Christ also loved the church and gave Himself for her,</a:t>
            </a:r>
            <a:r>
              <a:rPr lang="en-US" b="0" i="1" baseline="30000" dirty="0"/>
              <a:t> 26</a:t>
            </a:r>
            <a:r>
              <a:rPr lang="en-US" b="0" i="1" dirty="0"/>
              <a:t> that He might sanctify and cleanse her with the washing of water by the word,</a:t>
            </a:r>
            <a:r>
              <a:rPr lang="en-US" b="0" i="1" baseline="30000" dirty="0"/>
              <a:t> 27</a:t>
            </a:r>
            <a:r>
              <a:rPr lang="en-US" b="0" i="1" dirty="0"/>
              <a:t> that He might present her to Himself a glorious church, not having spot or wrinkle or any such thing, but that she should be holy and without blemish.</a:t>
            </a:r>
            <a:r>
              <a:rPr lang="en-US" sz="1200" b="0" i="1" u="none" dirty="0"/>
              <a:t>”</a:t>
            </a:r>
          </a:p>
          <a:p>
            <a:pPr marL="1085850" lvl="2" indent="-171450">
              <a:buFont typeface="Arial" panose="020B0604020202020204" pitchFamily="34" charset="0"/>
              <a:buChar char="•"/>
            </a:pPr>
            <a:r>
              <a:rPr lang="en-US" sz="1200" b="0" i="0" u="none" dirty="0"/>
              <a:t>(Eph. 5) Wife – holy without blemish</a:t>
            </a:r>
          </a:p>
          <a:p>
            <a:pPr marL="1085850" lvl="2" indent="-171450">
              <a:buFont typeface="Arial" panose="020B0604020202020204" pitchFamily="34" charset="0"/>
              <a:buChar char="•"/>
            </a:pPr>
            <a:r>
              <a:rPr lang="en-US" sz="1200" b="0" i="0" u="none" dirty="0"/>
              <a:t>(Rev. 19) Wife – arrayed in white linen (the righteous acts of the saints).</a:t>
            </a:r>
          </a:p>
          <a:p>
            <a:pPr marL="628650" lvl="1" indent="-171450">
              <a:buFont typeface="Arial" panose="020B0604020202020204" pitchFamily="34" charset="0"/>
              <a:buChar char="•"/>
            </a:pPr>
            <a:r>
              <a:rPr lang="en-US" sz="1200" b="1" i="0" u="none" dirty="0"/>
              <a:t>Realize the fact that who you worship is important!</a:t>
            </a:r>
          </a:p>
          <a:p>
            <a:pPr marL="1085850" lvl="2" indent="-171450">
              <a:buFont typeface="Arial" panose="020B0604020202020204" pitchFamily="34" charset="0"/>
              <a:buChar char="•"/>
            </a:pPr>
            <a:r>
              <a:rPr lang="en-US" sz="1200" b="0" i="1" u="none" dirty="0"/>
              <a:t>“Worship God!” </a:t>
            </a:r>
            <a:r>
              <a:rPr lang="en-US" sz="1200" b="0" i="0" u="none" dirty="0"/>
              <a:t>(10)</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7304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i="0" baseline="0" dirty="0">
                <a:solidFill>
                  <a:srgbClr val="324959"/>
                </a:solidFill>
                <a:latin typeface="+mn-lt"/>
              </a:rPr>
              <a:t>Ultimately, it is the ungodly that will mourn, and it is the place of the righteous to rejoice in God’s judgment.</a:t>
            </a:r>
          </a:p>
          <a:p>
            <a:pPr marL="628650" lvl="1" indent="-171450">
              <a:buFont typeface="Arial" panose="020B0604020202020204" pitchFamily="34" charset="0"/>
              <a:buChar char="•"/>
            </a:pPr>
            <a:r>
              <a:rPr lang="en-US" sz="1200" b="0" i="0" baseline="0" dirty="0">
                <a:solidFill>
                  <a:srgbClr val="324959"/>
                </a:solidFill>
                <a:latin typeface="+mn-lt"/>
              </a:rPr>
              <a:t>It is all a matter of perspective, as we have noted before</a:t>
            </a:r>
          </a:p>
          <a:p>
            <a:pPr marL="628650" lvl="1" indent="-171450">
              <a:buFont typeface="Arial" panose="020B0604020202020204" pitchFamily="34" charset="0"/>
              <a:buChar char="•"/>
            </a:pPr>
            <a:r>
              <a:rPr lang="en-US" sz="1200" b="0" i="0" baseline="0" dirty="0">
                <a:solidFill>
                  <a:srgbClr val="324959"/>
                </a:solidFill>
                <a:latin typeface="+mn-lt"/>
              </a:rPr>
              <a:t>The righteous rejoice at God’s judgment</a:t>
            </a:r>
          </a:p>
          <a:p>
            <a:pPr marL="0" lvl="0" indent="0">
              <a:buFont typeface="Arial" panose="020B0604020202020204" pitchFamily="34" charset="0"/>
              <a:buNone/>
            </a:pPr>
            <a:r>
              <a:rPr lang="en-US" sz="1200" b="1" i="0" baseline="0" dirty="0">
                <a:solidFill>
                  <a:srgbClr val="324959"/>
                </a:solidFill>
                <a:latin typeface="+mn-lt"/>
              </a:rPr>
              <a:t>(cf. </a:t>
            </a:r>
            <a:r>
              <a:rPr lang="en-US" b="1" dirty="0"/>
              <a:t>Revelation 22:20-21), </a:t>
            </a:r>
            <a:r>
              <a:rPr lang="en-US" i="1" dirty="0"/>
              <a:t>“He who testifies to these things says, “Surely I am coming quickly.”</a:t>
            </a:r>
            <a:br>
              <a:rPr lang="en-US" i="1" dirty="0"/>
            </a:br>
            <a:r>
              <a:rPr lang="en-US" i="1" dirty="0"/>
              <a:t>Amen. </a:t>
            </a:r>
            <a:r>
              <a:rPr lang="en-US" i="1" u="sng" dirty="0"/>
              <a:t>Even so, come, Lord Jesus</a:t>
            </a:r>
            <a:r>
              <a:rPr lang="en-US" i="1" dirty="0"/>
              <a:t>! </a:t>
            </a:r>
            <a:r>
              <a:rPr lang="en-US" i="1" baseline="30000" dirty="0"/>
              <a:t>21</a:t>
            </a:r>
            <a:r>
              <a:rPr lang="en-US" i="1" dirty="0"/>
              <a:t> The grace of our Lord Jesus Christ be with you all. Amen.”</a:t>
            </a:r>
          </a:p>
          <a:p>
            <a:pPr marL="171450" lvl="0" indent="-171450">
              <a:buFont typeface="Arial" panose="020B0604020202020204" pitchFamily="34" charset="0"/>
              <a:buChar char="•"/>
            </a:pPr>
            <a:r>
              <a:rPr lang="en-US" sz="1200" b="1" i="0" baseline="0" dirty="0">
                <a:solidFill>
                  <a:srgbClr val="324959"/>
                </a:solidFill>
                <a:latin typeface="+mn-lt"/>
              </a:rPr>
              <a:t>God is worthy of Praise!</a:t>
            </a:r>
          </a:p>
          <a:p>
            <a:pPr marL="171450" lvl="0" indent="-171450">
              <a:buFont typeface="Arial" panose="020B0604020202020204" pitchFamily="34" charset="0"/>
              <a:buChar char="•"/>
            </a:pPr>
            <a:r>
              <a:rPr lang="en-US" sz="1200" b="1" i="0" baseline="0" dirty="0">
                <a:solidFill>
                  <a:srgbClr val="324959"/>
                </a:solidFill>
                <a:latin typeface="+mn-lt"/>
              </a:rPr>
              <a:t>(Revelation 4:11), </a:t>
            </a:r>
            <a:r>
              <a:rPr lang="en-US" sz="1200" b="0" i="1" baseline="0" dirty="0">
                <a:solidFill>
                  <a:srgbClr val="324959"/>
                </a:solidFill>
                <a:latin typeface="+mn-lt"/>
              </a:rPr>
              <a:t>“</a:t>
            </a:r>
            <a:r>
              <a:rPr lang="en-US" b="0" i="1" dirty="0"/>
              <a:t>You are worthy, O Lord, to receive glory and honor and power; for You created all things, and by Your will they exist and were created.”</a:t>
            </a:r>
          </a:p>
          <a:p>
            <a:pPr marL="171450" lvl="0" indent="-171450">
              <a:buFont typeface="Arial" panose="020B0604020202020204" pitchFamily="34" charset="0"/>
              <a:buChar char="•"/>
            </a:pPr>
            <a:r>
              <a:rPr lang="en-US" b="1" dirty="0"/>
              <a:t>(Psalms 63:1-4), </a:t>
            </a:r>
            <a:r>
              <a:rPr lang="en-US" i="1" dirty="0"/>
              <a:t>“O God, You are my God; early will I seek You; my soul thirsts for You; my flesh longs for You in a dry and thirsty land where there is no water. </a:t>
            </a:r>
            <a:r>
              <a:rPr lang="en-US" i="1" baseline="30000" dirty="0"/>
              <a:t>2</a:t>
            </a:r>
            <a:r>
              <a:rPr lang="en-US" i="1" dirty="0"/>
              <a:t> So I have looked for You in the sanctuary, to see Your power and Your glory. </a:t>
            </a:r>
            <a:r>
              <a:rPr lang="en-US" i="1" baseline="30000" dirty="0"/>
              <a:t>3</a:t>
            </a:r>
            <a:r>
              <a:rPr lang="en-US" i="1" dirty="0"/>
              <a:t> Because Your lovingkindness is better than life, my lips shall praise You. </a:t>
            </a:r>
            <a:r>
              <a:rPr lang="en-US" i="1" baseline="30000" dirty="0"/>
              <a:t>4</a:t>
            </a:r>
            <a:r>
              <a:rPr lang="en-US" i="1" dirty="0"/>
              <a:t> Thus I will bless You while I live; I will lift up my hands in Your name.”</a:t>
            </a:r>
          </a:p>
          <a:p>
            <a:pPr marL="171450" lvl="0" indent="-171450">
              <a:buFont typeface="Arial" panose="020B0604020202020204" pitchFamily="34" charset="0"/>
              <a:buChar char="•"/>
            </a:pPr>
            <a:r>
              <a:rPr lang="en-US" sz="1200" b="1" i="0" baseline="0" dirty="0">
                <a:solidFill>
                  <a:srgbClr val="324959"/>
                </a:solidFill>
                <a:latin typeface="+mn-lt"/>
              </a:rPr>
              <a:t>The Marriage of the Lamb is come! (READ verses 7-9)</a:t>
            </a:r>
          </a:p>
          <a:p>
            <a:pPr marL="628650" lvl="1" indent="-171450">
              <a:buFont typeface="Arial" panose="020B0604020202020204" pitchFamily="34" charset="0"/>
              <a:buChar char="•"/>
            </a:pPr>
            <a:r>
              <a:rPr lang="en-US" sz="1200" b="0" i="0" baseline="0" dirty="0">
                <a:solidFill>
                  <a:srgbClr val="324959"/>
                </a:solidFill>
                <a:latin typeface="+mn-lt"/>
              </a:rPr>
              <a:t>To understand this section of the passage, we need to know the first century practice regarding weddings and marriages among the Jews.</a:t>
            </a:r>
          </a:p>
          <a:p>
            <a:pPr marL="1085850" lvl="2" indent="-171450">
              <a:buFont typeface="Arial" panose="020B0604020202020204" pitchFamily="34" charset="0"/>
              <a:buChar char="•"/>
            </a:pPr>
            <a:r>
              <a:rPr lang="en-US" sz="1200" b="1" i="0" baseline="0" dirty="0">
                <a:solidFill>
                  <a:srgbClr val="324959"/>
                </a:solidFill>
                <a:latin typeface="+mn-lt"/>
              </a:rPr>
              <a:t>First, the betrothal (Engagement).  Much more serious and binding than our engagements.</a:t>
            </a:r>
          </a:p>
          <a:p>
            <a:pPr marL="0" lvl="0" indent="0">
              <a:buFont typeface="Arial" panose="020B0604020202020204" pitchFamily="34" charset="0"/>
              <a:buNone/>
            </a:pPr>
            <a:r>
              <a:rPr lang="en-US" sz="1200" b="1" i="0" baseline="0" dirty="0">
                <a:solidFill>
                  <a:srgbClr val="324959"/>
                </a:solidFill>
                <a:latin typeface="+mn-lt"/>
              </a:rPr>
              <a:t>(</a:t>
            </a:r>
            <a:r>
              <a:rPr lang="en-US" b="1" dirty="0"/>
              <a:t>Matthew 1:18-19), </a:t>
            </a:r>
            <a:r>
              <a:rPr lang="en-US" i="1" dirty="0"/>
              <a:t>“Now the birth of Jesus Christ was as follows: After His mother Mary was </a:t>
            </a:r>
            <a:r>
              <a:rPr lang="en-US" i="1" u="sng" dirty="0"/>
              <a:t>betrothed</a:t>
            </a:r>
            <a:r>
              <a:rPr lang="en-US" i="1" dirty="0"/>
              <a:t> to Joseph, </a:t>
            </a:r>
            <a:r>
              <a:rPr lang="en-US" i="1" u="sng" dirty="0"/>
              <a:t>before they came together</a:t>
            </a:r>
            <a:r>
              <a:rPr lang="en-US" i="1" dirty="0"/>
              <a:t>, she was found with child of the Holy Spirit.</a:t>
            </a:r>
            <a:r>
              <a:rPr lang="en-US" i="1" baseline="30000" dirty="0"/>
              <a:t> 19</a:t>
            </a:r>
            <a:r>
              <a:rPr lang="en-US" i="1" dirty="0"/>
              <a:t> Then Joseph her </a:t>
            </a:r>
            <a:r>
              <a:rPr lang="en-US" i="1" u="sng" dirty="0"/>
              <a:t>husband</a:t>
            </a:r>
            <a:r>
              <a:rPr lang="en-US" i="1" dirty="0"/>
              <a:t>, being a just man, and not wanting to make her a public example, was </a:t>
            </a:r>
            <a:r>
              <a:rPr lang="en-US" i="1" u="sng" dirty="0"/>
              <a:t>minded to put her away secretly</a:t>
            </a:r>
            <a:r>
              <a:rPr lang="en-US" i="1" dirty="0"/>
              <a:t>.”</a:t>
            </a:r>
          </a:p>
          <a:p>
            <a:pPr marL="1543050" lvl="3" indent="-171450">
              <a:buFont typeface="Arial" panose="020B0604020202020204" pitchFamily="34" charset="0"/>
              <a:buChar char="•"/>
            </a:pPr>
            <a:r>
              <a:rPr lang="en-US" sz="1200" b="0" i="0" baseline="0" dirty="0">
                <a:solidFill>
                  <a:srgbClr val="324959"/>
                </a:solidFill>
                <a:latin typeface="+mn-lt"/>
              </a:rPr>
              <a:t>Betrothal is binding (considered husband and wife before actual marriage and consummation).</a:t>
            </a:r>
          </a:p>
          <a:p>
            <a:pPr marL="1543050" lvl="3" indent="-171450">
              <a:buFont typeface="Arial" panose="020B0604020202020204" pitchFamily="34" charset="0"/>
              <a:buChar char="•"/>
            </a:pPr>
            <a:r>
              <a:rPr lang="en-US" sz="1200" b="0" i="0" baseline="0" dirty="0">
                <a:solidFill>
                  <a:srgbClr val="324959"/>
                </a:solidFill>
                <a:latin typeface="+mn-lt"/>
              </a:rPr>
              <a:t>A woman would have to be divorced if the betrothal was not followed by the marriage.</a:t>
            </a:r>
          </a:p>
          <a:p>
            <a:pPr marL="1085850" lvl="2" indent="-171450">
              <a:buFont typeface="Arial" panose="020B0604020202020204" pitchFamily="34" charset="0"/>
              <a:buChar char="•"/>
            </a:pPr>
            <a:r>
              <a:rPr lang="en-US" sz="1200" b="1" i="0" baseline="0" dirty="0">
                <a:solidFill>
                  <a:srgbClr val="324959"/>
                </a:solidFill>
                <a:latin typeface="+mn-lt"/>
              </a:rPr>
              <a:t>Second, a dowry had to be paid by the bridegroom to the father of the bride</a:t>
            </a:r>
          </a:p>
          <a:p>
            <a:pPr marL="1543050" lvl="3" indent="-171450">
              <a:buFont typeface="Arial" panose="020B0604020202020204" pitchFamily="34" charset="0"/>
              <a:buChar char="•"/>
            </a:pPr>
            <a:r>
              <a:rPr lang="en-US" sz="1200" b="0" i="0" baseline="0" dirty="0">
                <a:solidFill>
                  <a:srgbClr val="324959"/>
                </a:solidFill>
                <a:latin typeface="+mn-lt"/>
              </a:rPr>
              <a:t>Jesus paid the dowry.  The price was His own blood shed on the cross.</a:t>
            </a:r>
          </a:p>
          <a:p>
            <a:pPr marL="0" lvl="0" indent="0">
              <a:buFont typeface="Arial" panose="020B0604020202020204" pitchFamily="34" charset="0"/>
              <a:buNone/>
            </a:pPr>
            <a:r>
              <a:rPr lang="en-US" sz="1200" b="1" i="0" baseline="0" dirty="0">
                <a:solidFill>
                  <a:srgbClr val="324959"/>
                </a:solidFill>
                <a:latin typeface="+mn-lt"/>
              </a:rPr>
              <a:t>(</a:t>
            </a:r>
            <a:r>
              <a:rPr lang="en-US" b="1" dirty="0"/>
              <a:t>Acts 20:28), </a:t>
            </a:r>
            <a:r>
              <a:rPr lang="en-US" b="0" i="1" dirty="0"/>
              <a:t>“Therefore take heed to yourselves and to all the flock, among which the Holy Spirit has made you overseers, to shepherd the church of God which He purchased with His own blood.”</a:t>
            </a:r>
          </a:p>
          <a:p>
            <a:pPr marL="1085850" lvl="2" indent="-171450">
              <a:buFont typeface="Arial" panose="020B0604020202020204" pitchFamily="34" charset="0"/>
              <a:buChar char="•"/>
            </a:pPr>
            <a:r>
              <a:rPr lang="en-US" sz="1200" b="1" i="0" baseline="0" dirty="0">
                <a:solidFill>
                  <a:srgbClr val="324959"/>
                </a:solidFill>
                <a:latin typeface="+mn-lt"/>
              </a:rPr>
              <a:t>Third, the bride had to wear suitable garments for the wedding (adorned properly)</a:t>
            </a:r>
          </a:p>
          <a:p>
            <a:pPr marL="0" lvl="0" indent="0">
              <a:buFont typeface="Arial" panose="020B0604020202020204" pitchFamily="34" charset="0"/>
              <a:buNone/>
            </a:pPr>
            <a:r>
              <a:rPr lang="en-US" sz="1200" b="1" i="0" baseline="0" dirty="0">
                <a:solidFill>
                  <a:srgbClr val="324959"/>
                </a:solidFill>
                <a:latin typeface="+mn-lt"/>
              </a:rPr>
              <a:t>(Ephesians 5:27), </a:t>
            </a:r>
            <a:r>
              <a:rPr lang="en-US" sz="1200" b="0" i="1" baseline="0" dirty="0">
                <a:solidFill>
                  <a:srgbClr val="324959"/>
                </a:solidFill>
                <a:latin typeface="+mn-lt"/>
              </a:rPr>
              <a:t>“</a:t>
            </a:r>
            <a:r>
              <a:rPr lang="en-US" b="0" i="1" dirty="0"/>
              <a:t>that He might present her to Himself a glorious church, not having spot or wrinkle or any such thing, but that she should be holy and without blemish.”</a:t>
            </a:r>
          </a:p>
          <a:p>
            <a:pPr marL="0" lvl="0" indent="0">
              <a:buFont typeface="Arial" panose="020B0604020202020204" pitchFamily="34" charset="0"/>
              <a:buNone/>
            </a:pPr>
            <a:r>
              <a:rPr lang="en-US" sz="1200" b="1" i="0" baseline="0" dirty="0">
                <a:solidFill>
                  <a:srgbClr val="324959"/>
                </a:solidFill>
                <a:latin typeface="+mn-lt"/>
              </a:rPr>
              <a:t>(cf. Revelation 19:8) READ</a:t>
            </a:r>
          </a:p>
          <a:p>
            <a:pPr marL="1543050" lvl="3" indent="-171450">
              <a:buFont typeface="Arial" panose="020B0604020202020204" pitchFamily="34" charset="0"/>
              <a:buChar char="•"/>
            </a:pPr>
            <a:r>
              <a:rPr lang="en-US" sz="1200" b="0" i="0" baseline="0" dirty="0">
                <a:solidFill>
                  <a:srgbClr val="324959"/>
                </a:solidFill>
                <a:latin typeface="+mn-lt"/>
              </a:rPr>
              <a:t>Note:  Those not dressed properly will not be welcome at the wedding feast!</a:t>
            </a:r>
          </a:p>
          <a:p>
            <a:pPr marL="0" lvl="0" indent="0">
              <a:buFont typeface="Arial" panose="020B0604020202020204" pitchFamily="34" charset="0"/>
              <a:buNone/>
            </a:pPr>
            <a:r>
              <a:rPr lang="en-US" sz="1200" b="1" i="0" baseline="0" dirty="0">
                <a:solidFill>
                  <a:srgbClr val="324959"/>
                </a:solidFill>
                <a:latin typeface="+mn-lt"/>
              </a:rPr>
              <a:t>(</a:t>
            </a:r>
            <a:r>
              <a:rPr lang="en-US" b="1" dirty="0"/>
              <a:t>Matthew 22:11-13), </a:t>
            </a:r>
            <a:r>
              <a:rPr lang="en-US" i="1" u="none" dirty="0"/>
              <a:t>“But when the king came in to see the guests, he saw a man there who did not have on a wedding garment.</a:t>
            </a:r>
            <a:r>
              <a:rPr lang="en-US" i="1" u="none" baseline="30000" dirty="0"/>
              <a:t> 12</a:t>
            </a:r>
            <a:r>
              <a:rPr lang="en-US" i="1" u="none" dirty="0"/>
              <a:t> So he said to him, ‘Friend, how did you come in here without a wedding garment?’ And he was speechless.</a:t>
            </a:r>
            <a:r>
              <a:rPr lang="en-US" i="1" u="none" baseline="30000" dirty="0"/>
              <a:t> 13</a:t>
            </a:r>
            <a:r>
              <a:rPr lang="en-US" i="1" u="none" dirty="0"/>
              <a:t> Then the king said to the servants, ‘Bind him hand and foot, take him away, and cast him into outer darkness; there will be weeping and gnashing of teeth.”</a:t>
            </a:r>
          </a:p>
          <a:p>
            <a:pPr marL="1085850" lvl="2" indent="-171450">
              <a:buFont typeface="Arial" panose="020B0604020202020204" pitchFamily="34" charset="0"/>
              <a:buChar char="•"/>
            </a:pPr>
            <a:r>
              <a:rPr lang="en-US" sz="1200" b="1" i="0" u="none" baseline="0" dirty="0">
                <a:solidFill>
                  <a:srgbClr val="324959"/>
                </a:solidFill>
                <a:latin typeface="+mn-lt"/>
              </a:rPr>
              <a:t>Quote: (</a:t>
            </a:r>
            <a:r>
              <a:rPr lang="en-US" sz="1200" b="1" i="0" u="none" baseline="0" dirty="0" err="1">
                <a:solidFill>
                  <a:srgbClr val="324959"/>
                </a:solidFill>
                <a:latin typeface="+mn-lt"/>
              </a:rPr>
              <a:t>Harkrider</a:t>
            </a:r>
            <a:r>
              <a:rPr lang="en-US" sz="1200" b="1" i="0" u="none" baseline="0" dirty="0">
                <a:solidFill>
                  <a:srgbClr val="324959"/>
                </a:solidFill>
                <a:latin typeface="+mn-lt"/>
              </a:rPr>
              <a:t>), </a:t>
            </a:r>
            <a:r>
              <a:rPr lang="en-US" sz="1200" b="0" i="0" u="none" baseline="0" dirty="0">
                <a:solidFill>
                  <a:srgbClr val="324959"/>
                </a:solidFill>
                <a:latin typeface="+mn-lt"/>
              </a:rPr>
              <a:t>“The analogy of the Lord with his people of the New Testament era is expressed in the same terminology. Therefore the church is the bride of Christ (John 3:29; Rev. 21:9). Christ has paid the dowry for the church; he has bought his bride with his own blood (Eph. 5:25; Acts 20:28). The actual occasion of the perfect union of Christ, the complete and final blessed consummation of the church with Christ, is reserved until after the final judgment day. This great union is described in chapters 21 and 22. During the betrothal period the bride must make herself ready by arraying herself in righteous apparel.</a:t>
            </a:r>
          </a:p>
          <a:p>
            <a:pPr marL="1543050" lvl="3" indent="-171450">
              <a:buFont typeface="Arial" panose="020B0604020202020204" pitchFamily="34" charset="0"/>
              <a:buChar char="•"/>
            </a:pPr>
            <a:endParaRPr lang="en-US" sz="1200" b="0" i="0" baseline="0" dirty="0">
              <a:solidFill>
                <a:srgbClr val="324959"/>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6090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(Identical)</a:t>
            </a:r>
          </a:p>
          <a:p>
            <a:pPr marL="175308" lvl="0" indent="-175308">
              <a:buFont typeface="Arial" panose="020B0604020202020204" pitchFamily="34" charset="0"/>
              <a:buChar char="•"/>
            </a:pPr>
            <a:r>
              <a:rPr lang="en-US" sz="1200" b="1" dirty="0">
                <a:solidFill>
                  <a:schemeClr val="tx1"/>
                </a:solidFill>
                <a:latin typeface="+mn-lt"/>
              </a:rPr>
              <a:t>Them</a:t>
            </a:r>
          </a:p>
          <a:p>
            <a:pPr marL="628650" lvl="1" indent="-171450">
              <a:buFont typeface="Arial" panose="020B0604020202020204" pitchFamily="34" charset="0"/>
              <a:buChar char="•"/>
            </a:pPr>
            <a:r>
              <a:rPr lang="en-US" sz="1200" b="1" i="0" dirty="0">
                <a:solidFill>
                  <a:schemeClr val="tx1"/>
                </a:solidFill>
                <a:latin typeface="+mn-lt"/>
              </a:rPr>
              <a:t>Do not grow weary in doing good.  Victory comes to the steadfast.</a:t>
            </a:r>
          </a:p>
          <a:p>
            <a:pPr marL="628650" lvl="1" indent="-171450">
              <a:buFont typeface="Arial" panose="020B0604020202020204" pitchFamily="34" charset="0"/>
              <a:buChar char="•"/>
            </a:pPr>
            <a:r>
              <a:rPr lang="en-US" sz="1200" b="1" i="0" dirty="0">
                <a:solidFill>
                  <a:schemeClr val="tx1"/>
                </a:solidFill>
                <a:latin typeface="+mn-lt"/>
              </a:rPr>
              <a:t>Praise to God (Four Hallelujah’s of 19:1-6)</a:t>
            </a:r>
          </a:p>
          <a:p>
            <a:pPr marL="628650" lvl="1" indent="-171450">
              <a:buFont typeface="Arial" panose="020B0604020202020204" pitchFamily="34" charset="0"/>
              <a:buChar char="•"/>
            </a:pPr>
            <a:r>
              <a:rPr lang="en-US" sz="1200" b="1" i="0" dirty="0" err="1">
                <a:solidFill>
                  <a:schemeClr val="tx1"/>
                </a:solidFill>
                <a:latin typeface="+mn-lt"/>
              </a:rPr>
              <a:t>Alleluiah</a:t>
            </a:r>
            <a:r>
              <a:rPr lang="en-US" sz="1200" b="1" i="0" dirty="0">
                <a:solidFill>
                  <a:schemeClr val="tx1"/>
                </a:solidFill>
                <a:latin typeface="+mn-lt"/>
              </a:rPr>
              <a:t> (Definition and Frequency) variant spelling is Hallelujah</a:t>
            </a:r>
          </a:p>
          <a:p>
            <a:pPr marL="1085850" lvl="2" indent="-171450">
              <a:buFont typeface="Arial" panose="020B0604020202020204" pitchFamily="34" charset="0"/>
              <a:buChar char="•"/>
            </a:pPr>
            <a:r>
              <a:rPr lang="en-US" sz="1200" b="0" i="0" dirty="0">
                <a:solidFill>
                  <a:schemeClr val="tx1"/>
                </a:solidFill>
                <a:latin typeface="+mn-lt"/>
              </a:rPr>
              <a:t>(</a:t>
            </a:r>
            <a:r>
              <a:rPr lang="el-GR" b="0" i="0" dirty="0">
                <a:solidFill>
                  <a:srgbClr val="627B9F"/>
                </a:solidFill>
                <a:effectLst/>
                <a:latin typeface="+mn-lt"/>
              </a:rPr>
              <a:t>ἁλληλουϊά</a:t>
            </a:r>
            <a:r>
              <a:rPr lang="en-US" b="0" i="0" dirty="0">
                <a:solidFill>
                  <a:schemeClr val="tx1"/>
                </a:solidFill>
                <a:effectLst/>
                <a:latin typeface="+mn-lt"/>
              </a:rPr>
              <a:t>) – An imperative statement, an exclamation “Praise the Lord”</a:t>
            </a:r>
          </a:p>
          <a:p>
            <a:pPr marL="1085850" lvl="2" indent="-171450">
              <a:buFont typeface="Arial" panose="020B0604020202020204" pitchFamily="34" charset="0"/>
              <a:buChar char="•"/>
            </a:pPr>
            <a:r>
              <a:rPr lang="en-US" sz="1200" b="0" i="0" dirty="0">
                <a:solidFill>
                  <a:schemeClr val="tx1"/>
                </a:solidFill>
                <a:effectLst/>
                <a:latin typeface="+mn-lt"/>
              </a:rPr>
              <a:t>The word is found only these four times in the New Testament</a:t>
            </a:r>
          </a:p>
          <a:p>
            <a:pPr marL="1085850" lvl="2" indent="-171450">
              <a:buFont typeface="Arial" panose="020B0604020202020204" pitchFamily="34" charset="0"/>
              <a:buChar char="•"/>
            </a:pPr>
            <a:r>
              <a:rPr lang="en-US" sz="1200" b="0" i="0" dirty="0">
                <a:solidFill>
                  <a:schemeClr val="tx1"/>
                </a:solidFill>
                <a:effectLst/>
                <a:latin typeface="+mn-lt"/>
              </a:rPr>
              <a:t>It, however, is found 21 times in the </a:t>
            </a:r>
            <a:r>
              <a:rPr lang="en-US" sz="1200" b="0" i="0" dirty="0" err="1">
                <a:solidFill>
                  <a:schemeClr val="tx1"/>
                </a:solidFill>
                <a:effectLst/>
                <a:latin typeface="+mn-lt"/>
              </a:rPr>
              <a:t>Septuigent</a:t>
            </a:r>
            <a:r>
              <a:rPr lang="en-US" sz="1200" b="0" i="0" dirty="0">
                <a:solidFill>
                  <a:schemeClr val="tx1"/>
                </a:solidFill>
                <a:effectLst/>
                <a:latin typeface="+mn-lt"/>
              </a:rPr>
              <a:t> (GK. Translation of the O.T.)</a:t>
            </a:r>
          </a:p>
          <a:p>
            <a:pPr marL="1085850" lvl="2" indent="-171450">
              <a:buFont typeface="Arial" panose="020B0604020202020204" pitchFamily="34" charset="0"/>
              <a:buChar char="•"/>
            </a:pPr>
            <a:r>
              <a:rPr lang="en-US" sz="1200" b="0" i="0" dirty="0">
                <a:solidFill>
                  <a:schemeClr val="tx1"/>
                </a:solidFill>
                <a:effectLst/>
                <a:latin typeface="+mn-lt"/>
              </a:rPr>
              <a:t>From the Hebrew, the imperative form of “</a:t>
            </a:r>
            <a:r>
              <a:rPr lang="en-US" sz="1200" b="0" i="0" dirty="0" err="1">
                <a:solidFill>
                  <a:schemeClr val="tx1"/>
                </a:solidFill>
                <a:effectLst/>
                <a:latin typeface="+mn-lt"/>
              </a:rPr>
              <a:t>Haw’lal</a:t>
            </a:r>
            <a:r>
              <a:rPr lang="en-US" sz="1200" b="0" i="0" dirty="0">
                <a:solidFill>
                  <a:schemeClr val="tx1"/>
                </a:solidFill>
                <a:effectLst/>
                <a:latin typeface="+mn-lt"/>
              </a:rPr>
              <a:t>” (to praise) and “Ja” (a shortened form of Jehovah)</a:t>
            </a:r>
          </a:p>
          <a:p>
            <a:pPr marL="1085850" lvl="2" indent="-171450">
              <a:buFont typeface="Arial" panose="020B0604020202020204" pitchFamily="34" charset="0"/>
              <a:buChar char="•"/>
            </a:pPr>
            <a:r>
              <a:rPr lang="en-US" sz="1200" b="0" i="0" dirty="0">
                <a:solidFill>
                  <a:schemeClr val="tx1"/>
                </a:solidFill>
                <a:effectLst/>
                <a:latin typeface="+mn-lt"/>
              </a:rPr>
              <a:t>The many times in the Psalms when the singer says to “Praise the Lord”, these Hebrew words are used. (Psalm 150:1,6) Beginning and end of final Psalm</a:t>
            </a:r>
          </a:p>
          <a:p>
            <a:pPr marL="1543050" lvl="3" indent="-171450">
              <a:buFont typeface="Arial" panose="020B0604020202020204" pitchFamily="34" charset="0"/>
              <a:buChar char="•"/>
            </a:pPr>
            <a:r>
              <a:rPr lang="en-US" sz="1200" b="0" i="0" dirty="0">
                <a:solidFill>
                  <a:schemeClr val="tx1"/>
                </a:solidFill>
                <a:effectLst/>
                <a:latin typeface="+mn-lt"/>
              </a:rPr>
              <a:t>Interestingly, in Judaism it was a call to Praise God (an imperative)</a:t>
            </a:r>
          </a:p>
          <a:p>
            <a:pPr marL="1543050" lvl="3" indent="-171450">
              <a:buFont typeface="Arial" panose="020B0604020202020204" pitchFamily="34" charset="0"/>
              <a:buChar char="•"/>
            </a:pPr>
            <a:r>
              <a:rPr lang="en-US" sz="1200" b="0" i="0" dirty="0">
                <a:solidFill>
                  <a:schemeClr val="tx1"/>
                </a:solidFill>
                <a:effectLst/>
                <a:latin typeface="+mn-lt"/>
              </a:rPr>
              <a:t>In Christianity, it seems to be more praise in and of itself!  (“Praise be to God”)</a:t>
            </a:r>
          </a:p>
          <a:p>
            <a:pPr marL="1543050" lvl="3" indent="-171450">
              <a:buFont typeface="Arial" panose="020B0604020202020204" pitchFamily="34" charset="0"/>
              <a:buChar char="•"/>
            </a:pPr>
            <a:r>
              <a:rPr lang="en-US" sz="1200" b="0" i="0" dirty="0">
                <a:solidFill>
                  <a:schemeClr val="tx1"/>
                </a:solidFill>
                <a:effectLst/>
                <a:latin typeface="+mn-lt"/>
              </a:rPr>
              <a:t>Variant spellings come from the two origins (Hebrew and Greek) into the English</a:t>
            </a:r>
          </a:p>
          <a:p>
            <a:pPr marL="2000250" lvl="4" indent="-171450">
              <a:buFont typeface="Arial" panose="020B0604020202020204" pitchFamily="34" charset="0"/>
              <a:buChar char="•"/>
            </a:pPr>
            <a:r>
              <a:rPr lang="en-US" sz="1200" b="0" i="0" dirty="0">
                <a:solidFill>
                  <a:schemeClr val="tx1"/>
                </a:solidFill>
                <a:effectLst/>
                <a:latin typeface="+mn-lt"/>
              </a:rPr>
              <a:t>Hebrew:  Hal ja  </a:t>
            </a:r>
            <a:r>
              <a:rPr lang="en-US" sz="1200" b="0" i="0" dirty="0" err="1">
                <a:solidFill>
                  <a:schemeClr val="tx1"/>
                </a:solidFill>
                <a:effectLst/>
                <a:latin typeface="+mn-lt"/>
              </a:rPr>
              <a:t>Halleluja</a:t>
            </a:r>
            <a:endParaRPr lang="en-US" sz="1200" b="0" i="0" dirty="0">
              <a:solidFill>
                <a:schemeClr val="tx1"/>
              </a:solidFill>
              <a:effectLst/>
              <a:latin typeface="+mn-lt"/>
            </a:endParaRPr>
          </a:p>
          <a:p>
            <a:pPr marL="2000250" lvl="4" indent="-171450">
              <a:buFont typeface="Arial" panose="020B0604020202020204" pitchFamily="34" charset="0"/>
              <a:buChar char="•"/>
            </a:pPr>
            <a:r>
              <a:rPr lang="en-US" sz="1200" b="0" i="0" dirty="0">
                <a:solidFill>
                  <a:schemeClr val="tx1"/>
                </a:solidFill>
                <a:effectLst/>
                <a:latin typeface="+mn-lt"/>
              </a:rPr>
              <a:t>Greek:  </a:t>
            </a:r>
            <a:r>
              <a:rPr lang="el-GR" b="0" i="0" dirty="0">
                <a:solidFill>
                  <a:srgbClr val="627B9F"/>
                </a:solidFill>
                <a:effectLst/>
                <a:latin typeface="+mn-lt"/>
              </a:rPr>
              <a:t>ἁλληλουϊά</a:t>
            </a:r>
            <a:r>
              <a:rPr lang="en-US" b="0" i="0" dirty="0">
                <a:solidFill>
                  <a:srgbClr val="627B9F"/>
                </a:solidFill>
                <a:effectLst/>
                <a:latin typeface="+mn-lt"/>
              </a:rPr>
              <a:t> (</a:t>
            </a:r>
            <a:r>
              <a:rPr lang="en-US" b="0" i="0" dirty="0" err="1">
                <a:solidFill>
                  <a:srgbClr val="627B9F"/>
                </a:solidFill>
                <a:effectLst/>
                <a:latin typeface="+mn-lt"/>
              </a:rPr>
              <a:t>allelouia</a:t>
            </a:r>
            <a:r>
              <a:rPr lang="en-US" b="0" i="0" dirty="0">
                <a:solidFill>
                  <a:srgbClr val="627B9F"/>
                </a:solidFill>
                <a:effectLst/>
                <a:latin typeface="+mn-lt"/>
              </a:rPr>
              <a:t>) alleluia</a:t>
            </a:r>
          </a:p>
          <a:p>
            <a:pPr marL="2000250" lvl="4" indent="-171450">
              <a:buFont typeface="Arial" panose="020B0604020202020204" pitchFamily="34" charset="0"/>
              <a:buChar char="•"/>
            </a:pPr>
            <a:r>
              <a:rPr lang="en-US" sz="1200" b="0" i="0" dirty="0">
                <a:solidFill>
                  <a:srgbClr val="627B9F"/>
                </a:solidFill>
                <a:effectLst/>
                <a:latin typeface="+mn-lt"/>
              </a:rPr>
              <a:t>These are transliterations.  (Made up, taking the place of “Praise Yahweh”)</a:t>
            </a:r>
            <a:endParaRPr lang="en-US" sz="1200" b="0" i="0" dirty="0">
              <a:solidFill>
                <a:schemeClr val="tx1"/>
              </a:solidFill>
              <a:latin typeface="+mn-lt"/>
            </a:endParaRPr>
          </a:p>
          <a:p>
            <a:pPr marL="628650" lvl="1" indent="-171450">
              <a:buFont typeface="Arial" panose="020B0604020202020204" pitchFamily="34" charset="0"/>
              <a:buChar char="•"/>
            </a:pPr>
            <a:r>
              <a:rPr lang="en-US" sz="1200" b="1" i="0" dirty="0" err="1">
                <a:solidFill>
                  <a:schemeClr val="tx1"/>
                </a:solidFill>
                <a:latin typeface="+mn-lt"/>
              </a:rPr>
              <a:t>Alleluiahs</a:t>
            </a:r>
            <a:r>
              <a:rPr lang="en-US" sz="1200" b="1" i="0" dirty="0">
                <a:solidFill>
                  <a:schemeClr val="tx1"/>
                </a:solidFill>
                <a:latin typeface="+mn-lt"/>
              </a:rPr>
              <a:t> in this text</a:t>
            </a:r>
          </a:p>
          <a:p>
            <a:pPr marL="1085850" lvl="2" indent="-171450">
              <a:buFont typeface="Arial" panose="020B0604020202020204" pitchFamily="34" charset="0"/>
              <a:buChar char="•"/>
            </a:pPr>
            <a:r>
              <a:rPr lang="en-US" sz="1200" b="0" i="0" dirty="0">
                <a:solidFill>
                  <a:schemeClr val="tx1"/>
                </a:solidFill>
                <a:latin typeface="+mn-lt"/>
              </a:rPr>
              <a:t>“Salvation and glory and honor and power belong to the Lord our God” </a:t>
            </a:r>
            <a:r>
              <a:rPr lang="en-US" sz="1200" b="1" i="0" dirty="0">
                <a:solidFill>
                  <a:schemeClr val="tx1"/>
                </a:solidFill>
                <a:latin typeface="+mn-lt"/>
              </a:rPr>
              <a:t>(19:1)</a:t>
            </a:r>
          </a:p>
          <a:p>
            <a:pPr marL="1085850" lvl="2" indent="-171450">
              <a:buFont typeface="Arial" panose="020B0604020202020204" pitchFamily="34" charset="0"/>
              <a:buChar char="•"/>
            </a:pPr>
            <a:r>
              <a:rPr lang="en-US" sz="1200" b="0" i="0" dirty="0">
                <a:solidFill>
                  <a:schemeClr val="tx1"/>
                </a:solidFill>
                <a:latin typeface="+mn-lt"/>
              </a:rPr>
              <a:t>“Her </a:t>
            </a:r>
            <a:r>
              <a:rPr lang="en-US" sz="1200" b="1" i="0" dirty="0">
                <a:solidFill>
                  <a:schemeClr val="tx1"/>
                </a:solidFill>
                <a:latin typeface="+mn-lt"/>
              </a:rPr>
              <a:t>[Babylon’s] </a:t>
            </a:r>
            <a:r>
              <a:rPr lang="en-US" sz="1200" b="0" i="0" dirty="0">
                <a:solidFill>
                  <a:schemeClr val="tx1"/>
                </a:solidFill>
                <a:latin typeface="+mn-lt"/>
              </a:rPr>
              <a:t>smoke rises up forever and ever” </a:t>
            </a:r>
            <a:r>
              <a:rPr lang="en-US" sz="1200" b="1" i="0" dirty="0">
                <a:solidFill>
                  <a:schemeClr val="tx1"/>
                </a:solidFill>
                <a:latin typeface="+mn-lt"/>
              </a:rPr>
              <a:t>(19:3)</a:t>
            </a:r>
          </a:p>
          <a:p>
            <a:pPr marL="1085850" lvl="2" indent="-171450">
              <a:buFont typeface="Arial" panose="020B0604020202020204" pitchFamily="34" charset="0"/>
              <a:buChar char="•"/>
            </a:pPr>
            <a:r>
              <a:rPr lang="en-US" sz="1200" b="0" i="0" dirty="0">
                <a:solidFill>
                  <a:schemeClr val="tx1"/>
                </a:solidFill>
                <a:latin typeface="+mn-lt"/>
              </a:rPr>
              <a:t>“Amen” (Direction to all servants and those who fear Him to praise God, small and great) </a:t>
            </a:r>
            <a:r>
              <a:rPr lang="en-US" sz="1200" b="1" i="0" dirty="0">
                <a:solidFill>
                  <a:schemeClr val="tx1"/>
                </a:solidFill>
                <a:latin typeface="+mn-lt"/>
              </a:rPr>
              <a:t>(19:5)</a:t>
            </a:r>
          </a:p>
          <a:p>
            <a:pPr marL="1085850" lvl="2" indent="-171450">
              <a:buFont typeface="Arial" panose="020B0604020202020204" pitchFamily="34" charset="0"/>
              <a:buChar char="•"/>
            </a:pPr>
            <a:r>
              <a:rPr lang="en-US" sz="1200" b="0" i="0" dirty="0">
                <a:solidFill>
                  <a:schemeClr val="tx1"/>
                </a:solidFill>
                <a:latin typeface="+mn-lt"/>
              </a:rPr>
              <a:t>“For the Lord God Omnipotent reigns” … “For the marriage of the lamb has come” </a:t>
            </a:r>
            <a:r>
              <a:rPr lang="en-US" sz="1200" b="1" i="0" dirty="0">
                <a:solidFill>
                  <a:schemeClr val="tx1"/>
                </a:solidFill>
                <a:latin typeface="+mn-lt"/>
              </a:rPr>
              <a:t>(19:6)</a:t>
            </a:r>
          </a:p>
          <a:p>
            <a:pPr marL="1085850" lvl="2" indent="-171450">
              <a:buFont typeface="Arial" panose="020B0604020202020204" pitchFamily="34" charset="0"/>
              <a:buChar char="•"/>
            </a:pPr>
            <a:endParaRPr lang="en-US" sz="1200" b="1" i="0" dirty="0">
              <a:solidFill>
                <a:schemeClr val="tx1"/>
              </a:solidFill>
              <a:latin typeface="+mn-lt"/>
            </a:endParaRPr>
          </a:p>
          <a:p>
            <a:pPr marL="171450" lvl="0" indent="-171450">
              <a:buFont typeface="Arial" panose="020B0604020202020204" pitchFamily="34" charset="0"/>
              <a:buChar char="•"/>
            </a:pPr>
            <a:r>
              <a:rPr lang="en-US" sz="1200" b="1"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Don’t grow weary in doing good. Victory comes to the steadfast.</a:t>
            </a:r>
          </a:p>
          <a:p>
            <a:pPr marL="0" lvl="0" indent="0">
              <a:buFont typeface="Arial" panose="020B0604020202020204" pitchFamily="34" charset="0"/>
              <a:buNone/>
            </a:pPr>
            <a:r>
              <a:rPr lang="en-US" b="1" dirty="0"/>
              <a:t>(Galatians 6:7-10), </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r>
              <a:rPr lang="en-US" i="1" baseline="30000" dirty="0"/>
              <a:t> 9</a:t>
            </a:r>
            <a:r>
              <a:rPr lang="en-US" i="1" dirty="0"/>
              <a:t> And let us not grow weary while doing good, for in due season we shall reap if we do not lose heart.</a:t>
            </a:r>
            <a:r>
              <a:rPr lang="en-US" i="1" baseline="30000" dirty="0"/>
              <a:t> 10</a:t>
            </a:r>
            <a:r>
              <a:rPr lang="en-US" i="1" dirty="0"/>
              <a:t> Therefore, as we have opportunity, let us do good to all, especially to those who are of the household of faith.”</a:t>
            </a:r>
          </a:p>
          <a:p>
            <a:pPr marL="0" lvl="0" indent="0">
              <a:buFont typeface="Arial" panose="020B0604020202020204" pitchFamily="34" charset="0"/>
              <a:buNone/>
            </a:pPr>
            <a:r>
              <a:rPr lang="en-US" b="1" dirty="0"/>
              <a:t>(2 Thessalonians 3:13) [After admonition for those who had ceased working, and were being busybodies while waiting for the coming of the Lord], </a:t>
            </a:r>
            <a:r>
              <a:rPr lang="en-US" i="1" dirty="0"/>
              <a:t>“But as for you, brethren, do not grow weary in doing good.”</a:t>
            </a:r>
          </a:p>
          <a:p>
            <a:pPr marL="628650" lvl="1" indent="-171450">
              <a:buFont typeface="Arial" panose="020B0604020202020204" pitchFamily="34" charset="0"/>
              <a:buChar char="•"/>
            </a:pPr>
            <a:r>
              <a:rPr lang="en-US" sz="1200" b="1" i="0" dirty="0">
                <a:solidFill>
                  <a:schemeClr val="tx1"/>
                </a:solidFill>
                <a:latin typeface="+mn-lt"/>
              </a:rPr>
              <a:t>Praise to God</a:t>
            </a:r>
          </a:p>
          <a:p>
            <a:pPr marL="1085850" lvl="2" indent="-171450">
              <a:buFont typeface="Arial" panose="020B0604020202020204" pitchFamily="34" charset="0"/>
              <a:buChar char="•"/>
            </a:pPr>
            <a:r>
              <a:rPr lang="en-US" sz="1200" b="0" i="0" dirty="0">
                <a:solidFill>
                  <a:schemeClr val="tx1"/>
                </a:solidFill>
                <a:latin typeface="+mn-lt"/>
              </a:rPr>
              <a:t>It should be a facet of every prayer we offer to God</a:t>
            </a:r>
          </a:p>
          <a:p>
            <a:pPr marL="1085850" lvl="2" indent="-171450">
              <a:buFont typeface="Arial" panose="020B0604020202020204" pitchFamily="34" charset="0"/>
              <a:buChar char="•"/>
            </a:pPr>
            <a:r>
              <a:rPr lang="en-US" sz="1200" b="0" i="0" dirty="0">
                <a:solidFill>
                  <a:schemeClr val="tx1"/>
                </a:solidFill>
                <a:latin typeface="+mn-lt"/>
              </a:rPr>
              <a:t>It should be a component of the spiritual songs we sing to Him</a:t>
            </a:r>
          </a:p>
          <a:p>
            <a:pPr marL="1085850" lvl="2" indent="-171450">
              <a:buFont typeface="Arial" panose="020B0604020202020204" pitchFamily="34" charset="0"/>
              <a:buChar char="•"/>
            </a:pPr>
            <a:r>
              <a:rPr lang="en-US" sz="1200" b="0" i="0" dirty="0">
                <a:solidFill>
                  <a:schemeClr val="tx1"/>
                </a:solidFill>
                <a:latin typeface="+mn-lt"/>
              </a:rPr>
              <a:t>We should be quick to offer Him praise in our interactions with others.</a:t>
            </a:r>
          </a:p>
          <a:p>
            <a:pPr marL="1543050" lvl="3" indent="-171450">
              <a:buFont typeface="Arial" panose="020B0604020202020204" pitchFamily="34" charset="0"/>
              <a:buChar char="•"/>
            </a:pPr>
            <a:r>
              <a:rPr lang="en-US" sz="1200" b="0" i="0" dirty="0">
                <a:solidFill>
                  <a:schemeClr val="tx1"/>
                </a:solidFill>
                <a:latin typeface="+mn-lt"/>
              </a:rPr>
              <a:t>“Are you feeling better?”  “Yes, I am, praise God.”</a:t>
            </a:r>
          </a:p>
          <a:p>
            <a:pPr marL="1543050" lvl="3" indent="-171450">
              <a:buFont typeface="Arial" panose="020B0604020202020204" pitchFamily="34" charset="0"/>
              <a:buChar char="•"/>
            </a:pPr>
            <a:r>
              <a:rPr lang="en-US" sz="1200" b="0" i="0" dirty="0">
                <a:solidFill>
                  <a:schemeClr val="tx1"/>
                </a:solidFill>
                <a:latin typeface="+mn-lt"/>
              </a:rPr>
              <a:t>“Did you get that new job?”  “Yes, praise God, I am truly blessed.”</a:t>
            </a:r>
          </a:p>
          <a:p>
            <a:pPr marL="1543050" lvl="3" indent="-171450">
              <a:buFont typeface="Arial" panose="020B0604020202020204" pitchFamily="34" charset="0"/>
              <a:buChar char="•"/>
            </a:pPr>
            <a:r>
              <a:rPr lang="en-US" sz="1200" b="0" i="0" dirty="0">
                <a:solidFill>
                  <a:schemeClr val="tx1"/>
                </a:solidFill>
                <a:latin typeface="+mn-lt"/>
              </a:rPr>
              <a:t>“Were you able to talk with your family about the Lord?” “Yes, and I give all the glory to God!”</a:t>
            </a:r>
          </a:p>
          <a:p>
            <a:pPr marL="1085850" lvl="2" indent="-171450">
              <a:buFont typeface="Arial" panose="020B0604020202020204" pitchFamily="34" charset="0"/>
              <a:buChar char="•"/>
            </a:pPr>
            <a:r>
              <a:rPr lang="en-US" sz="1200" b="0" i="0" dirty="0">
                <a:solidFill>
                  <a:schemeClr val="tx1"/>
                </a:solidFill>
                <a:latin typeface="+mn-lt"/>
              </a:rPr>
              <a:t>We can become uncomfortable with the excesses of the Charismatics, who pepper their language with such praise, said as an interjection rather than true praise.</a:t>
            </a:r>
          </a:p>
          <a:p>
            <a:pPr marL="1543050" lvl="3" indent="-171450">
              <a:buFont typeface="Arial" panose="020B0604020202020204" pitchFamily="34" charset="0"/>
              <a:buChar char="•"/>
            </a:pPr>
            <a:r>
              <a:rPr lang="en-US" sz="1200" b="0" i="0" dirty="0">
                <a:solidFill>
                  <a:schemeClr val="tx1"/>
                </a:solidFill>
                <a:latin typeface="+mn-lt"/>
              </a:rPr>
              <a:t>Sometimes their worship reaches the point of being disorderly because of their one-upping each other with these expressions.  (Much like the Corinthians, as related in 1 Corinthians 14).</a:t>
            </a:r>
          </a:p>
          <a:p>
            <a:pPr marL="1543050" lvl="3" indent="-171450">
              <a:buFont typeface="Arial" panose="020B0604020202020204" pitchFamily="34" charset="0"/>
              <a:buChar char="•"/>
            </a:pPr>
            <a:r>
              <a:rPr lang="en-US" sz="1200" b="0" i="0" dirty="0">
                <a:solidFill>
                  <a:schemeClr val="tx1"/>
                </a:solidFill>
                <a:latin typeface="+mn-lt"/>
              </a:rPr>
              <a:t>We can’t let the excesses and perversions of others keep us from offering up daily our praises to the Lord (in private, and before others).</a:t>
            </a:r>
          </a:p>
          <a:p>
            <a:pPr marL="1543050" lvl="3" indent="-171450">
              <a:buFont typeface="Arial" panose="020B0604020202020204" pitchFamily="34" charset="0"/>
              <a:buChar char="•"/>
            </a:pPr>
            <a:r>
              <a:rPr lang="en-US" sz="1200" b="0" i="0" dirty="0">
                <a:solidFill>
                  <a:schemeClr val="tx1"/>
                </a:solidFill>
                <a:latin typeface="+mn-lt"/>
              </a:rPr>
              <a:t>Paul didn’t!</a:t>
            </a:r>
          </a:p>
          <a:p>
            <a:pPr marL="0" lvl="0" indent="0">
              <a:buFont typeface="Arial" panose="020B0604020202020204" pitchFamily="34" charset="0"/>
              <a:buNone/>
            </a:pPr>
            <a:r>
              <a:rPr lang="en-US" sz="1200" b="1" i="0" dirty="0">
                <a:solidFill>
                  <a:schemeClr val="tx1"/>
                </a:solidFill>
                <a:latin typeface="+mn-lt"/>
              </a:rPr>
              <a:t>(</a:t>
            </a:r>
            <a:r>
              <a:rPr lang="en-US" b="1" dirty="0"/>
              <a:t>Romans 16:25-27) [Paul’s closing benediction in his letter to the Romans], </a:t>
            </a:r>
            <a:r>
              <a:rPr lang="en-US" i="1" dirty="0"/>
              <a:t>“Now to Him who is able to establish you according to my gospel and the preaching of Jesus Christ, according to the revelation of the mystery kept secret since the world began</a:t>
            </a:r>
            <a:r>
              <a:rPr lang="en-US" i="1" baseline="30000" dirty="0"/>
              <a:t> 26</a:t>
            </a:r>
            <a:r>
              <a:rPr lang="en-US" i="1" dirty="0"/>
              <a:t> but now made manifest, and by the prophetic Scriptures made known to all nations, according to the commandment of the everlasting God, for obedience to the faith—</a:t>
            </a:r>
            <a:r>
              <a:rPr lang="en-US" i="1" baseline="30000" dirty="0"/>
              <a:t> 27</a:t>
            </a:r>
            <a:r>
              <a:rPr lang="en-US" i="1" dirty="0"/>
              <a:t> to God, alone wise, be glory through Jesus Christ forever. Amen.”</a:t>
            </a:r>
            <a:endParaRPr lang="en-US" sz="1200" b="0"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0927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19:1-10</a:t>
            </a:r>
          </a:p>
          <a:p>
            <a:pPr marL="642795" lvl="1" indent="-175308">
              <a:buFont typeface="Arial" panose="020B0604020202020204" pitchFamily="34" charset="0"/>
              <a:buChar char="•"/>
            </a:pPr>
            <a:r>
              <a:rPr lang="en-US" sz="1200" b="1" dirty="0">
                <a:latin typeface="+mn-lt"/>
              </a:rPr>
              <a:t>Identify and define</a:t>
            </a:r>
          </a:p>
          <a:p>
            <a:pPr marL="181737" lvl="0" indent="-171450">
              <a:buFont typeface="Arial" panose="020B0604020202020204" pitchFamily="34" charset="0"/>
              <a:buChar char="•"/>
            </a:pPr>
            <a:r>
              <a:rPr lang="en-US" sz="1200" b="1" dirty="0">
                <a:solidFill>
                  <a:srgbClr val="324959"/>
                </a:solidFill>
              </a:rPr>
              <a:t>Loud voice of a great multitude in heaven (1)</a:t>
            </a:r>
          </a:p>
          <a:p>
            <a:pPr marL="638937" lvl="1" indent="-171450">
              <a:buFont typeface="Arial" panose="020B0604020202020204" pitchFamily="34" charset="0"/>
              <a:buChar char="•"/>
            </a:pPr>
            <a:r>
              <a:rPr lang="en-US" sz="1200" b="0" dirty="0">
                <a:solidFill>
                  <a:srgbClr val="324959"/>
                </a:solidFill>
              </a:rPr>
              <a:t>In contrast with the great despair of the kings, merchants and sailors of chapter 18</a:t>
            </a:r>
          </a:p>
          <a:p>
            <a:pPr marL="638937" lvl="1" indent="-171450">
              <a:buFont typeface="Arial" panose="020B0604020202020204" pitchFamily="34" charset="0"/>
              <a:buChar char="•"/>
            </a:pPr>
            <a:r>
              <a:rPr lang="en-US" sz="1200" b="0" dirty="0">
                <a:solidFill>
                  <a:srgbClr val="324959"/>
                </a:solidFill>
              </a:rPr>
              <a:t>Praise coming from heaven.  (Heavenly host).</a:t>
            </a:r>
          </a:p>
          <a:p>
            <a:pPr marL="10287" lvl="0" indent="0">
              <a:buFont typeface="Arial" panose="020B0604020202020204" pitchFamily="34" charset="0"/>
              <a:buNone/>
            </a:pPr>
            <a:r>
              <a:rPr lang="en-US" sz="1200" b="1" dirty="0">
                <a:solidFill>
                  <a:srgbClr val="324959"/>
                </a:solidFill>
              </a:rPr>
              <a:t>(Luke 2:13-14) [An angel has just told the shepherds of the birth of the Christ], </a:t>
            </a:r>
            <a:r>
              <a:rPr lang="en-US" sz="1200" b="0" i="1" dirty="0">
                <a:solidFill>
                  <a:srgbClr val="324959"/>
                </a:solidFill>
              </a:rPr>
              <a:t>“</a:t>
            </a:r>
            <a:r>
              <a:rPr lang="en-US" i="1" dirty="0"/>
              <a:t>And suddenly there was with the angel a multitude of the heavenly host praising God and saying: </a:t>
            </a:r>
            <a:r>
              <a:rPr lang="en-US" i="1" baseline="30000" dirty="0"/>
              <a:t>14</a:t>
            </a:r>
            <a:r>
              <a:rPr lang="en-US" i="1" dirty="0"/>
              <a:t> ‘Glory to God in the highest, and on earth peace, goodwill toward men!’”</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The great harlot (2) (taking the late date of writing)</a:t>
            </a:r>
          </a:p>
          <a:p>
            <a:pPr marL="638937" lvl="1" indent="-171450">
              <a:buFont typeface="Arial" panose="020B0604020202020204" pitchFamily="34" charset="0"/>
              <a:buChar char="•"/>
            </a:pPr>
            <a:r>
              <a:rPr lang="en-US" sz="1200" b="0" dirty="0">
                <a:solidFill>
                  <a:srgbClr val="324959"/>
                </a:solidFill>
              </a:rPr>
              <a:t>Identified in Chapter 17, and Judged in Chapter 18</a:t>
            </a:r>
          </a:p>
          <a:p>
            <a:pPr marL="638937" lvl="1" indent="-171450">
              <a:buFont typeface="Arial" panose="020B0604020202020204" pitchFamily="34" charset="0"/>
              <a:buChar char="•"/>
            </a:pPr>
            <a:r>
              <a:rPr lang="en-US" sz="1200" b="0" dirty="0">
                <a:solidFill>
                  <a:srgbClr val="324959"/>
                </a:solidFill>
              </a:rPr>
              <a:t>Controls the beast (the Empire), is a great city (Rome)</a:t>
            </a:r>
          </a:p>
          <a:p>
            <a:pPr marL="638937" lvl="1" indent="-171450">
              <a:buFont typeface="Arial" panose="020B0604020202020204" pitchFamily="34" charset="0"/>
              <a:buChar char="•"/>
            </a:pPr>
            <a:r>
              <a:rPr lang="en-US" sz="1200" b="0" dirty="0">
                <a:solidFill>
                  <a:srgbClr val="324959"/>
                </a:solidFill>
              </a:rPr>
              <a:t>Judged because of her evil influence over the world. (violence, idolatry, immorality)</a:t>
            </a:r>
          </a:p>
          <a:p>
            <a:pPr marL="1096137" lvl="2" indent="-171450">
              <a:buFont typeface="Arial" panose="020B0604020202020204" pitchFamily="34" charset="0"/>
              <a:buChar char="•"/>
            </a:pPr>
            <a:r>
              <a:rPr lang="en-US" sz="1200" b="0" dirty="0">
                <a:solidFill>
                  <a:srgbClr val="324959"/>
                </a:solidFill>
              </a:rPr>
              <a:t>Note: In verse 2, specifically (fornication/idolatry; murder of the saints)</a:t>
            </a:r>
          </a:p>
          <a:p>
            <a:pPr marL="181737" lvl="0" indent="-171450">
              <a:buFont typeface="Arial" panose="020B0604020202020204" pitchFamily="34" charset="0"/>
              <a:buChar char="•"/>
            </a:pPr>
            <a:r>
              <a:rPr lang="en-US" sz="1200" b="1" dirty="0">
                <a:solidFill>
                  <a:srgbClr val="324959"/>
                </a:solidFill>
              </a:rPr>
              <a:t>“Her smoke rises forever and ever!” (3)</a:t>
            </a:r>
          </a:p>
          <a:p>
            <a:pPr marL="638937" lvl="1" indent="-171450">
              <a:buFont typeface="Arial" panose="020B0604020202020204" pitchFamily="34" charset="0"/>
              <a:buChar char="•"/>
            </a:pPr>
            <a:r>
              <a:rPr lang="en-US" sz="1200" b="0" dirty="0">
                <a:solidFill>
                  <a:srgbClr val="324959"/>
                </a:solidFill>
              </a:rPr>
              <a:t>An indication of everlasting punishment</a:t>
            </a:r>
          </a:p>
          <a:p>
            <a:pPr marL="638937" lvl="1" indent="-171450">
              <a:buFont typeface="Arial" panose="020B0604020202020204" pitchFamily="34" charset="0"/>
              <a:buChar char="•"/>
            </a:pPr>
            <a:r>
              <a:rPr lang="en-US" sz="1200" b="0" dirty="0">
                <a:solidFill>
                  <a:srgbClr val="324959"/>
                </a:solidFill>
              </a:rPr>
              <a:t>God’s judgment of evil is final.</a:t>
            </a:r>
          </a:p>
          <a:p>
            <a:pPr marL="10287" lvl="0" indent="0">
              <a:buFont typeface="Arial" panose="020B0604020202020204" pitchFamily="34" charset="0"/>
              <a:buNone/>
            </a:pPr>
            <a:r>
              <a:rPr lang="en-US" sz="1200" b="1" dirty="0">
                <a:solidFill>
                  <a:srgbClr val="324959"/>
                </a:solidFill>
              </a:rPr>
              <a:t>(</a:t>
            </a:r>
            <a:r>
              <a:rPr lang="en-US" b="1" dirty="0"/>
              <a:t>Revelation 14:9-11), </a:t>
            </a:r>
            <a:r>
              <a:rPr lang="en-US" i="1" dirty="0"/>
              <a:t>“Then a third angel followed them, saying with a loud voice, “If anyone worships the beast and his image, and receives his mark on his forehead or on his hand,</a:t>
            </a:r>
            <a:r>
              <a:rPr lang="en-US" i="1" baseline="30000" dirty="0"/>
              <a:t> 10</a:t>
            </a:r>
            <a:r>
              <a:rPr lang="en-US" i="1" dirty="0"/>
              <a:t> he himself shall also drink of the wine of the wrath of God, which is poured out full strength into the cup of His indignation. He shall be tormented with fire and brimstone in the presence of the holy angels and in the presence of the Lamb.</a:t>
            </a:r>
            <a:r>
              <a:rPr lang="en-US" i="1" baseline="30000" dirty="0"/>
              <a:t> 11</a:t>
            </a:r>
            <a:r>
              <a:rPr lang="en-US" i="1" dirty="0"/>
              <a:t> </a:t>
            </a:r>
            <a:r>
              <a:rPr lang="en-US" i="1" u="sng" dirty="0"/>
              <a:t>And the smoke of their torment ascends forever and ever</a:t>
            </a:r>
            <a:r>
              <a:rPr lang="en-US" i="1" dirty="0"/>
              <a:t>; and they have no rest day or night, who worship the beast and his image, and whoever receives the mark of his name.”</a:t>
            </a:r>
          </a:p>
          <a:p>
            <a:pPr marL="10287" lvl="0" indent="0">
              <a:buFont typeface="Arial" panose="020B0604020202020204" pitchFamily="34" charset="0"/>
              <a:buNone/>
            </a:pPr>
            <a:r>
              <a:rPr lang="en-US" b="1" i="0" dirty="0"/>
              <a:t>(Matthew 25:46), [The judgment scene], </a:t>
            </a:r>
            <a:r>
              <a:rPr lang="en-US" i="1" dirty="0"/>
              <a:t>“And these will go away into everlasting punishment, but the righteous into eternal life.”</a:t>
            </a:r>
          </a:p>
          <a:p>
            <a:pPr marL="181737" lvl="0" indent="-171450">
              <a:buFont typeface="Arial" panose="020B0604020202020204" pitchFamily="34" charset="0"/>
              <a:buChar char="•"/>
            </a:pPr>
            <a:r>
              <a:rPr lang="en-US" sz="1200" b="1" dirty="0">
                <a:solidFill>
                  <a:srgbClr val="324959"/>
                </a:solidFill>
              </a:rPr>
              <a:t>24 elders (4)</a:t>
            </a:r>
          </a:p>
          <a:p>
            <a:pPr marL="638937" lvl="1" indent="-171450">
              <a:buFont typeface="Arial" panose="020B0604020202020204" pitchFamily="34" charset="0"/>
              <a:buChar char="•"/>
            </a:pPr>
            <a:r>
              <a:rPr lang="en-US" sz="1200" b="0" dirty="0">
                <a:solidFill>
                  <a:srgbClr val="324959"/>
                </a:solidFill>
              </a:rPr>
              <a:t>Appear numerous times throughout the book</a:t>
            </a:r>
          </a:p>
          <a:p>
            <a:pPr marL="638937" lvl="1" indent="-171450">
              <a:buFont typeface="Arial" panose="020B0604020202020204" pitchFamily="34" charset="0"/>
              <a:buChar char="•"/>
            </a:pPr>
            <a:r>
              <a:rPr lang="en-US" sz="1200" b="0" dirty="0">
                <a:solidFill>
                  <a:srgbClr val="324959"/>
                </a:solidFill>
              </a:rPr>
              <a:t>Present in the throne room of God (cf. Revelation 4)</a:t>
            </a:r>
          </a:p>
          <a:p>
            <a:pPr marL="1096137" lvl="2" indent="-171450">
              <a:buFont typeface="Arial" panose="020B0604020202020204" pitchFamily="34" charset="0"/>
              <a:buChar char="•"/>
            </a:pPr>
            <a:r>
              <a:rPr lang="en-US" sz="1200" b="0" dirty="0">
                <a:solidFill>
                  <a:srgbClr val="324959"/>
                </a:solidFill>
              </a:rPr>
              <a:t>12 a number associated with God’s people in each covenant</a:t>
            </a:r>
          </a:p>
          <a:p>
            <a:pPr marL="1553337" lvl="3" indent="-171450">
              <a:buFont typeface="Arial" panose="020B0604020202020204" pitchFamily="34" charset="0"/>
              <a:buChar char="•"/>
            </a:pPr>
            <a:r>
              <a:rPr lang="en-US" sz="1200" b="0" dirty="0">
                <a:solidFill>
                  <a:srgbClr val="324959"/>
                </a:solidFill>
              </a:rPr>
              <a:t>12 patriarchs of the tribes of Israel</a:t>
            </a:r>
          </a:p>
          <a:p>
            <a:pPr marL="1553337" lvl="3" indent="-171450">
              <a:buFont typeface="Arial" panose="020B0604020202020204" pitchFamily="34" charset="0"/>
              <a:buChar char="•"/>
            </a:pPr>
            <a:r>
              <a:rPr lang="en-US" sz="1200" b="0" dirty="0">
                <a:solidFill>
                  <a:srgbClr val="324959"/>
                </a:solidFill>
              </a:rPr>
              <a:t>12 apostles who brought the whole counsel of God to the disciples of Christ</a:t>
            </a:r>
          </a:p>
          <a:p>
            <a:pPr marL="638937" lvl="1" indent="-171450">
              <a:buFont typeface="Arial" panose="020B0604020202020204" pitchFamily="34" charset="0"/>
              <a:buChar char="•"/>
            </a:pPr>
            <a:r>
              <a:rPr lang="en-US" sz="1200" b="0" dirty="0">
                <a:solidFill>
                  <a:srgbClr val="324959"/>
                </a:solidFill>
              </a:rPr>
              <a:t>24 representative of all of God’s covenant people (Both OT and NT)</a:t>
            </a:r>
          </a:p>
          <a:p>
            <a:pPr marL="181737" lvl="0" indent="-171450">
              <a:buFont typeface="Arial" panose="020B0604020202020204" pitchFamily="34" charset="0"/>
              <a:buChar char="•"/>
            </a:pPr>
            <a:r>
              <a:rPr lang="en-US" sz="1200" b="1" dirty="0">
                <a:solidFill>
                  <a:srgbClr val="324959"/>
                </a:solidFill>
              </a:rPr>
              <a:t>Four living creatures (4)</a:t>
            </a:r>
          </a:p>
          <a:p>
            <a:pPr marL="638937" lvl="1" indent="-171450">
              <a:buFont typeface="Arial" panose="020B0604020202020204" pitchFamily="34" charset="0"/>
              <a:buChar char="•"/>
            </a:pPr>
            <a:r>
              <a:rPr lang="en-US" sz="1200" b="0" dirty="0">
                <a:solidFill>
                  <a:srgbClr val="324959"/>
                </a:solidFill>
              </a:rPr>
              <a:t>Referred to as Seraphim in Isaiah 6:1-3</a:t>
            </a:r>
          </a:p>
          <a:p>
            <a:pPr marL="638937" lvl="1" indent="-171450">
              <a:buFont typeface="Arial" panose="020B0604020202020204" pitchFamily="34" charset="0"/>
              <a:buChar char="•"/>
            </a:pPr>
            <a:r>
              <a:rPr lang="en-US" sz="1200" b="0" dirty="0">
                <a:solidFill>
                  <a:srgbClr val="324959"/>
                </a:solidFill>
              </a:rPr>
              <a:t>Significant angels, created to praise and serve God before His throne</a:t>
            </a:r>
          </a:p>
          <a:p>
            <a:pPr marL="181737" lvl="0" indent="-171450">
              <a:buFont typeface="Arial" panose="020B0604020202020204" pitchFamily="34" charset="0"/>
              <a:buChar char="•"/>
            </a:pPr>
            <a:r>
              <a:rPr lang="en-US" sz="1200" b="1" dirty="0">
                <a:solidFill>
                  <a:srgbClr val="324959"/>
                </a:solidFill>
              </a:rPr>
              <a:t>Voice from the throne (5, for sure; is this the same voice in 9-10?)</a:t>
            </a:r>
          </a:p>
          <a:p>
            <a:pPr marL="638937" lvl="1" indent="-171450">
              <a:buFont typeface="Arial" panose="020B0604020202020204" pitchFamily="34" charset="0"/>
              <a:buChar char="•"/>
            </a:pPr>
            <a:r>
              <a:rPr lang="en-US" sz="1200" b="0" dirty="0">
                <a:solidFill>
                  <a:srgbClr val="324959"/>
                </a:solidFill>
              </a:rPr>
              <a:t>The speaker is not identified.  It emanates, however, from the throne of God.</a:t>
            </a:r>
          </a:p>
          <a:p>
            <a:pPr marL="638937" lvl="1" indent="-171450">
              <a:buFont typeface="Arial" panose="020B0604020202020204" pitchFamily="34" charset="0"/>
              <a:buChar char="•"/>
            </a:pPr>
            <a:r>
              <a:rPr lang="en-US" sz="1200" b="0" dirty="0">
                <a:solidFill>
                  <a:srgbClr val="324959"/>
                </a:solidFill>
              </a:rPr>
              <a:t>Note: There is a possibility that this voice and the voice of the great multitude in the next verse are the same voice (one individual).  </a:t>
            </a:r>
            <a:r>
              <a:rPr lang="en-US" sz="1200" b="0" dirty="0" err="1">
                <a:solidFill>
                  <a:srgbClr val="324959"/>
                </a:solidFill>
              </a:rPr>
              <a:t>Harkrider</a:t>
            </a:r>
            <a:r>
              <a:rPr lang="en-US" sz="1200" b="0" dirty="0">
                <a:solidFill>
                  <a:srgbClr val="324959"/>
                </a:solidFill>
              </a:rPr>
              <a:t> believes this to be so.</a:t>
            </a:r>
          </a:p>
          <a:p>
            <a:pPr marL="638937" lvl="1" indent="-171450">
              <a:buFont typeface="Arial" panose="020B0604020202020204" pitchFamily="34" charset="0"/>
              <a:buChar char="•"/>
            </a:pPr>
            <a:r>
              <a:rPr lang="en-US" sz="1200" b="0" dirty="0">
                <a:solidFill>
                  <a:srgbClr val="324959"/>
                </a:solidFill>
              </a:rPr>
              <a:t>Hendriksen does not think so, thinking this voice to be possibly one of the seraphim, or another angel.</a:t>
            </a:r>
          </a:p>
          <a:p>
            <a:pPr marL="638937" lvl="1" indent="-171450">
              <a:buFont typeface="Arial" panose="020B0604020202020204" pitchFamily="34" charset="0"/>
              <a:buChar char="•"/>
            </a:pPr>
            <a:r>
              <a:rPr lang="en-US" sz="1200" b="0" dirty="0">
                <a:solidFill>
                  <a:srgbClr val="324959"/>
                </a:solidFill>
              </a:rPr>
              <a:t>If so, verse 6 describes the sound of the voice in verse 5</a:t>
            </a:r>
          </a:p>
          <a:p>
            <a:pPr marL="638937" lvl="1" indent="-171450">
              <a:buFont typeface="Arial" panose="020B0604020202020204" pitchFamily="34" charset="0"/>
              <a:buChar char="•"/>
            </a:pPr>
            <a:r>
              <a:rPr lang="en-US" sz="1200" b="0" dirty="0">
                <a:solidFill>
                  <a:srgbClr val="324959"/>
                </a:solidFill>
              </a:rPr>
              <a:t>If not, the identification of the voice in 9 and 10 </a:t>
            </a:r>
            <a:r>
              <a:rPr lang="en-US" sz="1200" b="0" i="1" dirty="0">
                <a:solidFill>
                  <a:srgbClr val="324959"/>
                </a:solidFill>
              </a:rPr>
              <a:t>“he” </a:t>
            </a:r>
            <a:r>
              <a:rPr lang="en-US" sz="1200" b="0" dirty="0">
                <a:solidFill>
                  <a:srgbClr val="324959"/>
                </a:solidFill>
              </a:rPr>
              <a:t>could very well be the same as the voice in 5.</a:t>
            </a:r>
          </a:p>
          <a:p>
            <a:pPr marL="638937" lvl="1" indent="-171450">
              <a:buFont typeface="Arial" panose="020B0604020202020204" pitchFamily="34" charset="0"/>
              <a:buChar char="•"/>
            </a:pPr>
            <a:r>
              <a:rPr lang="en-US" sz="1200" b="0" dirty="0">
                <a:solidFill>
                  <a:srgbClr val="324959"/>
                </a:solidFill>
              </a:rPr>
              <a:t>Whether so or not, the voice of verse 9 and 10 overcame John, as he offered to worship him.</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Regardless, the identity not as important as the praise being offered</a:t>
            </a:r>
          </a:p>
          <a:p>
            <a:pPr marL="181737" lvl="0" indent="-171450">
              <a:buFont typeface="Arial" panose="020B0604020202020204" pitchFamily="34" charset="0"/>
              <a:buChar char="•"/>
            </a:pPr>
            <a:r>
              <a:rPr lang="en-US" sz="1200" b="1" dirty="0">
                <a:solidFill>
                  <a:srgbClr val="324959"/>
                </a:solidFill>
              </a:rPr>
              <a:t>Voice of a great multitude (6)</a:t>
            </a:r>
          </a:p>
          <a:p>
            <a:pPr marL="638937" lvl="1" indent="-171450">
              <a:buFont typeface="Arial" panose="020B0604020202020204" pitchFamily="34" charset="0"/>
              <a:buChar char="•"/>
            </a:pPr>
            <a:r>
              <a:rPr lang="en-US" sz="1200" b="0" dirty="0">
                <a:solidFill>
                  <a:srgbClr val="324959"/>
                </a:solidFill>
              </a:rPr>
              <a:t>Possibly the same voice mentioned in verse 1?</a:t>
            </a:r>
          </a:p>
          <a:p>
            <a:pPr marL="638937" lvl="1" indent="-171450">
              <a:buFont typeface="Arial" panose="020B0604020202020204" pitchFamily="34" charset="0"/>
              <a:buChar char="•"/>
            </a:pPr>
            <a:r>
              <a:rPr lang="en-US" sz="1200" b="0" dirty="0">
                <a:solidFill>
                  <a:srgbClr val="324959"/>
                </a:solidFill>
              </a:rPr>
              <a:t>Perhaps inclusive of both angels and men in heaven? (Hendriksen)  Similar to the gradations of praise mentioned in Revelation 5:8-14</a:t>
            </a:r>
          </a:p>
          <a:p>
            <a:pPr marL="638937" lvl="1" indent="-171450">
              <a:buFont typeface="Arial" panose="020B0604020202020204" pitchFamily="34" charset="0"/>
              <a:buChar char="•"/>
            </a:pPr>
            <a:r>
              <a:rPr lang="en-US" sz="1200" b="0" dirty="0">
                <a:solidFill>
                  <a:srgbClr val="324959"/>
                </a:solidFill>
              </a:rPr>
              <a:t>Regardless, the identity not as important as the praise being offered</a:t>
            </a:r>
          </a:p>
          <a:p>
            <a:pPr marL="181737" lvl="0" indent="-171450">
              <a:buFont typeface="Arial" panose="020B0604020202020204" pitchFamily="34" charset="0"/>
              <a:buChar char="•"/>
            </a:pPr>
            <a:r>
              <a:rPr lang="en-US" sz="1200" b="1" dirty="0">
                <a:solidFill>
                  <a:srgbClr val="324959"/>
                </a:solidFill>
              </a:rPr>
              <a:t>Sound of many waters/the sound of mighty </a:t>
            </a:r>
            <a:r>
              <a:rPr lang="en-US" sz="1200" b="1" dirty="0" err="1">
                <a:solidFill>
                  <a:srgbClr val="324959"/>
                </a:solidFill>
              </a:rPr>
              <a:t>Thunderings</a:t>
            </a:r>
            <a:r>
              <a:rPr lang="en-US" sz="1200" b="1" dirty="0">
                <a:solidFill>
                  <a:srgbClr val="324959"/>
                </a:solidFill>
              </a:rPr>
              <a:t> (6)</a:t>
            </a:r>
          </a:p>
          <a:p>
            <a:pPr marL="638937" lvl="1" indent="-171450">
              <a:buFont typeface="Arial" panose="020B0604020202020204" pitchFamily="34" charset="0"/>
              <a:buChar char="•"/>
            </a:pPr>
            <a:r>
              <a:rPr lang="en-US" sz="1200" b="0" dirty="0">
                <a:solidFill>
                  <a:srgbClr val="324959"/>
                </a:solidFill>
              </a:rPr>
              <a:t>Characterization of the nature of the voice in verse 6</a:t>
            </a:r>
          </a:p>
          <a:p>
            <a:pPr marL="638937" lvl="1" indent="-171450">
              <a:buFont typeface="Arial" panose="020B0604020202020204" pitchFamily="34" charset="0"/>
              <a:buChar char="•"/>
            </a:pPr>
            <a:r>
              <a:rPr lang="en-US" sz="1200" b="0" dirty="0">
                <a:solidFill>
                  <a:srgbClr val="324959"/>
                </a:solidFill>
              </a:rPr>
              <a:t>Waters and </a:t>
            </a:r>
            <a:r>
              <a:rPr lang="en-US" sz="1200" b="0" dirty="0" err="1">
                <a:solidFill>
                  <a:srgbClr val="324959"/>
                </a:solidFill>
              </a:rPr>
              <a:t>Thunderings</a:t>
            </a:r>
            <a:r>
              <a:rPr lang="en-US" sz="1200" b="0" dirty="0">
                <a:solidFill>
                  <a:srgbClr val="324959"/>
                </a:solidFill>
              </a:rPr>
              <a:t> – An overwhelming sound, praising the Lord</a:t>
            </a:r>
          </a:p>
          <a:p>
            <a:pPr marL="638937" lvl="1" indent="-171450">
              <a:buFont typeface="Arial" panose="020B0604020202020204" pitchFamily="34" charset="0"/>
              <a:buChar char="•"/>
            </a:pPr>
            <a:r>
              <a:rPr lang="en-US" sz="1200" b="0" dirty="0">
                <a:solidFill>
                  <a:srgbClr val="324959"/>
                </a:solidFill>
              </a:rPr>
              <a:t>Consider how we react to loud waves  (we even call loud sounds waves of sound, washing over us)</a:t>
            </a:r>
          </a:p>
          <a:p>
            <a:pPr marL="638937" lvl="1" indent="-171450">
              <a:buFont typeface="Arial" panose="020B0604020202020204" pitchFamily="34" charset="0"/>
              <a:buChar char="•"/>
            </a:pPr>
            <a:r>
              <a:rPr lang="en-US" sz="1200" b="0" dirty="0">
                <a:solidFill>
                  <a:srgbClr val="324959"/>
                </a:solidFill>
              </a:rPr>
              <a:t>Same with Thunderclaps.  They are powerful and memorable.</a:t>
            </a:r>
          </a:p>
          <a:p>
            <a:pPr marL="181737" lvl="0" indent="-171450">
              <a:buFont typeface="Arial" panose="020B0604020202020204" pitchFamily="34" charset="0"/>
              <a:buChar char="•"/>
            </a:pPr>
            <a:r>
              <a:rPr lang="en-US" sz="1200" b="1" dirty="0">
                <a:solidFill>
                  <a:srgbClr val="324959"/>
                </a:solidFill>
              </a:rPr>
              <a:t>The Lamb (7,9)</a:t>
            </a:r>
          </a:p>
          <a:p>
            <a:pPr marL="638937" lvl="1" indent="-171450">
              <a:buFont typeface="Arial" panose="020B0604020202020204" pitchFamily="34" charset="0"/>
              <a:buChar char="•"/>
            </a:pPr>
            <a:r>
              <a:rPr lang="en-US" sz="1200" b="0" dirty="0">
                <a:solidFill>
                  <a:srgbClr val="324959"/>
                </a:solidFill>
              </a:rPr>
              <a:t>Identified from Revelation 5:6.  A reference to Jesus Christ</a:t>
            </a:r>
          </a:p>
          <a:p>
            <a:pPr marL="638937" lvl="1" indent="-171450">
              <a:buFont typeface="Arial" panose="020B0604020202020204" pitchFamily="34" charset="0"/>
              <a:buChar char="•"/>
            </a:pPr>
            <a:r>
              <a:rPr lang="en-US" sz="1200" b="0" dirty="0">
                <a:solidFill>
                  <a:srgbClr val="324959"/>
                </a:solidFill>
              </a:rPr>
              <a:t>The lamb “as though it had been slain” references His sacrifice, which makes Him worthy of our worship and adoration.</a:t>
            </a:r>
          </a:p>
          <a:p>
            <a:pPr marL="638937" lvl="1" indent="-171450">
              <a:buFont typeface="Arial" panose="020B0604020202020204" pitchFamily="34" charset="0"/>
              <a:buChar char="•"/>
            </a:pPr>
            <a:r>
              <a:rPr lang="en-US" sz="1200" b="0" dirty="0">
                <a:solidFill>
                  <a:srgbClr val="324959"/>
                </a:solidFill>
              </a:rPr>
              <a:t>In this context (as the bridegroom), that sacrifice is the dowry for the bride (the church).</a:t>
            </a:r>
          </a:p>
          <a:p>
            <a:pPr marL="10287" lvl="0" indent="0">
              <a:buFont typeface="Arial" panose="020B0604020202020204" pitchFamily="34" charset="0"/>
              <a:buNone/>
            </a:pPr>
            <a:r>
              <a:rPr lang="en-US" sz="1200" b="1" dirty="0">
                <a:solidFill>
                  <a:srgbClr val="324959"/>
                </a:solidFill>
              </a:rPr>
              <a:t>(Ephesians 5:25), </a:t>
            </a:r>
            <a:r>
              <a:rPr lang="en-US" sz="1200" b="0" i="1" dirty="0">
                <a:solidFill>
                  <a:srgbClr val="324959"/>
                </a:solidFill>
              </a:rPr>
              <a:t>“</a:t>
            </a:r>
            <a:r>
              <a:rPr lang="en-US" i="1" dirty="0"/>
              <a:t>Husbands, love your wives, just as Christ also loved the church and </a:t>
            </a:r>
            <a:r>
              <a:rPr lang="en-US" i="1" u="sng" dirty="0"/>
              <a:t>gave Himself</a:t>
            </a:r>
            <a:r>
              <a:rPr lang="en-US" i="1" u="none" dirty="0"/>
              <a:t> </a:t>
            </a:r>
            <a:r>
              <a:rPr lang="en-US" i="1" dirty="0"/>
              <a:t>for her.”</a:t>
            </a:r>
            <a:endParaRPr lang="en-US" sz="1200" b="0" i="1" dirty="0">
              <a:solidFill>
                <a:srgbClr val="324959"/>
              </a:solidFill>
            </a:endParaRPr>
          </a:p>
          <a:p>
            <a:pPr marL="181737" lvl="0" indent="-171450">
              <a:buFont typeface="Arial" panose="020B0604020202020204" pitchFamily="34" charset="0"/>
              <a:buChar char="•"/>
            </a:pPr>
            <a:r>
              <a:rPr lang="en-US" sz="1200" b="1" dirty="0">
                <a:solidFill>
                  <a:srgbClr val="324959"/>
                </a:solidFill>
              </a:rPr>
              <a:t>His wife (7,8)</a:t>
            </a:r>
          </a:p>
          <a:p>
            <a:pPr marL="638937" lvl="1" indent="-171450">
              <a:buFont typeface="Arial" panose="020B0604020202020204" pitchFamily="34" charset="0"/>
              <a:buChar char="•"/>
            </a:pPr>
            <a:r>
              <a:rPr lang="en-US" sz="1200" b="0" dirty="0">
                <a:solidFill>
                  <a:srgbClr val="324959"/>
                </a:solidFill>
              </a:rPr>
              <a:t>The church is “espoused” (betrothed) unto the Lord</a:t>
            </a:r>
          </a:p>
          <a:p>
            <a:pPr marL="10287" lvl="0" indent="0">
              <a:buFont typeface="Arial" panose="020B0604020202020204" pitchFamily="34" charset="0"/>
              <a:buNone/>
            </a:pPr>
            <a:r>
              <a:rPr lang="en-US" sz="1200" b="1" dirty="0">
                <a:solidFill>
                  <a:srgbClr val="324959"/>
                </a:solidFill>
              </a:rPr>
              <a:t>(2 Corinthians 11:2), [Paul wrote to the Corinthians these words, expressing concern for their faithfulness to the Lord], </a:t>
            </a:r>
            <a:r>
              <a:rPr lang="en-US" sz="1200" b="0" i="1" dirty="0">
                <a:solidFill>
                  <a:srgbClr val="324959"/>
                </a:solidFill>
              </a:rPr>
              <a:t>“</a:t>
            </a:r>
            <a:r>
              <a:rPr lang="en-US" b="0" i="1" dirty="0"/>
              <a:t>For I am jealous for you with godly jealousy. For I have betrothed you to one husband, that I may present you as a chaste virgin to Christ.”</a:t>
            </a:r>
          </a:p>
          <a:p>
            <a:pPr marL="638937" lvl="1" indent="-171450">
              <a:buFont typeface="Arial" panose="020B0604020202020204" pitchFamily="34" charset="0"/>
              <a:buChar char="•"/>
            </a:pPr>
            <a:r>
              <a:rPr lang="en-US" sz="1200" b="0" i="0" dirty="0">
                <a:solidFill>
                  <a:srgbClr val="324959"/>
                </a:solidFill>
              </a:rPr>
              <a:t>This is why the relationship can be described in Ephesians 5 as a wife</a:t>
            </a:r>
          </a:p>
          <a:p>
            <a:pPr marL="638937" lvl="1" indent="-171450">
              <a:buFont typeface="Arial" panose="020B0604020202020204" pitchFamily="34" charset="0"/>
              <a:buChar char="•"/>
            </a:pPr>
            <a:r>
              <a:rPr lang="en-US" sz="1200" b="0" i="0" dirty="0">
                <a:solidFill>
                  <a:srgbClr val="324959"/>
                </a:solidFill>
              </a:rPr>
              <a:t>Note:  This context refers to a marriage supper, which is a part of the great consummation of our relationship with the Lord in eternity.</a:t>
            </a:r>
          </a:p>
          <a:p>
            <a:pPr marL="181737" lvl="0" indent="-171450">
              <a:buFont typeface="Arial" panose="020B0604020202020204" pitchFamily="34" charset="0"/>
              <a:buChar char="•"/>
            </a:pPr>
            <a:r>
              <a:rPr lang="en-US" sz="1200" b="1" dirty="0">
                <a:solidFill>
                  <a:srgbClr val="324959"/>
                </a:solidFill>
              </a:rPr>
              <a:t>Fine linen (8)</a:t>
            </a:r>
          </a:p>
          <a:p>
            <a:pPr marL="638937" lvl="1" indent="-171450">
              <a:buFont typeface="Arial" panose="020B0604020202020204" pitchFamily="34" charset="0"/>
              <a:buChar char="•"/>
            </a:pPr>
            <a:r>
              <a:rPr lang="en-US" sz="1200" b="0" dirty="0">
                <a:solidFill>
                  <a:srgbClr val="324959"/>
                </a:solidFill>
              </a:rPr>
              <a:t>Appropriate dress for a wedding, indicating purity and chastity</a:t>
            </a:r>
          </a:p>
          <a:p>
            <a:pPr marL="10287" lvl="0" indent="0">
              <a:buFont typeface="Arial" panose="020B0604020202020204" pitchFamily="34" charset="0"/>
              <a:buNone/>
            </a:pPr>
            <a:r>
              <a:rPr lang="en-US" sz="1200" b="1" dirty="0">
                <a:solidFill>
                  <a:srgbClr val="324959"/>
                </a:solidFill>
              </a:rPr>
              <a:t>(</a:t>
            </a:r>
            <a:r>
              <a:rPr lang="en-US" b="1" dirty="0"/>
              <a:t>2 Corinthians 11:2), </a:t>
            </a:r>
            <a:r>
              <a:rPr lang="en-US" i="1" dirty="0"/>
              <a:t>“For I am jealous for you with godly jealousy. For I have betrothed you to one husband, </a:t>
            </a:r>
            <a:r>
              <a:rPr lang="en-US" i="1" u="sng" dirty="0"/>
              <a:t>that I may present you as a chaste virgin</a:t>
            </a:r>
            <a:r>
              <a:rPr lang="en-US" i="1" dirty="0"/>
              <a:t> to Christ.</a:t>
            </a:r>
          </a:p>
          <a:p>
            <a:pPr marL="10287" lvl="0" indent="0">
              <a:buFont typeface="Arial" panose="020B0604020202020204" pitchFamily="34" charset="0"/>
              <a:buNone/>
            </a:pPr>
            <a:r>
              <a:rPr lang="en-US" sz="1200" b="1" i="0" dirty="0">
                <a:solidFill>
                  <a:srgbClr val="324959"/>
                </a:solidFill>
              </a:rPr>
              <a:t>(Ephesians 5:25-27), </a:t>
            </a:r>
            <a:r>
              <a:rPr lang="en-US" sz="1200" b="0" i="1" dirty="0">
                <a:solidFill>
                  <a:srgbClr val="324959"/>
                </a:solidFill>
              </a:rPr>
              <a:t>“</a:t>
            </a:r>
            <a:r>
              <a:rPr lang="en-US" i="1" dirty="0"/>
              <a:t>Christ also loved the church and gave Himself for her,</a:t>
            </a:r>
            <a:r>
              <a:rPr lang="en-US" i="1" baseline="30000" dirty="0"/>
              <a:t> 26</a:t>
            </a:r>
            <a:r>
              <a:rPr lang="en-US" i="1" dirty="0"/>
              <a:t> that He might </a:t>
            </a:r>
            <a:r>
              <a:rPr lang="en-US" i="1" u="sng" dirty="0"/>
              <a:t>sanctify</a:t>
            </a:r>
            <a:r>
              <a:rPr lang="en-US" i="1" dirty="0"/>
              <a:t> and </a:t>
            </a:r>
            <a:r>
              <a:rPr lang="en-US" i="1" u="sng" dirty="0"/>
              <a:t>cleanse her</a:t>
            </a:r>
            <a:r>
              <a:rPr lang="en-US" i="1" u="none" dirty="0"/>
              <a:t> </a:t>
            </a:r>
            <a:r>
              <a:rPr lang="en-US" i="1" dirty="0"/>
              <a:t>with the washing of water by the word,</a:t>
            </a:r>
            <a:r>
              <a:rPr lang="en-US" i="1" baseline="30000" dirty="0"/>
              <a:t> 27</a:t>
            </a:r>
            <a:r>
              <a:rPr lang="en-US" i="1" dirty="0"/>
              <a:t> that He might present her to Himself a glorious church, </a:t>
            </a:r>
            <a:r>
              <a:rPr lang="en-US" i="1" u="sng" dirty="0"/>
              <a:t>not having spot or wrinkle</a:t>
            </a:r>
            <a:r>
              <a:rPr lang="en-US" i="1" dirty="0"/>
              <a:t> or any such thing, but that she should be </a:t>
            </a:r>
            <a:r>
              <a:rPr lang="en-US" i="1" u="sng" dirty="0"/>
              <a:t>holy</a:t>
            </a:r>
            <a:r>
              <a:rPr lang="en-US" i="1" dirty="0"/>
              <a:t> and </a:t>
            </a:r>
            <a:r>
              <a:rPr lang="en-US" i="1" u="sng" dirty="0"/>
              <a:t>without blemish</a:t>
            </a:r>
            <a:r>
              <a:rPr lang="en-US" i="1" dirty="0"/>
              <a:t>.”</a:t>
            </a:r>
          </a:p>
          <a:p>
            <a:pPr marL="10287" lvl="0" indent="0">
              <a:buFont typeface="Arial" panose="020B0604020202020204" pitchFamily="34" charset="0"/>
              <a:buNone/>
            </a:pPr>
            <a:r>
              <a:rPr lang="en-US" sz="1200" b="1" i="0" dirty="0">
                <a:solidFill>
                  <a:srgbClr val="324959"/>
                </a:solidFill>
              </a:rPr>
              <a:t>(Revelation 16:15) [Note the Lord’s warning],</a:t>
            </a:r>
            <a:r>
              <a:rPr lang="en-US" sz="1200" b="0" i="1" dirty="0">
                <a:solidFill>
                  <a:srgbClr val="324959"/>
                </a:solidFill>
              </a:rPr>
              <a:t> </a:t>
            </a:r>
            <a:r>
              <a:rPr lang="en-US" sz="1200" b="0" i="0" dirty="0">
                <a:solidFill>
                  <a:srgbClr val="324959"/>
                </a:solidFill>
              </a:rPr>
              <a:t>“</a:t>
            </a:r>
            <a:r>
              <a:rPr lang="en-US" i="0" dirty="0"/>
              <a:t>Behold, I am coming as a thief. Blessed is he who watches, and </a:t>
            </a:r>
            <a:r>
              <a:rPr lang="en-US" i="0" u="sng" dirty="0"/>
              <a:t>keeps his garments</a:t>
            </a:r>
            <a:r>
              <a:rPr lang="en-US" i="0" dirty="0"/>
              <a:t>, lest he walk naked and they see his shame.”</a:t>
            </a:r>
            <a:endParaRPr lang="en-US" sz="1200" b="0" i="0" dirty="0">
              <a:solidFill>
                <a:srgbClr val="324959"/>
              </a:solidFill>
            </a:endParaRPr>
          </a:p>
          <a:p>
            <a:pPr marL="181737" lvl="0" indent="-171450">
              <a:buFont typeface="Arial" panose="020B0604020202020204" pitchFamily="34" charset="0"/>
              <a:buChar char="•"/>
            </a:pPr>
            <a:r>
              <a:rPr lang="en-US" sz="1200" b="1" dirty="0">
                <a:solidFill>
                  <a:srgbClr val="324959"/>
                </a:solidFill>
              </a:rPr>
              <a:t>Marriage supper (9)</a:t>
            </a:r>
          </a:p>
          <a:p>
            <a:pPr marL="638937" lvl="1" indent="-171450">
              <a:buFont typeface="Arial" panose="020B0604020202020204" pitchFamily="34" charset="0"/>
              <a:buChar char="•"/>
            </a:pPr>
            <a:r>
              <a:rPr lang="en-US" sz="1200" b="0" dirty="0">
                <a:solidFill>
                  <a:srgbClr val="324959"/>
                </a:solidFill>
              </a:rPr>
              <a:t>In Jewish culture, the great feast that signifies the end of the betrothal, and ushers in the consummation of the marital relationship.</a:t>
            </a:r>
          </a:p>
          <a:p>
            <a:pPr marL="638937" lvl="1" indent="-171450">
              <a:buFont typeface="Arial" panose="020B0604020202020204" pitchFamily="34" charset="0"/>
              <a:buChar char="•"/>
            </a:pPr>
            <a:r>
              <a:rPr lang="en-US" sz="1200" b="0" dirty="0">
                <a:solidFill>
                  <a:srgbClr val="324959"/>
                </a:solidFill>
              </a:rPr>
              <a:t>In this context, referencing the Lord and His church, the feast emphasizes those who are invited in (the sanctified) to be one of the party that will be in heaven eternally!</a:t>
            </a:r>
          </a:p>
          <a:p>
            <a:pPr marL="638937" lvl="1" indent="-171450">
              <a:buFont typeface="Arial" panose="020B0604020202020204" pitchFamily="34" charset="0"/>
              <a:buChar char="•"/>
            </a:pPr>
            <a:r>
              <a:rPr lang="en-US" sz="1200" b="0" dirty="0">
                <a:solidFill>
                  <a:srgbClr val="324959"/>
                </a:solidFill>
              </a:rPr>
              <a:t>Similar imagery in Revelation 3:20</a:t>
            </a:r>
          </a:p>
          <a:p>
            <a:pPr marL="10287" lvl="0" indent="0">
              <a:buFont typeface="Arial" panose="020B0604020202020204" pitchFamily="34" charset="0"/>
              <a:buNone/>
            </a:pPr>
            <a:r>
              <a:rPr lang="en-US" sz="1200" b="1" dirty="0">
                <a:solidFill>
                  <a:srgbClr val="324959"/>
                </a:solidFill>
              </a:rPr>
              <a:t>(</a:t>
            </a:r>
            <a:r>
              <a:rPr lang="en-US" b="1" dirty="0"/>
              <a:t>Revelation 3:20), </a:t>
            </a:r>
            <a:r>
              <a:rPr lang="en-US" i="1" dirty="0"/>
              <a:t>“Behold, I stand at the door and knock. If anyone hears My voice and opens the door, </a:t>
            </a:r>
            <a:r>
              <a:rPr lang="en-US" i="1" u="sng" dirty="0"/>
              <a:t>I will come in to him and dine with him, and he with Me</a:t>
            </a:r>
            <a:r>
              <a:rPr lang="en-US" i="1" dirty="0"/>
              <a:t>.”</a:t>
            </a:r>
          </a:p>
          <a:p>
            <a:pPr marL="638937" lvl="1" indent="-171450">
              <a:buFont typeface="Arial" panose="020B0604020202020204" pitchFamily="34" charset="0"/>
              <a:buChar char="•"/>
            </a:pPr>
            <a:r>
              <a:rPr lang="en-US" sz="1200" b="1" i="0" dirty="0">
                <a:solidFill>
                  <a:srgbClr val="324959"/>
                </a:solidFill>
              </a:rPr>
              <a:t>Note: </a:t>
            </a:r>
            <a:r>
              <a:rPr lang="en-US" sz="1200" b="0" i="0" dirty="0">
                <a:solidFill>
                  <a:srgbClr val="324959"/>
                </a:solidFill>
              </a:rPr>
              <a:t>Those who have not obeyed the gospel or have not been faithful will be excluded. (cf. Luke 14:15-24, Parable of the great supper, when those who make excuses or are unprepared to come are excluded.  While the poor, maimed and the blind are invited to the feast)</a:t>
            </a:r>
          </a:p>
          <a:p>
            <a:pPr marL="638937" lvl="1" indent="-171450">
              <a:buFont typeface="Arial" panose="020B0604020202020204" pitchFamily="34" charset="0"/>
              <a:buChar char="•"/>
            </a:pPr>
            <a:r>
              <a:rPr lang="en-US" sz="1200" b="0" i="0" dirty="0">
                <a:solidFill>
                  <a:srgbClr val="324959"/>
                </a:solidFill>
              </a:rPr>
              <a:t>As a feast, we must be among the sanctified to attend.  As a part of the bride, our garments must be white.</a:t>
            </a:r>
          </a:p>
          <a:p>
            <a:pPr marL="181737" lvl="0" indent="-171450">
              <a:buFont typeface="Arial" panose="020B0604020202020204" pitchFamily="34" charset="0"/>
              <a:buChar char="•"/>
            </a:pPr>
            <a:r>
              <a:rPr lang="en-US" sz="1200" b="1" dirty="0">
                <a:solidFill>
                  <a:srgbClr val="324959"/>
                </a:solidFill>
              </a:rPr>
              <a:t>“For the testimony of Jesus is the spirit of prophecy” (10)</a:t>
            </a:r>
            <a:endParaRPr lang="en-US" sz="1200" b="0" dirty="0">
              <a:solidFill>
                <a:srgbClr val="324959"/>
              </a:solidFill>
            </a:endParaRPr>
          </a:p>
          <a:p>
            <a:pPr marL="638937" lvl="1" indent="-171450">
              <a:buFont typeface="Arial" panose="020B0604020202020204" pitchFamily="34" charset="0"/>
              <a:buChar char="•"/>
            </a:pPr>
            <a:r>
              <a:rPr lang="en-US" sz="1200" b="0" dirty="0">
                <a:solidFill>
                  <a:srgbClr val="324959"/>
                </a:solidFill>
              </a:rPr>
              <a:t>The angel who spoke is not deity, he is a fellow servant.</a:t>
            </a:r>
          </a:p>
          <a:p>
            <a:pPr marL="638937" lvl="1" indent="-171450">
              <a:buFont typeface="Arial" panose="020B0604020202020204" pitchFamily="34" charset="0"/>
              <a:buChar char="•"/>
            </a:pPr>
            <a:r>
              <a:rPr lang="en-US" sz="1200" b="0" dirty="0">
                <a:solidFill>
                  <a:srgbClr val="324959"/>
                </a:solidFill>
              </a:rPr>
              <a:t>He is like John in the sense that he is “</a:t>
            </a:r>
            <a:r>
              <a:rPr lang="en-US" sz="1200" b="0" i="1" dirty="0">
                <a:solidFill>
                  <a:srgbClr val="324959"/>
                </a:solidFill>
              </a:rPr>
              <a:t>of your brethren who have the testimony of Jesus.”</a:t>
            </a:r>
          </a:p>
          <a:p>
            <a:pPr marL="638937" lvl="1" indent="-171450">
              <a:buFont typeface="Arial" panose="020B0604020202020204" pitchFamily="34" charset="0"/>
              <a:buChar char="•"/>
            </a:pPr>
            <a:r>
              <a:rPr lang="en-US" sz="1200" b="0" dirty="0">
                <a:solidFill>
                  <a:srgbClr val="324959"/>
                </a:solidFill>
              </a:rPr>
              <a:t>Note:  as he is not Deity, he is not to be worshipped.  Only God is to be worshiped.</a:t>
            </a:r>
          </a:p>
          <a:p>
            <a:pPr marL="638937" lvl="1" indent="-171450">
              <a:buFont typeface="Arial" panose="020B0604020202020204" pitchFamily="34" charset="0"/>
              <a:buChar char="•"/>
            </a:pPr>
            <a:r>
              <a:rPr lang="en-US" sz="1200" b="0" dirty="0">
                <a:solidFill>
                  <a:srgbClr val="324959"/>
                </a:solidFill>
              </a:rPr>
              <a:t>Jesus is God! (cf. John 1-2, 14; Matthew 1:23)</a:t>
            </a:r>
          </a:p>
          <a:p>
            <a:pPr marL="1096137" lvl="2" indent="-171450">
              <a:buFont typeface="Arial" panose="020B0604020202020204" pitchFamily="34" charset="0"/>
              <a:buChar char="•"/>
            </a:pPr>
            <a:r>
              <a:rPr lang="en-US" sz="1200" b="0" dirty="0">
                <a:solidFill>
                  <a:srgbClr val="324959"/>
                </a:solidFill>
              </a:rPr>
              <a:t>He on several occasions, while on earth, accepted worship!</a:t>
            </a:r>
          </a:p>
          <a:p>
            <a:pPr marL="10287" lvl="0" indent="0">
              <a:buFont typeface="Arial" panose="020B0604020202020204" pitchFamily="34" charset="0"/>
              <a:buNone/>
            </a:pPr>
            <a:r>
              <a:rPr lang="en-US" sz="1200" b="1" dirty="0">
                <a:solidFill>
                  <a:srgbClr val="324959"/>
                </a:solidFill>
              </a:rPr>
              <a:t>(cf. </a:t>
            </a:r>
            <a:r>
              <a:rPr lang="en-US" b="1" dirty="0"/>
              <a:t>John 9:35-38), </a:t>
            </a:r>
            <a:r>
              <a:rPr lang="en-US" i="1" dirty="0"/>
              <a:t>“Jesus heard that they had cast him </a:t>
            </a:r>
            <a:r>
              <a:rPr lang="en-US" b="1" dirty="0"/>
              <a:t>[the blind man Jesus had healed] </a:t>
            </a:r>
            <a:r>
              <a:rPr lang="en-US" i="1" dirty="0"/>
              <a:t>out; and when He had found him, He said to him, “Do you believe in the Son of God?” </a:t>
            </a:r>
            <a:r>
              <a:rPr lang="en-US" i="1" baseline="30000" dirty="0"/>
              <a:t>36</a:t>
            </a:r>
            <a:r>
              <a:rPr lang="en-US" i="1" dirty="0"/>
              <a:t> He answered and said, “Who is He, Lord, that I may believe in Him?” </a:t>
            </a:r>
            <a:r>
              <a:rPr lang="en-US" i="1" baseline="30000" dirty="0"/>
              <a:t>37</a:t>
            </a:r>
            <a:r>
              <a:rPr lang="en-US" i="1" dirty="0"/>
              <a:t> And Jesus said to him, “You have both seen Him and it is He who is talking with you.” </a:t>
            </a:r>
            <a:r>
              <a:rPr lang="en-US" i="1" baseline="30000" dirty="0"/>
              <a:t>38</a:t>
            </a:r>
            <a:r>
              <a:rPr lang="en-US" i="1" dirty="0"/>
              <a:t> Then he said, “Lord, I believe!” </a:t>
            </a:r>
            <a:r>
              <a:rPr lang="en-US" i="1" u="sng" dirty="0"/>
              <a:t>And he worshiped Him</a:t>
            </a:r>
            <a:r>
              <a:rPr lang="en-US" i="1" dirty="0"/>
              <a:t>.”</a:t>
            </a:r>
          </a:p>
          <a:p>
            <a:pPr marL="638937" lvl="1" indent="-171450">
              <a:buFont typeface="Arial" panose="020B0604020202020204" pitchFamily="34" charset="0"/>
              <a:buChar char="•"/>
            </a:pPr>
            <a:r>
              <a:rPr lang="en-US" i="0" dirty="0"/>
              <a:t>A power aspect of the testimony (gospel) of Jesus is fulfilled prophecy</a:t>
            </a:r>
          </a:p>
          <a:p>
            <a:pPr marL="638937" lvl="1" indent="-171450">
              <a:buFont typeface="Arial" panose="020B0604020202020204" pitchFamily="34" charset="0"/>
              <a:buChar char="•"/>
            </a:pPr>
            <a:r>
              <a:rPr lang="en-US" i="0" dirty="0"/>
              <a:t>It is what convinced the Ethiopian that Jesus was the Christ (Acts 8, cf. Isaiah 53).</a:t>
            </a:r>
          </a:p>
          <a:p>
            <a:pPr marL="638937" lvl="1" indent="-171450">
              <a:buFont typeface="Arial" panose="020B0604020202020204" pitchFamily="34" charset="0"/>
              <a:buChar char="•"/>
            </a:pPr>
            <a:r>
              <a:rPr lang="en-US" i="0" dirty="0"/>
              <a:t>Jesus is the TRUE Christ, identified by the prophecies of old.</a:t>
            </a:r>
          </a:p>
          <a:p>
            <a:pPr marL="10287" lvl="0" indent="0">
              <a:buFont typeface="Arial" panose="020B0604020202020204" pitchFamily="34" charset="0"/>
              <a:buNone/>
            </a:pPr>
            <a:r>
              <a:rPr lang="en-US" b="1" i="0" dirty="0"/>
              <a:t>(Matthew 5:17-18), </a:t>
            </a:r>
            <a:r>
              <a:rPr lang="en-US" i="1" dirty="0"/>
              <a:t>“Do not think that I came to destroy the Law or the Prophets. I did not come to destroy but to fulfill.</a:t>
            </a:r>
            <a:r>
              <a:rPr lang="en-US" i="1" baseline="30000" dirty="0"/>
              <a:t> 18</a:t>
            </a:r>
            <a:r>
              <a:rPr lang="en-US" i="1" dirty="0"/>
              <a:t> For assuredly, I say to you, till heaven and earth pass away, one jot or one tittle will by no means pass from the law till all is fulfilled.”</a:t>
            </a:r>
          </a:p>
          <a:p>
            <a:pPr marL="638937" lvl="1" indent="-171450">
              <a:buFont typeface="Arial" panose="020B0604020202020204" pitchFamily="34" charset="0"/>
              <a:buChar char="•"/>
            </a:pPr>
            <a:r>
              <a:rPr lang="en-US" i="0" dirty="0"/>
              <a:t>As such, the true facts of the gospel are the spirit (the essence) of the prophecies of old.</a:t>
            </a:r>
          </a:p>
          <a:p>
            <a:pPr marL="638937" lvl="1" indent="-171450">
              <a:buFont typeface="Arial" panose="020B0604020202020204" pitchFamily="34" charset="0"/>
              <a:buChar char="•"/>
            </a:pPr>
            <a:r>
              <a:rPr lang="en-US" i="0" dirty="0"/>
              <a:t>This is one simple and straightforward explanation of this admittedly difficult sentence.</a:t>
            </a:r>
            <a:endParaRPr lang="en-US" sz="1200" b="0" i="1" dirty="0">
              <a:solidFill>
                <a:srgbClr val="324959"/>
              </a:solidFill>
            </a:endParaRPr>
          </a:p>
          <a:p>
            <a:pPr marL="638937" lvl="1" indent="-171450">
              <a:buFont typeface="Arial" panose="020B0604020202020204" pitchFamily="34" charset="0"/>
              <a:buChar char="•"/>
            </a:pPr>
            <a:endParaRPr lang="en-US" sz="1200" b="0" dirty="0">
              <a:solidFill>
                <a:srgbClr val="324959"/>
              </a:solidFill>
            </a:endParaRPr>
          </a:p>
          <a:p>
            <a:pPr marL="10287" lvl="0" indent="0">
              <a:buFont typeface="Arial" panose="020B0604020202020204" pitchFamily="34" charset="0"/>
              <a:buNone/>
            </a:pPr>
            <a:r>
              <a:rPr lang="en-US" sz="1200" b="1" dirty="0">
                <a:solidFill>
                  <a:srgbClr val="324959"/>
                </a:solidFill>
              </a:rPr>
              <a:t>Note: Next scene: 20  (19:11-21) The Victory of the Christ</a:t>
            </a:r>
          </a:p>
          <a:p>
            <a:pPr marL="10287" lvl="0" indent="0">
              <a:buFont typeface="Arial" panose="020B0604020202020204" pitchFamily="34" charset="0"/>
              <a:buNone/>
            </a:pPr>
            <a:endParaRPr lang="en-US" sz="1200" b="1" dirty="0">
              <a:solidFill>
                <a:srgbClr val="324959"/>
              </a:solidFill>
            </a:endParaRPr>
          </a:p>
          <a:p>
            <a:pPr marL="10287" lvl="0" indent="0">
              <a:buFont typeface="Arial" panose="020B0604020202020204" pitchFamily="34" charset="0"/>
              <a:buNone/>
            </a:pPr>
            <a:r>
              <a:rPr lang="en-US" sz="1200" b="1" dirty="0">
                <a:solidFill>
                  <a:srgbClr val="324959"/>
                </a:solidFill>
              </a:rPr>
              <a:t>If time remains, read text</a:t>
            </a:r>
          </a:p>
          <a:p>
            <a:pPr marL="638937" lvl="1" indent="-171450">
              <a:buFont typeface="Arial" panose="020B0604020202020204" pitchFamily="34" charset="0"/>
              <a:buChar char="•"/>
            </a:pPr>
            <a:r>
              <a:rPr lang="en-US" sz="1200" b="0" dirty="0">
                <a:solidFill>
                  <a:srgbClr val="324959"/>
                </a:solidFill>
              </a:rPr>
              <a:t>Battle related in 16:12-16</a:t>
            </a:r>
          </a:p>
          <a:p>
            <a:pPr marL="1096137" lvl="2" indent="-171450">
              <a:buFont typeface="Arial" panose="020B0604020202020204" pitchFamily="34" charset="0"/>
              <a:buChar char="•"/>
            </a:pPr>
            <a:r>
              <a:rPr lang="en-US" sz="1200" b="0" dirty="0">
                <a:solidFill>
                  <a:srgbClr val="324959"/>
                </a:solidFill>
              </a:rPr>
              <a:t>Hard to believe God’s people could win</a:t>
            </a:r>
          </a:p>
          <a:p>
            <a:pPr marL="1096137" lvl="2" indent="-171450">
              <a:buFont typeface="Arial" panose="020B0604020202020204" pitchFamily="34" charset="0"/>
              <a:buChar char="•"/>
            </a:pPr>
            <a:r>
              <a:rPr lang="en-US" sz="1200" b="0" dirty="0">
                <a:solidFill>
                  <a:srgbClr val="324959"/>
                </a:solidFill>
              </a:rPr>
              <a:t>But, with Christ on our side, the victory is assured!</a:t>
            </a:r>
          </a:p>
          <a:p>
            <a:pPr marL="638937" lvl="1" indent="-171450">
              <a:buFont typeface="Arial" panose="020B0604020202020204" pitchFamily="34" charset="0"/>
              <a:buChar char="•"/>
            </a:pPr>
            <a:r>
              <a:rPr lang="en-US" sz="1200" b="0" dirty="0">
                <a:solidFill>
                  <a:srgbClr val="324959"/>
                </a:solidFill>
              </a:rPr>
              <a:t>Christ on the white horse (to judge and make war)</a:t>
            </a:r>
          </a:p>
          <a:p>
            <a:pPr marL="1096137" lvl="2" indent="-171450">
              <a:buFont typeface="Arial" panose="020B0604020202020204" pitchFamily="34" charset="0"/>
              <a:buChar char="•"/>
            </a:pPr>
            <a:r>
              <a:rPr lang="en-US" sz="1200" b="0" dirty="0">
                <a:solidFill>
                  <a:srgbClr val="324959"/>
                </a:solidFill>
              </a:rPr>
              <a:t>The war is a righteous one. (Justified action against the Beast and false prophet) (16:7)</a:t>
            </a:r>
          </a:p>
          <a:p>
            <a:pPr marL="638937" lvl="1" indent="-171450">
              <a:buFont typeface="Arial" panose="020B0604020202020204" pitchFamily="34" charset="0"/>
              <a:buChar char="•"/>
            </a:pPr>
            <a:r>
              <a:rPr lang="en-US" sz="1200" b="0" dirty="0">
                <a:solidFill>
                  <a:srgbClr val="324959"/>
                </a:solidFill>
              </a:rPr>
              <a:t>Names of the Christ</a:t>
            </a:r>
          </a:p>
          <a:p>
            <a:pPr marL="1096137" lvl="2" indent="-171450">
              <a:buFont typeface="Arial" panose="020B0604020202020204" pitchFamily="34" charset="0"/>
              <a:buChar char="•"/>
            </a:pPr>
            <a:r>
              <a:rPr lang="en-US" sz="1200" b="0" dirty="0">
                <a:solidFill>
                  <a:srgbClr val="324959"/>
                </a:solidFill>
              </a:rPr>
              <a:t>Faithful and true (19:11; 1:5)</a:t>
            </a:r>
          </a:p>
          <a:p>
            <a:pPr marL="1096137" lvl="2" indent="-171450">
              <a:buFont typeface="Arial" panose="020B0604020202020204" pitchFamily="34" charset="0"/>
              <a:buChar char="•"/>
            </a:pPr>
            <a:r>
              <a:rPr lang="en-US" sz="1200" b="0" dirty="0">
                <a:solidFill>
                  <a:srgbClr val="324959"/>
                </a:solidFill>
              </a:rPr>
              <a:t>Word of God (19:13; John 1:1-2,14)</a:t>
            </a:r>
          </a:p>
          <a:p>
            <a:pPr marL="1096137" lvl="2" indent="-171450">
              <a:buFont typeface="Arial" panose="020B0604020202020204" pitchFamily="34" charset="0"/>
              <a:buChar char="•"/>
            </a:pPr>
            <a:r>
              <a:rPr lang="en-US" sz="1200" b="0" dirty="0">
                <a:solidFill>
                  <a:srgbClr val="324959"/>
                </a:solidFill>
              </a:rPr>
              <a:t>King of kings and Lord of lords (19:16; 17:14)</a:t>
            </a:r>
          </a:p>
          <a:p>
            <a:pPr marL="638937" lvl="1" indent="-171450">
              <a:buFont typeface="Arial" panose="020B0604020202020204" pitchFamily="34" charset="0"/>
              <a:buChar char="•"/>
            </a:pPr>
            <a:r>
              <a:rPr lang="en-US" sz="1200" b="0" dirty="0">
                <a:solidFill>
                  <a:srgbClr val="324959"/>
                </a:solidFill>
              </a:rPr>
              <a:t>Note:  Not a war won by physical weapons</a:t>
            </a:r>
          </a:p>
          <a:p>
            <a:pPr marL="1096137" lvl="2" indent="-171450">
              <a:buFont typeface="Arial" panose="020B0604020202020204" pitchFamily="34" charset="0"/>
              <a:buChar char="•"/>
            </a:pPr>
            <a:r>
              <a:rPr lang="en-US" sz="1200" b="0" dirty="0">
                <a:solidFill>
                  <a:srgbClr val="324959"/>
                </a:solidFill>
              </a:rPr>
              <a:t>The armies are from heaven, not earth (19:14)</a:t>
            </a:r>
          </a:p>
          <a:p>
            <a:pPr marL="638937" lvl="1" indent="-171450">
              <a:buFont typeface="Arial" panose="020B0604020202020204" pitchFamily="34" charset="0"/>
              <a:buChar char="•"/>
            </a:pPr>
            <a:r>
              <a:rPr lang="en-US" sz="1200" b="0" dirty="0">
                <a:solidFill>
                  <a:srgbClr val="324959"/>
                </a:solidFill>
              </a:rPr>
              <a:t>The two edged sword (Hebrews 4:12)  (cf. Isa. 11:4)</a:t>
            </a:r>
          </a:p>
          <a:p>
            <a:pPr marL="638937" lvl="1" indent="-171450">
              <a:buFont typeface="Arial" panose="020B0604020202020204" pitchFamily="34" charset="0"/>
              <a:buChar char="•"/>
            </a:pPr>
            <a:r>
              <a:rPr lang="en-US" sz="1200" b="0" dirty="0">
                <a:solidFill>
                  <a:srgbClr val="324959"/>
                </a:solidFill>
              </a:rPr>
              <a:t>Rod of Iron (cf. Eph. 1:21-22)  (Psalm 2:9; 110:1-7; Isaiah 63:1-7)</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b="1" dirty="0">
                <a:solidFill>
                  <a:srgbClr val="2F5496"/>
                </a:solidFill>
                <a:highlight>
                  <a:srgbClr val="FFFF00"/>
                </a:highlight>
                <a:ea typeface="Calibri" panose="020F0502020204030204" pitchFamily="34" charset="0"/>
                <a:cs typeface="Calibri" panose="020F0502020204030204" pitchFamily="34" charset="0"/>
              </a:rPr>
              <a:t>7 Churches of Asia</a:t>
            </a:r>
            <a:endParaRPr lang="en-US" sz="1100" dirty="0">
              <a:ea typeface="Calibri" panose="020F0502020204030204" pitchFamily="34" charset="0"/>
              <a:cs typeface="Times New Roman" panose="02020603050405020304" pitchFamily="18" charset="0"/>
            </a:endParaRPr>
          </a:p>
          <a:p>
            <a:pPr marL="350615" indent="-350615">
              <a:buFont typeface="Symbol" panose="05050102010706020507" pitchFamily="18" charset="2"/>
              <a:buChar char=""/>
            </a:pPr>
            <a:r>
              <a:rPr lang="en-US" sz="1100" dirty="0">
                <a:solidFill>
                  <a:srgbClr val="2F5496"/>
                </a:solidFill>
                <a:highlight>
                  <a:srgbClr val="FFFF00"/>
                </a:highlight>
                <a:ea typeface="Times New Roman" panose="02020603050405020304" pitchFamily="18" charset="0"/>
              </a:rPr>
              <a:t>Asia a Roman Province (Western part of Modern Day Turkey)</a:t>
            </a:r>
            <a:endParaRPr lang="en-US" sz="1100" dirty="0">
              <a:ea typeface="Times New Roman" panose="02020603050405020304" pitchFamily="18" charset="0"/>
            </a:endParaRPr>
          </a:p>
          <a:p>
            <a:pPr marL="759666" lvl="1" indent="-292179">
              <a:buFont typeface="Courier New" panose="02070309020205020404" pitchFamily="49" charset="0"/>
              <a:buChar char="o"/>
            </a:pPr>
            <a:r>
              <a:rPr lang="en-US" sz="1100" dirty="0">
                <a:solidFill>
                  <a:srgbClr val="2F5496"/>
                </a:solidFill>
                <a:ea typeface="Times New Roman" panose="02020603050405020304" pitchFamily="18" charset="0"/>
              </a:rPr>
              <a:t>Look in your Bible at the back, if you have a map.</a:t>
            </a:r>
            <a:endParaRPr lang="en-US" sz="1100" dirty="0">
              <a:ea typeface="Times New Roman" panose="02020603050405020304" pitchFamily="18" charset="0"/>
            </a:endParaRPr>
          </a:p>
          <a:p>
            <a:pPr marL="759666" lvl="1" indent="-292179">
              <a:buFont typeface="Courier New" panose="02070309020205020404" pitchFamily="49" charset="0"/>
              <a:buChar char="o"/>
            </a:pPr>
            <a:r>
              <a:rPr lang="en-US" sz="1100" dirty="0">
                <a:solidFill>
                  <a:srgbClr val="2F5496"/>
                </a:solidFill>
                <a:ea typeface="Times New Roman" panose="02020603050405020304" pitchFamily="18" charset="0"/>
              </a:rPr>
              <a:t>These 7 churches (and the letters written by the Lord)  occupy our study of Chapters 2 and 3.</a:t>
            </a:r>
            <a:endParaRPr lang="en-US" sz="1100" dirty="0">
              <a:ea typeface="Times New Roman" panose="02020603050405020304" pitchFamily="18" charset="0"/>
            </a:endParaRPr>
          </a:p>
          <a:p>
            <a:pPr marL="1168718" lvl="2" indent="-233744">
              <a:buFont typeface="Wingdings" panose="05000000000000000000" pitchFamily="2" charset="2"/>
              <a:buChar char=""/>
            </a:pPr>
            <a:r>
              <a:rPr lang="en-US" sz="1100" dirty="0">
                <a:solidFill>
                  <a:srgbClr val="2F5496"/>
                </a:solidFill>
                <a:ea typeface="Times New Roman" panose="02020603050405020304" pitchFamily="18" charset="0"/>
              </a:rPr>
              <a:t>Ephesus, Smyrna, Pergamum, Thyatira, Sardis, Philadelphia and Laodicea</a:t>
            </a:r>
            <a:endParaRPr lang="en-US" sz="1100" dirty="0">
              <a:ea typeface="Times New Roman" panose="02020603050405020304" pitchFamily="18" charset="0"/>
            </a:endParaRPr>
          </a:p>
          <a:p>
            <a:pPr marL="1168718" lvl="2" indent="-233744">
              <a:buFont typeface="Wingdings" panose="05000000000000000000" pitchFamily="2" charset="2"/>
              <a:buChar char=""/>
            </a:pPr>
            <a:r>
              <a:rPr lang="en-US" sz="1100" dirty="0">
                <a:solidFill>
                  <a:srgbClr val="2F5496"/>
                </a:solidFill>
                <a:ea typeface="Times New Roman" panose="02020603050405020304" pitchFamily="18" charset="0"/>
              </a:rPr>
              <a:t>Note:  At least 3 other churches in Asia noted in the New Testament.  Troas (Acts 20:5); Hierapolis (Col. 4:13); Colossae (Col. 1:2)</a:t>
            </a:r>
            <a:endParaRPr lang="en-US" sz="1100" dirty="0">
              <a:ea typeface="Times New Roman" panose="02020603050405020304" pitchFamily="18" charset="0"/>
            </a:endParaRPr>
          </a:p>
          <a:p>
            <a:pPr marL="1168718" lvl="2" indent="-233744">
              <a:buFont typeface="Wingdings" panose="05000000000000000000" pitchFamily="2" charset="2"/>
              <a:buChar char=""/>
            </a:pPr>
            <a:r>
              <a:rPr lang="en-US" sz="1100" dirty="0">
                <a:solidFill>
                  <a:srgbClr val="2F5496"/>
                </a:solidFill>
                <a:highlight>
                  <a:srgbClr val="FFFF00"/>
                </a:highlight>
                <a:ea typeface="Times New Roman" panose="02020603050405020304" pitchFamily="18" charset="0"/>
              </a:rPr>
              <a:t>What is significance of number 7?  (Go to last index)…</a:t>
            </a:r>
            <a:endParaRPr lang="en-US" sz="1100" dirty="0">
              <a:ea typeface="Times New Roman" panose="02020603050405020304" pitchFamily="18" charset="0"/>
            </a:endParaRPr>
          </a:p>
          <a:p>
            <a:pPr marL="1636205" lvl="3" indent="-233744">
              <a:buFont typeface="Symbol" panose="05050102010706020507" pitchFamily="18" charset="2"/>
              <a:buChar char=""/>
            </a:pPr>
            <a:r>
              <a:rPr lang="en-US" sz="1100" dirty="0">
                <a:solidFill>
                  <a:srgbClr val="2F5496"/>
                </a:solidFill>
                <a:ea typeface="Times New Roman" panose="02020603050405020304" pitchFamily="18" charset="0"/>
              </a:rPr>
              <a:t>It signifies perfectness, completeness, wholeness</a:t>
            </a:r>
            <a:endParaRPr lang="en-US" sz="1100" dirty="0">
              <a:ea typeface="Times New Roman" panose="02020603050405020304" pitchFamily="18" charset="0"/>
            </a:endParaRPr>
          </a:p>
          <a:p>
            <a:pPr marL="1636205" lvl="3" indent="-233744">
              <a:buFont typeface="Symbol" panose="05050102010706020507" pitchFamily="18" charset="2"/>
              <a:buChar char=""/>
            </a:pPr>
            <a:r>
              <a:rPr lang="en-US" sz="1100" dirty="0">
                <a:solidFill>
                  <a:srgbClr val="2F5496"/>
                </a:solidFill>
                <a:ea typeface="Times New Roman" panose="02020603050405020304" pitchFamily="18" charset="0"/>
              </a:rPr>
              <a:t>Depicts the Lord’s church as a whole!</a:t>
            </a:r>
            <a:endParaRPr lang="en-US" sz="1100" dirty="0">
              <a:ea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7691752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In scene 20, we have revealed what is commonly referred to as the battle of Armageddon, first revealed in Chapter 16:12-16 (READ)</a:t>
            </a:r>
          </a:p>
          <a:p>
            <a:pPr marL="628650" lvl="1" indent="-171450">
              <a:buFont typeface="Arial" panose="020B0604020202020204" pitchFamily="34" charset="0"/>
              <a:buChar char="•"/>
            </a:pPr>
            <a:r>
              <a:rPr lang="en-US" sz="1200" b="0" i="0" baseline="0" dirty="0"/>
              <a:t>Here referred to as the </a:t>
            </a:r>
            <a:r>
              <a:rPr lang="en-US" sz="1200" b="0" i="1" baseline="0" dirty="0"/>
              <a:t>“battle of that great day of God Almighty”</a:t>
            </a:r>
          </a:p>
          <a:p>
            <a:pPr marL="628650" lvl="1" indent="-171450">
              <a:buFont typeface="Arial" panose="020B0604020202020204" pitchFamily="34" charset="0"/>
              <a:buChar char="•"/>
            </a:pPr>
            <a:r>
              <a:rPr lang="en-US" sz="1200" b="0" i="0" baseline="0" dirty="0"/>
              <a:t>Led by 3 unclean spirits (like frogs) from the mouths of the dragon (</a:t>
            </a:r>
            <a:r>
              <a:rPr lang="en-US" sz="1200" b="0" i="0" baseline="0" dirty="0" err="1"/>
              <a:t>satan</a:t>
            </a:r>
            <a:r>
              <a:rPr lang="en-US" sz="1200" b="0" i="0" baseline="0" dirty="0"/>
              <a:t>), beast (Empire), and the false prophet (false religion).</a:t>
            </a:r>
          </a:p>
          <a:p>
            <a:pPr marL="628650" lvl="1" indent="-171450">
              <a:buFont typeface="Arial" panose="020B0604020202020204" pitchFamily="34" charset="0"/>
              <a:buChar char="•"/>
            </a:pPr>
            <a:r>
              <a:rPr lang="en-US" sz="1200" b="0" i="0" baseline="0" dirty="0"/>
              <a:t>The kings of the earth and of the whole world come against God</a:t>
            </a:r>
          </a:p>
          <a:p>
            <a:pPr marL="628650" lvl="1" indent="-171450">
              <a:buFont typeface="Arial" panose="020B0604020202020204" pitchFamily="34" charset="0"/>
              <a:buChar char="•"/>
            </a:pPr>
            <a:r>
              <a:rPr lang="en-US" sz="1200" b="0" i="0" baseline="0" dirty="0"/>
              <a:t>The place is called in the Hebrew Armageddon (again, Hill of Megiddo)</a:t>
            </a:r>
          </a:p>
          <a:p>
            <a:pPr marL="628650" lvl="1" indent="-171450">
              <a:buFont typeface="Arial" panose="020B0604020202020204" pitchFamily="34" charset="0"/>
              <a:buChar char="•"/>
            </a:pPr>
            <a:r>
              <a:rPr lang="en-US" sz="1200" b="0" i="0" cap="none" baseline="0" dirty="0">
                <a:latin typeface="+mn-lt"/>
              </a:rPr>
              <a:t>Where is Megiddo? From notes on 16:12-16</a:t>
            </a:r>
          </a:p>
          <a:p>
            <a:pPr marL="1085850" lvl="2" indent="-171450">
              <a:buFont typeface="Arial" panose="020B0604020202020204" pitchFamily="34" charset="0"/>
              <a:buChar char="•"/>
            </a:pPr>
            <a:r>
              <a:rPr lang="en-US" sz="1200" b="0" i="0" cap="none" baseline="0" dirty="0">
                <a:latin typeface="+mn-lt"/>
              </a:rPr>
              <a:t>Located in the valley of Jezreel (SW of the Sea of Galilee. East of Mt. Carmel)</a:t>
            </a:r>
          </a:p>
          <a:p>
            <a:pPr marL="1085850" lvl="2" indent="-171450">
              <a:buFont typeface="Arial" panose="020B0604020202020204" pitchFamily="34" charset="0"/>
              <a:buChar char="•"/>
            </a:pPr>
            <a:r>
              <a:rPr lang="en-US" sz="1200" b="0" i="0" cap="none" baseline="0" dirty="0">
                <a:latin typeface="+mn-lt"/>
              </a:rPr>
              <a:t>There were towns located there, referenced at the time the Israelites sought to conquer the land.</a:t>
            </a:r>
          </a:p>
          <a:p>
            <a:pPr marL="0" lvl="0" indent="0">
              <a:buFont typeface="Arial" panose="020B0604020202020204" pitchFamily="34" charset="0"/>
              <a:buNone/>
            </a:pPr>
            <a:r>
              <a:rPr lang="en-US" sz="1200" b="1" i="0" cap="none" baseline="0" dirty="0">
                <a:latin typeface="+mn-lt"/>
              </a:rPr>
              <a:t>(</a:t>
            </a:r>
            <a:r>
              <a:rPr lang="en-US" b="1" dirty="0"/>
              <a:t>Judges 1:27),  </a:t>
            </a:r>
            <a:r>
              <a:rPr lang="en-US" b="0" i="1" dirty="0"/>
              <a:t>“However, Manasseh did not drive out the inhabitants of Beth </a:t>
            </a:r>
            <a:r>
              <a:rPr lang="en-US" b="0" i="1" dirty="0" err="1"/>
              <a:t>Shean</a:t>
            </a:r>
            <a:r>
              <a:rPr lang="en-US" b="0" i="1" dirty="0"/>
              <a:t> and its villages, or </a:t>
            </a:r>
            <a:r>
              <a:rPr lang="en-US" b="0" i="1" dirty="0" err="1"/>
              <a:t>Taanach</a:t>
            </a:r>
            <a:r>
              <a:rPr lang="en-US" b="0" i="1" dirty="0"/>
              <a:t> and its villages, or the inhabitants of </a:t>
            </a:r>
            <a:r>
              <a:rPr lang="en-US" b="0" i="1" dirty="0" err="1"/>
              <a:t>Dor</a:t>
            </a:r>
            <a:r>
              <a:rPr lang="en-US" b="0" i="1" dirty="0"/>
              <a:t> and its villages, or the inhabitants of </a:t>
            </a:r>
            <a:r>
              <a:rPr lang="en-US" b="0" i="1" dirty="0" err="1"/>
              <a:t>Ibleam</a:t>
            </a:r>
            <a:r>
              <a:rPr lang="en-US" b="0" i="1" dirty="0"/>
              <a:t> and its villages, or the inhabitants of Megiddo and its villages; for the Canaanites were determined to dwell in that land.”</a:t>
            </a:r>
          </a:p>
          <a:p>
            <a:pPr marL="1085850" lvl="2" indent="-171450">
              <a:buFont typeface="Arial" panose="020B0604020202020204" pitchFamily="34" charset="0"/>
              <a:buChar char="•"/>
            </a:pPr>
            <a:r>
              <a:rPr lang="en-US" sz="1200" b="0" i="0" cap="none" baseline="0" dirty="0">
                <a:latin typeface="+mn-lt"/>
              </a:rPr>
              <a:t>There is a reference to the “waters of Megiddo” (Judges 5:19), and the “Valley of Megiddo” (2 Chronicles 35:22).</a:t>
            </a:r>
          </a:p>
          <a:p>
            <a:pPr marL="1085850" lvl="2" indent="-171450">
              <a:buFont typeface="Arial" panose="020B0604020202020204" pitchFamily="34" charset="0"/>
              <a:buChar char="•"/>
            </a:pPr>
            <a:r>
              <a:rPr lang="en-US" sz="1200" b="0" i="0" cap="none" baseline="0" dirty="0">
                <a:latin typeface="+mn-lt"/>
              </a:rPr>
              <a:t>Note: There is no known geographical site known as the mount of Megiddo</a:t>
            </a:r>
          </a:p>
          <a:p>
            <a:pPr marL="1085850" lvl="2" indent="-171450">
              <a:buFont typeface="Arial" panose="020B0604020202020204" pitchFamily="34" charset="0"/>
              <a:buChar char="•"/>
            </a:pPr>
            <a:r>
              <a:rPr lang="en-US" sz="1200" b="1" i="0" cap="none" baseline="0" dirty="0">
                <a:latin typeface="+mn-lt"/>
              </a:rPr>
              <a:t>(</a:t>
            </a:r>
            <a:r>
              <a:rPr lang="en-US" sz="1200" b="1" i="0" cap="none" baseline="0" dirty="0" err="1">
                <a:latin typeface="+mn-lt"/>
              </a:rPr>
              <a:t>Harkrider</a:t>
            </a:r>
            <a:r>
              <a:rPr lang="en-US" sz="1200" b="1" i="0" cap="none" baseline="0" dirty="0">
                <a:latin typeface="+mn-lt"/>
              </a:rPr>
              <a:t>:  </a:t>
            </a:r>
            <a:r>
              <a:rPr lang="en-US" sz="1200" b="0" i="0" cap="none" baseline="0" dirty="0">
                <a:latin typeface="+mn-lt"/>
              </a:rPr>
              <a:t>“Since there is no geographical site known as Mount Megiddo, this should give us more than a faint hint that the battle is not a literal battle.”)</a:t>
            </a:r>
          </a:p>
          <a:p>
            <a:pPr marL="628650" lvl="1" indent="-171450">
              <a:buFont typeface="Arial" panose="020B0604020202020204" pitchFamily="34" charset="0"/>
              <a:buChar char="•"/>
            </a:pPr>
            <a:endParaRPr lang="en-US" sz="800" b="0" i="0" baseline="0" dirty="0"/>
          </a:p>
          <a:p>
            <a:r>
              <a:rPr lang="en-US" sz="1200" b="1" dirty="0"/>
              <a:t>Scene 20 (Chapter 19:11-21) The Victory of the Christ</a:t>
            </a:r>
          </a:p>
          <a:p>
            <a:r>
              <a:rPr lang="en-US" sz="1200" b="1" dirty="0"/>
              <a:t>READ THE TEXT</a:t>
            </a:r>
          </a:p>
          <a:p>
            <a:endParaRPr lang="en-US" sz="800" b="1" i="1" dirty="0"/>
          </a:p>
          <a:p>
            <a:pPr marL="171450" indent="-171450">
              <a:buFont typeface="Arial" panose="020B0604020202020204" pitchFamily="34" charset="0"/>
              <a:buChar char="•"/>
            </a:pPr>
            <a:r>
              <a:rPr lang="en-US" sz="1200" b="1" i="0" dirty="0"/>
              <a:t>The description of Christ on the white horse is inspiring.  It is beautiful, and it is fierce!</a:t>
            </a:r>
          </a:p>
          <a:p>
            <a:pPr marL="628650" lvl="1" indent="-171450">
              <a:buFont typeface="Arial" panose="020B0604020202020204" pitchFamily="34" charset="0"/>
              <a:buChar char="•"/>
            </a:pPr>
            <a:r>
              <a:rPr lang="en-US" sz="1200" b="0" i="0" dirty="0"/>
              <a:t>Note the three names given:</a:t>
            </a:r>
          </a:p>
          <a:p>
            <a:pPr marL="1085850" lvl="2" indent="-171450">
              <a:buFont typeface="Arial" panose="020B0604020202020204" pitchFamily="34" charset="0"/>
              <a:buChar char="•"/>
            </a:pPr>
            <a:r>
              <a:rPr lang="en-US" sz="1200" b="0" i="0" dirty="0"/>
              <a:t>Faithful and True (11)</a:t>
            </a:r>
          </a:p>
          <a:p>
            <a:pPr marL="0" lvl="0" indent="0">
              <a:buFont typeface="Arial" panose="020B0604020202020204" pitchFamily="34" charset="0"/>
              <a:buNone/>
            </a:pPr>
            <a:r>
              <a:rPr lang="en-US" sz="1200" b="1" i="0" dirty="0"/>
              <a:t>(1:5), </a:t>
            </a:r>
            <a:r>
              <a:rPr lang="en-US" sz="1200" b="0" i="1" dirty="0"/>
              <a:t>“</a:t>
            </a:r>
            <a:r>
              <a:rPr lang="en-US" i="1" dirty="0"/>
              <a:t>Jesus Christ, the faithful witness…”</a:t>
            </a:r>
            <a:endParaRPr lang="en-US" sz="1200" b="0" i="1" dirty="0"/>
          </a:p>
          <a:p>
            <a:pPr marL="1085850" lvl="2" indent="-171450">
              <a:buFont typeface="Arial" panose="020B0604020202020204" pitchFamily="34" charset="0"/>
              <a:buChar char="•"/>
            </a:pPr>
            <a:r>
              <a:rPr lang="en-US" sz="1200" b="0" i="0" dirty="0"/>
              <a:t>The Word of God (13)</a:t>
            </a:r>
          </a:p>
          <a:p>
            <a:pPr marL="0" lvl="0" indent="0">
              <a:buFont typeface="Arial" panose="020B0604020202020204" pitchFamily="34" charset="0"/>
              <a:buNone/>
            </a:pPr>
            <a:r>
              <a:rPr lang="en-US" sz="1200" b="1" i="0" dirty="0"/>
              <a:t>(John 1-2, 14), (1-2), </a:t>
            </a:r>
            <a:r>
              <a:rPr lang="en-US" sz="1200" b="0" i="1" dirty="0"/>
              <a:t>“</a:t>
            </a:r>
            <a:r>
              <a:rPr lang="en-US" i="1" dirty="0"/>
              <a:t>In the beginning was the Word, and the Word was with God, and the Word was God.</a:t>
            </a:r>
            <a:r>
              <a:rPr lang="en-US" i="1" baseline="30000" dirty="0"/>
              <a:t> 2</a:t>
            </a:r>
            <a:r>
              <a:rPr lang="en-US" i="1" dirty="0"/>
              <a:t> He was in the beginning with God</a:t>
            </a:r>
            <a:r>
              <a:rPr lang="en-US" dirty="0"/>
              <a:t>…. </a:t>
            </a:r>
            <a:r>
              <a:rPr lang="en-US" b="1" dirty="0"/>
              <a:t>(14), </a:t>
            </a:r>
            <a:r>
              <a:rPr lang="en-US" i="1" dirty="0"/>
              <a:t>“And the Word became flesh and dwelt among us, and we beheld His glory, the glory as of the only begotten of the Father, full of grace and truth.”</a:t>
            </a:r>
            <a:endParaRPr lang="en-US" sz="1200" b="0" i="1" dirty="0"/>
          </a:p>
          <a:p>
            <a:pPr marL="1085850" lvl="2" indent="-171450">
              <a:buFont typeface="Arial" panose="020B0604020202020204" pitchFamily="34" charset="0"/>
              <a:buChar char="•"/>
            </a:pPr>
            <a:r>
              <a:rPr lang="en-US" sz="1200" b="0" i="0" dirty="0"/>
              <a:t>King of Kings and Lord of Lords</a:t>
            </a:r>
          </a:p>
          <a:p>
            <a:pPr marL="0" lvl="0" indent="0">
              <a:buFont typeface="Arial" panose="020B0604020202020204" pitchFamily="34" charset="0"/>
              <a:buNone/>
            </a:pPr>
            <a:r>
              <a:rPr lang="en-US" sz="1200" b="1" i="0" dirty="0"/>
              <a:t>(17:14), [10 Kings who receive their authority from the beast], </a:t>
            </a:r>
            <a:r>
              <a:rPr lang="en-US" sz="1200" b="0" i="1" dirty="0"/>
              <a:t>“</a:t>
            </a:r>
            <a:r>
              <a:rPr lang="en-US" i="1" dirty="0"/>
              <a:t>These will make war with the Lamb, and the Lamb will overcome them, for He is Lord of lords and King of kings; and those who are with Him are called, chosen, and faithful.”</a:t>
            </a:r>
            <a:endParaRPr lang="en-US" sz="1200" b="0" i="1" dirty="0"/>
          </a:p>
          <a:p>
            <a:pPr marL="0" lvl="0" indent="0">
              <a:buFont typeface="Arial" panose="020B0604020202020204" pitchFamily="34" charset="0"/>
              <a:buNone/>
            </a:pPr>
            <a:r>
              <a:rPr lang="en-US" b="1" dirty="0"/>
              <a:t>(1 Timothy 6:13-16), </a:t>
            </a:r>
            <a:r>
              <a:rPr lang="en-US" i="1" dirty="0"/>
              <a:t>“I urge you in the sight of God who gives life to all things, and before Christ Jesus who witnessed the good confession before Pontius Pilate,</a:t>
            </a:r>
            <a:r>
              <a:rPr lang="en-US" i="1" baseline="30000" dirty="0"/>
              <a:t> 14</a:t>
            </a:r>
            <a:r>
              <a:rPr lang="en-US" i="1" dirty="0"/>
              <a:t> that you keep this commandment without spot, blameless until our Lord Jesus Christ's appearing,</a:t>
            </a:r>
            <a:r>
              <a:rPr lang="en-US" i="1" baseline="30000" dirty="0"/>
              <a:t> 15</a:t>
            </a:r>
            <a:r>
              <a:rPr lang="en-US" i="1" dirty="0"/>
              <a:t> which He will manifest in His own time, He who is the blessed and only Potentate, the King of kings and Lord of lords,</a:t>
            </a:r>
            <a:r>
              <a:rPr lang="en-US" i="1" baseline="30000" dirty="0"/>
              <a:t> 16</a:t>
            </a:r>
            <a:r>
              <a:rPr lang="en-US" i="1" dirty="0"/>
              <a:t> who alone has immortality, dwelling in unapproachable light, whom no man has seen or can see, to whom be honor and everlasting power. Amen.”</a:t>
            </a:r>
          </a:p>
          <a:p>
            <a:pPr marL="628650" lvl="1" indent="-171450">
              <a:buFont typeface="Arial" panose="020B0604020202020204" pitchFamily="34" charset="0"/>
              <a:buChar char="•"/>
            </a:pPr>
            <a:r>
              <a:rPr lang="en-US" sz="1200" b="0" i="0" dirty="0"/>
              <a:t>We will discuss the significance of the description when we get to the characters and symbols</a:t>
            </a:r>
          </a:p>
          <a:p>
            <a:pPr marL="171450" lvl="0" indent="-171450">
              <a:buFont typeface="Arial" panose="020B0604020202020204" pitchFamily="34" charset="0"/>
              <a:buChar char="•"/>
            </a:pPr>
            <a:r>
              <a:rPr lang="en-US" sz="1200" b="1" i="0" dirty="0"/>
              <a:t>The Phrase “King of kings and Lord of lords” especially helpful in explaining the victory of the Christ</a:t>
            </a:r>
          </a:p>
          <a:p>
            <a:pPr marL="628650" lvl="1" indent="-171450">
              <a:buFont typeface="Arial" panose="020B0604020202020204" pitchFamily="34" charset="0"/>
              <a:buChar char="•"/>
            </a:pPr>
            <a:r>
              <a:rPr lang="en-US" sz="1200" b="1" i="0" dirty="0"/>
              <a:t>His authority and power overshadows any opposition.  He is above all!</a:t>
            </a:r>
          </a:p>
          <a:p>
            <a:pPr marL="0" lvl="0" indent="0">
              <a:buFont typeface="Arial" panose="020B0604020202020204" pitchFamily="34" charset="0"/>
              <a:buNone/>
            </a:pPr>
            <a:r>
              <a:rPr lang="en-US" b="1" dirty="0"/>
              <a:t>(Ephesians 1:19-21) [“that you may know”], </a:t>
            </a:r>
            <a:r>
              <a:rPr lang="en-US" i="1" dirty="0"/>
              <a:t>“what is the exceeding greatness of His power toward us who believe, according to the working of His mighty power</a:t>
            </a:r>
            <a:r>
              <a:rPr lang="en-US" i="1" baseline="30000" dirty="0"/>
              <a:t> 20</a:t>
            </a:r>
            <a:r>
              <a:rPr lang="en-US" i="1" dirty="0"/>
              <a:t> which He worked in Christ when He raised Him from the dead and seated Him at His right hand in the heavenly places,</a:t>
            </a:r>
            <a:r>
              <a:rPr lang="en-US" i="1" baseline="30000" dirty="0"/>
              <a:t> 21</a:t>
            </a:r>
            <a:r>
              <a:rPr lang="en-US" i="1" dirty="0"/>
              <a:t> far above all principality and power and might and dominion, and every name that is named, not only in this age but also in that which is to come.”</a:t>
            </a:r>
            <a:endParaRPr lang="en-US" sz="1200" b="1" i="1" dirty="0"/>
          </a:p>
          <a:p>
            <a:pPr marL="171450" indent="-171450">
              <a:buFont typeface="Arial" panose="020B0604020202020204" pitchFamily="34" charset="0"/>
              <a:buChar char="•"/>
            </a:pPr>
            <a:r>
              <a:rPr lang="en-US" sz="1200" b="1" i="0" dirty="0"/>
              <a:t>The opposition to Him who sat on the white horse is mighty.</a:t>
            </a:r>
          </a:p>
          <a:p>
            <a:pPr marL="628650" lvl="1" indent="-171450">
              <a:buFont typeface="Arial" panose="020B0604020202020204" pitchFamily="34" charset="0"/>
              <a:buChar char="•"/>
            </a:pPr>
            <a:r>
              <a:rPr lang="en-US" sz="1200" b="0" i="0" dirty="0"/>
              <a:t>We would quail at the power of the enemy if Christ were not the captain of our Salvation</a:t>
            </a:r>
            <a:endParaRPr lang="en-US" sz="1200" b="0" i="0" u="none" dirty="0"/>
          </a:p>
          <a:p>
            <a:pPr marL="628650" lvl="1" indent="-171450">
              <a:buFont typeface="Arial" panose="020B0604020202020204" pitchFamily="34" charset="0"/>
              <a:buChar char="•"/>
            </a:pPr>
            <a:r>
              <a:rPr lang="en-US" sz="1200" b="0" i="0" u="none" dirty="0"/>
              <a:t>Kings, captains, mighty men, horsemen, people both small and great</a:t>
            </a:r>
          </a:p>
          <a:p>
            <a:pPr marL="628650" lvl="1" indent="-171450">
              <a:buFont typeface="Arial" panose="020B0604020202020204" pitchFamily="34" charset="0"/>
              <a:buChar char="•"/>
            </a:pPr>
            <a:r>
              <a:rPr lang="en-US" sz="1200" b="0" i="0" u="none" dirty="0"/>
              <a:t>Beast, Kings of the earth, and their armies</a:t>
            </a:r>
          </a:p>
          <a:p>
            <a:pPr marL="628650" lvl="1" indent="-171450">
              <a:buFont typeface="Arial" panose="020B0604020202020204" pitchFamily="34" charset="0"/>
              <a:buChar char="•"/>
            </a:pPr>
            <a:r>
              <a:rPr lang="en-US" sz="1200" b="0" i="0" u="none" dirty="0"/>
              <a:t>False prophet who deceived those who received the mark of the beast</a:t>
            </a:r>
          </a:p>
          <a:p>
            <a:pPr marL="0" lvl="0" indent="0">
              <a:buFont typeface="Arial" panose="020B0604020202020204" pitchFamily="34" charset="0"/>
              <a:buNone/>
            </a:pPr>
            <a:r>
              <a:rPr lang="en-US" b="1" dirty="0"/>
              <a:t>(Psalms 23:4-5), </a:t>
            </a:r>
            <a:r>
              <a:rPr lang="en-US" i="1" dirty="0"/>
              <a:t>“Yea, though I walk through the valley of the shadow of death, I will fear no evil; for You are with me; Your rod and Your staff, they comfort me. </a:t>
            </a:r>
            <a:r>
              <a:rPr lang="en-US" i="1" baseline="30000" dirty="0"/>
              <a:t>5</a:t>
            </a:r>
            <a:r>
              <a:rPr lang="en-US" i="1" dirty="0"/>
              <a:t> You prepare a table before me in the presence of my enemies; You anoint my head with oil; my cup runs over.”</a:t>
            </a:r>
            <a:endParaRPr lang="en-US" sz="1200" b="0" i="1" u="none" dirty="0"/>
          </a:p>
          <a:p>
            <a:pPr marL="171450" indent="-171450">
              <a:buFont typeface="Arial" panose="020B0604020202020204" pitchFamily="34" charset="0"/>
              <a:buChar char="•"/>
            </a:pPr>
            <a:r>
              <a:rPr lang="en-US" sz="1200" b="1" i="0" u="none" dirty="0"/>
              <a:t>The defeat of the opposition is total</a:t>
            </a:r>
          </a:p>
          <a:p>
            <a:pPr marL="628650" lvl="1" indent="-171450">
              <a:buFont typeface="Arial" panose="020B0604020202020204" pitchFamily="34" charset="0"/>
              <a:buChar char="•"/>
            </a:pPr>
            <a:r>
              <a:rPr lang="en-US" sz="1200" b="0" i="0" u="none" dirty="0"/>
              <a:t>Beast and False prophet captured, cast alive into the lake of fire burning with brimstone</a:t>
            </a:r>
          </a:p>
          <a:p>
            <a:pPr marL="628650" lvl="1" indent="-171450">
              <a:buFont typeface="Arial" panose="020B0604020202020204" pitchFamily="34" charset="0"/>
              <a:buChar char="•"/>
            </a:pPr>
            <a:r>
              <a:rPr lang="en-US" sz="1200" b="0" i="0" u="none" dirty="0"/>
              <a:t>Their armies were killed with the sword of Christ</a:t>
            </a:r>
          </a:p>
          <a:p>
            <a:pPr marL="628650" lvl="1" indent="-171450">
              <a:buFont typeface="Arial" panose="020B0604020202020204" pitchFamily="34" charset="0"/>
              <a:buChar char="•"/>
            </a:pPr>
            <a:r>
              <a:rPr lang="en-US" sz="1200" b="0" i="0" u="none" dirty="0"/>
              <a:t>(In the next chapter we will deal with Satan and his end), he eventually joins the beast and the false prophet (20:10).</a:t>
            </a:r>
          </a:p>
          <a:p>
            <a:pPr marL="10287" lvl="0" indent="0">
              <a:buFont typeface="Arial" panose="020B0604020202020204" pitchFamily="34" charset="0"/>
              <a:buNone/>
            </a:pPr>
            <a:endParaRPr lang="en-US" sz="1200" b="1" dirty="0">
              <a:solidFill>
                <a:srgbClr val="324959"/>
              </a:solidFill>
            </a:endParaRPr>
          </a:p>
          <a:p>
            <a:pPr marL="10287" lvl="0" indent="0">
              <a:buFont typeface="Arial" panose="020B0604020202020204" pitchFamily="34" charset="0"/>
              <a:buNone/>
            </a:pPr>
            <a:endParaRPr lang="en-US" sz="1200" b="1" dirty="0">
              <a:solidFill>
                <a:srgbClr val="324959"/>
              </a:solidFill>
            </a:endParaRPr>
          </a:p>
          <a:p>
            <a:pPr marL="10287" lvl="0" indent="0">
              <a:buFont typeface="Arial" panose="020B0604020202020204" pitchFamily="34" charset="0"/>
              <a:buNone/>
            </a:pPr>
            <a:endParaRPr lang="en-US" sz="1200" b="1" dirty="0">
              <a:solidFill>
                <a:srgbClr val="324959"/>
              </a:solidFill>
            </a:endParaRPr>
          </a:p>
          <a:p>
            <a:pPr marL="10287" lvl="0" indent="0">
              <a:buFont typeface="Arial" panose="020B0604020202020204" pitchFamily="34" charset="0"/>
              <a:buNone/>
            </a:pPr>
            <a:endParaRPr lang="en-US" sz="1200" b="1" dirty="0">
              <a:solidFill>
                <a:srgbClr val="324959"/>
              </a:solidFill>
            </a:endParaRPr>
          </a:p>
          <a:p>
            <a:pPr marL="10287" lvl="0" indent="0">
              <a:buFont typeface="Arial" panose="020B0604020202020204" pitchFamily="34" charset="0"/>
              <a:buNone/>
            </a:pPr>
            <a:r>
              <a:rPr lang="en-US" sz="1200" b="1" dirty="0">
                <a:solidFill>
                  <a:srgbClr val="324959"/>
                </a:solidFill>
              </a:rPr>
              <a:t>If time remains, read text</a:t>
            </a:r>
          </a:p>
          <a:p>
            <a:pPr marL="638937" lvl="1" indent="-171450">
              <a:buFont typeface="Arial" panose="020B0604020202020204" pitchFamily="34" charset="0"/>
              <a:buChar char="•"/>
            </a:pPr>
            <a:r>
              <a:rPr lang="en-US" sz="1200" b="0" dirty="0">
                <a:solidFill>
                  <a:srgbClr val="324959"/>
                </a:solidFill>
              </a:rPr>
              <a:t>Battle related in 16:12-16</a:t>
            </a:r>
          </a:p>
          <a:p>
            <a:pPr marL="1096137" lvl="2" indent="-171450">
              <a:buFont typeface="Arial" panose="020B0604020202020204" pitchFamily="34" charset="0"/>
              <a:buChar char="•"/>
            </a:pPr>
            <a:r>
              <a:rPr lang="en-US" sz="1200" b="0" dirty="0">
                <a:solidFill>
                  <a:srgbClr val="324959"/>
                </a:solidFill>
              </a:rPr>
              <a:t>Hard to believe God’s people could win</a:t>
            </a:r>
          </a:p>
          <a:p>
            <a:pPr marL="1096137" lvl="2" indent="-171450">
              <a:buFont typeface="Arial" panose="020B0604020202020204" pitchFamily="34" charset="0"/>
              <a:buChar char="•"/>
            </a:pPr>
            <a:r>
              <a:rPr lang="en-US" sz="1200" b="0" dirty="0">
                <a:solidFill>
                  <a:srgbClr val="324959"/>
                </a:solidFill>
              </a:rPr>
              <a:t>But, with Christ on our side, the victory is assured!</a:t>
            </a:r>
          </a:p>
          <a:p>
            <a:pPr marL="638937" lvl="1" indent="-171450">
              <a:buFont typeface="Arial" panose="020B0604020202020204" pitchFamily="34" charset="0"/>
              <a:buChar char="•"/>
            </a:pPr>
            <a:r>
              <a:rPr lang="en-US" sz="1200" b="0" dirty="0">
                <a:solidFill>
                  <a:srgbClr val="324959"/>
                </a:solidFill>
              </a:rPr>
              <a:t>Christ on the white horse (to judge and make war)</a:t>
            </a:r>
          </a:p>
          <a:p>
            <a:pPr marL="1096137" lvl="2" indent="-171450">
              <a:buFont typeface="Arial" panose="020B0604020202020204" pitchFamily="34" charset="0"/>
              <a:buChar char="•"/>
            </a:pPr>
            <a:r>
              <a:rPr lang="en-US" sz="1200" b="0" dirty="0">
                <a:solidFill>
                  <a:srgbClr val="324959"/>
                </a:solidFill>
              </a:rPr>
              <a:t>The war is a righteous one. (Justified action against the Beast and false prophet) (16:7)</a:t>
            </a:r>
          </a:p>
          <a:p>
            <a:pPr marL="638937" lvl="1" indent="-171450">
              <a:buFont typeface="Arial" panose="020B0604020202020204" pitchFamily="34" charset="0"/>
              <a:buChar char="•"/>
            </a:pPr>
            <a:r>
              <a:rPr lang="en-US" sz="1200" b="0" dirty="0">
                <a:solidFill>
                  <a:srgbClr val="324959"/>
                </a:solidFill>
              </a:rPr>
              <a:t>Names of the Christ</a:t>
            </a:r>
          </a:p>
          <a:p>
            <a:pPr marL="1096137" lvl="2" indent="-171450">
              <a:buFont typeface="Arial" panose="020B0604020202020204" pitchFamily="34" charset="0"/>
              <a:buChar char="•"/>
            </a:pPr>
            <a:r>
              <a:rPr lang="en-US" sz="1200" b="0" dirty="0">
                <a:solidFill>
                  <a:srgbClr val="324959"/>
                </a:solidFill>
              </a:rPr>
              <a:t>Faithful and true (19:11; 1:5)</a:t>
            </a:r>
          </a:p>
          <a:p>
            <a:pPr marL="1096137" lvl="2" indent="-171450">
              <a:buFont typeface="Arial" panose="020B0604020202020204" pitchFamily="34" charset="0"/>
              <a:buChar char="•"/>
            </a:pPr>
            <a:r>
              <a:rPr lang="en-US" sz="1200" b="0" dirty="0">
                <a:solidFill>
                  <a:srgbClr val="324959"/>
                </a:solidFill>
              </a:rPr>
              <a:t>Word of God (19:13; John 1:1-2,14)</a:t>
            </a:r>
          </a:p>
          <a:p>
            <a:pPr marL="1096137" lvl="2" indent="-171450">
              <a:buFont typeface="Arial" panose="020B0604020202020204" pitchFamily="34" charset="0"/>
              <a:buChar char="•"/>
            </a:pPr>
            <a:r>
              <a:rPr lang="en-US" sz="1200" b="0" dirty="0">
                <a:solidFill>
                  <a:srgbClr val="324959"/>
                </a:solidFill>
              </a:rPr>
              <a:t>King of kings and Lord of lords (19:16; 17:14)</a:t>
            </a:r>
          </a:p>
          <a:p>
            <a:pPr marL="638937" lvl="1" indent="-171450">
              <a:buFont typeface="Arial" panose="020B0604020202020204" pitchFamily="34" charset="0"/>
              <a:buChar char="•"/>
            </a:pPr>
            <a:r>
              <a:rPr lang="en-US" sz="1200" b="0" dirty="0">
                <a:solidFill>
                  <a:srgbClr val="324959"/>
                </a:solidFill>
              </a:rPr>
              <a:t>Note:  Not a war won by physical weapons</a:t>
            </a:r>
          </a:p>
          <a:p>
            <a:pPr marL="1096137" lvl="2" indent="-171450">
              <a:buFont typeface="Arial" panose="020B0604020202020204" pitchFamily="34" charset="0"/>
              <a:buChar char="•"/>
            </a:pPr>
            <a:r>
              <a:rPr lang="en-US" sz="1200" b="0" dirty="0">
                <a:solidFill>
                  <a:srgbClr val="324959"/>
                </a:solidFill>
              </a:rPr>
              <a:t>The armies are from heaven, not earth (19:14)</a:t>
            </a:r>
          </a:p>
          <a:p>
            <a:pPr marL="638937" lvl="1" indent="-171450">
              <a:buFont typeface="Arial" panose="020B0604020202020204" pitchFamily="34" charset="0"/>
              <a:buChar char="•"/>
            </a:pPr>
            <a:r>
              <a:rPr lang="en-US" sz="1200" b="0" dirty="0">
                <a:solidFill>
                  <a:srgbClr val="324959"/>
                </a:solidFill>
              </a:rPr>
              <a:t>The two edged sword (Hebrews 4:12)  (cf. Isa. 11:4)</a:t>
            </a:r>
          </a:p>
          <a:p>
            <a:pPr marL="638937" lvl="1" indent="-171450">
              <a:buFont typeface="Arial" panose="020B0604020202020204" pitchFamily="34" charset="0"/>
              <a:buChar char="•"/>
            </a:pPr>
            <a:r>
              <a:rPr lang="en-US" sz="1200" b="0" dirty="0">
                <a:solidFill>
                  <a:srgbClr val="324959"/>
                </a:solidFill>
              </a:rPr>
              <a:t>Rod of Iron (cf. Eph. 1:21-22)  (Psalm 2:9; 110:1-7; Isaiah 63:1-7)</a:t>
            </a:r>
          </a:p>
          <a:p>
            <a:pPr marL="171450" indent="-171450">
              <a:buFont typeface="Arial" panose="020B0604020202020204" pitchFamily="34" charset="0"/>
              <a:buChar char="•"/>
            </a:pPr>
            <a:endParaRPr lang="en-US" sz="1200" b="0" i="0" u="none"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4418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i="0" baseline="0" dirty="0">
                <a:solidFill>
                  <a:srgbClr val="324959"/>
                </a:solidFill>
                <a:latin typeface="+mn-lt"/>
              </a:rPr>
              <a:t>Christ is and remains preeminent in the world</a:t>
            </a:r>
          </a:p>
          <a:p>
            <a:pPr marL="171450" indent="-171450">
              <a:buFont typeface="Arial" panose="020B0604020202020204" pitchFamily="34" charset="0"/>
              <a:buChar char="•"/>
            </a:pPr>
            <a:r>
              <a:rPr lang="en-US" sz="1200" b="1" i="0" baseline="0" dirty="0">
                <a:solidFill>
                  <a:srgbClr val="324959"/>
                </a:solidFill>
                <a:latin typeface="+mn-lt"/>
              </a:rPr>
              <a:t>Because of His power and His preeminence we who are with Him are victorious.</a:t>
            </a:r>
          </a:p>
          <a:p>
            <a:pPr marL="171450" indent="-171450">
              <a:buFont typeface="Arial" panose="020B0604020202020204" pitchFamily="34" charset="0"/>
              <a:buChar char="•"/>
            </a:pPr>
            <a:r>
              <a:rPr lang="en-US" sz="1200" b="1" i="0" baseline="0" dirty="0">
                <a:solidFill>
                  <a:srgbClr val="324959"/>
                </a:solidFill>
                <a:latin typeface="+mn-lt"/>
              </a:rPr>
              <a:t>Consider the rod of iron!</a:t>
            </a:r>
          </a:p>
          <a:p>
            <a:pPr marL="0" indent="0">
              <a:buFont typeface="Arial" panose="020B0604020202020204" pitchFamily="34" charset="0"/>
              <a:buNone/>
            </a:pPr>
            <a:r>
              <a:rPr lang="en-US" sz="1200" b="1" i="0" baseline="0" dirty="0">
                <a:solidFill>
                  <a:srgbClr val="324959"/>
                </a:solidFill>
                <a:latin typeface="+mn-lt"/>
              </a:rPr>
              <a:t>(Psalm 2:7-12),  [The Messiah’s kingdom and Power under consideration], “</a:t>
            </a:r>
            <a:r>
              <a:rPr lang="en-US" dirty="0"/>
              <a:t>I will declare the decree: the Lord has said to Me, ‘You are My Son, today I have begotten You. </a:t>
            </a:r>
            <a:r>
              <a:rPr lang="en-US" baseline="30000" dirty="0"/>
              <a:t>8</a:t>
            </a:r>
            <a:r>
              <a:rPr lang="en-US" dirty="0"/>
              <a:t> Ask of Me, and I will give You the nations for Your inheritance, and the ends of the earth for Your possession.  </a:t>
            </a:r>
            <a:r>
              <a:rPr lang="en-US" baseline="30000" dirty="0"/>
              <a:t>9</a:t>
            </a:r>
            <a:r>
              <a:rPr lang="en-US" dirty="0"/>
              <a:t> You shall break them with a rod of iron;</a:t>
            </a:r>
            <a:br>
              <a:rPr lang="en-US" dirty="0"/>
            </a:br>
            <a:r>
              <a:rPr lang="en-US" dirty="0"/>
              <a:t>You shall dash them to pieces like a potter's vessel.’ ” </a:t>
            </a:r>
            <a:r>
              <a:rPr lang="en-US" baseline="30000" dirty="0"/>
              <a:t>10</a:t>
            </a:r>
            <a:r>
              <a:rPr lang="en-US" dirty="0"/>
              <a:t> Now therefore, be wise, O kings; be instructed, you judges of the earth. </a:t>
            </a:r>
            <a:r>
              <a:rPr lang="en-US" baseline="30000" dirty="0"/>
              <a:t>11</a:t>
            </a:r>
            <a:r>
              <a:rPr lang="en-US" dirty="0"/>
              <a:t> serve the Lord with fear, and rejoice with trembling. </a:t>
            </a:r>
            <a:r>
              <a:rPr lang="en-US" baseline="30000" dirty="0"/>
              <a:t>12</a:t>
            </a:r>
            <a:r>
              <a:rPr lang="en-US" dirty="0"/>
              <a:t> Kiss the Son, lest He be angry, and you perish in the way, when His wrath is kindled but a little. Blessed are all those who put their trust in Him.”</a:t>
            </a:r>
            <a:endParaRPr lang="en-US" sz="1200" b="1" i="0" baseline="0" dirty="0">
              <a:solidFill>
                <a:srgbClr val="324959"/>
              </a:solidFill>
              <a:latin typeface="+mn-lt"/>
            </a:endParaRPr>
          </a:p>
          <a:p>
            <a:pPr marL="0" indent="0">
              <a:buFont typeface="Arial" panose="020B0604020202020204" pitchFamily="34" charset="0"/>
              <a:buNone/>
            </a:pPr>
            <a:r>
              <a:rPr lang="en-US" sz="1200" b="1" i="0" baseline="0" dirty="0">
                <a:solidFill>
                  <a:srgbClr val="324959"/>
                </a:solidFill>
                <a:latin typeface="+mn-lt"/>
              </a:rPr>
              <a:t>(Psalm 110:1-2), </a:t>
            </a:r>
            <a:r>
              <a:rPr lang="en-US" sz="1200" b="1" i="1" baseline="0" dirty="0">
                <a:solidFill>
                  <a:srgbClr val="324959"/>
                </a:solidFill>
                <a:latin typeface="+mn-lt"/>
              </a:rPr>
              <a:t>“</a:t>
            </a:r>
            <a:r>
              <a:rPr lang="en-US" i="1" dirty="0"/>
              <a:t>The Lord said to my Lord, “Sit at My right hand, till I make Your enemies Your footstool.”</a:t>
            </a:r>
            <a:br>
              <a:rPr lang="en-US" i="1" dirty="0"/>
            </a:br>
            <a:r>
              <a:rPr lang="en-US" i="1" baseline="30000" dirty="0"/>
              <a:t>2</a:t>
            </a:r>
            <a:r>
              <a:rPr lang="en-US" i="1" dirty="0"/>
              <a:t> The Lord shall send the rod of Your strength out of Zion. Rule in the midst of Your enemies!”</a:t>
            </a:r>
            <a:endParaRPr lang="en-US" sz="1200" b="1" i="1" baseline="0" dirty="0">
              <a:solidFill>
                <a:srgbClr val="324959"/>
              </a:solidFill>
              <a:latin typeface="+mn-lt"/>
            </a:endParaRPr>
          </a:p>
          <a:p>
            <a:pPr marL="0" indent="0">
              <a:buFont typeface="Arial" panose="020B0604020202020204" pitchFamily="34" charset="0"/>
              <a:buNone/>
            </a:pPr>
            <a:r>
              <a:rPr lang="en-US" sz="1200" b="1" i="0" baseline="0" dirty="0">
                <a:solidFill>
                  <a:srgbClr val="324959"/>
                </a:solidFill>
                <a:latin typeface="+mn-lt"/>
              </a:rPr>
              <a:t>(Isaiah 11:1-5), [The Rod who comes forth from the stem of Jesse] </a:t>
            </a:r>
            <a:r>
              <a:rPr lang="en-US" sz="1200" b="0" i="1" baseline="0" dirty="0">
                <a:solidFill>
                  <a:srgbClr val="324959"/>
                </a:solidFill>
                <a:latin typeface="+mn-lt"/>
              </a:rPr>
              <a:t>“</a:t>
            </a:r>
            <a:r>
              <a:rPr lang="en-US" b="0" i="1" dirty="0"/>
              <a:t>His delight is in the fear of the Lord,</a:t>
            </a:r>
            <a:br>
              <a:rPr lang="en-US" b="0" i="1" dirty="0"/>
            </a:br>
            <a:r>
              <a:rPr lang="en-US" b="0" i="1" dirty="0"/>
              <a:t>And He shall not judge by the sight of His eyes, nor decide by the hearing of His ears; </a:t>
            </a:r>
            <a:r>
              <a:rPr lang="en-US" b="0" i="1" baseline="30000" dirty="0"/>
              <a:t>4</a:t>
            </a:r>
            <a:r>
              <a:rPr lang="en-US" b="0" i="1" dirty="0"/>
              <a:t> but with righteousness He shall judge the poor, and decide with equity for the meek of the earth; He shall strike the earth with the rod of His mouth, and with the breath of His lips He shall slay the wicked.”</a:t>
            </a:r>
            <a:endParaRPr lang="en-US" sz="1200" b="0" i="1" baseline="0" dirty="0">
              <a:solidFill>
                <a:srgbClr val="324959"/>
              </a:solidFill>
              <a:latin typeface="+mn-lt"/>
            </a:endParaRPr>
          </a:p>
          <a:p>
            <a:pPr marL="628650" lvl="1" indent="-171450">
              <a:buFont typeface="Arial" panose="020B0604020202020204" pitchFamily="34" charset="0"/>
              <a:buChar char="•"/>
            </a:pPr>
            <a:r>
              <a:rPr lang="en-US" sz="1200" b="0" i="0" baseline="0" dirty="0">
                <a:solidFill>
                  <a:srgbClr val="324959"/>
                </a:solidFill>
                <a:latin typeface="+mn-lt"/>
              </a:rPr>
              <a:t>This indicates His absolute authority and power</a:t>
            </a:r>
          </a:p>
          <a:p>
            <a:pPr marL="628650" lvl="1" indent="-171450">
              <a:buFont typeface="Arial" panose="020B0604020202020204" pitchFamily="34" charset="0"/>
              <a:buChar char="•"/>
            </a:pPr>
            <a:r>
              <a:rPr lang="en-US" sz="1200" b="0" i="0" baseline="0" dirty="0">
                <a:solidFill>
                  <a:srgbClr val="324959"/>
                </a:solidFill>
                <a:latin typeface="+mn-lt"/>
              </a:rPr>
              <a:t>The Christ is irresistible (in the most literal sense).</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6146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(Identical)</a:t>
            </a:r>
          </a:p>
          <a:p>
            <a:pPr marL="175308" lvl="0" indent="-175308">
              <a:buFont typeface="Arial" panose="020B0604020202020204" pitchFamily="34" charset="0"/>
              <a:buChar char="•"/>
            </a:pPr>
            <a:r>
              <a:rPr lang="en-US" sz="1200" b="1" dirty="0">
                <a:solidFill>
                  <a:schemeClr val="tx1"/>
                </a:solidFill>
                <a:latin typeface="+mn-lt"/>
              </a:rPr>
              <a:t>Them</a:t>
            </a:r>
          </a:p>
          <a:p>
            <a:pPr marL="628650" lvl="1" indent="-171450">
              <a:buFont typeface="Arial" panose="020B0604020202020204" pitchFamily="34" charset="0"/>
              <a:buChar char="•"/>
            </a:pPr>
            <a:r>
              <a:rPr lang="en-US" sz="1200" b="1" i="0" dirty="0">
                <a:solidFill>
                  <a:schemeClr val="tx1"/>
                </a:solidFill>
                <a:latin typeface="+mn-lt"/>
              </a:rPr>
              <a:t>Prepare for the battle.</a:t>
            </a:r>
          </a:p>
          <a:p>
            <a:pPr marL="1085850" lvl="2" indent="-171450">
              <a:buFont typeface="Arial" panose="020B0604020202020204" pitchFamily="34" charset="0"/>
              <a:buChar char="•"/>
            </a:pPr>
            <a:r>
              <a:rPr lang="en-US" sz="1200" b="0" i="0" dirty="0">
                <a:solidFill>
                  <a:schemeClr val="tx1"/>
                </a:solidFill>
                <a:latin typeface="+mn-lt"/>
              </a:rPr>
              <a:t>The division (Those with the mark of the beast, those with the seal of God)</a:t>
            </a:r>
          </a:p>
          <a:p>
            <a:pPr marL="1085850" lvl="2" indent="-171450">
              <a:buFont typeface="Arial" panose="020B0604020202020204" pitchFamily="34" charset="0"/>
              <a:buChar char="•"/>
            </a:pPr>
            <a:r>
              <a:rPr lang="en-US" sz="1200" b="0" i="0" dirty="0">
                <a:solidFill>
                  <a:schemeClr val="tx1"/>
                </a:solidFill>
                <a:latin typeface="+mn-lt"/>
              </a:rPr>
              <a:t>Regarding those who received the mark of the beast, and worshipped his image</a:t>
            </a:r>
          </a:p>
          <a:p>
            <a:pPr marL="0" lvl="0" indent="0">
              <a:buFont typeface="Arial" panose="020B0604020202020204" pitchFamily="34" charset="0"/>
              <a:buNone/>
            </a:pPr>
            <a:r>
              <a:rPr lang="en-US" sz="1200" b="1" i="0" dirty="0">
                <a:solidFill>
                  <a:schemeClr val="tx1"/>
                </a:solidFill>
                <a:latin typeface="+mn-lt"/>
              </a:rPr>
              <a:t>(19:21),</a:t>
            </a:r>
            <a:r>
              <a:rPr lang="en-US" sz="1200" b="1" i="1" dirty="0">
                <a:solidFill>
                  <a:schemeClr val="tx1"/>
                </a:solidFill>
                <a:latin typeface="+mn-lt"/>
              </a:rPr>
              <a:t> </a:t>
            </a:r>
            <a:r>
              <a:rPr lang="en-US" sz="1200" b="0" i="1" dirty="0">
                <a:solidFill>
                  <a:schemeClr val="tx1"/>
                </a:solidFill>
                <a:latin typeface="+mn-lt"/>
              </a:rPr>
              <a:t>“And the rest were killed with the sword which proceeded from the mouth of Him who sat on the horse. And all the birds were filled with their flesh.”</a:t>
            </a:r>
          </a:p>
          <a:p>
            <a:pPr marL="0" lvl="0" indent="0">
              <a:buFont typeface="Arial" panose="020B0604020202020204" pitchFamily="34" charset="0"/>
              <a:buNone/>
            </a:pPr>
            <a:r>
              <a:rPr lang="en-US" sz="1200" b="1" i="0" dirty="0">
                <a:solidFill>
                  <a:schemeClr val="tx1"/>
                </a:solidFill>
                <a:latin typeface="+mn-lt"/>
              </a:rPr>
              <a:t>(19:5) [In contrast], </a:t>
            </a:r>
            <a:r>
              <a:rPr lang="en-US" sz="1200" b="0" i="1" dirty="0">
                <a:solidFill>
                  <a:schemeClr val="tx1"/>
                </a:solidFill>
                <a:latin typeface="+mn-lt"/>
              </a:rPr>
              <a:t>“Then a voice came from the throne, saying, ‘Praise our God, all you His servants and those who fear Him, both small and great.’”</a:t>
            </a:r>
          </a:p>
          <a:p>
            <a:pPr marL="628650" lvl="1" indent="-171450">
              <a:buFont typeface="Arial" panose="020B0604020202020204" pitchFamily="34" charset="0"/>
              <a:buChar char="•"/>
            </a:pPr>
            <a:r>
              <a:rPr lang="en-US" sz="1200" b="1" i="0" dirty="0">
                <a:solidFill>
                  <a:schemeClr val="tx1"/>
                </a:solidFill>
                <a:latin typeface="+mn-lt"/>
              </a:rPr>
              <a:t>The Christ is your champion.</a:t>
            </a:r>
          </a:p>
          <a:p>
            <a:pPr marL="628650" lvl="1" indent="-171450">
              <a:buFont typeface="Arial" panose="020B0604020202020204" pitchFamily="34" charset="0"/>
              <a:buChar char="•"/>
            </a:pPr>
            <a:r>
              <a:rPr lang="en-US" sz="1200" b="1" i="0" dirty="0">
                <a:solidFill>
                  <a:schemeClr val="tx1"/>
                </a:solidFill>
                <a:latin typeface="+mn-lt"/>
              </a:rPr>
              <a:t>The battle will be quick, and the victory will be complete.</a:t>
            </a:r>
          </a:p>
          <a:p>
            <a:pPr marL="1085850" lvl="2" indent="-171450">
              <a:buFont typeface="Arial" panose="020B0604020202020204" pitchFamily="34" charset="0"/>
              <a:buChar char="•"/>
            </a:pPr>
            <a:r>
              <a:rPr lang="en-US" sz="1200" b="0" i="0" dirty="0">
                <a:solidFill>
                  <a:schemeClr val="tx1"/>
                </a:solidFill>
                <a:latin typeface="+mn-lt"/>
              </a:rPr>
              <a:t>Interesting, the description given of the two armies.</a:t>
            </a:r>
          </a:p>
          <a:p>
            <a:pPr marL="1085850" lvl="2" indent="-171450">
              <a:buFont typeface="Arial" panose="020B0604020202020204" pitchFamily="34" charset="0"/>
              <a:buChar char="•"/>
            </a:pPr>
            <a:r>
              <a:rPr lang="en-US" sz="1200" b="0" i="0" dirty="0">
                <a:solidFill>
                  <a:schemeClr val="tx1"/>
                </a:solidFill>
                <a:latin typeface="+mn-lt"/>
              </a:rPr>
              <a:t>It might be thought that a long and exhausting war would be in the picture.</a:t>
            </a:r>
          </a:p>
          <a:p>
            <a:pPr marL="1085850" lvl="2" indent="-171450">
              <a:buFont typeface="Arial" panose="020B0604020202020204" pitchFamily="34" charset="0"/>
              <a:buChar char="•"/>
            </a:pPr>
            <a:r>
              <a:rPr lang="en-US" sz="1200" b="0" i="0" dirty="0">
                <a:solidFill>
                  <a:schemeClr val="tx1"/>
                </a:solidFill>
                <a:latin typeface="+mn-lt"/>
              </a:rPr>
              <a:t>Actually, described in brief paragraph: (19:20-21).  The beast and the false prophet are captured and throne into the lake of fire.  The rest were killed with Christ’s sword.</a:t>
            </a:r>
          </a:p>
          <a:p>
            <a:pPr marL="1085850" lvl="2" indent="-171450">
              <a:buFont typeface="Arial" panose="020B0604020202020204" pitchFamily="34" charset="0"/>
              <a:buChar char="•"/>
            </a:pPr>
            <a:endParaRPr lang="en-US" sz="1200" b="0" i="0" dirty="0">
              <a:solidFill>
                <a:schemeClr val="tx1"/>
              </a:solidFill>
              <a:latin typeface="+mn-lt"/>
            </a:endParaRPr>
          </a:p>
          <a:p>
            <a:pPr marL="171450" lvl="0" indent="-171450">
              <a:buFont typeface="Arial" panose="020B0604020202020204" pitchFamily="34" charset="0"/>
              <a:buChar char="•"/>
            </a:pPr>
            <a:r>
              <a:rPr lang="en-US" sz="1200" b="1"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We are to put on the whole armor of God that we “may be bale to stand against the wiles of the devil” (Eph. 6:11).</a:t>
            </a:r>
          </a:p>
          <a:p>
            <a:pPr marL="632508" lvl="1" indent="-175308">
              <a:buFont typeface="Arial" panose="020B0604020202020204" pitchFamily="34" charset="0"/>
              <a:buChar char="•"/>
            </a:pPr>
            <a:r>
              <a:rPr lang="en-US" sz="1200" b="1" i="0" dirty="0">
                <a:solidFill>
                  <a:schemeClr val="tx1"/>
                </a:solidFill>
                <a:latin typeface="+mn-lt"/>
              </a:rPr>
              <a:t>(Ephesians 6:12-13), </a:t>
            </a:r>
            <a:r>
              <a:rPr lang="en-US" sz="1200" b="0" i="1" dirty="0">
                <a:solidFill>
                  <a:schemeClr val="tx1"/>
                </a:solidFill>
                <a:latin typeface="+mn-lt"/>
              </a:rPr>
              <a:t>“</a:t>
            </a:r>
            <a:r>
              <a:rPr lang="en-US" b="0" i="1" dirty="0"/>
              <a:t>For we do not wrestle against flesh and blood, but against principalities, against powers, against the rulers of the darkness of this age, against spiritual hosts of wickedness in the heavenly places.</a:t>
            </a:r>
            <a:r>
              <a:rPr lang="en-US" b="0" i="1" baseline="30000" dirty="0"/>
              <a:t> 13</a:t>
            </a:r>
            <a:r>
              <a:rPr lang="en-US" b="0" i="1" dirty="0"/>
              <a:t> Therefore take up the whole armor of God, that you may be able to withstand in the evil day, and having done all, to stand.”</a:t>
            </a:r>
          </a:p>
          <a:p>
            <a:pPr marL="632508" lvl="1" indent="-175308">
              <a:buFont typeface="Arial" panose="020B0604020202020204" pitchFamily="34" charset="0"/>
              <a:buChar char="•"/>
            </a:pPr>
            <a:r>
              <a:rPr lang="en-US" sz="1200" b="1" i="0" dirty="0">
                <a:solidFill>
                  <a:schemeClr val="tx1"/>
                </a:solidFill>
                <a:latin typeface="+mn-lt"/>
              </a:rPr>
              <a:t>Christ is our champion as well  (The Preeminent One)</a:t>
            </a:r>
          </a:p>
          <a:p>
            <a:pPr marL="632508" lvl="1" indent="-175308">
              <a:buFont typeface="Arial" panose="020B0604020202020204" pitchFamily="34" charset="0"/>
              <a:buChar char="•"/>
            </a:pPr>
            <a:r>
              <a:rPr lang="en-US" sz="1200" b="1" i="0" dirty="0">
                <a:solidFill>
                  <a:schemeClr val="tx1"/>
                </a:solidFill>
                <a:latin typeface="+mn-lt"/>
              </a:rPr>
              <a:t>Our battle on earth is short, and eternity in God’s presence is sure!</a:t>
            </a:r>
          </a:p>
          <a:p>
            <a:pPr marL="0" lvl="0" indent="0">
              <a:buFont typeface="Arial" panose="020B0604020202020204" pitchFamily="34" charset="0"/>
              <a:buNone/>
            </a:pPr>
            <a:r>
              <a:rPr lang="en-US" b="1" dirty="0"/>
              <a:t>(Hebrews 13:5-6),</a:t>
            </a:r>
            <a:r>
              <a:rPr lang="en-US" b="1" i="1" dirty="0"/>
              <a:t> </a:t>
            </a:r>
            <a:r>
              <a:rPr lang="en-US" i="1" dirty="0"/>
              <a:t>“Let your conduct be without covetousness; be content with such things as you have. For He Himself has said, “I will never leave you nor forsake you.”</a:t>
            </a:r>
            <a:r>
              <a:rPr lang="en-US" i="1" baseline="30000" dirty="0"/>
              <a:t> 6</a:t>
            </a:r>
            <a:r>
              <a:rPr lang="en-US" i="1" dirty="0"/>
              <a:t> So we may boldly say: “The Lord is my helper; I will not fear. what can man do to me?”</a:t>
            </a:r>
            <a:endParaRPr lang="en-US" sz="1200" b="1"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996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Characters and Symbols of the Vision found in chapter 19:1-10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Identify and define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 White Horse (11)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You may remember, the opening of the first seal, the first horse was white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(Revelation 6:1-2), </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“Now I saw when the Lamb opened one of the seals; and I heard one of the four living creatures saying with a voice like thunder, “Come and see.”</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I looked, and behold, a white horse. He who sat on it had a bow; and a crown was given to him, and he went out conquering and to conquer.”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On that horse was one with a bow, and a crown (</a:t>
            </a:r>
            <a:r>
              <a:rPr lang="en-US" sz="1200" dirty="0" err="1">
                <a:effectLst/>
                <a:highlight>
                  <a:srgbClr val="00FFFF"/>
                </a:highlight>
                <a:latin typeface="Calibri" panose="020F0502020204030204" pitchFamily="34" charset="0"/>
                <a:ea typeface="Calibri" panose="020F0502020204030204" pitchFamily="34" charset="0"/>
                <a:cs typeface="Calibri" panose="020F0502020204030204" pitchFamily="34" charset="0"/>
              </a:rPr>
              <a:t>stephanos</a:t>
            </a:r>
            <a:r>
              <a:rPr lang="en-US" sz="1200" dirty="0">
                <a:effectLst/>
                <a:latin typeface="Calibri" panose="020F0502020204030204" pitchFamily="34" charset="0"/>
                <a:ea typeface="Calibri" panose="020F0502020204030204" pitchFamily="34" charset="0"/>
                <a:cs typeface="Calibri" panose="020F0502020204030204" pitchFamily="34" charset="0"/>
              </a:rPr>
              <a:t>), and he went out conquering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rider is not identified in 6:2, but many think it to have reference to Jesus Christ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It most certainly refers to him here in 19:11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significance of “white” regarding the horse is purity, righteousness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Christ is certainly worthy of riding upon such a majestic horse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Eyes like a flame of fire (12)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Jesus described in 1:14, introducing the 7 letters, “His eyes like a flame of fire.”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In 2:18, in letter to the corrupt church of Thyatira, “who has eyes like a flame of fire,”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(Hebrews 4:13), </a:t>
            </a:r>
            <a:r>
              <a:rPr lang="en-US" sz="1200" b="1" dirty="0">
                <a:effectLst/>
                <a:latin typeface="Calibri" panose="020F0502020204030204" pitchFamily="34" charset="0"/>
                <a:ea typeface="Calibri" panose="020F0502020204030204" pitchFamily="34" charset="0"/>
                <a:cs typeface="Calibri" panose="020F0502020204030204" pitchFamily="34" charset="0"/>
              </a:rPr>
              <a:t>[Reference to “the word of God”],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there is no creature hidden from His sight, but all things are naked and open to the eyes of Him to whom we must give account.”</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Many crowns (12)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Remember, the </a:t>
            </a:r>
            <a:r>
              <a:rPr lang="en-US" sz="1200" dirty="0" err="1">
                <a:effectLst/>
                <a:latin typeface="Calibri" panose="020F0502020204030204" pitchFamily="34" charset="0"/>
                <a:ea typeface="Calibri" panose="020F0502020204030204" pitchFamily="34" charset="0"/>
                <a:cs typeface="Calibri" panose="020F0502020204030204" pitchFamily="34" charset="0"/>
              </a:rPr>
              <a:t>stephanos</a:t>
            </a:r>
            <a:r>
              <a:rPr lang="en-US" sz="1200" dirty="0">
                <a:effectLst/>
                <a:latin typeface="Calibri" panose="020F0502020204030204" pitchFamily="34" charset="0"/>
                <a:ea typeface="Calibri" panose="020F0502020204030204" pitchFamily="34" charset="0"/>
                <a:cs typeface="Calibri" panose="020F0502020204030204" pitchFamily="34" charset="0"/>
              </a:rPr>
              <a:t> crown, given to the victor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Here, however, the many crowns refer to (diadem) that of royalty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err="1">
                <a:effectLst/>
                <a:highlight>
                  <a:srgbClr val="00FFFF"/>
                </a:highlight>
                <a:latin typeface="Calibri" panose="020F0502020204030204" pitchFamily="34" charset="0"/>
                <a:ea typeface="Calibri" panose="020F0502020204030204" pitchFamily="34" charset="0"/>
                <a:cs typeface="Calibri" panose="020F0502020204030204" pitchFamily="34" charset="0"/>
              </a:rPr>
              <a:t>Harkrider</a:t>
            </a:r>
            <a:r>
              <a:rPr lang="en-US" sz="12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 calls to our attention the irony:  The one who once wore a crown of thorns, and suffered ridicule now appears in glory, highly exalted!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(Philippians 2:8-11),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being found in appearance as a man, He humbled Himself and became obedient to the point of death, even the death of the cross.</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9</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Therefore God also has highly exalted Him and given Him the name which is above every name,</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10</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that at the name of Jesus every knee should bow, of those in heaven, and of those on earth, and of those under the earth,</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11</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that every tongue should confess that Jesus Christ is Lord, to the glory of God the Father.”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Unknown name (12)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What is the name?  No one knows!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Some things are simply beyond our knowledge (We are too arrogant if we think we can know God fully.  All we can know and comprehend is what He reveals.  And even that boggles our minds.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 Corinthians 2:11),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what man knows the things of a man except the spirit of the man which is in him? Even so no one knows the things of God except the Spirit of God.”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(Matthew 11:27),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“All things have been delivered to Me by My Father, and no one knows the Son except the Father. Nor does anyone know the Father except the Son, and the one to whom the Son wills to reveal Him.”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Start here on 2/13/22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Robe dipped in blood (13)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Two possibilities are described by commentators, either is conceivable.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One, a reference to the blood of His enemies. (Winepress of His wrath, vs. 15) (similar scene in Isaiah 63:1-6)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Two, a reference to His shed blood on the cross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Name: The Word of God (13)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Our study of the book of John over the last months see this proclamation of Jesus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(John 1:1),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the beginning was the Word, and the Word was with God, and the Word was God.</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Fine Linen/White Horses (14)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God’s army is righteous.  The linen and white horses show this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(Remember the old Westerns – White hats/Black hats)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Also, this helps us to understand the spiritual nature of this conflict (Not the physical battle that Premillennialists suppose).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Corinthians 10:3-6),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though we walk in the flesh, we do not war according to the flesh.</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4</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 the weapons of our warfare are not carnal but mighty in God for pulling down strongholds,</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5</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casting down arguments and every high thing that exalts itself against the knowledge of God, bringing every thought into captivity to the obedience of Christ,</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6</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being ready to punish all disobedience when your obedience is fulfilled.”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Sharp Sword (15)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Consider that the sword comes out of the mouth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Consider the use of this concept in describing the nature of the work done by the word of God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God’s word saves the believer (Romans 1:16)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God’s word judges the ungodly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(Isaiah 11:1-5),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“There shall come forth a Rod from the stem of Jesse, and a Branch shall grow out of his roots.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The Spirit of the Lord shall rest upon Him, the Spirit of wisdom and understanding, the Spirit of counsel and might, the Spirit of knowledge and of the fear of the Lord.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His delight is in the fear of the Lord, and He shall not judge by the sight of His eyes, nor decide by the hearing of His ears;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with righteousness He shall judge the poor, and decide with equity for the meek of the earth; He shall strike the earth with the rod of His mouth, and with the breath of His lips He shall slay the wicked.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Righteousness shall be the belt of His loins, and faithfulness the belt of His waist.”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Rod of Iron (15)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See the passage from Isaiah above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Such a rod (rule) indicates strength, and absolute authority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judgment of the wicked is stern, but appropriate.  He does not allow disobedience!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Thessalonians 1:5-7),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“which is manifest evidence of the righteous judgment of God, that you may be counted worthy of the kingdom of God, for which you also suffer;</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6</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since it is a righteous thing with God to repay with tribulation those who trouble you,</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7</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to give you who are troubled rest with us when the Lord Jesus is revealed from heaven with His mighty angels.”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Winepress of fierceness and wrath of Almighty God (15)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image introduced in chapter 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(Revelation 14:9-10),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“Then a third angel followed them, saying with a loud voice, “If anyone worships the beast and his image, and receives his mark on his forehead or on his hand,</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10</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he himself shall also drink of the wine of the wrath of God, which is poured out full strength into the cup of His indignation. He shall be tormented with fire and brimstone in the presence of the holy angels and in the presence of the Lamb.”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(Revelation 14:19-20),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 the angel thrust his sickle into the earth and gathered the vine of the earth, and threw it into the great winepress of the wrath of God.</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20</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the winepress was trampled outside the city, and blood came out of the winepress, up to the horses’ bridles, for one thousand six hundred furlongs.”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imagery is also found in Isaiah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(Isaiah 63:3-6), </a:t>
            </a:r>
            <a:r>
              <a:rPr lang="en-US" sz="1200" b="1" dirty="0">
                <a:effectLst/>
                <a:latin typeface="Calibri" panose="020F0502020204030204" pitchFamily="34" charset="0"/>
                <a:ea typeface="Calibri" panose="020F0502020204030204" pitchFamily="34" charset="0"/>
                <a:cs typeface="Calibri" panose="020F0502020204030204" pitchFamily="34" charset="0"/>
              </a:rPr>
              <a:t>[Jehovah’s wrath upon Edom],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have trodden the winepress alone, and from the peoples no one was with Me. For I have trodden them in My anger, and trampled them in My fury; their blood is sprinkled upon My garments, and I have stained all My robes.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 the day of vengeance is in My heart, and the year of My redeemed has come.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 looked, but there was no one to help, and I wondered that there was no one to uphold; therefore My own arm brought salvation for Me; and My own fury, it sustained Me. </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 have trodden down the peoples in My anger, made them drunk in My fury, and brought down their strength to the earth.”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King of Kings and Lord of Lords (16)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Though He had an unknown name, on His thigh, the Christ has a name that is well known!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Who is Leading the fight against the dragon, beast and prophet?  The Christ Himself.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 Timothy 6:13-16),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urge you in the sight of God who gives life to all things, and before Christ Jesus who witnessed the good confession before Pontius Pilate,</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14</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that you keep this commandment without spot, blameless until our Lord Jesus Christ's appearing,</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15</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which He will manifest in His own time, He who is the blessed and only Potentate, the King of kings and Lord of lords,</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16</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who alone has immortality, dwelling in unapproachable light, whom no man has seen or can see, to whom be honor and everlasting power. Amen.”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Angel standing in the sun (17)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The picture of the angel standing in the sun would have been awe inspiring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God is in control of all creation.  The heavens.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Consider the image described in this messenger of God’s words.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A call for the birds to come and eat the flesh of those utterly destroyed by the Christ on His horse.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This another clear indication that the battle belongs to the Lord (before it even happens)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Beast (19)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We have identified (in accord with our construct in the study (the Empire of Rome)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False prophet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We have identified as well (also known as the beast from the earth).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It is he who causes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earth and those who dwell in it to worship the first beast”</a:t>
            </a: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(13:12).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Lake of fire burning with brimstone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That which the beast and false prophet were cast into, as they were defeated in battle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Just a few words describe their total defeat (and cast into eternal destruction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Other 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(Revelation 20:14-15),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“Then Death and Hades were cast into the lake of fire. This is the second death.</a:t>
            </a:r>
            <a:r>
              <a:rPr lang="en-US" sz="1200"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15</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anyone not found written in the Book of Life was cast into the lake of fire.”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(Revelation 21:8), </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the cowardly, unbelieving, abominable, murderers, sexually immoral, sorcerers, idolaters, and all liars shall have their part in the lake which burns with fire and brimstone, which is the second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Next Scene: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21 (Revelation 20:1-10) The 1,000 Year Reign of Christ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1737" lvl="0" indent="-171450">
              <a:buFont typeface="Arial" panose="020B0604020202020204" pitchFamily="34" charset="0"/>
              <a:buChar char="•"/>
            </a:pPr>
            <a:endParaRPr lang="en-US" sz="1200" b="0"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6868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This is one of the most famous passages of scripture in the entire Bible</a:t>
            </a:r>
          </a:p>
          <a:p>
            <a:pPr marL="628650" lvl="1" indent="-171450">
              <a:buFont typeface="Arial" panose="020B0604020202020204" pitchFamily="34" charset="0"/>
              <a:buChar char="•"/>
            </a:pPr>
            <a:r>
              <a:rPr lang="en-US" sz="1200" b="0" i="0" cap="none" baseline="0" dirty="0">
                <a:latin typeface="+mn-lt"/>
              </a:rPr>
              <a:t>This passage is a linchpin of religious speculation</a:t>
            </a:r>
          </a:p>
          <a:p>
            <a:pPr marL="628650" lvl="1" indent="-171450">
              <a:buFont typeface="Arial" panose="020B0604020202020204" pitchFamily="34" charset="0"/>
              <a:buChar char="•"/>
            </a:pPr>
            <a:r>
              <a:rPr lang="en-US" sz="1200" b="0" i="0" cap="none" baseline="0" dirty="0">
                <a:latin typeface="+mn-lt"/>
              </a:rPr>
              <a:t>The Premillennial doctrine which uses the passage to teach a literal 1,000 year reign of Jesus Christ on the literal throne of David here on earth is to the uninitiated a commonly accepted tenet of the Christian faith.</a:t>
            </a:r>
          </a:p>
          <a:p>
            <a:pPr marL="171450" lvl="0" indent="-171450">
              <a:buFont typeface="Arial" panose="020B0604020202020204" pitchFamily="34" charset="0"/>
              <a:buChar char="•"/>
            </a:pPr>
            <a:r>
              <a:rPr lang="en-US" sz="1200" b="1" i="0" cap="none" baseline="0" dirty="0">
                <a:latin typeface="+mn-lt"/>
              </a:rPr>
              <a:t>Principles to remember when we seek to determine the meaning of this passage</a:t>
            </a:r>
          </a:p>
          <a:p>
            <a:pPr marL="628650" lvl="1" indent="-171450">
              <a:buFont typeface="Arial" panose="020B0604020202020204" pitchFamily="34" charset="0"/>
              <a:buChar char="•"/>
            </a:pPr>
            <a:r>
              <a:rPr lang="en-US" sz="1200" b="0" i="0" cap="none" baseline="0" dirty="0">
                <a:latin typeface="+mn-lt"/>
              </a:rPr>
              <a:t>The apocalyptic language of Revelation is continued in this section.  Pictures and symbols.  We must be careful when seeking to ascribe literal meaning to pictures and numbers</a:t>
            </a:r>
          </a:p>
          <a:p>
            <a:pPr marL="628650" lvl="1" indent="-171450">
              <a:buFont typeface="Arial" panose="020B0604020202020204" pitchFamily="34" charset="0"/>
              <a:buChar char="•"/>
            </a:pPr>
            <a:r>
              <a:rPr lang="en-US" sz="1200" b="0" i="0" cap="none" baseline="0" dirty="0">
                <a:latin typeface="+mn-lt"/>
              </a:rPr>
              <a:t>Nothing in this passage can contradict other passages of scripture.  Remember, go to the plain to interpret the difficult, not the other way around.</a:t>
            </a:r>
          </a:p>
          <a:p>
            <a:pPr marL="628650" lvl="1" indent="-171450">
              <a:buFont typeface="Arial" panose="020B0604020202020204" pitchFamily="34" charset="0"/>
              <a:buChar char="•"/>
            </a:pPr>
            <a:r>
              <a:rPr lang="en-US" sz="1200" b="0" i="0" cap="none" baseline="0" dirty="0">
                <a:latin typeface="+mn-lt"/>
              </a:rPr>
              <a:t>Not understanding these principles brings error</a:t>
            </a:r>
          </a:p>
          <a:p>
            <a:pPr marL="171450" lvl="0" indent="-171450">
              <a:buFont typeface="Arial" panose="020B0604020202020204" pitchFamily="34" charset="0"/>
              <a:buChar char="•"/>
            </a:pPr>
            <a:r>
              <a:rPr lang="en-US" sz="1200" b="1" i="0" cap="none" baseline="0" dirty="0">
                <a:latin typeface="+mn-lt"/>
              </a:rPr>
              <a:t>Example, the Premillennialist takes this passage to mean that Jesus Christ has not yet begun His reign in His kingdom.</a:t>
            </a:r>
          </a:p>
          <a:p>
            <a:pPr marL="628650" lvl="1" indent="-171450">
              <a:buFont typeface="Arial" panose="020B0604020202020204" pitchFamily="34" charset="0"/>
              <a:buChar char="•"/>
            </a:pPr>
            <a:r>
              <a:rPr lang="en-US" sz="1200" b="0" i="0" cap="none" baseline="0" dirty="0">
                <a:latin typeface="+mn-lt"/>
              </a:rPr>
              <a:t>This contradicts several clear passages of scripture</a:t>
            </a:r>
          </a:p>
          <a:p>
            <a:pPr marL="0" lvl="0" indent="0">
              <a:buFont typeface="Arial" panose="020B0604020202020204" pitchFamily="34" charset="0"/>
              <a:buNone/>
            </a:pPr>
            <a:r>
              <a:rPr lang="en-US" sz="1200" b="1" i="0" cap="none" baseline="0" dirty="0">
                <a:latin typeface="+mn-lt"/>
              </a:rPr>
              <a:t>(Mark 9:1), [Shortly before His transfiguration], </a:t>
            </a:r>
            <a:r>
              <a:rPr lang="en-US" sz="1200" b="0" i="1" cap="none" baseline="0" dirty="0">
                <a:latin typeface="+mn-lt"/>
              </a:rPr>
              <a:t>“</a:t>
            </a:r>
            <a:r>
              <a:rPr lang="en-US" i="1" dirty="0"/>
              <a:t>And He said to them, ‘Assuredly, I say to you that there are some standing here who will not taste death till they see the kingdom of God present with power.’”</a:t>
            </a:r>
          </a:p>
          <a:p>
            <a:pPr marL="0" lvl="0" indent="0">
              <a:buFont typeface="Arial" panose="020B0604020202020204" pitchFamily="34" charset="0"/>
              <a:buNone/>
            </a:pPr>
            <a:r>
              <a:rPr lang="en-US" b="1" dirty="0"/>
              <a:t>(Colossians 1:13-14), </a:t>
            </a:r>
            <a:r>
              <a:rPr lang="en-US" i="1" dirty="0"/>
              <a:t>“He has delivered us from the power of darkness and conveyed us into the kingdom of the Son of His love,</a:t>
            </a:r>
            <a:r>
              <a:rPr lang="en-US" i="1" baseline="30000" dirty="0"/>
              <a:t> 14</a:t>
            </a:r>
            <a:r>
              <a:rPr lang="en-US" i="1" dirty="0"/>
              <a:t> in whom we have redemption through His blood, the forgiveness of sins.”</a:t>
            </a:r>
          </a:p>
          <a:p>
            <a:pPr marL="0" lvl="0" indent="0">
              <a:buFont typeface="Arial" panose="020B0604020202020204" pitchFamily="34" charset="0"/>
              <a:buNone/>
            </a:pPr>
            <a:r>
              <a:rPr lang="en-US" sz="1200" b="1" i="0" cap="none" baseline="0" dirty="0">
                <a:latin typeface="+mn-lt"/>
              </a:rPr>
              <a:t>(</a:t>
            </a:r>
            <a:r>
              <a:rPr lang="en-US" b="1" i="0" dirty="0"/>
              <a:t>Philippians 2:8-9), </a:t>
            </a:r>
            <a:r>
              <a:rPr lang="en-US" i="1" dirty="0"/>
              <a:t>“And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endParaRPr lang="en-US" sz="1200" b="0" i="1" cap="none" baseline="0" dirty="0">
              <a:latin typeface="+mn-lt"/>
            </a:endParaRPr>
          </a:p>
          <a:p>
            <a:pPr marL="628650" lvl="1" indent="-171450">
              <a:buFont typeface="Arial" panose="020B0604020202020204" pitchFamily="34" charset="0"/>
              <a:buChar char="•"/>
            </a:pPr>
            <a:endParaRPr lang="en-US" sz="800" b="0" i="0" baseline="0" dirty="0"/>
          </a:p>
          <a:p>
            <a:r>
              <a:rPr lang="en-US" sz="1200" b="1" dirty="0"/>
              <a:t>Scene 21 (Chapter 20:1-10) The 1,000 Year Reign of Christ</a:t>
            </a:r>
          </a:p>
          <a:p>
            <a:r>
              <a:rPr lang="en-US" sz="1200" b="1" dirty="0"/>
              <a:t>READ THE TEXT</a:t>
            </a:r>
          </a:p>
          <a:p>
            <a:pPr marL="171450" indent="-171450">
              <a:buFont typeface="Arial" panose="020B0604020202020204" pitchFamily="34" charset="0"/>
              <a:buChar char="•"/>
            </a:pPr>
            <a:r>
              <a:rPr lang="en-US" sz="1200" b="1" dirty="0">
                <a:solidFill>
                  <a:srgbClr val="324959"/>
                </a:solidFill>
              </a:rPr>
              <a:t>First, another reason to Praise God in this clear indication of His power over the devil.</a:t>
            </a:r>
          </a:p>
          <a:p>
            <a:pPr marL="628650" lvl="1" indent="-171450">
              <a:buFont typeface="Arial" panose="020B0604020202020204" pitchFamily="34" charset="0"/>
              <a:buChar char="•"/>
            </a:pPr>
            <a:r>
              <a:rPr lang="en-US" sz="1200" b="0" dirty="0">
                <a:solidFill>
                  <a:srgbClr val="324959"/>
                </a:solidFill>
              </a:rPr>
              <a:t>In fact, the defeat of Satan and his imprisonment is the emphasis of our text</a:t>
            </a:r>
          </a:p>
          <a:p>
            <a:pPr marL="628650" lvl="1" indent="-171450">
              <a:buFont typeface="Arial" panose="020B0604020202020204" pitchFamily="34" charset="0"/>
              <a:buChar char="•"/>
            </a:pPr>
            <a:r>
              <a:rPr lang="en-US" sz="1200" b="0" dirty="0">
                <a:solidFill>
                  <a:srgbClr val="324959"/>
                </a:solidFill>
              </a:rPr>
              <a:t>The binding of Satan is not absolute (He is limited in what he can do).</a:t>
            </a:r>
          </a:p>
          <a:p>
            <a:pPr marL="628650" lvl="1" indent="-171450">
              <a:buFont typeface="Arial" panose="020B0604020202020204" pitchFamily="34" charset="0"/>
              <a:buChar char="•"/>
            </a:pPr>
            <a:r>
              <a:rPr lang="en-US" sz="1200" b="0" dirty="0" err="1">
                <a:solidFill>
                  <a:srgbClr val="324959"/>
                </a:solidFill>
              </a:rPr>
              <a:t>Harkrider</a:t>
            </a:r>
            <a:r>
              <a:rPr lang="en-US" sz="1200" b="0" dirty="0">
                <a:solidFill>
                  <a:srgbClr val="324959"/>
                </a:solidFill>
              </a:rPr>
              <a:t>:  “He still seeks to devour as a roaring lion (1 Peter 5:8), but he is limited.  A lion, for example, that is confined within a fenced area can still maul and destroy one who enters his realm. But he has no power to hurt one who remains outside of the boundary.”</a:t>
            </a:r>
          </a:p>
          <a:p>
            <a:pPr marL="171450" indent="-171450">
              <a:buFont typeface="Arial" panose="020B0604020202020204" pitchFamily="34" charset="0"/>
              <a:buChar char="•"/>
            </a:pPr>
            <a:r>
              <a:rPr lang="en-US" sz="1200" b="1" dirty="0">
                <a:solidFill>
                  <a:srgbClr val="324959"/>
                </a:solidFill>
              </a:rPr>
              <a:t>An indication of Satan’s limitations. Only can do what he is allowed to do.</a:t>
            </a:r>
          </a:p>
          <a:p>
            <a:pPr marL="628650" lvl="1" indent="-171450">
              <a:buFont typeface="Arial" panose="020B0604020202020204" pitchFamily="34" charset="0"/>
              <a:buChar char="•"/>
            </a:pPr>
            <a:r>
              <a:rPr lang="en-US" sz="1200" b="0" dirty="0">
                <a:solidFill>
                  <a:srgbClr val="324959"/>
                </a:solidFill>
              </a:rPr>
              <a:t>Here speaking of his being released for a “little while”.</a:t>
            </a:r>
          </a:p>
          <a:p>
            <a:pPr marL="628650" lvl="1" indent="-171450">
              <a:buFont typeface="Arial" panose="020B0604020202020204" pitchFamily="34" charset="0"/>
              <a:buChar char="•"/>
            </a:pPr>
            <a:r>
              <a:rPr lang="en-US" sz="1200" b="0" dirty="0">
                <a:solidFill>
                  <a:srgbClr val="324959"/>
                </a:solidFill>
              </a:rPr>
              <a:t>It is God who binds him, and God who will release him for that period mentioned</a:t>
            </a:r>
          </a:p>
          <a:p>
            <a:pPr marL="628650" lvl="1" indent="-171450">
              <a:buFont typeface="Arial" panose="020B0604020202020204" pitchFamily="34" charset="0"/>
              <a:buChar char="•"/>
            </a:pPr>
            <a:r>
              <a:rPr lang="en-US" sz="1200" b="0" dirty="0">
                <a:solidFill>
                  <a:srgbClr val="324959"/>
                </a:solidFill>
              </a:rPr>
              <a:t>As the binding coincides with the end of the beast and the false prophet, it may be that this short period will indicate another period of great wickedness and more physical oppression of the saints?</a:t>
            </a:r>
          </a:p>
          <a:p>
            <a:pPr marL="628650" lvl="1" indent="-171450">
              <a:buFont typeface="Arial" panose="020B0604020202020204" pitchFamily="34" charset="0"/>
              <a:buChar char="•"/>
            </a:pPr>
            <a:r>
              <a:rPr lang="en-US" sz="1200" b="0" dirty="0">
                <a:solidFill>
                  <a:srgbClr val="324959"/>
                </a:solidFill>
              </a:rPr>
              <a:t>Regardless, it is his final effort before his complete defeat.</a:t>
            </a:r>
          </a:p>
          <a:p>
            <a:pPr marL="171450" indent="-171450">
              <a:buFont typeface="Arial" panose="020B0604020202020204" pitchFamily="34" charset="0"/>
              <a:buChar char="•"/>
            </a:pPr>
            <a:r>
              <a:rPr lang="en-US" sz="1200" b="1" dirty="0">
                <a:solidFill>
                  <a:srgbClr val="324959"/>
                </a:solidFill>
              </a:rPr>
              <a:t>Concern over the “little while” Satan will be released?</a:t>
            </a:r>
          </a:p>
          <a:p>
            <a:pPr marL="628650" lvl="1" indent="-171450">
              <a:buFont typeface="Arial" panose="020B0604020202020204" pitchFamily="34" charset="0"/>
              <a:buChar char="•"/>
            </a:pPr>
            <a:r>
              <a:rPr lang="en-US" sz="1200" b="0" dirty="0">
                <a:solidFill>
                  <a:srgbClr val="324959"/>
                </a:solidFill>
              </a:rPr>
              <a:t>Do present events indicate that this time has begun?</a:t>
            </a:r>
          </a:p>
          <a:p>
            <a:pPr marL="628650" lvl="1" indent="-171450">
              <a:buFont typeface="Arial" panose="020B0604020202020204" pitchFamily="34" charset="0"/>
              <a:buChar char="•"/>
            </a:pPr>
            <a:r>
              <a:rPr lang="en-US" sz="1200" b="0" dirty="0">
                <a:solidFill>
                  <a:srgbClr val="324959"/>
                </a:solidFill>
              </a:rPr>
              <a:t>Only speculative.  Details are too spare to know for sure what is entailed during this time.</a:t>
            </a:r>
          </a:p>
          <a:p>
            <a:pPr marL="628650" lvl="1" indent="-171450">
              <a:buFont typeface="Arial" panose="020B0604020202020204" pitchFamily="34" charset="0"/>
              <a:buChar char="•"/>
            </a:pPr>
            <a:r>
              <a:rPr lang="en-US" sz="1200" b="0" dirty="0">
                <a:solidFill>
                  <a:srgbClr val="324959"/>
                </a:solidFill>
              </a:rPr>
              <a:t>We will discuss it in as much detail as we can as this lesson continues.</a:t>
            </a:r>
          </a:p>
          <a:p>
            <a:pPr marL="171450" indent="-171450">
              <a:buFont typeface="Arial" panose="020B0604020202020204" pitchFamily="34" charset="0"/>
              <a:buChar char="•"/>
            </a:pPr>
            <a:r>
              <a:rPr lang="en-US" sz="1200" b="1" dirty="0">
                <a:solidFill>
                  <a:srgbClr val="324959"/>
                </a:solidFill>
              </a:rPr>
              <a:t>Curious: Who are the beheaded who reign with Christ?</a:t>
            </a:r>
          </a:p>
          <a:p>
            <a:pPr marL="628650" lvl="1" indent="-171450">
              <a:buFont typeface="Arial" panose="020B0604020202020204" pitchFamily="34" charset="0"/>
              <a:buChar char="•"/>
            </a:pPr>
            <a:r>
              <a:rPr lang="en-US" sz="1200" b="0" dirty="0">
                <a:solidFill>
                  <a:srgbClr val="324959"/>
                </a:solidFill>
              </a:rPr>
              <a:t>We will again discuss this as the lesson continues</a:t>
            </a:r>
          </a:p>
          <a:p>
            <a:pPr marL="628650" lvl="1" indent="-171450">
              <a:buFont typeface="Arial" panose="020B0604020202020204" pitchFamily="34" charset="0"/>
              <a:buChar char="•"/>
            </a:pPr>
            <a:r>
              <a:rPr lang="en-US" sz="1200" b="0" dirty="0">
                <a:solidFill>
                  <a:srgbClr val="324959"/>
                </a:solidFill>
              </a:rPr>
              <a:t>One thing to note here:  If the 1,000 year reign is literal and on earth, consistency would require beheaded saints living for 1,000 years with him.  To say literal and earthly is ridiculous!</a:t>
            </a:r>
          </a:p>
          <a:p>
            <a:pPr marL="628650" lvl="1" indent="-171450">
              <a:buFont typeface="Arial" panose="020B0604020202020204" pitchFamily="34" charset="0"/>
              <a:buChar char="•"/>
            </a:pPr>
            <a:r>
              <a:rPr lang="en-US" sz="1200" b="0" dirty="0">
                <a:solidFill>
                  <a:srgbClr val="324959"/>
                </a:solidFill>
              </a:rPr>
              <a:t>These are souls, not physical beings</a:t>
            </a:r>
          </a:p>
          <a:p>
            <a:pPr marL="171450" indent="-171450">
              <a:buFont typeface="Arial" panose="020B0604020202020204" pitchFamily="34" charset="0"/>
              <a:buChar char="•"/>
            </a:pPr>
            <a:r>
              <a:rPr lang="en-US" sz="1200" b="1" dirty="0">
                <a:solidFill>
                  <a:srgbClr val="324959"/>
                </a:solidFill>
              </a:rPr>
              <a:t>Curious: What is the first resurrection?</a:t>
            </a:r>
          </a:p>
          <a:p>
            <a:pPr marL="628650" lvl="1" indent="-171450">
              <a:buFont typeface="Arial" panose="020B0604020202020204" pitchFamily="34" charset="0"/>
              <a:buChar char="•"/>
            </a:pPr>
            <a:r>
              <a:rPr lang="en-US" sz="1200" b="0" dirty="0">
                <a:solidFill>
                  <a:srgbClr val="324959"/>
                </a:solidFill>
              </a:rPr>
              <a:t>There are several views here.  For example, </a:t>
            </a:r>
            <a:r>
              <a:rPr lang="en-US" sz="1200" b="0" dirty="0" err="1">
                <a:solidFill>
                  <a:srgbClr val="324959"/>
                </a:solidFill>
              </a:rPr>
              <a:t>Harkrider</a:t>
            </a:r>
            <a:r>
              <a:rPr lang="en-US" sz="1200" b="0" dirty="0">
                <a:solidFill>
                  <a:srgbClr val="324959"/>
                </a:solidFill>
              </a:rPr>
              <a:t> holds to the view that this resurrection is not a reference to a resurrection of the dead at all.</a:t>
            </a:r>
          </a:p>
          <a:p>
            <a:pPr marL="628650" lvl="1" indent="-171450">
              <a:buFont typeface="Arial" panose="020B0604020202020204" pitchFamily="34" charset="0"/>
              <a:buChar char="•"/>
            </a:pPr>
            <a:r>
              <a:rPr lang="en-US" sz="1200" b="0" dirty="0">
                <a:solidFill>
                  <a:srgbClr val="324959"/>
                </a:solidFill>
              </a:rPr>
              <a:t>James Strauss in his commentary (Bible Study Textbook) was not helpful, only stating that your view will be formed on whether you feel the resurrection to be literal or symbolic.</a:t>
            </a:r>
          </a:p>
          <a:p>
            <a:pPr marL="628650" lvl="1" indent="-171450">
              <a:buFont typeface="Arial" panose="020B0604020202020204" pitchFamily="34" charset="0"/>
              <a:buChar char="•"/>
            </a:pPr>
            <a:r>
              <a:rPr lang="en-US" sz="1200" b="0" dirty="0">
                <a:solidFill>
                  <a:srgbClr val="324959"/>
                </a:solidFill>
              </a:rPr>
              <a:t>As mentioned, Premillennialists claim a literal resurrection of the beheaded saints, (though they do not require ALL of them to be beheaded), and an extra resurrection that is found nowhere else in scripture).</a:t>
            </a:r>
          </a:p>
          <a:p>
            <a:pPr marL="628650" lvl="1" indent="-171450">
              <a:buFont typeface="Arial" panose="020B0604020202020204" pitchFamily="34" charset="0"/>
              <a:buChar char="•"/>
            </a:pPr>
            <a:r>
              <a:rPr lang="en-US" sz="1200" b="0" dirty="0">
                <a:solidFill>
                  <a:srgbClr val="324959"/>
                </a:solidFill>
              </a:rPr>
              <a:t>B. W. Johnson indicates it is a reference to the revival in spiritual form of the martyrs, as they reign with Christ.  Not a bodily resurrection at all.</a:t>
            </a:r>
          </a:p>
          <a:p>
            <a:pPr marL="519113" indent="-519113">
              <a:buFont typeface="Arial" panose="020B0604020202020204" pitchFamily="34" charset="0"/>
              <a:buChar char="•"/>
            </a:pPr>
            <a:endParaRPr lang="en-US" sz="1200" dirty="0">
              <a:solidFill>
                <a:srgbClr val="324959"/>
              </a:solidFill>
            </a:endParaRPr>
          </a:p>
          <a:p>
            <a:pPr marL="171450" indent="-171450">
              <a:buFont typeface="Arial" panose="020B0604020202020204" pitchFamily="34" charset="0"/>
              <a:buChar char="•"/>
            </a:pPr>
            <a:endParaRPr lang="en-US" sz="1200" b="0" i="0" u="none"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4418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i="0" baseline="0" dirty="0">
                <a:solidFill>
                  <a:srgbClr val="324959"/>
                </a:solidFill>
                <a:latin typeface="+mn-lt"/>
              </a:rPr>
              <a:t>God has Satan under chain, lock and seal</a:t>
            </a:r>
          </a:p>
          <a:p>
            <a:pPr marL="628650" lvl="1" indent="-171450">
              <a:buFont typeface="Arial" panose="020B0604020202020204" pitchFamily="34" charset="0"/>
              <a:buChar char="•"/>
            </a:pPr>
            <a:r>
              <a:rPr lang="en-US" sz="1200" b="0" i="0" baseline="0" dirty="0">
                <a:solidFill>
                  <a:srgbClr val="324959"/>
                </a:solidFill>
                <a:latin typeface="+mn-lt"/>
              </a:rPr>
              <a:t>Keys in scripture are an indication of authority.  To have a key to pit is to allow it to open, or command it to stay closed!</a:t>
            </a:r>
          </a:p>
          <a:p>
            <a:pPr marL="628650" lvl="1" indent="-171450">
              <a:buFont typeface="Arial" panose="020B0604020202020204" pitchFamily="34" charset="0"/>
              <a:buChar char="•"/>
            </a:pPr>
            <a:r>
              <a:rPr lang="en-US" sz="1200" b="0" i="0" baseline="0" dirty="0">
                <a:solidFill>
                  <a:srgbClr val="324959"/>
                </a:solidFill>
                <a:latin typeface="+mn-lt"/>
              </a:rPr>
              <a:t>The chain indicates the ability to limit and control the devil, possessed by God as he confines him to the pit.</a:t>
            </a:r>
          </a:p>
          <a:p>
            <a:pPr marL="628650" lvl="1" indent="-171450">
              <a:buFont typeface="Arial" panose="020B0604020202020204" pitchFamily="34" charset="0"/>
              <a:buChar char="•"/>
            </a:pPr>
            <a:r>
              <a:rPr lang="en-US" sz="1200" b="0" i="0" baseline="0" dirty="0">
                <a:solidFill>
                  <a:srgbClr val="324959"/>
                </a:solidFill>
                <a:latin typeface="+mn-lt"/>
              </a:rPr>
              <a:t>The seal (3) likewise is an indication of God’s control, as he shut him (the devil) up.</a:t>
            </a:r>
          </a:p>
          <a:p>
            <a:pPr marL="171450" lvl="0" indent="-171450">
              <a:buFont typeface="Arial" panose="020B0604020202020204" pitchFamily="34" charset="0"/>
              <a:buChar char="•"/>
            </a:pPr>
            <a:r>
              <a:rPr lang="en-US" sz="1200" b="1" i="0" baseline="0" dirty="0">
                <a:solidFill>
                  <a:srgbClr val="324959"/>
                </a:solidFill>
                <a:latin typeface="+mn-lt"/>
              </a:rPr>
              <a:t>Christ’s reign includes the thrones of saints (martyrs) who are reigning with Him.</a:t>
            </a:r>
          </a:p>
          <a:p>
            <a:pPr marL="628650" lvl="1" indent="-171450">
              <a:buFont typeface="Arial" panose="020B0604020202020204" pitchFamily="34" charset="0"/>
              <a:buChar char="•"/>
            </a:pPr>
            <a:r>
              <a:rPr lang="en-US" sz="1200" b="0" i="0" baseline="0" dirty="0">
                <a:solidFill>
                  <a:srgbClr val="324959"/>
                </a:solidFill>
                <a:latin typeface="+mn-lt"/>
              </a:rPr>
              <a:t>Interesting.  The word throne is used 47 times in Revelation.  3 of them refer to Satan (2:13) and the Beast (13:2; 16:10). The other 44 times the throne or thrones are located in heaven.</a:t>
            </a:r>
          </a:p>
          <a:p>
            <a:pPr marL="628650" lvl="1" indent="-171450">
              <a:buFont typeface="Arial" panose="020B0604020202020204" pitchFamily="34" charset="0"/>
              <a:buChar char="•"/>
            </a:pPr>
            <a:r>
              <a:rPr lang="en-US" sz="1200" b="0" i="0" baseline="0" dirty="0">
                <a:solidFill>
                  <a:srgbClr val="324959"/>
                </a:solidFill>
                <a:latin typeface="+mn-lt"/>
              </a:rPr>
              <a:t>There is NO reason to attribute Christ’s throne as being earthly.  (Note there is no mention of it being on earth here in this text.</a:t>
            </a:r>
          </a:p>
          <a:p>
            <a:pPr marL="628650" lvl="1" indent="-171450">
              <a:buFont typeface="Arial" panose="020B0604020202020204" pitchFamily="34" charset="0"/>
              <a:buChar char="•"/>
            </a:pPr>
            <a:r>
              <a:rPr lang="en-US" sz="1200" b="0" i="0" baseline="0" dirty="0">
                <a:solidFill>
                  <a:srgbClr val="324959"/>
                </a:solidFill>
                <a:latin typeface="+mn-lt"/>
              </a:rPr>
              <a:t>The souls of the Martyrs are in heaven reigning with Christ in heaven!</a:t>
            </a:r>
          </a:p>
          <a:p>
            <a:pPr marL="0" lvl="0" indent="0">
              <a:buFont typeface="Arial" panose="020B0604020202020204" pitchFamily="34" charset="0"/>
              <a:buNone/>
            </a:pPr>
            <a:r>
              <a:rPr lang="en-US" sz="1200" b="1" i="0" baseline="0" dirty="0">
                <a:solidFill>
                  <a:srgbClr val="324959"/>
                </a:solidFill>
                <a:latin typeface="+mn-lt"/>
              </a:rPr>
              <a:t>(</a:t>
            </a:r>
            <a:r>
              <a:rPr lang="en-US" b="1" dirty="0"/>
              <a:t>Revelation 6:9-10) [Opening of the 5</a:t>
            </a:r>
            <a:r>
              <a:rPr lang="en-US" b="1" baseline="30000" dirty="0"/>
              <a:t>th</a:t>
            </a:r>
            <a:r>
              <a:rPr lang="en-US" b="1" dirty="0"/>
              <a:t> Seal], </a:t>
            </a:r>
            <a:r>
              <a:rPr lang="en-US" i="1" dirty="0"/>
              <a:t>“When He opened the fifth seal, I saw under the altar the souls of those who had been slain for the word of God and for the testimony which they held.</a:t>
            </a:r>
            <a:r>
              <a:rPr lang="en-US" i="1" baseline="30000" dirty="0"/>
              <a:t> 10</a:t>
            </a:r>
            <a:r>
              <a:rPr lang="en-US" i="1" dirty="0"/>
              <a:t> And they cried with a loud voice, saying, “How long, O Lord, holy and true, until You judge and avenge our blood on those who dwell on the earth?”</a:t>
            </a:r>
          </a:p>
          <a:p>
            <a:pPr marL="171450" lvl="0" indent="-171450">
              <a:buFont typeface="Arial" panose="020B0604020202020204" pitchFamily="34" charset="0"/>
              <a:buChar char="•"/>
            </a:pPr>
            <a:r>
              <a:rPr lang="en-US" b="1" i="0" dirty="0"/>
              <a:t>Those identified as reigning with Christ are in a position where the second death holds no sway!</a:t>
            </a:r>
          </a:p>
          <a:p>
            <a:pPr marL="628650" lvl="1" indent="-171450">
              <a:buFont typeface="Arial" panose="020B0604020202020204" pitchFamily="34" charset="0"/>
              <a:buChar char="•"/>
            </a:pPr>
            <a:r>
              <a:rPr lang="en-US" i="0" dirty="0"/>
              <a:t>This is true for us as well.</a:t>
            </a:r>
          </a:p>
          <a:p>
            <a:pPr marL="628650" lvl="1" indent="-171450">
              <a:buFont typeface="Arial" panose="020B0604020202020204" pitchFamily="34" charset="0"/>
              <a:buChar char="•"/>
            </a:pPr>
            <a:r>
              <a:rPr lang="en-US" i="0" dirty="0"/>
              <a:t>In the end, the resurrection of the righteous is to life eternal (no second death)</a:t>
            </a:r>
          </a:p>
          <a:p>
            <a:pPr marL="0" lvl="0" indent="0">
              <a:buFont typeface="Arial" panose="020B0604020202020204" pitchFamily="34" charset="0"/>
              <a:buNone/>
            </a:pPr>
            <a:r>
              <a:rPr lang="en-US" b="1" i="0" dirty="0"/>
              <a:t>(</a:t>
            </a:r>
            <a:r>
              <a:rPr lang="en-US" b="1" dirty="0"/>
              <a:t>1 Corinthians 15:24-26), </a:t>
            </a:r>
            <a:r>
              <a:rPr lang="en-US" i="1" dirty="0"/>
              <a:t>“Then comes the end, when He delivers the kingdom to God the Father, when He puts an end to all rule and all authority and power.</a:t>
            </a:r>
            <a:r>
              <a:rPr lang="en-US" i="1" baseline="30000" dirty="0"/>
              <a:t> 25</a:t>
            </a:r>
            <a:r>
              <a:rPr lang="en-US" i="1" dirty="0"/>
              <a:t> For He must reign till He has put all enemies under His feet.</a:t>
            </a:r>
            <a:r>
              <a:rPr lang="en-US" i="1" baseline="30000" dirty="0"/>
              <a:t> 26</a:t>
            </a:r>
            <a:r>
              <a:rPr lang="en-US" i="1" dirty="0"/>
              <a:t> The last enemy that will be destroyed is death.”</a:t>
            </a:r>
          </a:p>
          <a:p>
            <a:pPr marL="171450" lvl="0" indent="-171450">
              <a:buFont typeface="Arial" panose="020B0604020202020204" pitchFamily="34" charset="0"/>
              <a:buChar char="•"/>
            </a:pPr>
            <a:r>
              <a:rPr lang="en-US" b="1" i="0" dirty="0"/>
              <a:t>Finally (at long last), Satan’s defeat will be final!</a:t>
            </a:r>
          </a:p>
          <a:p>
            <a:pPr marL="628650" lvl="1" indent="-171450">
              <a:buFont typeface="Arial" panose="020B0604020202020204" pitchFamily="34" charset="0"/>
              <a:buChar char="•"/>
            </a:pPr>
            <a:r>
              <a:rPr lang="en-US" b="0" i="0" dirty="0"/>
              <a:t>A final effort on the part of Satan is defeated, and he is thrown into the lake of fire where the beast and false prophet are.</a:t>
            </a:r>
          </a:p>
          <a:p>
            <a:pPr marL="628650" lvl="1" indent="-171450">
              <a:buFont typeface="Arial" panose="020B0604020202020204" pitchFamily="34" charset="0"/>
              <a:buChar char="•"/>
            </a:pPr>
            <a:r>
              <a:rPr lang="en-US" b="0" i="0" dirty="0"/>
              <a:t>Torment day and night forever and ever. (Note: No annihilation).</a:t>
            </a:r>
          </a:p>
          <a:p>
            <a:pPr marL="628650" lvl="1" indent="-171450">
              <a:buFont typeface="Arial" panose="020B0604020202020204" pitchFamily="34" charset="0"/>
              <a:buChar char="•"/>
            </a:pPr>
            <a:r>
              <a:rPr lang="en-US" b="0" i="0" dirty="0"/>
              <a:t>As they are tormented, along with wicked men (cf. Matthew 25:46), God and Christ reign (forever and ever).</a:t>
            </a:r>
          </a:p>
          <a:p>
            <a:pPr marL="0" lvl="0" indent="0">
              <a:buFont typeface="Arial" panose="020B0604020202020204" pitchFamily="34" charset="0"/>
              <a:buNone/>
            </a:pPr>
            <a:r>
              <a:rPr lang="en-US" b="1" i="0" dirty="0"/>
              <a:t>(</a:t>
            </a:r>
            <a:r>
              <a:rPr lang="en-US" b="1" dirty="0"/>
              <a:t>Revelation 11:15) [The sounding of the 7</a:t>
            </a:r>
            <a:r>
              <a:rPr lang="en-US" b="1" baseline="30000" dirty="0"/>
              <a:t>th</a:t>
            </a:r>
            <a:r>
              <a:rPr lang="en-US" b="1" dirty="0"/>
              <a:t> trumpet], </a:t>
            </a:r>
            <a:r>
              <a:rPr lang="en-US" i="1" dirty="0"/>
              <a:t>“Then the seventh angel sounded: And there were loud voices in heaven, saying, “The kingdoms of this world have become the kingdoms of our Lord and of His Christ, and He shall reign forever and ever!”</a:t>
            </a:r>
            <a:endParaRPr lang="en-US"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6146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(Identical)</a:t>
            </a:r>
          </a:p>
          <a:p>
            <a:pPr marL="175308" lvl="0" indent="-175308">
              <a:buFont typeface="Arial" panose="020B0604020202020204" pitchFamily="34" charset="0"/>
              <a:buChar char="•"/>
            </a:pPr>
            <a:r>
              <a:rPr lang="en-US" sz="1200" b="1" dirty="0">
                <a:solidFill>
                  <a:schemeClr val="tx1"/>
                </a:solidFill>
                <a:latin typeface="+mn-lt"/>
              </a:rPr>
              <a:t>Them</a:t>
            </a:r>
          </a:p>
          <a:p>
            <a:pPr marL="632508" lvl="1" indent="-175308">
              <a:buFont typeface="Arial" panose="020B0604020202020204" pitchFamily="34" charset="0"/>
              <a:buChar char="•"/>
            </a:pPr>
            <a:r>
              <a:rPr lang="en-US" sz="1200" b="1" dirty="0">
                <a:solidFill>
                  <a:schemeClr val="tx1"/>
                </a:solidFill>
                <a:latin typeface="+mn-lt"/>
              </a:rPr>
              <a:t>In short, the key, chain and seal all indicate God’s authority and power over the devil.</a:t>
            </a:r>
          </a:p>
          <a:p>
            <a:pPr marL="1089708" lvl="2" indent="-175308">
              <a:buFont typeface="Arial" panose="020B0604020202020204" pitchFamily="34" charset="0"/>
              <a:buChar char="•"/>
            </a:pPr>
            <a:r>
              <a:rPr lang="en-US" sz="1200" b="0" dirty="0">
                <a:solidFill>
                  <a:schemeClr val="tx1"/>
                </a:solidFill>
                <a:latin typeface="+mn-lt"/>
              </a:rPr>
              <a:t>Today, Satan is bound, and not capable of the scope of deception he accomplished in the first century.</a:t>
            </a:r>
          </a:p>
          <a:p>
            <a:pPr marL="1089708" lvl="2" indent="-175308">
              <a:buFont typeface="Arial" panose="020B0604020202020204" pitchFamily="34" charset="0"/>
              <a:buChar char="•"/>
            </a:pPr>
            <a:r>
              <a:rPr lang="en-US" sz="1200" b="0" dirty="0">
                <a:solidFill>
                  <a:schemeClr val="tx1"/>
                </a:solidFill>
                <a:latin typeface="+mn-lt"/>
              </a:rPr>
              <a:t>What does that mean?</a:t>
            </a:r>
          </a:p>
          <a:p>
            <a:pPr marL="1089708" lvl="2" indent="-175308">
              <a:buFont typeface="Arial" panose="020B0604020202020204" pitchFamily="34" charset="0"/>
              <a:buChar char="•"/>
            </a:pPr>
            <a:r>
              <a:rPr lang="en-US" sz="1200" b="0" dirty="0">
                <a:solidFill>
                  <a:schemeClr val="tx1"/>
                </a:solidFill>
                <a:latin typeface="+mn-lt"/>
              </a:rPr>
              <a:t>Homer Hailey – “The binding of Satan does not render him absolutely helpless or unable to operate; for he continues to be exceedingly active. He walks about as a roaring lion, seeking who he may devour (1 Peter 5:8); but his activity is limited, as a dog chained to a wire between two trees.  He can operate only within the limited distance between the trees, and to the length of the chain from side to side.  In this binding, Satan is divinely restrained from reestablishing control over the nations.</a:t>
            </a:r>
          </a:p>
          <a:p>
            <a:pPr marL="1089708" lvl="2" indent="-175308">
              <a:buFont typeface="Arial" panose="020B0604020202020204" pitchFamily="34" charset="0"/>
              <a:buChar char="•"/>
            </a:pPr>
            <a:r>
              <a:rPr lang="en-US" sz="1200" b="0" dirty="0">
                <a:solidFill>
                  <a:schemeClr val="tx1"/>
                </a:solidFill>
                <a:latin typeface="+mn-lt"/>
              </a:rPr>
              <a:t>This contrast obviously, because when released, he goes out and deceives the nations.</a:t>
            </a:r>
          </a:p>
          <a:p>
            <a:pPr marL="1089708" lvl="2" indent="-175308">
              <a:buFont typeface="Arial" panose="020B0604020202020204" pitchFamily="34" charset="0"/>
              <a:buChar char="•"/>
            </a:pPr>
            <a:r>
              <a:rPr lang="en-US" sz="1200" b="0" dirty="0">
                <a:solidFill>
                  <a:schemeClr val="tx1"/>
                </a:solidFill>
                <a:latin typeface="+mn-lt"/>
              </a:rPr>
              <a:t>Also, it has been pointed out that Satan can no long gain control over individuals (demonic possession). Perhaps this ability to compel is part of the binding mentioned here.</a:t>
            </a:r>
          </a:p>
          <a:p>
            <a:pPr marL="1089708" lvl="2" indent="-175308">
              <a:buFont typeface="Arial" panose="020B0604020202020204" pitchFamily="34" charset="0"/>
              <a:buChar char="•"/>
            </a:pPr>
            <a:r>
              <a:rPr lang="en-US" sz="1200" b="0" dirty="0">
                <a:solidFill>
                  <a:schemeClr val="tx1"/>
                </a:solidFill>
                <a:latin typeface="+mn-lt"/>
              </a:rPr>
              <a:t>Note:  Casting the devil into the bottomless pit not punitive (that comes later). It is preventative.</a:t>
            </a:r>
          </a:p>
          <a:p>
            <a:pPr marL="632508" lvl="1" indent="-175308">
              <a:buFont typeface="Arial" panose="020B0604020202020204" pitchFamily="34" charset="0"/>
              <a:buChar char="•"/>
            </a:pPr>
            <a:r>
              <a:rPr lang="en-US" sz="1200" b="1" dirty="0">
                <a:solidFill>
                  <a:schemeClr val="tx1"/>
                </a:solidFill>
                <a:latin typeface="+mn-lt"/>
              </a:rPr>
              <a:t>Those on Christ’s side, mentioned in verse 4, lived and reigned with the Christ through this period.</a:t>
            </a:r>
          </a:p>
          <a:p>
            <a:pPr marL="1089708" lvl="2" indent="-175308">
              <a:buFont typeface="Arial" panose="020B0604020202020204" pitchFamily="34" charset="0"/>
              <a:buChar char="•"/>
            </a:pPr>
            <a:r>
              <a:rPr lang="en-US" sz="1200" b="0" dirty="0">
                <a:solidFill>
                  <a:schemeClr val="tx1"/>
                </a:solidFill>
                <a:latin typeface="+mn-lt"/>
              </a:rPr>
              <a:t>First, we are in the midst of this period right now.  (We will deal with this further in the next slide).</a:t>
            </a:r>
          </a:p>
          <a:p>
            <a:pPr marL="1089708" lvl="2" indent="-175308">
              <a:buFont typeface="Arial" panose="020B0604020202020204" pitchFamily="34" charset="0"/>
              <a:buChar char="•"/>
            </a:pPr>
            <a:r>
              <a:rPr lang="en-US" sz="1200" b="0" dirty="0">
                <a:solidFill>
                  <a:schemeClr val="tx1"/>
                </a:solidFill>
                <a:latin typeface="+mn-lt"/>
              </a:rPr>
              <a:t>Those reigning with Christ:  The martyrs during that present distress.  (Also, may refer to all who are righteous).</a:t>
            </a:r>
          </a:p>
          <a:p>
            <a:pPr marL="1546908" lvl="3" indent="-175308">
              <a:buFont typeface="Arial" panose="020B0604020202020204" pitchFamily="34" charset="0"/>
              <a:buChar char="•"/>
            </a:pPr>
            <a:r>
              <a:rPr lang="en-US" sz="1200" b="0" dirty="0">
                <a:solidFill>
                  <a:schemeClr val="tx1"/>
                </a:solidFill>
                <a:latin typeface="+mn-lt"/>
              </a:rPr>
              <a:t>Note: beheading is a figurative picture of such martyrdom (No evidence that beheading was practiced as a rule in the empire). Literal term:  </a:t>
            </a:r>
          </a:p>
          <a:p>
            <a:pPr marL="1546908" lvl="3" indent="-175308">
              <a:buFont typeface="Arial" panose="020B0604020202020204" pitchFamily="34" charset="0"/>
              <a:buChar char="•"/>
            </a:pPr>
            <a:r>
              <a:rPr lang="en-US" sz="1200" b="0" dirty="0">
                <a:solidFill>
                  <a:schemeClr val="tx1"/>
                </a:solidFill>
                <a:latin typeface="+mn-lt"/>
              </a:rPr>
              <a:t>Use of thrones and reigning is an indication of the exaltation of those who are Christ’s.</a:t>
            </a:r>
          </a:p>
          <a:p>
            <a:pPr marL="1546908" lvl="3" indent="-175308">
              <a:buFont typeface="Arial" panose="020B0604020202020204" pitchFamily="34" charset="0"/>
              <a:buChar char="•"/>
            </a:pPr>
            <a:r>
              <a:rPr lang="en-US" sz="1200" b="0" dirty="0">
                <a:solidFill>
                  <a:schemeClr val="tx1"/>
                </a:solidFill>
                <a:latin typeface="+mn-lt"/>
              </a:rPr>
              <a:t>Though we (who live later) are not found in this vision, all who are faithful to the Lord are destined to reign with Him.</a:t>
            </a:r>
          </a:p>
          <a:p>
            <a:pPr marL="0" lvl="0" indent="0">
              <a:buFont typeface="Arial" panose="020B0604020202020204" pitchFamily="34" charset="0"/>
              <a:buNone/>
            </a:pPr>
            <a:r>
              <a:rPr lang="en-US" sz="1200" b="1" dirty="0">
                <a:solidFill>
                  <a:schemeClr val="tx1"/>
                </a:solidFill>
                <a:latin typeface="+mn-lt"/>
              </a:rPr>
              <a:t>(</a:t>
            </a:r>
            <a:r>
              <a:rPr lang="en-US" b="1" dirty="0"/>
              <a:t>Romans 5:17), </a:t>
            </a:r>
            <a:r>
              <a:rPr lang="en-US" i="1" dirty="0"/>
              <a:t>“For if by the one man's offense death reigned through the one, much more those who receive abundance of grace and of the gift of righteousness will reign in life through the One, Jesus Christ.)”</a:t>
            </a:r>
          </a:p>
          <a:p>
            <a:pPr marL="628650" lvl="1" indent="-171450">
              <a:buFont typeface="Arial" panose="020B0604020202020204" pitchFamily="34" charset="0"/>
              <a:buChar char="•"/>
            </a:pPr>
            <a:r>
              <a:rPr lang="en-US" sz="1200" b="1" i="0" dirty="0">
                <a:solidFill>
                  <a:schemeClr val="tx1"/>
                </a:solidFill>
                <a:latin typeface="+mn-lt"/>
              </a:rPr>
              <a:t>In the future, the Devil will be released for a short while.</a:t>
            </a:r>
          </a:p>
          <a:p>
            <a:pPr marL="1085850" lvl="2" indent="-171450">
              <a:buFont typeface="Arial" panose="020B0604020202020204" pitchFamily="34" charset="0"/>
              <a:buChar char="•"/>
            </a:pPr>
            <a:r>
              <a:rPr lang="en-US" sz="1200" b="0" i="0" dirty="0">
                <a:solidFill>
                  <a:schemeClr val="tx1"/>
                </a:solidFill>
                <a:latin typeface="+mn-lt"/>
              </a:rPr>
              <a:t>Only here do we have details regarding the circumstances and end to this release</a:t>
            </a:r>
          </a:p>
          <a:p>
            <a:pPr marL="1085850" lvl="2" indent="-171450">
              <a:buFont typeface="Arial" panose="020B0604020202020204" pitchFamily="34" charset="0"/>
              <a:buChar char="•"/>
            </a:pPr>
            <a:r>
              <a:rPr lang="en-US" sz="1200" b="0" i="0" dirty="0">
                <a:solidFill>
                  <a:schemeClr val="tx1"/>
                </a:solidFill>
                <a:latin typeface="+mn-lt"/>
              </a:rPr>
              <a:t>The devil desperately gathers together all the world against God and His people</a:t>
            </a:r>
          </a:p>
          <a:p>
            <a:pPr marL="1085850" lvl="2" indent="-171450">
              <a:buFont typeface="Arial" panose="020B0604020202020204" pitchFamily="34" charset="0"/>
              <a:buChar char="•"/>
            </a:pPr>
            <a:r>
              <a:rPr lang="en-US" sz="1200" b="0" i="0" dirty="0">
                <a:solidFill>
                  <a:schemeClr val="tx1"/>
                </a:solidFill>
                <a:latin typeface="+mn-lt"/>
              </a:rPr>
              <a:t>God will again intervene (bringing fire down from heaven to destroy the enemy).</a:t>
            </a:r>
          </a:p>
          <a:p>
            <a:pPr marL="1085850" lvl="2" indent="-171450">
              <a:buFont typeface="Arial" panose="020B0604020202020204" pitchFamily="34" charset="0"/>
              <a:buChar char="•"/>
            </a:pPr>
            <a:r>
              <a:rPr lang="en-US" sz="1200" b="0" i="0" dirty="0">
                <a:solidFill>
                  <a:schemeClr val="tx1"/>
                </a:solidFill>
                <a:latin typeface="+mn-lt"/>
              </a:rPr>
              <a:t>Satan will finally receive his eternal punishment, joining the beast and false prophet in the lake of fire.</a:t>
            </a:r>
          </a:p>
          <a:p>
            <a:pPr marL="175308" lvl="0" indent="-175308">
              <a:buFont typeface="Arial" panose="020B0604020202020204" pitchFamily="34" charset="0"/>
              <a:buChar char="•"/>
            </a:pPr>
            <a:r>
              <a:rPr lang="en-US" sz="1200" b="1" i="0"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Satan is bound today.</a:t>
            </a:r>
          </a:p>
          <a:p>
            <a:pPr marL="1089708" lvl="2" indent="-175308">
              <a:buFont typeface="Arial" panose="020B0604020202020204" pitchFamily="34" charset="0"/>
              <a:buChar char="•"/>
            </a:pPr>
            <a:r>
              <a:rPr lang="en-US" sz="1200" b="0" i="0" dirty="0">
                <a:solidFill>
                  <a:schemeClr val="tx1"/>
                </a:solidFill>
                <a:latin typeface="+mn-lt"/>
              </a:rPr>
              <a:t>There has not been such a deception of nations since the end of the conflict with the beast and the false prophet.</a:t>
            </a:r>
          </a:p>
          <a:p>
            <a:pPr marL="1089708" lvl="2" indent="-175308">
              <a:buFont typeface="Arial" panose="020B0604020202020204" pitchFamily="34" charset="0"/>
              <a:buChar char="•"/>
            </a:pPr>
            <a:r>
              <a:rPr lang="en-US" sz="1200" b="0" i="0" dirty="0">
                <a:solidFill>
                  <a:schemeClr val="tx1"/>
                </a:solidFill>
                <a:latin typeface="+mn-lt"/>
              </a:rPr>
              <a:t>This binding is for 1,000 years (running parallel to the reign of Christ).  Note:  not a literal number.  We will address this in the next slide.</a:t>
            </a:r>
          </a:p>
          <a:p>
            <a:pPr marL="1089708" lvl="2" indent="-175308">
              <a:buFont typeface="Arial" panose="020B0604020202020204" pitchFamily="34" charset="0"/>
              <a:buChar char="•"/>
            </a:pPr>
            <a:r>
              <a:rPr lang="en-US" sz="1200" b="0" i="0" dirty="0">
                <a:solidFill>
                  <a:schemeClr val="tx1"/>
                </a:solidFill>
                <a:latin typeface="+mn-lt"/>
              </a:rPr>
              <a:t>The power of the beast and the false prophet is broken, and Satan is bound in the pit.</a:t>
            </a:r>
          </a:p>
          <a:p>
            <a:pPr marL="632508" lvl="1" indent="-175308">
              <a:buFont typeface="Arial" panose="020B0604020202020204" pitchFamily="34" charset="0"/>
              <a:buChar char="•"/>
            </a:pPr>
            <a:r>
              <a:rPr lang="en-US" sz="1200" b="1" i="0" dirty="0">
                <a:solidFill>
                  <a:schemeClr val="tx1"/>
                </a:solidFill>
                <a:latin typeface="+mn-lt"/>
              </a:rPr>
              <a:t>The way we escape the second death is through faithfulness to Him.</a:t>
            </a:r>
          </a:p>
          <a:p>
            <a:pPr marL="1089708" lvl="2" indent="-175308">
              <a:buFont typeface="Arial" panose="020B0604020202020204" pitchFamily="34" charset="0"/>
              <a:buChar char="•"/>
            </a:pPr>
            <a:r>
              <a:rPr lang="en-US" sz="1200" b="0" i="0" dirty="0">
                <a:solidFill>
                  <a:schemeClr val="tx1"/>
                </a:solidFill>
                <a:latin typeface="+mn-lt"/>
              </a:rPr>
              <a:t>Compare 20:6,  and 2:11 (Letter to persecuted church in Smyrna)</a:t>
            </a:r>
          </a:p>
          <a:p>
            <a:pPr marL="0" lvl="0" indent="0">
              <a:buFont typeface="Arial" panose="020B0604020202020204" pitchFamily="34" charset="0"/>
              <a:buNone/>
            </a:pPr>
            <a:r>
              <a:rPr lang="en-US" b="1" dirty="0"/>
              <a:t>(Revelation 20:6), </a:t>
            </a:r>
            <a:r>
              <a:rPr lang="en-US" i="1" dirty="0"/>
              <a:t>“Blessed and holy is he who has part in the first resurrection. Over such the second death has no power, but they shall be priests of God and of Christ, and shall reign with Him a thousand years.”</a:t>
            </a:r>
          </a:p>
          <a:p>
            <a:pPr marL="0" lvl="0" indent="0">
              <a:buFont typeface="Arial" panose="020B0604020202020204" pitchFamily="34" charset="0"/>
              <a:buNone/>
            </a:pPr>
            <a:r>
              <a:rPr lang="en-US" sz="1200" b="1" i="0" dirty="0">
                <a:solidFill>
                  <a:schemeClr val="tx1"/>
                </a:solidFill>
                <a:latin typeface="+mn-lt"/>
              </a:rPr>
              <a:t>(</a:t>
            </a:r>
            <a:r>
              <a:rPr lang="en-US" b="1" dirty="0"/>
              <a:t>Revelation 2:11), </a:t>
            </a:r>
            <a:r>
              <a:rPr lang="en-US" i="1" dirty="0"/>
              <a:t>“He who has an ear, let him hear what the Spirit says to the churches. He who overcomes shall not be hurt by the second death.”</a:t>
            </a:r>
          </a:p>
          <a:p>
            <a:pPr marL="1089708" lvl="2" indent="-175308">
              <a:buFont typeface="Arial" panose="020B0604020202020204" pitchFamily="34" charset="0"/>
              <a:buChar char="•"/>
            </a:pPr>
            <a:r>
              <a:rPr lang="en-US" sz="1200" b="0" i="0" dirty="0">
                <a:solidFill>
                  <a:schemeClr val="tx1"/>
                </a:solidFill>
                <a:latin typeface="+mn-lt"/>
              </a:rPr>
              <a:t>This first resurrection is a lifting up to reign with Christ.  We can accomplish the same by being steadfast in our lives, until the end. </a:t>
            </a:r>
          </a:p>
          <a:p>
            <a:pPr marL="632508" lvl="1" indent="-175308">
              <a:buFont typeface="Arial" panose="020B0604020202020204" pitchFamily="34" charset="0"/>
              <a:buChar char="•"/>
            </a:pPr>
            <a:r>
              <a:rPr lang="en-US" sz="1200" b="1" i="0" dirty="0">
                <a:solidFill>
                  <a:schemeClr val="tx1"/>
                </a:solidFill>
                <a:latin typeface="+mn-lt"/>
              </a:rPr>
              <a:t>Ultimately, the devil is completely defeated!  That is his end!</a:t>
            </a:r>
          </a:p>
          <a:p>
            <a:pPr marL="1089708" lvl="2" indent="-175308">
              <a:buFont typeface="Arial" panose="020B0604020202020204" pitchFamily="34" charset="0"/>
              <a:buChar char="•"/>
            </a:pPr>
            <a:r>
              <a:rPr lang="en-US" sz="1200" b="0" i="0" dirty="0">
                <a:solidFill>
                  <a:schemeClr val="tx1"/>
                </a:solidFill>
                <a:latin typeface="+mn-lt"/>
              </a:rPr>
              <a:t>First he was defeated and thrown out of heaven (12:9)</a:t>
            </a:r>
          </a:p>
          <a:p>
            <a:pPr marL="1089708" lvl="2" indent="-175308">
              <a:buFont typeface="Arial" panose="020B0604020202020204" pitchFamily="34" charset="0"/>
              <a:buChar char="•"/>
            </a:pPr>
            <a:r>
              <a:rPr lang="en-US" sz="1200" b="0" i="0" dirty="0">
                <a:solidFill>
                  <a:schemeClr val="tx1"/>
                </a:solidFill>
                <a:latin typeface="+mn-lt"/>
              </a:rPr>
              <a:t>Next, his efforts (re: what Revelation is about) were thwarted and he was imprisoned (our chapter)</a:t>
            </a:r>
          </a:p>
          <a:p>
            <a:pPr marL="1089708" lvl="2" indent="-175308">
              <a:buFont typeface="Arial" panose="020B0604020202020204" pitchFamily="34" charset="0"/>
              <a:buChar char="•"/>
            </a:pPr>
            <a:r>
              <a:rPr lang="en-US" sz="1200" b="0" i="0" dirty="0">
                <a:solidFill>
                  <a:schemeClr val="tx1"/>
                </a:solidFill>
                <a:latin typeface="+mn-lt"/>
              </a:rPr>
              <a:t>Finally, he is to be thrown into the lake of fire!</a:t>
            </a:r>
          </a:p>
          <a:p>
            <a:pPr marL="1089708" lvl="2" indent="-175308">
              <a:buFont typeface="Arial" panose="020B0604020202020204" pitchFamily="34" charset="0"/>
              <a:buChar char="•"/>
            </a:pPr>
            <a:r>
              <a:rPr lang="en-US" sz="1200" b="0" i="0" dirty="0">
                <a:solidFill>
                  <a:schemeClr val="tx1"/>
                </a:solidFill>
                <a:latin typeface="+mn-lt"/>
              </a:rPr>
              <a:t>Note:  His (and the </a:t>
            </a:r>
            <a:r>
              <a:rPr lang="en-US" sz="1200" b="0" i="0" dirty="0" err="1">
                <a:solidFill>
                  <a:schemeClr val="tx1"/>
                </a:solidFill>
                <a:latin typeface="+mn-lt"/>
              </a:rPr>
              <a:t>wicked’s</a:t>
            </a:r>
            <a:r>
              <a:rPr lang="en-US" sz="1200" b="0" i="0" dirty="0">
                <a:solidFill>
                  <a:schemeClr val="tx1"/>
                </a:solidFill>
                <a:latin typeface="+mn-lt"/>
              </a:rPr>
              <a:t>) punishment is for an eternity</a:t>
            </a:r>
          </a:p>
          <a:p>
            <a:pPr marL="0" lvl="0" indent="0">
              <a:buFont typeface="Arial" panose="020B0604020202020204" pitchFamily="34" charset="0"/>
              <a:buNone/>
            </a:pPr>
            <a:r>
              <a:rPr lang="en-US" sz="1200" b="1" i="0" dirty="0">
                <a:solidFill>
                  <a:schemeClr val="tx1"/>
                </a:solidFill>
                <a:latin typeface="+mn-lt"/>
              </a:rPr>
              <a:t>(</a:t>
            </a:r>
            <a:r>
              <a:rPr lang="en-US" b="1" dirty="0"/>
              <a:t>Revelation 20:10),</a:t>
            </a:r>
            <a:r>
              <a:rPr lang="en-US" dirty="0"/>
              <a:t> </a:t>
            </a:r>
            <a:r>
              <a:rPr lang="en-US" i="1" dirty="0"/>
              <a:t>“And they will be tormented day and night forever and ever.”</a:t>
            </a:r>
          </a:p>
          <a:p>
            <a:pPr marL="0" lvl="0" indent="0">
              <a:buFont typeface="Arial" panose="020B0604020202020204" pitchFamily="34" charset="0"/>
              <a:buNone/>
            </a:pPr>
            <a:r>
              <a:rPr lang="en-US" b="1" dirty="0"/>
              <a:t>(Matthew 25:41), </a:t>
            </a:r>
            <a:r>
              <a:rPr lang="en-US" i="1" dirty="0"/>
              <a:t>“Then He will also say to those on the left hand, ‘Depart from Me, you cursed, into the everlasting fire prepared for the devil and his </a:t>
            </a:r>
            <a:r>
              <a:rPr lang="en-US" i="1" dirty="0" err="1"/>
              <a:t>a“And</a:t>
            </a:r>
            <a:r>
              <a:rPr lang="en-US" i="1" dirty="0"/>
              <a:t> these will go away into everlasting punishment, but the righteous into eternal life.”</a:t>
            </a:r>
            <a:r>
              <a:rPr lang="en-US" i="1" dirty="0" err="1"/>
              <a:t>ngels</a:t>
            </a:r>
            <a:r>
              <a:rPr lang="en-US" i="1" dirty="0"/>
              <a:t>’” </a:t>
            </a:r>
            <a:r>
              <a:rPr lang="en-US" dirty="0"/>
              <a:t>… </a:t>
            </a:r>
            <a:r>
              <a:rPr lang="en-US" b="1" dirty="0"/>
              <a:t>(46), </a:t>
            </a:r>
            <a:endParaRPr lang="en-US" sz="1200" b="0"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996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FF00FF"/>
                </a:highlight>
                <a:latin typeface="+mn-lt"/>
              </a:rPr>
              <a:t>Characters and Symbols of the Vision found in chapter 20:1-10</a:t>
            </a:r>
          </a:p>
          <a:p>
            <a:pPr marL="642795" lvl="1" indent="-175308">
              <a:buFont typeface="Arial" panose="020B0604020202020204" pitchFamily="34" charset="0"/>
              <a:buChar char="•"/>
            </a:pPr>
            <a:r>
              <a:rPr lang="en-US" sz="1200" b="1" dirty="0">
                <a:highlight>
                  <a:srgbClr val="FF00FF"/>
                </a:highlight>
                <a:latin typeface="+mn-lt"/>
              </a:rPr>
              <a:t>Identify and define</a:t>
            </a:r>
          </a:p>
          <a:p>
            <a:pPr marL="181737" lvl="0" indent="-171450">
              <a:buFont typeface="Arial" panose="020B0604020202020204" pitchFamily="34" charset="0"/>
              <a:buChar char="•"/>
            </a:pPr>
            <a:r>
              <a:rPr lang="en-US" sz="1200" b="1" i="0" dirty="0">
                <a:solidFill>
                  <a:srgbClr val="324959"/>
                </a:solidFill>
                <a:highlight>
                  <a:srgbClr val="FFFF00"/>
                </a:highlight>
              </a:rPr>
              <a:t>Angel (1)</a:t>
            </a:r>
          </a:p>
          <a:p>
            <a:pPr marL="638937" lvl="1" indent="-171450">
              <a:buFont typeface="Arial" panose="020B0604020202020204" pitchFamily="34" charset="0"/>
              <a:buChar char="•"/>
            </a:pPr>
            <a:r>
              <a:rPr lang="en-US" sz="1200" b="0" i="0" dirty="0">
                <a:solidFill>
                  <a:srgbClr val="324959"/>
                </a:solidFill>
              </a:rPr>
              <a:t>One of God’s servants/messengers (To sound out or perform God’s will)</a:t>
            </a:r>
          </a:p>
          <a:p>
            <a:pPr marL="638937" lvl="1" indent="-171450">
              <a:buFont typeface="Arial" panose="020B0604020202020204" pitchFamily="34" charset="0"/>
              <a:buChar char="•"/>
            </a:pPr>
            <a:r>
              <a:rPr lang="en-US" sz="1200" b="0" i="0" dirty="0">
                <a:solidFill>
                  <a:srgbClr val="324959"/>
                </a:solidFill>
              </a:rPr>
              <a:t>This angel had the authority to lay hold of the dragon and bind him</a:t>
            </a:r>
          </a:p>
          <a:p>
            <a:pPr marL="181737" lvl="0" indent="-171450">
              <a:buFont typeface="Arial" panose="020B0604020202020204" pitchFamily="34" charset="0"/>
              <a:buChar char="•"/>
            </a:pPr>
            <a:r>
              <a:rPr lang="en-US" sz="1200" b="1" i="0" dirty="0">
                <a:solidFill>
                  <a:srgbClr val="324959"/>
                </a:solidFill>
                <a:highlight>
                  <a:srgbClr val="FFFF00"/>
                </a:highlight>
              </a:rPr>
              <a:t>Bottomless Pit (1,3)</a:t>
            </a:r>
          </a:p>
          <a:p>
            <a:pPr marL="638937" lvl="1" indent="-171450">
              <a:buFont typeface="Arial" panose="020B0604020202020204" pitchFamily="34" charset="0"/>
              <a:buChar char="•"/>
            </a:pPr>
            <a:r>
              <a:rPr lang="en-US" sz="1200" b="0" i="0" dirty="0">
                <a:solidFill>
                  <a:srgbClr val="324959"/>
                </a:solidFill>
              </a:rPr>
              <a:t>First referenced in chapter 9:1</a:t>
            </a:r>
          </a:p>
          <a:p>
            <a:pPr marL="638937" lvl="1" indent="-171450">
              <a:buFont typeface="Arial" panose="020B0604020202020204" pitchFamily="34" charset="0"/>
              <a:buChar char="•"/>
            </a:pPr>
            <a:r>
              <a:rPr lang="en-US" sz="1200" b="0" i="0" dirty="0">
                <a:solidFill>
                  <a:srgbClr val="324959"/>
                </a:solidFill>
              </a:rPr>
              <a:t>That from when the tormenting locusts came</a:t>
            </a:r>
          </a:p>
          <a:p>
            <a:pPr marL="638937" lvl="1" indent="-171450">
              <a:buFont typeface="Arial" panose="020B0604020202020204" pitchFamily="34" charset="0"/>
              <a:buChar char="•"/>
            </a:pPr>
            <a:r>
              <a:rPr lang="en-US" sz="1200" b="0" i="0" dirty="0">
                <a:solidFill>
                  <a:srgbClr val="324959"/>
                </a:solidFill>
              </a:rPr>
              <a:t>The beast ascended from it (11:7; 17:8)</a:t>
            </a:r>
          </a:p>
          <a:p>
            <a:pPr marL="638937" lvl="1" indent="-171450">
              <a:buFont typeface="Arial" panose="020B0604020202020204" pitchFamily="34" charset="0"/>
              <a:buChar char="•"/>
            </a:pPr>
            <a:r>
              <a:rPr lang="en-US" sz="1200" b="0" i="0" dirty="0">
                <a:solidFill>
                  <a:srgbClr val="324959"/>
                </a:solidFill>
              </a:rPr>
              <a:t>A place of evil that can be closed to bind</a:t>
            </a:r>
          </a:p>
          <a:p>
            <a:pPr marL="638937" lvl="1" indent="-171450">
              <a:buFont typeface="Arial" panose="020B0604020202020204" pitchFamily="34" charset="0"/>
              <a:buChar char="•"/>
            </a:pPr>
            <a:r>
              <a:rPr lang="en-US" sz="1200" b="0" i="0" dirty="0">
                <a:solidFill>
                  <a:srgbClr val="324959"/>
                </a:solidFill>
              </a:rPr>
              <a:t>Note:  The angel had a key to the pit (Had the authority to open and close it).</a:t>
            </a:r>
          </a:p>
          <a:p>
            <a:pPr marL="181737" lvl="0" indent="-171450">
              <a:buFont typeface="Arial" panose="020B0604020202020204" pitchFamily="34" charset="0"/>
              <a:buChar char="•"/>
            </a:pPr>
            <a:r>
              <a:rPr lang="en-US" sz="1200" b="1" i="0" dirty="0">
                <a:solidFill>
                  <a:srgbClr val="324959"/>
                </a:solidFill>
                <a:highlight>
                  <a:srgbClr val="FFFF00"/>
                </a:highlight>
              </a:rPr>
              <a:t>Great Chain (1)</a:t>
            </a:r>
          </a:p>
          <a:p>
            <a:pPr marL="638937" lvl="1" indent="-171450">
              <a:buFont typeface="Arial" panose="020B0604020202020204" pitchFamily="34" charset="0"/>
              <a:buChar char="•"/>
            </a:pPr>
            <a:r>
              <a:rPr lang="en-US" sz="1200" b="0" i="0" dirty="0">
                <a:solidFill>
                  <a:srgbClr val="324959"/>
                </a:solidFill>
              </a:rPr>
              <a:t>Like the key, a symbol (Not a literal chain)</a:t>
            </a:r>
          </a:p>
          <a:p>
            <a:pPr marL="638937" lvl="1" indent="-171450">
              <a:buFont typeface="Arial" panose="020B0604020202020204" pitchFamily="34" charset="0"/>
              <a:buChar char="•"/>
            </a:pPr>
            <a:r>
              <a:rPr lang="en-US" sz="1200" b="0" i="0" dirty="0">
                <a:solidFill>
                  <a:srgbClr val="324959"/>
                </a:solidFill>
              </a:rPr>
              <a:t>What does a chain symbolize?  The ability to bind or limit</a:t>
            </a:r>
          </a:p>
          <a:p>
            <a:pPr marL="638937" lvl="1" indent="-171450">
              <a:buFont typeface="Arial" panose="020B0604020202020204" pitchFamily="34" charset="0"/>
              <a:buChar char="•"/>
            </a:pPr>
            <a:r>
              <a:rPr lang="en-US" sz="1200" b="0" i="0" dirty="0">
                <a:solidFill>
                  <a:srgbClr val="324959"/>
                </a:solidFill>
              </a:rPr>
              <a:t>The angel, with this great chain would bind Satan, limiting his power as he confines him to the pit.</a:t>
            </a:r>
          </a:p>
          <a:p>
            <a:pPr marL="638937" lvl="1" indent="-171450">
              <a:buFont typeface="Arial" panose="020B0604020202020204" pitchFamily="34" charset="0"/>
              <a:buChar char="•"/>
            </a:pPr>
            <a:r>
              <a:rPr lang="en-US" sz="1200" b="0" i="0" dirty="0">
                <a:solidFill>
                  <a:srgbClr val="324959"/>
                </a:solidFill>
              </a:rPr>
              <a:t>Consider the binding of Satan:</a:t>
            </a:r>
          </a:p>
          <a:p>
            <a:pPr marL="1096137" lvl="2" indent="-171450">
              <a:buFont typeface="Arial" panose="020B0604020202020204" pitchFamily="34" charset="0"/>
              <a:buChar char="•"/>
            </a:pPr>
            <a:r>
              <a:rPr lang="en-US" sz="1200" b="0" i="0" dirty="0">
                <a:solidFill>
                  <a:srgbClr val="324959"/>
                </a:solidFill>
              </a:rPr>
              <a:t>Jesus bound the devil when he cast out demons during his ministry</a:t>
            </a:r>
          </a:p>
          <a:p>
            <a:pPr marL="10287" lvl="0" indent="0">
              <a:buFont typeface="Arial" panose="020B0604020202020204" pitchFamily="34" charset="0"/>
              <a:buNone/>
            </a:pPr>
            <a:r>
              <a:rPr lang="en-US" sz="1200" b="1" i="0" dirty="0">
                <a:solidFill>
                  <a:srgbClr val="324959"/>
                </a:solidFill>
              </a:rPr>
              <a:t>(Matthew 12:28-29), </a:t>
            </a:r>
            <a:r>
              <a:rPr lang="en-US" sz="1200" b="0" i="1" dirty="0">
                <a:solidFill>
                  <a:srgbClr val="324959"/>
                </a:solidFill>
              </a:rPr>
              <a:t>“</a:t>
            </a:r>
            <a:r>
              <a:rPr lang="en-US" i="1" dirty="0"/>
              <a:t>But if I cast out demons by the Spirit of God, surely the kingdom of God has come upon you.</a:t>
            </a:r>
            <a:r>
              <a:rPr lang="en-US" i="1" baseline="30000" dirty="0"/>
              <a:t> 29</a:t>
            </a:r>
            <a:r>
              <a:rPr lang="en-US" i="1" dirty="0"/>
              <a:t> Or how can one enter a strong man's house and plunder his goods, unless he first binds the strong man? And then he will plunder his house.</a:t>
            </a:r>
            <a:r>
              <a:rPr lang="en-US" i="1" baseline="30000" dirty="0"/>
              <a:t> 30</a:t>
            </a:r>
            <a:r>
              <a:rPr lang="en-US" i="1" dirty="0"/>
              <a:t> He who is not with Me is against Me, and he who does not gather with Me scatters abroad.</a:t>
            </a:r>
            <a:r>
              <a:rPr lang="en-US" sz="1200" b="0" i="1" dirty="0">
                <a:solidFill>
                  <a:srgbClr val="324959"/>
                </a:solidFill>
              </a:rPr>
              <a:t>”</a:t>
            </a:r>
          </a:p>
          <a:p>
            <a:pPr marL="1096137" lvl="2" indent="-171450">
              <a:buFont typeface="Arial" panose="020B0604020202020204" pitchFamily="34" charset="0"/>
              <a:buChar char="•"/>
            </a:pPr>
            <a:r>
              <a:rPr lang="en-US" sz="1200" b="0" i="0" dirty="0">
                <a:solidFill>
                  <a:srgbClr val="324959"/>
                </a:solidFill>
              </a:rPr>
              <a:t>Jesus also limited Satan through His death on the cross</a:t>
            </a:r>
          </a:p>
          <a:p>
            <a:pPr marL="10287" lvl="0" indent="0">
              <a:buFont typeface="Arial" panose="020B0604020202020204" pitchFamily="34" charset="0"/>
              <a:buNone/>
            </a:pPr>
            <a:r>
              <a:rPr lang="en-US" sz="1200" b="1" i="0" dirty="0">
                <a:solidFill>
                  <a:srgbClr val="324959"/>
                </a:solidFill>
              </a:rPr>
              <a:t>(Hebrews 2:14-15), </a:t>
            </a:r>
            <a:r>
              <a:rPr lang="en-US" sz="1200" b="0" i="1" dirty="0">
                <a:solidFill>
                  <a:srgbClr val="324959"/>
                </a:solidFill>
              </a:rPr>
              <a:t>“</a:t>
            </a:r>
            <a:r>
              <a:rPr lang="en-US" i="1" dirty="0"/>
              <a:t>Inasmuch then as the children have partaken of flesh and blood, He Himself likewise shared in the same, that through death </a:t>
            </a:r>
            <a:r>
              <a:rPr lang="en-US" i="1" u="sng" dirty="0"/>
              <a:t>He might destroy him who had the power of death, that is, the devil</a:t>
            </a:r>
            <a:r>
              <a:rPr lang="en-US" i="1" dirty="0"/>
              <a:t>,</a:t>
            </a:r>
            <a:r>
              <a:rPr lang="en-US" i="1" baseline="30000" dirty="0"/>
              <a:t> 15</a:t>
            </a:r>
            <a:r>
              <a:rPr lang="en-US" i="1" dirty="0"/>
              <a:t> and release those who through fear of death were all their lifetime subject to bondage.”</a:t>
            </a:r>
          </a:p>
          <a:p>
            <a:pPr marL="1096137" lvl="2" indent="-171450">
              <a:buFont typeface="Arial" panose="020B0604020202020204" pitchFamily="34" charset="0"/>
              <a:buChar char="•"/>
            </a:pPr>
            <a:r>
              <a:rPr lang="en-US" sz="1200" b="0" i="0" dirty="0">
                <a:solidFill>
                  <a:srgbClr val="324959"/>
                </a:solidFill>
              </a:rPr>
              <a:t>Here the binding of Satan follows the defeat of the Beast and the prophet.  They lost, Jesus won.  The devil then is limited.  Things he could do he no longer can do.</a:t>
            </a:r>
          </a:p>
          <a:p>
            <a:pPr marL="10287" lvl="0" indent="0">
              <a:buFont typeface="Arial" panose="020B0604020202020204" pitchFamily="34" charset="0"/>
              <a:buNone/>
            </a:pPr>
            <a:r>
              <a:rPr lang="en-US" sz="1200" b="1" i="0" dirty="0">
                <a:solidFill>
                  <a:srgbClr val="324959"/>
                </a:solidFill>
              </a:rPr>
              <a:t>(Revelation 11:15), </a:t>
            </a:r>
            <a:r>
              <a:rPr lang="en-US" sz="1200" b="0" i="1" dirty="0">
                <a:solidFill>
                  <a:srgbClr val="324959"/>
                </a:solidFill>
              </a:rPr>
              <a:t>“</a:t>
            </a:r>
            <a:r>
              <a:rPr lang="en-US" i="1" dirty="0"/>
              <a:t>Then the seventh angel sounded: And there were loud voices in heaven, saying, “The kingdoms of this world have become the kingdoms of our Lord and of His Christ, and He shall reign forever and ever!”</a:t>
            </a:r>
          </a:p>
          <a:p>
            <a:pPr marL="1096137" lvl="2" indent="-171450">
              <a:buFont typeface="Arial" panose="020B0604020202020204" pitchFamily="34" charset="0"/>
              <a:buChar char="•"/>
            </a:pPr>
            <a:r>
              <a:rPr lang="en-US" sz="1200" b="0" i="0" dirty="0">
                <a:solidFill>
                  <a:srgbClr val="324959"/>
                </a:solidFill>
              </a:rPr>
              <a:t>It might be noted that the Devil’s ability to use an empire such as that of Rome, to deceive the world, and persecute Christians, has not shown itself since the casting of the beast and the prophet into the lake of fire, and the binding of Satan.</a:t>
            </a:r>
          </a:p>
          <a:p>
            <a:pPr marL="1096137" lvl="2" indent="-171450">
              <a:buFont typeface="Arial" panose="020B0604020202020204" pitchFamily="34" charset="0"/>
              <a:buChar char="•"/>
            </a:pPr>
            <a:r>
              <a:rPr lang="en-US" sz="1200" b="0" i="0" dirty="0">
                <a:solidFill>
                  <a:srgbClr val="324959"/>
                </a:solidFill>
              </a:rPr>
              <a:t>Plus, the release of Satan for a little season, seems to show a final effort to use the kingdoms of men to defeat Christ and His people.</a:t>
            </a:r>
          </a:p>
          <a:p>
            <a:pPr marL="181737" lvl="0" indent="-171450">
              <a:buFont typeface="Arial" panose="020B0604020202020204" pitchFamily="34" charset="0"/>
              <a:buChar char="•"/>
            </a:pPr>
            <a:r>
              <a:rPr lang="en-US" sz="1200" b="1" i="0" dirty="0">
                <a:solidFill>
                  <a:srgbClr val="324959"/>
                </a:solidFill>
                <a:highlight>
                  <a:srgbClr val="FFFF00"/>
                </a:highlight>
              </a:rPr>
              <a:t>Dragon (2,7,10)</a:t>
            </a:r>
          </a:p>
          <a:p>
            <a:pPr marL="638937" lvl="1" indent="-171450">
              <a:buFont typeface="Arial" panose="020B0604020202020204" pitchFamily="34" charset="0"/>
              <a:buChar char="•"/>
            </a:pPr>
            <a:r>
              <a:rPr lang="en-US" sz="1200" b="0" i="0" dirty="0">
                <a:solidFill>
                  <a:srgbClr val="324959"/>
                </a:solidFill>
              </a:rPr>
              <a:t>A common reference (in Revelation) to the Devil.  “the dragon, that serpent of old, who is the Devil and Satan.” (20:2)</a:t>
            </a:r>
          </a:p>
          <a:p>
            <a:pPr marL="638937" lvl="1" indent="-171450">
              <a:buFont typeface="Arial" panose="020B0604020202020204" pitchFamily="34" charset="0"/>
              <a:buChar char="•"/>
            </a:pPr>
            <a:r>
              <a:rPr lang="en-US" sz="1200" b="0" i="0" dirty="0">
                <a:solidFill>
                  <a:srgbClr val="324959"/>
                </a:solidFill>
              </a:rPr>
              <a:t>Also referred to in chapter 12, seeking to devour the woman’s child (12:3,4,7,9)</a:t>
            </a:r>
          </a:p>
          <a:p>
            <a:pPr marL="638937" lvl="1" indent="-171450">
              <a:buFont typeface="Arial" panose="020B0604020202020204" pitchFamily="34" charset="0"/>
              <a:buChar char="•"/>
            </a:pPr>
            <a:r>
              <a:rPr lang="en-US" sz="1200" b="0" i="0" dirty="0">
                <a:solidFill>
                  <a:srgbClr val="324959"/>
                </a:solidFill>
              </a:rPr>
              <a:t>Lost the war in heaven against Michael and his angels, and was cast to the earth.</a:t>
            </a:r>
          </a:p>
          <a:p>
            <a:pPr marL="181737" lvl="0" indent="-171450">
              <a:buFont typeface="Arial" panose="020B0604020202020204" pitchFamily="34" charset="0"/>
              <a:buChar char="•"/>
            </a:pPr>
            <a:r>
              <a:rPr lang="en-US" sz="1200" b="1" i="0" dirty="0">
                <a:solidFill>
                  <a:srgbClr val="324959"/>
                </a:solidFill>
                <a:highlight>
                  <a:srgbClr val="FFFF00"/>
                </a:highlight>
              </a:rPr>
              <a:t>1,000 Years (2,3,4,5,6,7)</a:t>
            </a:r>
          </a:p>
          <a:p>
            <a:pPr marL="638937" lvl="1" indent="-171450">
              <a:buFont typeface="Arial" panose="020B0604020202020204" pitchFamily="34" charset="0"/>
              <a:buChar char="•"/>
            </a:pPr>
            <a:r>
              <a:rPr lang="en-US" sz="1200" b="0" i="0" dirty="0">
                <a:solidFill>
                  <a:srgbClr val="324959"/>
                </a:solidFill>
              </a:rPr>
              <a:t>Refers to a period of time where Satan would be bound, sealed in the pit. (2-3)</a:t>
            </a:r>
          </a:p>
          <a:p>
            <a:pPr marL="638937" lvl="1" indent="-171450">
              <a:buFont typeface="Arial" panose="020B0604020202020204" pitchFamily="34" charset="0"/>
              <a:buChar char="•"/>
            </a:pPr>
            <a:r>
              <a:rPr lang="en-US" sz="1200" b="0" i="0" dirty="0">
                <a:solidFill>
                  <a:srgbClr val="324959"/>
                </a:solidFill>
              </a:rPr>
              <a:t>The period of time where Jesus reigned with the faithful martyrs (4-5)</a:t>
            </a:r>
          </a:p>
          <a:p>
            <a:pPr marL="638937" lvl="1" indent="-171450">
              <a:buFont typeface="Arial" panose="020B0604020202020204" pitchFamily="34" charset="0"/>
              <a:buChar char="•"/>
            </a:pPr>
            <a:r>
              <a:rPr lang="en-US" sz="1200" b="0" i="0" dirty="0">
                <a:solidFill>
                  <a:srgbClr val="324959"/>
                </a:solidFill>
              </a:rPr>
              <a:t>To be followed by the release of Satan from his prison (7)  NOTE: he must be released for “a little while” (3)</a:t>
            </a:r>
          </a:p>
          <a:p>
            <a:pPr marL="638937" lvl="1" indent="-171450">
              <a:buFont typeface="Arial" panose="020B0604020202020204" pitchFamily="34" charset="0"/>
              <a:buChar char="•"/>
            </a:pPr>
            <a:r>
              <a:rPr lang="en-US" sz="1200" b="0" i="0" dirty="0">
                <a:solidFill>
                  <a:srgbClr val="324959"/>
                </a:solidFill>
              </a:rPr>
              <a:t>1,000 = 10 X 10 X 10.  the apocalyptic equivalent of a complete amount of time.</a:t>
            </a:r>
          </a:p>
          <a:p>
            <a:pPr marL="1096137" lvl="2" indent="-171450">
              <a:buFont typeface="Arial" panose="020B0604020202020204" pitchFamily="34" charset="0"/>
              <a:buChar char="•"/>
            </a:pPr>
            <a:r>
              <a:rPr lang="en-US" sz="1200" b="0" i="0" dirty="0" err="1">
                <a:solidFill>
                  <a:srgbClr val="324959"/>
                </a:solidFill>
              </a:rPr>
              <a:t>Harkrider</a:t>
            </a:r>
            <a:r>
              <a:rPr lang="en-US" sz="1200" b="0" i="0" dirty="0">
                <a:solidFill>
                  <a:srgbClr val="324959"/>
                </a:solidFill>
              </a:rPr>
              <a:t>:  “The thousand years symbolizes a full, uninterrupted period of time.  Neither Satan of any other force can alter God’s purposes.  His kingdom “cannot be moved” (Heb. 12:28).</a:t>
            </a:r>
          </a:p>
          <a:p>
            <a:pPr marL="638937" lvl="1" indent="-171450">
              <a:buFont typeface="Arial" panose="020B0604020202020204" pitchFamily="34" charset="0"/>
              <a:buChar char="•"/>
            </a:pPr>
            <a:r>
              <a:rPr lang="en-US" sz="1200" b="0" i="0" dirty="0">
                <a:solidFill>
                  <a:srgbClr val="324959"/>
                </a:solidFill>
              </a:rPr>
              <a:t>Note:  Premillennial doctrine is based upon assumptions, and misrepresentations of this text.</a:t>
            </a:r>
          </a:p>
          <a:p>
            <a:pPr marL="1096137" lvl="2" indent="-171450">
              <a:buFont typeface="Arial" panose="020B0604020202020204" pitchFamily="34" charset="0"/>
              <a:buChar char="•"/>
            </a:pPr>
            <a:r>
              <a:rPr lang="en-US" sz="1200" b="0" i="0" dirty="0">
                <a:solidFill>
                  <a:srgbClr val="324959"/>
                </a:solidFill>
              </a:rPr>
              <a:t>There is no mention here of a reign of Jesus on an earthly throne</a:t>
            </a:r>
          </a:p>
          <a:p>
            <a:pPr marL="1096137" lvl="2" indent="-171450">
              <a:buFont typeface="Arial" panose="020B0604020202020204" pitchFamily="34" charset="0"/>
              <a:buChar char="•"/>
            </a:pPr>
            <a:r>
              <a:rPr lang="en-US" sz="1200" b="0" i="0" dirty="0">
                <a:solidFill>
                  <a:srgbClr val="324959"/>
                </a:solidFill>
              </a:rPr>
              <a:t>Taking the 1,000 years as literal years comes with consequences</a:t>
            </a:r>
          </a:p>
          <a:p>
            <a:pPr marL="1553337" lvl="3" indent="-171450">
              <a:buFont typeface="Arial" panose="020B0604020202020204" pitchFamily="34" charset="0"/>
              <a:buChar char="•"/>
            </a:pPr>
            <a:r>
              <a:rPr lang="en-US" sz="1200" b="0" i="0" dirty="0">
                <a:solidFill>
                  <a:srgbClr val="324959"/>
                </a:solidFill>
              </a:rPr>
              <a:t>Beheaded saints literally living and reigning on earth for 1,000 years</a:t>
            </a:r>
          </a:p>
          <a:p>
            <a:pPr marL="1553337" lvl="3" indent="-171450">
              <a:buFont typeface="Arial" panose="020B0604020202020204" pitchFamily="34" charset="0"/>
              <a:buChar char="•"/>
            </a:pPr>
            <a:r>
              <a:rPr lang="en-US" sz="1200" b="0" i="0" dirty="0">
                <a:solidFill>
                  <a:srgbClr val="324959"/>
                </a:solidFill>
              </a:rPr>
              <a:t>The Messianic kingdom is on earth (when scripture states it is a spiritual kingdom)</a:t>
            </a:r>
          </a:p>
          <a:p>
            <a:pPr marL="10287" lvl="0" indent="0">
              <a:buFont typeface="Arial" panose="020B0604020202020204" pitchFamily="34" charset="0"/>
              <a:buNone/>
            </a:pPr>
            <a:r>
              <a:rPr lang="en-US" sz="1200" b="1" i="0" dirty="0">
                <a:solidFill>
                  <a:srgbClr val="324959"/>
                </a:solidFill>
              </a:rPr>
              <a:t>(</a:t>
            </a:r>
            <a:r>
              <a:rPr lang="en-US" b="1" dirty="0"/>
              <a:t>John 18:36) [Jesus to Pilate], </a:t>
            </a:r>
            <a:r>
              <a:rPr lang="en-US" i="1" dirty="0"/>
              <a:t>“Jesus answered, ‘My kingdom is not of this world. If My kingdom were of this world, My servants would fight, so that I should not be delivered to the Jews; but now My kingdom is not from here.’”</a:t>
            </a:r>
          </a:p>
          <a:p>
            <a:pPr marL="1553337" lvl="3" indent="-171450">
              <a:buFont typeface="Arial" panose="020B0604020202020204" pitchFamily="34" charset="0"/>
              <a:buChar char="•"/>
            </a:pPr>
            <a:r>
              <a:rPr lang="en-US" sz="1200" b="0" i="0" dirty="0">
                <a:solidFill>
                  <a:srgbClr val="324959"/>
                </a:solidFill>
              </a:rPr>
              <a:t>The Kingdom existing at some future date, not yet realized.</a:t>
            </a:r>
          </a:p>
          <a:p>
            <a:pPr marL="10287" lvl="0" indent="0">
              <a:buFont typeface="Arial" panose="020B0604020202020204" pitchFamily="34" charset="0"/>
              <a:buNone/>
            </a:pPr>
            <a:r>
              <a:rPr lang="en-US" sz="1200" b="1" i="0" dirty="0">
                <a:solidFill>
                  <a:srgbClr val="324959"/>
                </a:solidFill>
              </a:rPr>
              <a:t>(Mark 9:1), </a:t>
            </a:r>
            <a:r>
              <a:rPr lang="en-US" sz="1200" b="0" i="1" dirty="0">
                <a:solidFill>
                  <a:srgbClr val="324959"/>
                </a:solidFill>
              </a:rPr>
              <a:t>“</a:t>
            </a:r>
            <a:r>
              <a:rPr lang="en-US" i="1" dirty="0"/>
              <a:t>And He said to them, “Assuredly, I say to you that there are some standing here who will not taste death till they see the kingdom of God present with power.”</a:t>
            </a:r>
          </a:p>
          <a:p>
            <a:pPr marL="638937" lvl="1" indent="-171450">
              <a:buFont typeface="Arial" panose="020B0604020202020204" pitchFamily="34" charset="0"/>
              <a:buChar char="•"/>
            </a:pPr>
            <a:r>
              <a:rPr lang="en-US" sz="1200" b="0" i="0" dirty="0">
                <a:solidFill>
                  <a:srgbClr val="324959"/>
                </a:solidFill>
              </a:rPr>
              <a:t>The text indicates a long and uninterrupted period of time where Satan would be limited and Christ’s reign would be sustained and successful.  (This accurately represents the time we are in at present).</a:t>
            </a:r>
          </a:p>
          <a:p>
            <a:pPr marL="638937" lvl="1" indent="-171450">
              <a:buFont typeface="Arial" panose="020B0604020202020204" pitchFamily="34" charset="0"/>
              <a:buChar char="•"/>
            </a:pPr>
            <a:r>
              <a:rPr lang="en-US" sz="1200" b="1" i="0" dirty="0">
                <a:solidFill>
                  <a:srgbClr val="324959"/>
                </a:solidFill>
              </a:rPr>
              <a:t>Jeffery Hamilton</a:t>
            </a:r>
            <a:r>
              <a:rPr lang="en-US" sz="1200" b="1" i="0" dirty="0">
                <a:solidFill>
                  <a:srgbClr val="324959"/>
                </a:solidFill>
                <a:latin typeface="+mn-lt"/>
              </a:rPr>
              <a:t>:  </a:t>
            </a:r>
            <a:r>
              <a:rPr lang="en-US" sz="1200" b="0" i="0" dirty="0">
                <a:solidFill>
                  <a:srgbClr val="324959"/>
                </a:solidFill>
                <a:latin typeface="+mn-lt"/>
              </a:rPr>
              <a:t>“</a:t>
            </a:r>
            <a:r>
              <a:rPr lang="en-US" b="0" i="0" dirty="0">
                <a:solidFill>
                  <a:srgbClr val="000000"/>
                </a:solidFill>
                <a:effectLst/>
                <a:latin typeface="+mn-lt"/>
              </a:rPr>
              <a:t>In prophesy, the number “one thousand” isn’t used literally. It can represent a large value which cannot be counted. For example, God stated, “</a:t>
            </a:r>
            <a:r>
              <a:rPr lang="en-US" b="0" i="1" dirty="0">
                <a:solidFill>
                  <a:srgbClr val="000000"/>
                </a:solidFill>
                <a:effectLst/>
                <a:latin typeface="+mn-lt"/>
              </a:rPr>
              <a:t>For every beast of the forest is Mine, and the cattle on a thousand hills</a:t>
            </a:r>
            <a:r>
              <a:rPr lang="en-US" b="0" i="0" dirty="0">
                <a:solidFill>
                  <a:srgbClr val="000000"/>
                </a:solidFill>
                <a:effectLst/>
                <a:latin typeface="+mn-lt"/>
              </a:rPr>
              <a:t>” </a:t>
            </a:r>
            <a:r>
              <a:rPr lang="en-US" b="0" i="0" u="none" dirty="0">
                <a:solidFill>
                  <a:srgbClr val="2D6873"/>
                </a:solidFill>
                <a:effectLst/>
                <a:latin typeface="+mn-lt"/>
              </a:rPr>
              <a:t>(Psalm 50:10). God is not saying that there are literally one thousand hills on which He owns the cattle. Instead, He is claiming the cattle on every hill. In the same way, Revelation 20 is not saying that Jesus would only reign a thousand years. John is stating that Jesus would reign for all the remaining years of the world.</a:t>
            </a:r>
            <a:r>
              <a:rPr lang="en-US" b="0" i="0" u="none" dirty="0">
                <a:solidFill>
                  <a:srgbClr val="000000"/>
                </a:solidFill>
                <a:effectLst/>
                <a:latin typeface="+mn-lt"/>
              </a:rPr>
              <a:t>” (LaVista c of C website).</a:t>
            </a:r>
          </a:p>
          <a:p>
            <a:pPr marL="181737" lvl="0" indent="-171450">
              <a:buFont typeface="Arial" panose="020B0604020202020204" pitchFamily="34" charset="0"/>
              <a:buChar char="•"/>
            </a:pPr>
            <a:r>
              <a:rPr lang="en-US" sz="1200" b="1" i="0" dirty="0">
                <a:solidFill>
                  <a:srgbClr val="324959"/>
                </a:solidFill>
                <a:highlight>
                  <a:srgbClr val="FFFF00"/>
                </a:highlight>
              </a:rPr>
              <a:t>Seal (3)</a:t>
            </a:r>
          </a:p>
          <a:p>
            <a:pPr marL="638937" lvl="1" indent="-171450">
              <a:buFont typeface="Arial" panose="020B0604020202020204" pitchFamily="34" charset="0"/>
              <a:buChar char="•"/>
            </a:pPr>
            <a:r>
              <a:rPr lang="en-US" sz="1200" b="0" i="0" dirty="0">
                <a:solidFill>
                  <a:srgbClr val="324959"/>
                </a:solidFill>
              </a:rPr>
              <a:t>In context, to seal up, to stop.  Referencing a seal placed on Satan for security against Him.</a:t>
            </a:r>
          </a:p>
          <a:p>
            <a:pPr marL="638937" lvl="1" indent="-171450">
              <a:buFont typeface="Arial" panose="020B0604020202020204" pitchFamily="34" charset="0"/>
              <a:buChar char="•"/>
            </a:pPr>
            <a:r>
              <a:rPr lang="en-US" sz="1200" b="0" i="0" dirty="0">
                <a:solidFill>
                  <a:srgbClr val="324959"/>
                </a:solidFill>
              </a:rPr>
              <a:t>Seals (signets) close up.  Sometimes for privacy or secrecy – sometimes for security.</a:t>
            </a:r>
          </a:p>
          <a:p>
            <a:pPr marL="181737" lvl="0" indent="-171450">
              <a:buFont typeface="Arial" panose="020B0604020202020204" pitchFamily="34" charset="0"/>
              <a:buChar char="•"/>
            </a:pPr>
            <a:r>
              <a:rPr lang="en-US" sz="1200" b="1" i="0" dirty="0">
                <a:solidFill>
                  <a:srgbClr val="324959"/>
                </a:solidFill>
                <a:highlight>
                  <a:srgbClr val="FFFF00"/>
                </a:highlight>
              </a:rPr>
              <a:t>Thrones (4)</a:t>
            </a:r>
          </a:p>
          <a:p>
            <a:pPr marL="638937" lvl="1" indent="-171450">
              <a:buFont typeface="Arial" panose="020B0604020202020204" pitchFamily="34" charset="0"/>
              <a:buChar char="•"/>
            </a:pPr>
            <a:r>
              <a:rPr lang="en-US" sz="1200" b="0" i="0" dirty="0">
                <a:solidFill>
                  <a:srgbClr val="324959"/>
                </a:solidFill>
              </a:rPr>
              <a:t>Consistently in the book of Revelation, the references to thrones (re: Christ and those who are his) are found in heaven.</a:t>
            </a:r>
          </a:p>
          <a:p>
            <a:pPr marL="638937" lvl="1" indent="-171450">
              <a:buFont typeface="Arial" panose="020B0604020202020204" pitchFamily="34" charset="0"/>
              <a:buChar char="•"/>
            </a:pPr>
            <a:r>
              <a:rPr lang="en-US" sz="1200" b="0" i="0" dirty="0">
                <a:solidFill>
                  <a:srgbClr val="324959"/>
                </a:solidFill>
              </a:rPr>
              <a:t>Paul clearly indicated that those who belong to the Lord will reign with Him </a:t>
            </a:r>
            <a:r>
              <a:rPr lang="en-US" sz="1200" b="0" i="0" u="sng" dirty="0">
                <a:solidFill>
                  <a:srgbClr val="324959"/>
                </a:solidFill>
              </a:rPr>
              <a:t>in exaltation</a:t>
            </a:r>
          </a:p>
          <a:p>
            <a:pPr marL="10287" lvl="0" indent="0">
              <a:buFont typeface="Arial" panose="020B0604020202020204" pitchFamily="34" charset="0"/>
              <a:buNone/>
            </a:pPr>
            <a:r>
              <a:rPr lang="en-US" sz="1200" b="1" i="0" dirty="0">
                <a:solidFill>
                  <a:srgbClr val="324959"/>
                </a:solidFill>
              </a:rPr>
              <a:t>(</a:t>
            </a:r>
            <a:r>
              <a:rPr lang="en-US" b="1" dirty="0"/>
              <a:t>2 Timothy 2:10-13), </a:t>
            </a:r>
            <a:r>
              <a:rPr lang="en-US" i="1" dirty="0"/>
              <a:t>“Therefore I endure all things for the sake of the elect, that they also may obtain the salvation which is in Christ Jesus with eternal glory. </a:t>
            </a:r>
            <a:r>
              <a:rPr lang="en-US" i="1" baseline="30000" dirty="0"/>
              <a:t>11</a:t>
            </a:r>
            <a:r>
              <a:rPr lang="en-US" i="1" dirty="0"/>
              <a:t> This is a faithful saying: For if we died with Him, We shall also live with Him. </a:t>
            </a:r>
            <a:r>
              <a:rPr lang="en-US" i="1" baseline="30000" dirty="0"/>
              <a:t>12</a:t>
            </a:r>
            <a:r>
              <a:rPr lang="en-US" i="1" dirty="0"/>
              <a:t> If we endure, We shall also reign with Him. If we deny Him, He also will deny us. </a:t>
            </a:r>
            <a:r>
              <a:rPr lang="en-US" i="1" baseline="30000" dirty="0"/>
              <a:t>13</a:t>
            </a:r>
            <a:r>
              <a:rPr lang="en-US" i="1" dirty="0"/>
              <a:t> If we are faithless, He remains faithful; He cannot deny Himself.”</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Beheaded Souls (5)</a:t>
            </a:r>
          </a:p>
          <a:p>
            <a:pPr marL="638937" lvl="1" indent="-171450">
              <a:buFont typeface="Arial" panose="020B0604020202020204" pitchFamily="34" charset="0"/>
              <a:buChar char="•"/>
            </a:pPr>
            <a:r>
              <a:rPr lang="en-US" sz="1200" b="0" i="0" dirty="0">
                <a:solidFill>
                  <a:srgbClr val="324959"/>
                </a:solidFill>
              </a:rPr>
              <a:t>Use of “they” and “them” indicates the martyrs who had suffered death at that time.  (Not here a reference to us, but them…. Those who had suffered at the hands of the beast and the false prophet).</a:t>
            </a:r>
          </a:p>
          <a:p>
            <a:pPr marL="638937" lvl="1" indent="-171450">
              <a:buFont typeface="Arial" panose="020B0604020202020204" pitchFamily="34" charset="0"/>
              <a:buChar char="•"/>
            </a:pPr>
            <a:r>
              <a:rPr lang="en-US" sz="1200" b="0" i="0" dirty="0">
                <a:solidFill>
                  <a:srgbClr val="324959"/>
                </a:solidFill>
              </a:rPr>
              <a:t>Souls (not physical bodies) reigning with the Christ</a:t>
            </a:r>
          </a:p>
          <a:p>
            <a:pPr marL="10287" lvl="0" indent="0">
              <a:buFont typeface="Arial" panose="020B0604020202020204" pitchFamily="34" charset="0"/>
              <a:buNone/>
            </a:pPr>
            <a:r>
              <a:rPr lang="en-US" sz="1200" b="1" i="0" dirty="0">
                <a:solidFill>
                  <a:srgbClr val="324959"/>
                </a:solidFill>
              </a:rPr>
              <a:t>(Revelation 6:9-11) [Finally avenged!], </a:t>
            </a:r>
            <a:r>
              <a:rPr lang="en-US" sz="1200" b="0" i="1" dirty="0">
                <a:solidFill>
                  <a:srgbClr val="324959"/>
                </a:solidFill>
              </a:rPr>
              <a:t>“</a:t>
            </a:r>
            <a:r>
              <a:rPr lang="en-US" i="1" dirty="0"/>
              <a:t>When He opened the fifth seal, I saw under the altar the souls of those who had been slain for the word of God and for the testimony which they held.</a:t>
            </a:r>
            <a:r>
              <a:rPr lang="en-US" i="1" baseline="30000" dirty="0"/>
              <a:t> 10</a:t>
            </a:r>
            <a:r>
              <a:rPr lang="en-US" i="1" dirty="0"/>
              <a:t> And they cried with a loud voice, saying, “How long, O Lord, holy and true, until You judge and avenge our blood on those who dwell on the earth?”</a:t>
            </a:r>
            <a:r>
              <a:rPr lang="en-US" i="1" baseline="30000" dirty="0"/>
              <a:t> 11</a:t>
            </a:r>
            <a:r>
              <a:rPr lang="en-US" i="1" dirty="0"/>
              <a:t> Then a white robe was given to each of them; and it was said to them that they should rest a little while longer, until both the number of their fellow servants and their brethren, who would be killed as they were, was completed.”</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First Resurrection (5,6)</a:t>
            </a:r>
          </a:p>
          <a:p>
            <a:pPr marL="638937" lvl="1" indent="-171450">
              <a:buFont typeface="Arial" panose="020B0604020202020204" pitchFamily="34" charset="0"/>
              <a:buChar char="•"/>
            </a:pPr>
            <a:r>
              <a:rPr lang="en-US" sz="1200" b="0" i="0" dirty="0">
                <a:solidFill>
                  <a:srgbClr val="324959"/>
                </a:solidFill>
              </a:rPr>
              <a:t>The first resurrection is here described as the victory of the martyred souls</a:t>
            </a:r>
          </a:p>
          <a:p>
            <a:pPr marL="638937" lvl="1" indent="-171450">
              <a:buFont typeface="Arial" panose="020B0604020202020204" pitchFamily="34" charset="0"/>
              <a:buChar char="•"/>
            </a:pPr>
            <a:r>
              <a:rPr lang="en-US" sz="1200" b="0" i="0" dirty="0">
                <a:solidFill>
                  <a:srgbClr val="324959"/>
                </a:solidFill>
              </a:rPr>
              <a:t>The rise to their thrones to reign with Christ for this period of time (the resurrection is a figurative one, as seen by the context).</a:t>
            </a:r>
          </a:p>
          <a:p>
            <a:pPr marL="638937" lvl="1" indent="-171450">
              <a:buFont typeface="Arial" panose="020B0604020202020204" pitchFamily="34" charset="0"/>
              <a:buChar char="•"/>
            </a:pPr>
            <a:r>
              <a:rPr lang="en-US" sz="1200" b="0" i="0" dirty="0" err="1">
                <a:solidFill>
                  <a:srgbClr val="324959"/>
                </a:solidFill>
              </a:rPr>
              <a:t>Harkrider</a:t>
            </a:r>
            <a:r>
              <a:rPr lang="en-US" sz="1200" b="0" i="0" dirty="0">
                <a:solidFill>
                  <a:srgbClr val="324959"/>
                </a:solidFill>
              </a:rPr>
              <a:t> (Also, Hailey, Hendriksen, Foy E. Wallace and others):  “The first resurrection is not a bodily resurrection of the dead, but figuratively it describes  the saint’s triumph over Satan.”</a:t>
            </a:r>
          </a:p>
          <a:p>
            <a:pPr marL="638937" lvl="1" indent="-171450">
              <a:buFont typeface="Arial" panose="020B0604020202020204" pitchFamily="34" charset="0"/>
              <a:buChar char="•"/>
            </a:pPr>
            <a:r>
              <a:rPr lang="en-US" sz="1200" b="0" i="0" dirty="0">
                <a:solidFill>
                  <a:srgbClr val="324959"/>
                </a:solidFill>
              </a:rPr>
              <a:t>They went from resting while the persecution continued (cf. Rev. 6:9-11); unto a rising to thrones of exaltation at the end of that period (Rev. 20).</a:t>
            </a:r>
          </a:p>
          <a:p>
            <a:pPr marL="638937" lvl="1" indent="-171450">
              <a:buFont typeface="Arial" panose="020B0604020202020204" pitchFamily="34" charset="0"/>
              <a:buChar char="•"/>
            </a:pPr>
            <a:r>
              <a:rPr lang="en-US" sz="1200" b="0" i="0" dirty="0">
                <a:solidFill>
                  <a:srgbClr val="324959"/>
                </a:solidFill>
              </a:rPr>
              <a:t>Another example of resurrection symbolizing a revival.  Would be the return of Judah from Babylonian captivity characterized in the vision of Ezekiel (a valley of dry bones rising up again as a nation (Ezekiel 37:10-14).</a:t>
            </a:r>
          </a:p>
          <a:p>
            <a:pPr marL="638937" lvl="1" indent="-171450">
              <a:buFont typeface="Arial" panose="020B0604020202020204" pitchFamily="34" charset="0"/>
              <a:buChar char="•"/>
            </a:pPr>
            <a:r>
              <a:rPr lang="en-US" sz="1200" b="0" i="0" dirty="0">
                <a:solidFill>
                  <a:srgbClr val="324959"/>
                </a:solidFill>
              </a:rPr>
              <a:t>Note:  Others who died during this time (not faithful to God) would not participate in this first resurrection.</a:t>
            </a:r>
          </a:p>
          <a:p>
            <a:pPr marL="181737" lvl="0" indent="-171450">
              <a:buFont typeface="Arial" panose="020B0604020202020204" pitchFamily="34" charset="0"/>
              <a:buChar char="•"/>
            </a:pPr>
            <a:r>
              <a:rPr lang="en-US" sz="1200" b="1" i="0" dirty="0">
                <a:solidFill>
                  <a:srgbClr val="324959"/>
                </a:solidFill>
                <a:highlight>
                  <a:srgbClr val="FFFF00"/>
                </a:highlight>
              </a:rPr>
              <a:t>Second Death (6)</a:t>
            </a:r>
          </a:p>
          <a:p>
            <a:pPr marL="638937" lvl="1" indent="-171450">
              <a:buFont typeface="Arial" panose="020B0604020202020204" pitchFamily="34" charset="0"/>
              <a:buChar char="•"/>
            </a:pPr>
            <a:r>
              <a:rPr lang="en-US" sz="1200" b="0" i="0" dirty="0">
                <a:solidFill>
                  <a:srgbClr val="324959"/>
                </a:solidFill>
              </a:rPr>
              <a:t>Those who are exalted to thrones with the Christian will not be touched by the second death</a:t>
            </a:r>
          </a:p>
          <a:p>
            <a:pPr marL="638937" lvl="1" indent="-171450">
              <a:buFont typeface="Arial" panose="020B0604020202020204" pitchFamily="34" charset="0"/>
              <a:buChar char="•"/>
            </a:pPr>
            <a:r>
              <a:rPr lang="en-US" sz="1200" b="0" i="0" dirty="0">
                <a:solidFill>
                  <a:srgbClr val="324959"/>
                </a:solidFill>
              </a:rPr>
              <a:t>This has reference to eternal condemnation</a:t>
            </a:r>
          </a:p>
          <a:p>
            <a:pPr marL="10287" lvl="0" indent="0">
              <a:buFont typeface="Arial" panose="020B0604020202020204" pitchFamily="34" charset="0"/>
              <a:buNone/>
            </a:pPr>
            <a:r>
              <a:rPr lang="en-US" sz="1200" b="1" i="0" dirty="0">
                <a:solidFill>
                  <a:srgbClr val="324959"/>
                </a:solidFill>
              </a:rPr>
              <a:t>(Revelation 20:14), </a:t>
            </a:r>
            <a:r>
              <a:rPr lang="en-US" sz="1200" b="0" i="1" dirty="0">
                <a:solidFill>
                  <a:srgbClr val="324959"/>
                </a:solidFill>
              </a:rPr>
              <a:t>“</a:t>
            </a:r>
            <a:r>
              <a:rPr lang="en-US" i="1" dirty="0"/>
              <a:t>Then Death and Hades were cast into the lake of fire. This is the second death.”</a:t>
            </a:r>
          </a:p>
          <a:p>
            <a:pPr marL="10287" lvl="0" indent="0">
              <a:buFont typeface="Arial" panose="020B0604020202020204" pitchFamily="34" charset="0"/>
              <a:buNone/>
            </a:pPr>
            <a:r>
              <a:rPr lang="en-US" sz="1200" b="1" i="0" dirty="0">
                <a:solidFill>
                  <a:srgbClr val="324959"/>
                </a:solidFill>
              </a:rPr>
              <a:t>(</a:t>
            </a:r>
            <a:r>
              <a:rPr lang="en-US" b="1" dirty="0"/>
              <a:t>Revelation 21:8), </a:t>
            </a:r>
            <a:r>
              <a:rPr lang="en-US" i="1" dirty="0"/>
              <a:t>“But the cowardly, unbelieving, abominable, murderers, sexually immoral, sorcerers, idolaters, and all liars shall have their part in the lake which burns with fire and brimstone, which is the second death.”</a:t>
            </a:r>
          </a:p>
          <a:p>
            <a:pPr marL="638937" lvl="1" indent="-171450">
              <a:buFont typeface="Arial" panose="020B0604020202020204" pitchFamily="34" charset="0"/>
              <a:buChar char="•"/>
            </a:pPr>
            <a:r>
              <a:rPr lang="en-US" sz="1200" b="0" i="0" dirty="0">
                <a:solidFill>
                  <a:srgbClr val="324959"/>
                </a:solidFill>
              </a:rPr>
              <a:t>First death is physical death (the end of all until Christ comes, cf. Heb. 9:27).  The second death is reserved only for the ungodly.</a:t>
            </a:r>
          </a:p>
          <a:p>
            <a:pPr marL="638937" lvl="1" indent="-171450">
              <a:buFont typeface="Arial" panose="020B0604020202020204" pitchFamily="34" charset="0"/>
              <a:buChar char="•"/>
            </a:pPr>
            <a:r>
              <a:rPr lang="en-US" sz="1200" b="0" i="0" dirty="0">
                <a:solidFill>
                  <a:srgbClr val="324959"/>
                </a:solidFill>
              </a:rPr>
              <a:t>In the margin of Martin Luther’s Bible:  “Born once, die twice; born twice, die once.”</a:t>
            </a:r>
          </a:p>
          <a:p>
            <a:pPr marL="181737" lvl="0" indent="-171450">
              <a:buFont typeface="Arial" panose="020B0604020202020204" pitchFamily="34" charset="0"/>
              <a:buChar char="•"/>
            </a:pPr>
            <a:r>
              <a:rPr lang="en-US" sz="1200" b="1" i="0" dirty="0">
                <a:solidFill>
                  <a:srgbClr val="324959"/>
                </a:solidFill>
                <a:highlight>
                  <a:srgbClr val="FFFF00"/>
                </a:highlight>
              </a:rPr>
              <a:t>Prison (7)</a:t>
            </a:r>
          </a:p>
          <a:p>
            <a:pPr marL="638937" lvl="1" indent="-171450">
              <a:buFont typeface="Arial" panose="020B0604020202020204" pitchFamily="34" charset="0"/>
              <a:buChar char="•"/>
            </a:pPr>
            <a:r>
              <a:rPr lang="en-US" sz="1200" b="0" i="0" dirty="0">
                <a:solidFill>
                  <a:srgbClr val="324959"/>
                </a:solidFill>
              </a:rPr>
              <a:t>The bottomless pit.  Where Satan was held for the 1,000 years</a:t>
            </a:r>
          </a:p>
          <a:p>
            <a:pPr marL="638937" lvl="1" indent="-171450">
              <a:buFont typeface="Arial" panose="020B0604020202020204" pitchFamily="34" charset="0"/>
              <a:buChar char="•"/>
            </a:pPr>
            <a:r>
              <a:rPr lang="en-US" sz="1200" b="0" i="0" dirty="0">
                <a:solidFill>
                  <a:srgbClr val="324959"/>
                </a:solidFill>
              </a:rPr>
              <a:t>For a short time (indeterminate, but an intense and short interval of upheaval).</a:t>
            </a:r>
          </a:p>
          <a:p>
            <a:pPr marL="638937" lvl="1" indent="-171450">
              <a:buFont typeface="Arial" panose="020B0604020202020204" pitchFamily="34" charset="0"/>
              <a:buChar char="•"/>
            </a:pPr>
            <a:r>
              <a:rPr lang="en-US" sz="1200" b="0" i="0" dirty="0">
                <a:solidFill>
                  <a:srgbClr val="324959"/>
                </a:solidFill>
              </a:rPr>
              <a:t>Not much known.  No details about how long.</a:t>
            </a:r>
          </a:p>
          <a:p>
            <a:pPr marL="638937" lvl="1" indent="-171450">
              <a:buFont typeface="Arial" panose="020B0604020202020204" pitchFamily="34" charset="0"/>
              <a:buChar char="•"/>
            </a:pPr>
            <a:r>
              <a:rPr lang="en-US" sz="1200" b="0" i="0" dirty="0">
                <a:solidFill>
                  <a:srgbClr val="324959"/>
                </a:solidFill>
              </a:rPr>
              <a:t>It seems that in this short period, something similar to what they were experiencing then would come about again.  All nations of the earth coming together to war against the Christ.</a:t>
            </a:r>
          </a:p>
          <a:p>
            <a:pPr marL="181737" lvl="0" indent="-171450">
              <a:buFont typeface="Arial" panose="020B0604020202020204" pitchFamily="34" charset="0"/>
              <a:buChar char="•"/>
            </a:pPr>
            <a:r>
              <a:rPr lang="en-US" sz="1200" b="1" i="0" dirty="0">
                <a:solidFill>
                  <a:srgbClr val="324959"/>
                </a:solidFill>
                <a:highlight>
                  <a:srgbClr val="FFFF00"/>
                </a:highlight>
              </a:rPr>
              <a:t>Four Corners of Earth (8)</a:t>
            </a:r>
          </a:p>
          <a:p>
            <a:pPr marL="638937" lvl="1" indent="-171450">
              <a:buFont typeface="Arial" panose="020B0604020202020204" pitchFamily="34" charset="0"/>
              <a:buChar char="•"/>
            </a:pPr>
            <a:r>
              <a:rPr lang="en-US" sz="1200" b="0" i="0" dirty="0">
                <a:solidFill>
                  <a:srgbClr val="324959"/>
                </a:solidFill>
              </a:rPr>
              <a:t>Every place in the world.  Inclusive symbol. Nations from all over the earth</a:t>
            </a:r>
          </a:p>
          <a:p>
            <a:pPr marL="181737" lvl="0" indent="-171450">
              <a:buFont typeface="Arial" panose="020B0604020202020204" pitchFamily="34" charset="0"/>
              <a:buChar char="•"/>
            </a:pPr>
            <a:r>
              <a:rPr lang="en-US" sz="1200" b="1" i="0" dirty="0">
                <a:solidFill>
                  <a:srgbClr val="324959"/>
                </a:solidFill>
                <a:highlight>
                  <a:srgbClr val="FFFF00"/>
                </a:highlight>
              </a:rPr>
              <a:t>Gog and Magog (8)</a:t>
            </a:r>
          </a:p>
          <a:p>
            <a:pPr marL="638937" lvl="1" indent="-171450">
              <a:buFont typeface="Arial" panose="020B0604020202020204" pitchFamily="34" charset="0"/>
              <a:buChar char="•"/>
            </a:pPr>
            <a:r>
              <a:rPr lang="en-US" sz="1200" b="0" i="0" dirty="0">
                <a:solidFill>
                  <a:srgbClr val="324959"/>
                </a:solidFill>
              </a:rPr>
              <a:t>The other reference to God and Magog is found in Ezekiel, chapters 38 and 39</a:t>
            </a:r>
          </a:p>
          <a:p>
            <a:pPr marL="638937" lvl="1" indent="-171450">
              <a:buFont typeface="Arial" panose="020B0604020202020204" pitchFamily="34" charset="0"/>
              <a:buChar char="•"/>
            </a:pPr>
            <a:r>
              <a:rPr lang="en-US" sz="1200" b="0" i="0" dirty="0">
                <a:solidFill>
                  <a:srgbClr val="324959"/>
                </a:solidFill>
              </a:rPr>
              <a:t>Magog is referred to in Ezekiel 38:15 as being “far north”</a:t>
            </a:r>
          </a:p>
          <a:p>
            <a:pPr marL="638937" lvl="1" indent="-171450">
              <a:buFont typeface="Arial" panose="020B0604020202020204" pitchFamily="34" charset="0"/>
              <a:buChar char="•"/>
            </a:pPr>
            <a:r>
              <a:rPr lang="en-US" sz="1200" b="0" i="0" dirty="0">
                <a:solidFill>
                  <a:srgbClr val="324959"/>
                </a:solidFill>
              </a:rPr>
              <a:t>God is referred to as the prince of that land in Ezekiel 38:3.  The two words are, however, used interchangeably in the text</a:t>
            </a:r>
          </a:p>
          <a:p>
            <a:pPr marL="638937" lvl="1" indent="-171450">
              <a:buFont typeface="Arial" panose="020B0604020202020204" pitchFamily="34" charset="0"/>
              <a:buChar char="•"/>
            </a:pPr>
            <a:r>
              <a:rPr lang="en-US" sz="1200" b="0" i="0" dirty="0">
                <a:solidFill>
                  <a:srgbClr val="324959"/>
                </a:solidFill>
              </a:rPr>
              <a:t>A nation with a large and well armed army with horsemen and horses (38:4)</a:t>
            </a:r>
          </a:p>
          <a:p>
            <a:pPr marL="638937" lvl="1" indent="-171450">
              <a:buFont typeface="Arial" panose="020B0604020202020204" pitchFamily="34" charset="0"/>
              <a:buChar char="•"/>
            </a:pPr>
            <a:r>
              <a:rPr lang="en-US" sz="1200" b="0" i="0" dirty="0">
                <a:solidFill>
                  <a:srgbClr val="324959"/>
                </a:solidFill>
              </a:rPr>
              <a:t>This pagan nation would sometime in the future come against physical Israel (38:16), but would be judged by God (38:21-23)</a:t>
            </a:r>
          </a:p>
          <a:p>
            <a:pPr marL="638937" lvl="1" indent="-171450">
              <a:buFont typeface="Arial" panose="020B0604020202020204" pitchFamily="34" charset="0"/>
              <a:buChar char="•"/>
            </a:pPr>
            <a:r>
              <a:rPr lang="en-US" sz="1200" b="0" i="0" dirty="0">
                <a:solidFill>
                  <a:srgbClr val="324959"/>
                </a:solidFill>
              </a:rPr>
              <a:t>Gog’s armies would be destroyed (39:1-6) and Israel would be restored (39:25-29)</a:t>
            </a:r>
          </a:p>
          <a:p>
            <a:pPr marL="638937" lvl="1" indent="-171450">
              <a:buFont typeface="Arial" panose="020B0604020202020204" pitchFamily="34" charset="0"/>
              <a:buChar char="•"/>
            </a:pPr>
            <a:r>
              <a:rPr lang="en-US" sz="1200" b="0" i="0" dirty="0">
                <a:solidFill>
                  <a:srgbClr val="324959"/>
                </a:solidFill>
              </a:rPr>
              <a:t>Here, the imagery was used to describe the heathen nations that would arise against the Christ.</a:t>
            </a:r>
          </a:p>
          <a:p>
            <a:pPr marL="638937" lvl="1" indent="-171450">
              <a:buFont typeface="Arial" panose="020B0604020202020204" pitchFamily="34" charset="0"/>
              <a:buChar char="•"/>
            </a:pPr>
            <a:r>
              <a:rPr lang="en-US" sz="1200" b="0" i="0" dirty="0">
                <a:solidFill>
                  <a:srgbClr val="324959"/>
                </a:solidFill>
              </a:rPr>
              <a:t>All of Satan’s pagan forces marshalled for this final conflict in his last desperate and doomed attempt to overcome the Lord</a:t>
            </a:r>
          </a:p>
          <a:p>
            <a:pPr marL="638937" lvl="1" indent="-171450">
              <a:buFont typeface="Arial" panose="020B0604020202020204" pitchFamily="34" charset="0"/>
              <a:buChar char="•"/>
            </a:pPr>
            <a:r>
              <a:rPr lang="en-US" sz="1200" b="0" i="0" dirty="0">
                <a:solidFill>
                  <a:srgbClr val="324959"/>
                </a:solidFill>
              </a:rPr>
              <a:t>Again note, NOT a physical battle.  Like the one with which Revelation is concerned, a last period of conflict that will test the faith of the Saints.  Victory will be won by those who remain true to the Lamb of God.</a:t>
            </a:r>
          </a:p>
          <a:p>
            <a:pPr marL="181737" lvl="0" indent="-171450">
              <a:buFont typeface="Arial" panose="020B0604020202020204" pitchFamily="34" charset="0"/>
              <a:buChar char="•"/>
            </a:pPr>
            <a:r>
              <a:rPr lang="en-US" sz="1200" b="1" i="0" dirty="0">
                <a:solidFill>
                  <a:srgbClr val="324959"/>
                </a:solidFill>
                <a:highlight>
                  <a:srgbClr val="FFFF00"/>
                </a:highlight>
              </a:rPr>
              <a:t>Camp of the Saints (9)</a:t>
            </a:r>
          </a:p>
          <a:p>
            <a:pPr marL="638937" lvl="1" indent="-171450">
              <a:buFont typeface="Arial" panose="020B0604020202020204" pitchFamily="34" charset="0"/>
              <a:buChar char="•"/>
            </a:pPr>
            <a:r>
              <a:rPr lang="en-US" sz="1200" b="0" i="0" dirty="0">
                <a:solidFill>
                  <a:srgbClr val="324959"/>
                </a:solidFill>
              </a:rPr>
              <a:t>A reference to the people of God</a:t>
            </a:r>
          </a:p>
          <a:p>
            <a:pPr marL="638937" lvl="1" indent="-171450">
              <a:buFont typeface="Arial" panose="020B0604020202020204" pitchFamily="34" charset="0"/>
              <a:buChar char="•"/>
            </a:pPr>
            <a:r>
              <a:rPr lang="en-US" sz="1200" b="0" i="0" dirty="0">
                <a:solidFill>
                  <a:srgbClr val="324959"/>
                </a:solidFill>
              </a:rPr>
              <a:t>The church</a:t>
            </a:r>
          </a:p>
          <a:p>
            <a:pPr marL="181737" lvl="0" indent="-171450">
              <a:buFont typeface="Arial" panose="020B0604020202020204" pitchFamily="34" charset="0"/>
              <a:buChar char="•"/>
            </a:pPr>
            <a:r>
              <a:rPr lang="en-US" sz="1200" b="1" i="0" dirty="0">
                <a:solidFill>
                  <a:srgbClr val="324959"/>
                </a:solidFill>
                <a:highlight>
                  <a:srgbClr val="FFFF00"/>
                </a:highlight>
              </a:rPr>
              <a:t>Beloved City (9)</a:t>
            </a:r>
          </a:p>
          <a:p>
            <a:pPr marL="638937" lvl="1" indent="-171450">
              <a:buFont typeface="Arial" panose="020B0604020202020204" pitchFamily="34" charset="0"/>
              <a:buChar char="•"/>
            </a:pPr>
            <a:r>
              <a:rPr lang="en-US" sz="1200" b="0" i="0" dirty="0">
                <a:solidFill>
                  <a:srgbClr val="324959"/>
                </a:solidFill>
              </a:rPr>
              <a:t>A reference to  Spiritual Jerusalem</a:t>
            </a:r>
          </a:p>
          <a:p>
            <a:pPr marL="638937" lvl="1" indent="-171450">
              <a:buFont typeface="Arial" panose="020B0604020202020204" pitchFamily="34" charset="0"/>
              <a:buChar char="•"/>
            </a:pPr>
            <a:r>
              <a:rPr lang="en-US" sz="1200" b="0" i="0" dirty="0">
                <a:solidFill>
                  <a:srgbClr val="324959"/>
                </a:solidFill>
              </a:rPr>
              <a:t>Again, a reference to the people of God</a:t>
            </a:r>
          </a:p>
          <a:p>
            <a:pPr marL="638937" lvl="1" indent="-171450">
              <a:buFont typeface="Arial" panose="020B0604020202020204" pitchFamily="34" charset="0"/>
              <a:buChar char="•"/>
            </a:pPr>
            <a:r>
              <a:rPr lang="en-US" sz="1200" b="0" i="0" dirty="0">
                <a:solidFill>
                  <a:srgbClr val="324959"/>
                </a:solidFill>
              </a:rPr>
              <a:t>B.W. Johnson: </a:t>
            </a:r>
            <a:r>
              <a:rPr lang="en-US" sz="1200" b="0" i="0" dirty="0">
                <a:solidFill>
                  <a:schemeClr val="tx1"/>
                </a:solidFill>
                <a:latin typeface="+mn-lt"/>
              </a:rPr>
              <a:t>“</a:t>
            </a:r>
            <a:r>
              <a:rPr lang="en-US" sz="1200" b="0" i="0" u="none" strike="noStrike" baseline="0" dirty="0">
                <a:solidFill>
                  <a:schemeClr val="tx1"/>
                </a:solidFill>
                <a:latin typeface="+mn-lt"/>
              </a:rPr>
              <a:t>Assailed the true Church and sought to destroy it. How the Church shall be assailed cannot now be told, but there will be a determined attempt to extirpate it. The beloved city, the spiritual Jerusalem, the Church, shall be surrounded, but in the day of her extremity the Lord will hear her cry for help.”</a:t>
            </a:r>
          </a:p>
          <a:p>
            <a:pPr marL="638937" lvl="1" indent="-171450">
              <a:buFont typeface="Arial" panose="020B0604020202020204" pitchFamily="34" charset="0"/>
              <a:buChar char="•"/>
            </a:pPr>
            <a:r>
              <a:rPr lang="en-US" sz="1200" b="1" i="0" u="none" strike="noStrike" baseline="0" dirty="0">
                <a:solidFill>
                  <a:schemeClr val="tx1"/>
                </a:solidFill>
                <a:latin typeface="+mn-lt"/>
              </a:rPr>
              <a:t>Note:  </a:t>
            </a:r>
            <a:r>
              <a:rPr lang="en-US" sz="1200" b="0" i="0" u="none" strike="noStrike" baseline="0" dirty="0">
                <a:solidFill>
                  <a:schemeClr val="tx1"/>
                </a:solidFill>
                <a:latin typeface="+mn-lt"/>
              </a:rPr>
              <a:t>The text indicates the complete victory of Christ over the devil and the pagan nations.</a:t>
            </a:r>
          </a:p>
          <a:p>
            <a:pPr marL="638937" lvl="1" indent="-171450">
              <a:buFont typeface="Arial" panose="020B0604020202020204" pitchFamily="34" charset="0"/>
              <a:buChar char="•"/>
            </a:pPr>
            <a:r>
              <a:rPr lang="en-US" sz="1200" b="0" i="0" u="none" strike="noStrike" baseline="0" dirty="0">
                <a:solidFill>
                  <a:schemeClr val="tx1"/>
                </a:solidFill>
                <a:latin typeface="+mn-lt"/>
              </a:rPr>
              <a:t>“And fire came down from God out of heaven and devoured them” (9)</a:t>
            </a:r>
            <a:endParaRPr lang="en-US" sz="1200" b="0" i="0" dirty="0">
              <a:solidFill>
                <a:schemeClr val="tx1"/>
              </a:solidFill>
              <a:latin typeface="+mn-lt"/>
            </a:endParaRPr>
          </a:p>
          <a:p>
            <a:pPr marL="181737" lvl="0" indent="-171450">
              <a:buFont typeface="Arial" panose="020B0604020202020204" pitchFamily="34" charset="0"/>
              <a:buChar char="•"/>
            </a:pPr>
            <a:r>
              <a:rPr lang="en-US" sz="1200" b="1" i="0" dirty="0">
                <a:solidFill>
                  <a:srgbClr val="324959"/>
                </a:solidFill>
                <a:highlight>
                  <a:srgbClr val="FFFF00"/>
                </a:highlight>
              </a:rPr>
              <a:t>Lake of Fire and Brimstone (10)</a:t>
            </a:r>
          </a:p>
          <a:p>
            <a:pPr marL="638937" lvl="1" indent="-171450">
              <a:buFont typeface="Arial" panose="020B0604020202020204" pitchFamily="34" charset="0"/>
              <a:buChar char="•"/>
            </a:pPr>
            <a:r>
              <a:rPr lang="en-US" sz="1200" b="0" i="0" dirty="0">
                <a:solidFill>
                  <a:srgbClr val="324959"/>
                </a:solidFill>
              </a:rPr>
              <a:t>The final abode of the beast, the false prophet (19:20), and now the Devil himself.</a:t>
            </a:r>
          </a:p>
          <a:p>
            <a:pPr marL="638937" lvl="1" indent="-171450">
              <a:buFont typeface="Arial" panose="020B0604020202020204" pitchFamily="34" charset="0"/>
              <a:buChar char="•"/>
            </a:pPr>
            <a:r>
              <a:rPr lang="en-US" sz="1200" b="0" i="0" dirty="0">
                <a:solidFill>
                  <a:srgbClr val="324959"/>
                </a:solidFill>
              </a:rPr>
              <a:t>All who reject Jesus as Savior will end up in this place</a:t>
            </a:r>
          </a:p>
          <a:p>
            <a:pPr marL="10287" lvl="0" indent="0">
              <a:buFont typeface="Arial" panose="020B0604020202020204" pitchFamily="34" charset="0"/>
              <a:buNone/>
            </a:pPr>
            <a:r>
              <a:rPr lang="en-US" sz="1200" b="1" i="0" dirty="0">
                <a:solidFill>
                  <a:srgbClr val="324959"/>
                </a:solidFill>
              </a:rPr>
              <a:t>(Matthew 25:41), </a:t>
            </a:r>
            <a:r>
              <a:rPr lang="en-US" sz="1200" b="0" i="1" dirty="0">
                <a:solidFill>
                  <a:srgbClr val="324959"/>
                </a:solidFill>
              </a:rPr>
              <a:t>“</a:t>
            </a:r>
            <a:r>
              <a:rPr lang="en-US" i="1" dirty="0"/>
              <a:t>Then He will also say to those on the left hand, ‘Depart from Me, you cursed, into the everlasting fire prepared for the devil and his angels.”</a:t>
            </a:r>
          </a:p>
          <a:p>
            <a:pPr marL="10287" lvl="0" indent="0">
              <a:buFont typeface="Arial" panose="020B0604020202020204" pitchFamily="34" charset="0"/>
              <a:buNone/>
            </a:pPr>
            <a:r>
              <a:rPr lang="en-US" sz="1200" b="1" i="0" dirty="0">
                <a:solidFill>
                  <a:srgbClr val="324959"/>
                </a:solidFill>
              </a:rPr>
              <a:t>(</a:t>
            </a:r>
            <a:r>
              <a:rPr lang="en-US" b="1" i="0" dirty="0"/>
              <a:t>Revelation 20:15), </a:t>
            </a:r>
            <a:r>
              <a:rPr lang="en-US" i="1" dirty="0"/>
              <a:t>“And anyone not found written in the Book of Life was cast into the lake of fire.</a:t>
            </a:r>
            <a:r>
              <a:rPr lang="en-US" sz="1200" b="0" i="1" dirty="0">
                <a:solidFill>
                  <a:srgbClr val="324959"/>
                </a:solidFill>
              </a:rPr>
              <a:t>”</a:t>
            </a:r>
          </a:p>
          <a:p>
            <a:pPr marL="10287" lvl="0" indent="0">
              <a:buFont typeface="Arial" panose="020B0604020202020204" pitchFamily="34" charset="0"/>
              <a:buNone/>
            </a:pPr>
            <a:r>
              <a:rPr lang="en-US" sz="1200" b="1" i="0" dirty="0">
                <a:solidFill>
                  <a:srgbClr val="324959"/>
                </a:solidFill>
              </a:rPr>
              <a:t>(</a:t>
            </a:r>
            <a:r>
              <a:rPr lang="en-US" b="1" i="0" dirty="0"/>
              <a:t>Revelation 21:8), </a:t>
            </a:r>
            <a:r>
              <a:rPr lang="en-US" i="1" dirty="0"/>
              <a:t>“But the cowardly, unbelieving, abominable, murderers, sexually immoral, sorcerers, idolaters, and all liars shall have their part in the lake which burns with fire and brimstone, which is the second death.”</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Beast and the False Prophet (10)</a:t>
            </a:r>
          </a:p>
          <a:p>
            <a:pPr marL="638937" lvl="1" indent="-171450">
              <a:buFont typeface="Arial" panose="020B0604020202020204" pitchFamily="34" charset="0"/>
              <a:buChar char="•"/>
            </a:pPr>
            <a:r>
              <a:rPr lang="en-US" sz="1200" b="0" i="0" dirty="0">
                <a:solidFill>
                  <a:srgbClr val="324959"/>
                </a:solidFill>
              </a:rPr>
              <a:t>The evil forces of that day (pagan empire, false religion), that were defeated in the Great battle of the Lord, and preceded the </a:t>
            </a:r>
            <a:r>
              <a:rPr lang="en-US" sz="1200" b="0" i="0">
                <a:solidFill>
                  <a:srgbClr val="324959"/>
                </a:solidFill>
              </a:rPr>
              <a:t>Devil into the Lake of Fire (19:20)</a:t>
            </a:r>
            <a:endParaRPr lang="en-US" sz="1200" b="0" i="0" dirty="0">
              <a:solidFill>
                <a:srgbClr val="FF0000"/>
              </a:solidFill>
            </a:endParaRPr>
          </a:p>
          <a:p>
            <a:pPr marL="638937" lvl="1" indent="-171450">
              <a:buFont typeface="Arial" panose="020B0604020202020204" pitchFamily="34" charset="0"/>
              <a:buChar char="•"/>
            </a:pPr>
            <a:endParaRPr lang="en-US" sz="1200" b="0" i="0" dirty="0">
              <a:solidFill>
                <a:srgbClr val="324959"/>
              </a:solidFill>
            </a:endParaRPr>
          </a:p>
          <a:p>
            <a:pPr marL="638937" lvl="1" indent="-171450">
              <a:buFont typeface="Arial" panose="020B0604020202020204" pitchFamily="34" charset="0"/>
              <a:buChar char="•"/>
            </a:pPr>
            <a:endParaRPr lang="en-US" sz="1200" b="0" i="0" dirty="0">
              <a:solidFill>
                <a:srgbClr val="324959"/>
              </a:solidFill>
            </a:endParaRPr>
          </a:p>
          <a:p>
            <a:pPr marL="10287" lvl="0" indent="0">
              <a:buFont typeface="Arial" panose="020B0604020202020204" pitchFamily="34" charset="0"/>
              <a:buNone/>
            </a:pPr>
            <a:r>
              <a:rPr lang="en-US" sz="1200" b="1" i="0" dirty="0">
                <a:solidFill>
                  <a:srgbClr val="324959"/>
                </a:solidFill>
                <a:highlight>
                  <a:srgbClr val="FF00FF"/>
                </a:highlight>
              </a:rPr>
              <a:t>Next Scene: Scene 22 (Revelation 20:11-15) The Great White Throne Judgment</a:t>
            </a:r>
          </a:p>
          <a:p>
            <a:pPr marL="181737" lvl="0" indent="-171450">
              <a:buFont typeface="Arial" panose="020B0604020202020204" pitchFamily="34" charset="0"/>
              <a:buChar char="•"/>
            </a:pPr>
            <a:endParaRPr lang="en-US" sz="1200" b="0"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6868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baseline="0" dirty="0"/>
              <a:t>In our discussion (in the last scene) we have effectively described the events which will end man’s habitation of earth.</a:t>
            </a:r>
          </a:p>
          <a:p>
            <a:pPr marL="628650" lvl="1" indent="-171450">
              <a:buFont typeface="Arial" panose="020B0604020202020204" pitchFamily="34" charset="0"/>
              <a:buChar char="•"/>
            </a:pPr>
            <a:r>
              <a:rPr lang="en-US" sz="1200" b="0" i="0" baseline="0" dirty="0"/>
              <a:t>The final battle against the eternal reign of Christ, with the final defeat of the devil and his eternal punishment in the lake of fire</a:t>
            </a:r>
          </a:p>
          <a:p>
            <a:pPr marL="628650" lvl="1" indent="-171450">
              <a:buFont typeface="Arial" panose="020B0604020202020204" pitchFamily="34" charset="0"/>
              <a:buChar char="•"/>
            </a:pPr>
            <a:r>
              <a:rPr lang="en-US" sz="1200" b="0" i="0" baseline="0" dirty="0"/>
              <a:t>This sets the stage for the judgment of mankind, discussed in our text today.</a:t>
            </a:r>
          </a:p>
          <a:p>
            <a:pPr marL="171450" lvl="0" indent="-171450">
              <a:buFont typeface="Arial" panose="020B0604020202020204" pitchFamily="34" charset="0"/>
              <a:buChar char="•"/>
            </a:pPr>
            <a:r>
              <a:rPr lang="en-US" sz="1200" b="1" i="0" baseline="0" dirty="0"/>
              <a:t>Other passages that describe the day of judgment…</a:t>
            </a:r>
          </a:p>
          <a:p>
            <a:pPr marL="0" indent="0">
              <a:buFont typeface="Arial" panose="020B0604020202020204" pitchFamily="34" charset="0"/>
              <a:buNone/>
            </a:pPr>
            <a:r>
              <a:rPr lang="en-US" sz="1200" b="1" i="0" baseline="0" dirty="0"/>
              <a:t>(</a:t>
            </a:r>
            <a:r>
              <a:rPr lang="en-US" b="1" dirty="0"/>
              <a:t>Matthew 25:31-33), </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r>
              <a:rPr lang="en-US" i="1" baseline="30000" dirty="0"/>
              <a:t> 33</a:t>
            </a:r>
            <a:r>
              <a:rPr lang="en-US" i="1" dirty="0"/>
              <a:t> And He will set the sheep on His right hand, but the goats on the left.”</a:t>
            </a:r>
          </a:p>
          <a:p>
            <a:pPr marL="0" indent="0">
              <a:buFont typeface="Arial" panose="020B0604020202020204" pitchFamily="34" charset="0"/>
              <a:buNone/>
            </a:pPr>
            <a:r>
              <a:rPr lang="en-US" sz="1200" b="1" i="0" baseline="0" dirty="0"/>
              <a:t>(</a:t>
            </a:r>
            <a:r>
              <a:rPr lang="en-US" b="1" i="0" dirty="0"/>
              <a:t>Matthew 25:34), </a:t>
            </a:r>
            <a:r>
              <a:rPr lang="en-US" b="0" i="1" dirty="0"/>
              <a:t>“Then the King will say to those on His right hand, ‘Come, you blessed of My Father, inherit the kingdom prepared for you from the foundation of the world.’”</a:t>
            </a:r>
          </a:p>
          <a:p>
            <a:pPr marL="0" indent="0">
              <a:buFont typeface="Arial" panose="020B0604020202020204" pitchFamily="34" charset="0"/>
              <a:buNone/>
            </a:pPr>
            <a:r>
              <a:rPr lang="en-US" sz="1200" b="1" i="0" baseline="0" dirty="0"/>
              <a:t>(</a:t>
            </a:r>
            <a:r>
              <a:rPr lang="en-US" b="1" dirty="0"/>
              <a:t>Matthew 25:41), </a:t>
            </a:r>
            <a:r>
              <a:rPr lang="en-US" i="1" dirty="0"/>
              <a:t>“Then He will also say to those on the left hand, ‘Depart from Me, you cursed, into the everlasting fire prepared for the devil and his angels.”</a:t>
            </a:r>
            <a:endParaRPr lang="en-US" sz="1200" b="1" i="1" baseline="0" dirty="0"/>
          </a:p>
          <a:p>
            <a:pPr marL="0" indent="0">
              <a:buFont typeface="Arial" panose="020B0604020202020204" pitchFamily="34" charset="0"/>
              <a:buNone/>
            </a:pPr>
            <a:r>
              <a:rPr lang="en-US" sz="1200" b="1" i="0" baseline="0" dirty="0"/>
              <a:t>(</a:t>
            </a:r>
            <a:r>
              <a:rPr lang="en-US" b="1" dirty="0"/>
              <a:t>2 Peter 3:10-13), </a:t>
            </a:r>
            <a:r>
              <a:rPr lang="en-US" i="1" dirty="0"/>
              <a:t>“But the day of the Lord will come as a thief in the night, in which </a:t>
            </a:r>
            <a:r>
              <a:rPr lang="en-US" i="1" u="sng" dirty="0"/>
              <a:t>the heavens will pass away with a great noise, and the elements will melt with fervent heat</a:t>
            </a:r>
            <a:r>
              <a:rPr lang="en-US" i="1" dirty="0"/>
              <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r>
              <a:rPr lang="en-US" i="1" baseline="30000" dirty="0"/>
              <a:t> 13</a:t>
            </a:r>
            <a:r>
              <a:rPr lang="en-US" i="1" dirty="0"/>
              <a:t> Nevertheless we, according to His promise, </a:t>
            </a:r>
            <a:r>
              <a:rPr lang="en-US" i="1" u="sng" dirty="0"/>
              <a:t>look for new heavens and a new earth in which righteousness dwells</a:t>
            </a:r>
            <a:r>
              <a:rPr lang="en-US" i="1" dirty="0"/>
              <a:t>.”</a:t>
            </a:r>
          </a:p>
          <a:p>
            <a:pPr marL="171450" indent="-171450">
              <a:buFont typeface="Arial" panose="020B0604020202020204" pitchFamily="34" charset="0"/>
              <a:buChar char="•"/>
            </a:pPr>
            <a:r>
              <a:rPr lang="en-US" sz="1200" b="1" i="0" baseline="0" dirty="0"/>
              <a:t>We have been working from the belief that the book was written to benefit those alive at the time of its writing</a:t>
            </a:r>
          </a:p>
          <a:p>
            <a:pPr marL="628650" lvl="1" indent="-171450">
              <a:buFont typeface="Arial" panose="020B0604020202020204" pitchFamily="34" charset="0"/>
              <a:buChar char="•"/>
            </a:pPr>
            <a:r>
              <a:rPr lang="en-US" sz="1200" b="0" i="0" baseline="0" dirty="0"/>
              <a:t>This is undoubtably so, and yet, this scene depicts events that have not yet happened.</a:t>
            </a:r>
          </a:p>
          <a:p>
            <a:pPr marL="628650" lvl="1" indent="-171450">
              <a:buFont typeface="Arial" panose="020B0604020202020204" pitchFamily="34" charset="0"/>
              <a:buChar char="•"/>
            </a:pPr>
            <a:r>
              <a:rPr lang="en-US" sz="1200" b="0" i="0" baseline="0" dirty="0"/>
              <a:t>It is not out of the character of the book.  Depicting the victory of Christ on earth, to then speak of the eternal end of all men.</a:t>
            </a:r>
          </a:p>
          <a:p>
            <a:pPr marL="0" indent="0">
              <a:buFont typeface="Arial" panose="020B0604020202020204" pitchFamily="34" charset="0"/>
              <a:buNone/>
            </a:pPr>
            <a:endParaRPr lang="en-US" sz="800" b="0" i="0" baseline="0" dirty="0"/>
          </a:p>
          <a:p>
            <a:r>
              <a:rPr lang="en-US" sz="1200" b="1" dirty="0"/>
              <a:t>Scene 22 (Chapter 20:11-15) The Great White Throne Judgment</a:t>
            </a:r>
          </a:p>
          <a:p>
            <a:r>
              <a:rPr lang="en-US" sz="1200" b="1" dirty="0"/>
              <a:t>READ THE TEXT</a:t>
            </a:r>
          </a:p>
          <a:p>
            <a:pPr marL="171450" indent="-171450">
              <a:buFont typeface="Arial" panose="020B0604020202020204" pitchFamily="34" charset="0"/>
              <a:buChar char="•"/>
            </a:pPr>
            <a:r>
              <a:rPr lang="en-US" sz="1200" b="1" dirty="0">
                <a:solidFill>
                  <a:srgbClr val="324959"/>
                </a:solidFill>
              </a:rPr>
              <a:t>The scene depicts Jesus Christ as the glorious judge of mankind</a:t>
            </a:r>
          </a:p>
          <a:p>
            <a:pPr marL="628650" lvl="1" indent="-171450">
              <a:buFont typeface="Arial" panose="020B0604020202020204" pitchFamily="34" charset="0"/>
              <a:buChar char="•"/>
            </a:pPr>
            <a:r>
              <a:rPr lang="en-US" sz="1200" b="0" dirty="0">
                <a:solidFill>
                  <a:srgbClr val="324959"/>
                </a:solidFill>
              </a:rPr>
              <a:t>Great white throne</a:t>
            </a:r>
          </a:p>
          <a:p>
            <a:pPr marL="628650" lvl="1" indent="-171450">
              <a:buFont typeface="Arial" panose="020B0604020202020204" pitchFamily="34" charset="0"/>
              <a:buChar char="•"/>
            </a:pPr>
            <a:r>
              <a:rPr lang="en-US" sz="1200" b="0" dirty="0">
                <a:solidFill>
                  <a:srgbClr val="324959"/>
                </a:solidFill>
              </a:rPr>
              <a:t>The dead judged according to their works</a:t>
            </a:r>
          </a:p>
          <a:p>
            <a:pPr marL="0" lvl="0" indent="0">
              <a:buFont typeface="Arial" panose="020B0604020202020204" pitchFamily="34" charset="0"/>
              <a:buNone/>
            </a:pPr>
            <a:r>
              <a:rPr lang="en-US" sz="1200" b="1" dirty="0">
                <a:solidFill>
                  <a:srgbClr val="324959"/>
                </a:solidFill>
              </a:rPr>
              <a:t>(2 Corinthians 5:10), </a:t>
            </a:r>
            <a:r>
              <a:rPr lang="en-US" sz="1200" b="0" i="1" dirty="0">
                <a:solidFill>
                  <a:srgbClr val="324959"/>
                </a:solidFill>
              </a:rPr>
              <a:t>“</a:t>
            </a:r>
            <a:r>
              <a:rPr lang="en-US" b="0" i="1" dirty="0"/>
              <a:t>For we must all appear before the judgment seat of Christ, that each one may receive the things done in the body, according to what he has done, whether good or bad.”</a:t>
            </a:r>
            <a:endParaRPr lang="en-US" sz="1200" b="0" i="1" dirty="0">
              <a:solidFill>
                <a:srgbClr val="324959"/>
              </a:solidFill>
            </a:endParaRPr>
          </a:p>
          <a:p>
            <a:pPr marL="0" lvl="0" indent="0">
              <a:buFont typeface="Arial" panose="020B0604020202020204" pitchFamily="34" charset="0"/>
              <a:buNone/>
            </a:pPr>
            <a:r>
              <a:rPr lang="en-US" sz="1200" b="1" dirty="0">
                <a:solidFill>
                  <a:srgbClr val="324959"/>
                </a:solidFill>
              </a:rPr>
              <a:t>(</a:t>
            </a:r>
            <a:r>
              <a:rPr lang="en-US" b="1" dirty="0"/>
              <a:t>John 5:26-29), </a:t>
            </a:r>
            <a:r>
              <a:rPr lang="en-US" i="1" dirty="0"/>
              <a:t>“For as the Father has life in Himself, so He has granted the Son to have life in Himself,</a:t>
            </a:r>
            <a:r>
              <a:rPr lang="en-US" i="1" baseline="30000" dirty="0"/>
              <a:t> 27</a:t>
            </a:r>
            <a:r>
              <a:rPr lang="en-US" i="1" dirty="0"/>
              <a:t> and has given Him authority to execute judgment also, because He is the Son of Man.</a:t>
            </a:r>
            <a:r>
              <a:rPr lang="en-US" i="1" baseline="30000" dirty="0"/>
              <a:t> 28</a:t>
            </a:r>
            <a:r>
              <a:rPr lang="en-US" i="1" dirty="0"/>
              <a:t> Do not marvel at this; for the hour is coming in which all who are in the graves will hear His voice</a:t>
            </a:r>
            <a:r>
              <a:rPr lang="en-US" i="1" baseline="30000" dirty="0"/>
              <a:t> 29</a:t>
            </a:r>
            <a:r>
              <a:rPr lang="en-US" i="1" dirty="0"/>
              <a:t> and come forth—those who have done good, to the resurrection of life, and those who have done evil, to the resurrection of condemnation.”</a:t>
            </a:r>
          </a:p>
          <a:p>
            <a:pPr marL="171450" lvl="0" indent="-171450">
              <a:buFont typeface="Arial" panose="020B0604020202020204" pitchFamily="34" charset="0"/>
              <a:buChar char="•"/>
            </a:pPr>
            <a:r>
              <a:rPr lang="en-US" sz="1200" b="1" i="0" dirty="0">
                <a:solidFill>
                  <a:srgbClr val="324959"/>
                </a:solidFill>
              </a:rPr>
              <a:t>Consider the depiction of Christ’s power: </a:t>
            </a:r>
            <a:r>
              <a:rPr lang="en-US" sz="1200" b="1" i="1" dirty="0">
                <a:solidFill>
                  <a:srgbClr val="324959"/>
                </a:solidFill>
              </a:rPr>
              <a:t>“from whose face the earth and the heaven fled away”</a:t>
            </a:r>
          </a:p>
          <a:p>
            <a:pPr marL="628650" lvl="1" indent="-171450">
              <a:buFont typeface="Arial" panose="020B0604020202020204" pitchFamily="34" charset="0"/>
              <a:buChar char="•"/>
            </a:pPr>
            <a:r>
              <a:rPr lang="en-US" sz="1200" b="0" i="0" dirty="0">
                <a:solidFill>
                  <a:srgbClr val="324959"/>
                </a:solidFill>
              </a:rPr>
              <a:t>Christ had the power to bring the universe into existence</a:t>
            </a:r>
          </a:p>
          <a:p>
            <a:pPr marL="0" lvl="0" indent="0">
              <a:buFont typeface="Arial" panose="020B0604020202020204" pitchFamily="34" charset="0"/>
              <a:buNone/>
            </a:pPr>
            <a:r>
              <a:rPr lang="en-US" sz="1200" b="1" i="0" dirty="0">
                <a:solidFill>
                  <a:srgbClr val="324959"/>
                </a:solidFill>
              </a:rPr>
              <a:t>(</a:t>
            </a:r>
            <a:r>
              <a:rPr lang="en-US" b="1" dirty="0"/>
              <a:t>John 1:1-3), </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endParaRPr lang="en-US" sz="1200" b="0" i="1" dirty="0">
              <a:solidFill>
                <a:srgbClr val="324959"/>
              </a:solidFill>
            </a:endParaRPr>
          </a:p>
          <a:p>
            <a:pPr marL="628650" lvl="1" indent="-171450">
              <a:buFont typeface="Arial" panose="020B0604020202020204" pitchFamily="34" charset="0"/>
              <a:buChar char="•"/>
            </a:pPr>
            <a:r>
              <a:rPr lang="en-US" sz="1200" b="0" i="0" dirty="0">
                <a:solidFill>
                  <a:srgbClr val="324959"/>
                </a:solidFill>
              </a:rPr>
              <a:t>He also has the power to bring the present creation to an end, leading to something new!</a:t>
            </a:r>
          </a:p>
          <a:p>
            <a:pPr marL="0" indent="0">
              <a:buFont typeface="Arial" panose="020B0604020202020204" pitchFamily="34" charset="0"/>
              <a:buNone/>
            </a:pPr>
            <a:r>
              <a:rPr lang="en-US" sz="1200" b="1" i="0" u="none" dirty="0"/>
              <a:t>(2 Peter 3:13) [In speaking clearly of the destruction of the universe by fire in the day of the Lord, Peter further states], </a:t>
            </a:r>
            <a:r>
              <a:rPr lang="en-US" sz="1200" b="0" i="1" u="none" dirty="0"/>
              <a:t>“</a:t>
            </a:r>
            <a:r>
              <a:rPr lang="en-US" i="1" dirty="0"/>
              <a:t>Nevertheless we, according to His promise, look for new heavens and a new earth in which righteousness dwells.”</a:t>
            </a:r>
          </a:p>
          <a:p>
            <a:pPr marL="0" indent="0">
              <a:buFont typeface="Arial" panose="020B0604020202020204" pitchFamily="34" charset="0"/>
              <a:buNone/>
            </a:pPr>
            <a:r>
              <a:rPr lang="en-US" sz="1200" b="1" i="0" u="none" dirty="0"/>
              <a:t>(Revelation 21:1), </a:t>
            </a:r>
            <a:r>
              <a:rPr lang="en-US" sz="1200" b="0" i="1" u="none" dirty="0"/>
              <a:t>“</a:t>
            </a:r>
            <a:r>
              <a:rPr lang="en-US" i="1" dirty="0"/>
              <a:t>Now I saw a new heaven and a new earth, for the first heaven and the first earth had passed away. Also there was no more sea.”</a:t>
            </a:r>
          </a:p>
          <a:p>
            <a:pPr marL="171450" indent="-171450">
              <a:buFont typeface="Arial" panose="020B0604020202020204" pitchFamily="34" charset="0"/>
              <a:buChar char="•"/>
            </a:pPr>
            <a:r>
              <a:rPr lang="en-US" sz="1200" b="1" i="0" u="none" dirty="0"/>
              <a:t>Q:  Does a depiction of judgment bring trepidation or joy?</a:t>
            </a:r>
          </a:p>
          <a:p>
            <a:pPr marL="628650" lvl="1" indent="-171450">
              <a:buFont typeface="Arial" panose="020B0604020202020204" pitchFamily="34" charset="0"/>
              <a:buChar char="•"/>
            </a:pPr>
            <a:r>
              <a:rPr lang="en-US" sz="1200" b="0" i="1" u="none" dirty="0"/>
              <a:t>“And the dead were judged according to their works” </a:t>
            </a:r>
            <a:r>
              <a:rPr lang="en-US" sz="1200" b="1" i="0" u="none" dirty="0"/>
              <a:t>(12), </a:t>
            </a:r>
            <a:r>
              <a:rPr lang="en-US" sz="1200" b="0" i="1" u="none" dirty="0"/>
              <a:t>“And anyone not found in the Book of Life was cast into the lake of fire”</a:t>
            </a:r>
            <a:r>
              <a:rPr lang="en-US" sz="1200" b="1" i="0" u="none" dirty="0"/>
              <a:t> (15)</a:t>
            </a:r>
          </a:p>
          <a:p>
            <a:pPr marL="628650" lvl="1" indent="-171450">
              <a:buFont typeface="Arial" panose="020B0604020202020204" pitchFamily="34" charset="0"/>
              <a:buChar char="•"/>
            </a:pPr>
            <a:r>
              <a:rPr lang="en-US" sz="1200" b="0" i="0" u="none" dirty="0"/>
              <a:t>Consider the proper attitude and action of the child of God</a:t>
            </a:r>
          </a:p>
          <a:p>
            <a:pPr marL="0" lvl="0" indent="0">
              <a:buFont typeface="Arial" panose="020B0604020202020204" pitchFamily="34" charset="0"/>
              <a:buNone/>
            </a:pPr>
            <a:r>
              <a:rPr lang="en-US" sz="1200" b="1" i="0" u="none" dirty="0"/>
              <a:t>(</a:t>
            </a:r>
            <a:r>
              <a:rPr lang="en-US" b="1" dirty="0"/>
              <a:t>2 Peter 3:11-12), </a:t>
            </a:r>
            <a:r>
              <a:rPr lang="en-US" i="1" dirty="0"/>
              <a:t>“Therefore,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p>
          <a:p>
            <a:pPr marL="171450" lvl="0" indent="-171450">
              <a:buFont typeface="Arial" panose="020B0604020202020204" pitchFamily="34" charset="0"/>
              <a:buChar char="•"/>
            </a:pPr>
            <a:r>
              <a:rPr lang="en-US" sz="1200" b="1" i="0" u="none" dirty="0"/>
              <a:t>The symbolism of the Book of Life is found in several places</a:t>
            </a:r>
          </a:p>
          <a:p>
            <a:pPr marL="0" lvl="0" indent="0">
              <a:buFont typeface="Arial" panose="020B0604020202020204" pitchFamily="34" charset="0"/>
              <a:buNone/>
            </a:pPr>
            <a:r>
              <a:rPr lang="en-US" sz="1200" b="1" i="0" u="none" dirty="0"/>
              <a:t>(</a:t>
            </a:r>
            <a:r>
              <a:rPr lang="en-US" b="1" dirty="0"/>
              <a:t>Philippians 4:3), </a:t>
            </a:r>
            <a:r>
              <a:rPr lang="en-US" i="1" dirty="0"/>
              <a:t>“And I urge you also, true companion, help these women who labored with me in the gospel, with Clement also, and the rest of my fellow workers, whose names are in the </a:t>
            </a:r>
            <a:r>
              <a:rPr lang="en-US" i="1" u="sng" dirty="0"/>
              <a:t>Book of Life</a:t>
            </a:r>
            <a:r>
              <a:rPr lang="en-US" i="1" dirty="0"/>
              <a:t>.”</a:t>
            </a:r>
          </a:p>
          <a:p>
            <a:pPr marL="628650" lvl="1" indent="-171450">
              <a:buFont typeface="Arial" panose="020B0604020202020204" pitchFamily="34" charset="0"/>
              <a:buChar char="•"/>
            </a:pPr>
            <a:r>
              <a:rPr lang="en-US" sz="1200" b="0" i="0" u="none" dirty="0"/>
              <a:t>(Revelation 3:5, 13:8, 17:8, here, 20:15,17; 22:19)</a:t>
            </a:r>
          </a:p>
          <a:p>
            <a:pPr marL="628650" lvl="1" indent="-171450">
              <a:buFont typeface="Arial" panose="020B0604020202020204" pitchFamily="34" charset="0"/>
              <a:buChar char="•"/>
            </a:pPr>
            <a:r>
              <a:rPr lang="en-US" sz="1200" b="0" i="0" u="none" dirty="0"/>
              <a:t>Also see (Luke 10:20; Hebrews 12:22-23; Daniel 12:1; Exodus 32:31-33; Psalm 69:27-28; 56:8; 139:16; Malachi 3:16)</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3651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indent="-171450">
              <a:buFont typeface="Arial" panose="020B0604020202020204" pitchFamily="34" charset="0"/>
              <a:buChar char="•"/>
            </a:pPr>
            <a:r>
              <a:rPr lang="en-US" sz="1200" b="1" i="0" baseline="0" dirty="0">
                <a:solidFill>
                  <a:srgbClr val="324959"/>
                </a:solidFill>
                <a:latin typeface="+mn-lt"/>
              </a:rPr>
              <a:t>The Judgment of Christ will be upon all men</a:t>
            </a:r>
          </a:p>
          <a:p>
            <a:pPr marL="628650" lvl="1" indent="-171450">
              <a:buFont typeface="Arial" panose="020B0604020202020204" pitchFamily="34" charset="0"/>
              <a:buChar char="•"/>
            </a:pPr>
            <a:r>
              <a:rPr lang="en-US" b="0" i="0" baseline="0" dirty="0">
                <a:solidFill>
                  <a:srgbClr val="324959"/>
                </a:solidFill>
                <a:latin typeface="+mn-lt"/>
              </a:rPr>
              <a:t>Note:  1 Thessalonians 4:15-18 is not referring to a different day</a:t>
            </a:r>
          </a:p>
          <a:p>
            <a:pPr marL="1085850" lvl="2" indent="-171450">
              <a:buFont typeface="Arial" panose="020B0604020202020204" pitchFamily="34" charset="0"/>
              <a:buChar char="•"/>
            </a:pPr>
            <a:r>
              <a:rPr lang="en-US" b="0" i="0" baseline="0" dirty="0">
                <a:solidFill>
                  <a:srgbClr val="324959"/>
                </a:solidFill>
                <a:latin typeface="+mn-lt"/>
              </a:rPr>
              <a:t>Paul is merely answering the question, what will happen to the righteous dead</a:t>
            </a:r>
          </a:p>
          <a:p>
            <a:pPr marL="1085850" lvl="2" indent="-171450">
              <a:buFont typeface="Arial" panose="020B0604020202020204" pitchFamily="34" charset="0"/>
              <a:buChar char="•"/>
            </a:pPr>
            <a:r>
              <a:rPr lang="en-US" b="0" i="0" baseline="0" dirty="0">
                <a:solidFill>
                  <a:srgbClr val="324959"/>
                </a:solidFill>
                <a:latin typeface="+mn-lt"/>
              </a:rPr>
              <a:t>The righteous, dead and living, will be resurrected to eternal life</a:t>
            </a:r>
          </a:p>
          <a:p>
            <a:pPr marL="628650" lvl="1" indent="-171450">
              <a:buFont typeface="Arial" panose="020B0604020202020204" pitchFamily="34" charset="0"/>
              <a:buChar char="•"/>
            </a:pPr>
            <a:r>
              <a:rPr lang="en-US" b="0" i="0" baseline="0" dirty="0">
                <a:solidFill>
                  <a:srgbClr val="324959"/>
                </a:solidFill>
                <a:latin typeface="+mn-lt"/>
              </a:rPr>
              <a:t>However, the unrighteous will be resurrected to eternal condemnation</a:t>
            </a:r>
          </a:p>
          <a:p>
            <a:pPr marL="0" lvl="0" indent="0">
              <a:buFont typeface="Arial" panose="020B0604020202020204" pitchFamily="34" charset="0"/>
              <a:buNone/>
            </a:pPr>
            <a:r>
              <a:rPr lang="en-US" b="1" i="0" baseline="0" dirty="0">
                <a:solidFill>
                  <a:srgbClr val="324959"/>
                </a:solidFill>
                <a:latin typeface="+mn-lt"/>
              </a:rPr>
              <a:t>(</a:t>
            </a:r>
            <a:r>
              <a:rPr lang="en-US" b="1" dirty="0"/>
              <a:t>Matthew 25:41), </a:t>
            </a:r>
            <a:r>
              <a:rPr lang="en-US" b="0" i="1" dirty="0"/>
              <a:t>“Then He will also say to those on the left hand, ‘Depart from Me, you cursed, into the everlasting fire prepared for the devil and his angels</a:t>
            </a:r>
            <a:r>
              <a:rPr lang="en-US" b="0" i="1" baseline="0" dirty="0">
                <a:solidFill>
                  <a:srgbClr val="324959"/>
                </a:solidFill>
                <a:latin typeface="+mn-lt"/>
              </a:rPr>
              <a:t>.”</a:t>
            </a:r>
          </a:p>
          <a:p>
            <a:pPr marL="171450" lvl="0" indent="-171450">
              <a:buFont typeface="Arial" panose="020B0604020202020204" pitchFamily="34" charset="0"/>
              <a:buChar char="•"/>
            </a:pPr>
            <a:r>
              <a:rPr lang="en-US" b="1" i="0" baseline="0" dirty="0">
                <a:solidFill>
                  <a:srgbClr val="324959"/>
                </a:solidFill>
                <a:latin typeface="+mn-lt"/>
              </a:rPr>
              <a:t>That day will be the end of the heavens and the earth.  </a:t>
            </a:r>
          </a:p>
          <a:p>
            <a:pPr marL="628650" lvl="1" indent="-171450">
              <a:buFont typeface="Arial" panose="020B0604020202020204" pitchFamily="34" charset="0"/>
              <a:buChar char="•"/>
            </a:pPr>
            <a:r>
              <a:rPr lang="en-US" b="0" i="0" baseline="0" dirty="0">
                <a:solidFill>
                  <a:srgbClr val="324959"/>
                </a:solidFill>
                <a:latin typeface="+mn-lt"/>
              </a:rPr>
              <a:t>Consider the parallel of the phrases</a:t>
            </a:r>
          </a:p>
          <a:p>
            <a:pPr marL="0" lvl="0" indent="0">
              <a:buFont typeface="Arial" panose="020B0604020202020204" pitchFamily="34" charset="0"/>
              <a:buNone/>
            </a:pPr>
            <a:r>
              <a:rPr lang="en-US" b="1" dirty="0"/>
              <a:t>(2 Peter 3:10-11), </a:t>
            </a:r>
            <a:r>
              <a:rPr lang="en-US" i="1" dirty="0"/>
              <a:t>“the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a:t>
            </a:r>
          </a:p>
          <a:p>
            <a:pPr marL="0" lvl="0" indent="0">
              <a:buFont typeface="Arial" panose="020B0604020202020204" pitchFamily="34" charset="0"/>
              <a:buNone/>
            </a:pPr>
            <a:r>
              <a:rPr lang="en-US" b="1" i="0" dirty="0"/>
              <a:t>(20:11), </a:t>
            </a:r>
            <a:r>
              <a:rPr lang="en-US" b="0" i="1" dirty="0"/>
              <a:t>“from whose face the earth and the heaven fled away.  And there was found no place for them.”</a:t>
            </a:r>
          </a:p>
          <a:p>
            <a:pPr marL="628650" lvl="1" indent="-171450">
              <a:buFont typeface="Arial" panose="020B0604020202020204" pitchFamily="34" charset="0"/>
              <a:buChar char="•"/>
            </a:pPr>
            <a:r>
              <a:rPr lang="en-US" b="0" i="0" dirty="0"/>
              <a:t>Also</a:t>
            </a:r>
          </a:p>
          <a:p>
            <a:pPr marL="0" lvl="0" indent="0">
              <a:buFont typeface="Arial" panose="020B0604020202020204" pitchFamily="34" charset="0"/>
              <a:buNone/>
            </a:pPr>
            <a:r>
              <a:rPr lang="en-US" b="1" i="0" dirty="0"/>
              <a:t>(</a:t>
            </a:r>
            <a:r>
              <a:rPr lang="en-US" b="1" dirty="0"/>
              <a:t>2 Peter 3:13), </a:t>
            </a:r>
            <a:r>
              <a:rPr lang="en-US" i="1" dirty="0"/>
              <a:t>“Nevertheless we, according to His promise, look for new heavens and a new earth in which righteousness dwells.”</a:t>
            </a:r>
          </a:p>
          <a:p>
            <a:pPr marL="0" lvl="0" indent="0">
              <a:buFont typeface="Arial" panose="020B0604020202020204" pitchFamily="34" charset="0"/>
              <a:buNone/>
            </a:pPr>
            <a:r>
              <a:rPr lang="en-US" b="1" i="0" dirty="0"/>
              <a:t>(21:1), </a:t>
            </a:r>
            <a:r>
              <a:rPr lang="en-US" b="0" i="1" dirty="0"/>
              <a:t>“</a:t>
            </a:r>
            <a:r>
              <a:rPr lang="en-US" i="1" dirty="0"/>
              <a:t>Now I saw a new heaven and a new earth, for the first heaven and the first earth had passed away.”</a:t>
            </a:r>
          </a:p>
          <a:p>
            <a:pPr marL="171450" lvl="0" indent="-171450">
              <a:buFont typeface="Arial" panose="020B0604020202020204" pitchFamily="34" charset="0"/>
              <a:buChar char="•"/>
            </a:pPr>
            <a:r>
              <a:rPr lang="en-US" b="1" i="0" dirty="0"/>
              <a:t>That day will bring the ultimate victory to God’s people, as Death and Hades are cast into the lake of fire.</a:t>
            </a:r>
          </a:p>
          <a:p>
            <a:pPr marL="628650" lvl="1" indent="-171450">
              <a:buFont typeface="Arial" panose="020B0604020202020204" pitchFamily="34" charset="0"/>
              <a:buChar char="•"/>
            </a:pPr>
            <a:r>
              <a:rPr lang="en-US" b="0" i="0" dirty="0"/>
              <a:t>Note:  Word Hades in NKJV, incorrectly translated in KJV as Hell (hades, not Gehenna)</a:t>
            </a:r>
          </a:p>
          <a:p>
            <a:pPr marL="628650" lvl="1" indent="-171450">
              <a:buFont typeface="Arial" panose="020B0604020202020204" pitchFamily="34" charset="0"/>
              <a:buChar char="•"/>
            </a:pPr>
            <a:r>
              <a:rPr lang="en-US" b="0" i="0" dirty="0"/>
              <a:t>Both are referred to as enemies of Christ and His church</a:t>
            </a:r>
          </a:p>
          <a:p>
            <a:pPr marL="0" lvl="0" indent="0">
              <a:buFont typeface="Arial" panose="020B0604020202020204" pitchFamily="34" charset="0"/>
              <a:buNone/>
            </a:pPr>
            <a:r>
              <a:rPr lang="en-US" b="1" dirty="0"/>
              <a:t>(Matthew 16:18), </a:t>
            </a:r>
            <a:r>
              <a:rPr lang="en-US" i="1" dirty="0"/>
              <a:t>“And I also say to you that you are Peter, and on this rock I will build My church, and the gates of Hades shall not prevail against it.”</a:t>
            </a:r>
          </a:p>
          <a:p>
            <a:pPr marL="0" lvl="0" indent="0">
              <a:buFont typeface="Arial" panose="020B0604020202020204" pitchFamily="34" charset="0"/>
              <a:buNone/>
            </a:pPr>
            <a:r>
              <a:rPr lang="en-US" b="1" dirty="0"/>
              <a:t>(1 Corinthians 15:24-26), </a:t>
            </a:r>
            <a:r>
              <a:rPr lang="en-US" i="1" dirty="0"/>
              <a:t>“Then comes the end, when He delivers the kingdom to God the Father, when He puts an end to all rule and all authority and power.</a:t>
            </a:r>
            <a:r>
              <a:rPr lang="en-US" i="1" baseline="30000" dirty="0"/>
              <a:t> 25</a:t>
            </a:r>
            <a:r>
              <a:rPr lang="en-US" i="1" dirty="0"/>
              <a:t> For He must reign till He has put all enemies under His feet.</a:t>
            </a:r>
            <a:r>
              <a:rPr lang="en-US" i="1" baseline="30000" dirty="0"/>
              <a:t> 26</a:t>
            </a:r>
            <a:r>
              <a:rPr lang="en-US" i="1" dirty="0"/>
              <a:t> The last enemy that will be destroyed is death.”</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0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b="1" cap="small" dirty="0">
                <a:latin typeface="Calibri" panose="020F0502020204030204" pitchFamily="34" charset="0"/>
                <a:ea typeface="Calibri" panose="020F0502020204030204" pitchFamily="34" charset="0"/>
                <a:cs typeface="Calibri" panose="020F0502020204030204" pitchFamily="34" charset="0"/>
              </a:rPr>
              <a:t>John’s Greeting to the Seven Churches of Asia (1:4-8)</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From the eternal God, seven Spirits before His throne and Jesus Christ (1:4-5)</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Description of Jesus Christ/His second coming (1:5-7)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God’s self-declaration (Alpha and Omega/Almighty) (1:8)</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4611319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(Identical)</a:t>
            </a:r>
          </a:p>
          <a:p>
            <a:pPr marL="175308" lvl="0" indent="-175308">
              <a:buFont typeface="Arial" panose="020B0604020202020204" pitchFamily="34" charset="0"/>
              <a:buChar char="•"/>
            </a:pPr>
            <a:r>
              <a:rPr lang="en-US" sz="1200" b="1" dirty="0">
                <a:solidFill>
                  <a:schemeClr val="tx1"/>
                </a:solidFill>
                <a:latin typeface="+mn-lt"/>
              </a:rPr>
              <a:t>Them</a:t>
            </a:r>
          </a:p>
          <a:p>
            <a:pPr marL="632508" lvl="1" indent="-175308">
              <a:buFont typeface="Arial" panose="020B0604020202020204" pitchFamily="34" charset="0"/>
              <a:buChar char="•"/>
            </a:pPr>
            <a:r>
              <a:rPr lang="en-US" sz="1200" b="1" dirty="0">
                <a:solidFill>
                  <a:schemeClr val="tx1"/>
                </a:solidFill>
                <a:latin typeface="+mn-lt"/>
              </a:rPr>
              <a:t>Books will judge as the works of men are judged against the standards that God has set</a:t>
            </a:r>
          </a:p>
          <a:p>
            <a:pPr marL="1089708" lvl="2" indent="-175308">
              <a:buFont typeface="Arial" panose="020B0604020202020204" pitchFamily="34" charset="0"/>
              <a:buChar char="•"/>
            </a:pPr>
            <a:r>
              <a:rPr lang="en-US" sz="1200" b="0" i="0" dirty="0">
                <a:solidFill>
                  <a:schemeClr val="tx1"/>
                </a:solidFill>
                <a:latin typeface="+mn-lt"/>
              </a:rPr>
              <a:t>It is interesting that the books by which we will be judged are stated in the plural</a:t>
            </a:r>
          </a:p>
          <a:p>
            <a:pPr marL="1089708" lvl="2" indent="-175308">
              <a:buFont typeface="Arial" panose="020B0604020202020204" pitchFamily="34" charset="0"/>
              <a:buChar char="•"/>
            </a:pPr>
            <a:r>
              <a:rPr lang="en-US" sz="1200" b="1" i="0" dirty="0">
                <a:solidFill>
                  <a:schemeClr val="tx1"/>
                </a:solidFill>
                <a:latin typeface="+mn-lt"/>
              </a:rPr>
              <a:t>Q: </a:t>
            </a:r>
            <a:r>
              <a:rPr lang="en-US" sz="1200" b="0" i="0" dirty="0">
                <a:solidFill>
                  <a:schemeClr val="tx1"/>
                </a:solidFill>
                <a:latin typeface="+mn-lt"/>
              </a:rPr>
              <a:t>Is the book that judged the Patriarchs the same as that which judged the Israelites?</a:t>
            </a:r>
          </a:p>
          <a:p>
            <a:pPr marL="1546908" lvl="3" indent="-175308">
              <a:buFont typeface="Arial" panose="020B0604020202020204" pitchFamily="34" charset="0"/>
              <a:buChar char="•"/>
            </a:pPr>
            <a:r>
              <a:rPr lang="en-US" sz="1200" b="0" i="0" dirty="0">
                <a:solidFill>
                  <a:schemeClr val="tx1"/>
                </a:solidFill>
                <a:latin typeface="+mn-lt"/>
              </a:rPr>
              <a:t>No, the law of Moses came later than the time of the Patriarchs</a:t>
            </a:r>
          </a:p>
          <a:p>
            <a:pPr marL="1089708" lvl="2" indent="-175308">
              <a:buFont typeface="Arial" panose="020B0604020202020204" pitchFamily="34" charset="0"/>
              <a:buChar char="•"/>
            </a:pPr>
            <a:r>
              <a:rPr lang="en-US" sz="1200" b="0" i="0" dirty="0">
                <a:solidFill>
                  <a:schemeClr val="tx1"/>
                </a:solidFill>
                <a:latin typeface="+mn-lt"/>
              </a:rPr>
              <a:t>Were the Israelites and the Gentiles judged by the same book?</a:t>
            </a:r>
          </a:p>
          <a:p>
            <a:pPr marL="0" lvl="0" indent="0">
              <a:buFont typeface="Arial" panose="020B0604020202020204" pitchFamily="34" charset="0"/>
              <a:buNone/>
            </a:pPr>
            <a:r>
              <a:rPr lang="en-US" b="1" dirty="0"/>
              <a:t>(Romans 2:10-16), </a:t>
            </a:r>
            <a:r>
              <a:rPr lang="en-US" dirty="0"/>
              <a:t>“but glory, honor, and peace to everyone who works what is good, to the Jew first and also to the Greek.</a:t>
            </a:r>
            <a:r>
              <a:rPr lang="en-US" baseline="30000" dirty="0"/>
              <a:t> 11</a:t>
            </a:r>
            <a:r>
              <a:rPr lang="en-US" dirty="0"/>
              <a:t> For there is no partiality with God. </a:t>
            </a:r>
            <a:r>
              <a:rPr lang="en-US" baseline="30000" dirty="0"/>
              <a:t>12</a:t>
            </a:r>
            <a:r>
              <a:rPr lang="en-US" dirty="0"/>
              <a:t> For as many as have sinned without law will also perish without law, and as many as have sinned in the law will be judged by the law</a:t>
            </a:r>
            <a:r>
              <a:rPr lang="en-US" baseline="30000" dirty="0"/>
              <a:t> 13</a:t>
            </a:r>
            <a:r>
              <a:rPr lang="en-US" dirty="0"/>
              <a:t> (for not the hearers of the law are just in the sight of God, but the doers of the law will be justified;</a:t>
            </a:r>
            <a:r>
              <a:rPr lang="en-US" baseline="30000" dirty="0"/>
              <a:t> 14</a:t>
            </a:r>
            <a:r>
              <a:rPr lang="en-US" dirty="0"/>
              <a:t> for when Gentiles, who do not have the law, by nature do the things in the law, these, although not having the law, are a law to themselves,</a:t>
            </a:r>
            <a:r>
              <a:rPr lang="en-US" baseline="30000" dirty="0"/>
              <a:t> 15</a:t>
            </a:r>
            <a:r>
              <a:rPr lang="en-US" dirty="0"/>
              <a:t> who show the work of the law written in their hearts, their conscience also bearing witness, and between themselves their thoughts accusing or else excusing them)</a:t>
            </a:r>
            <a:r>
              <a:rPr lang="en-US" baseline="30000" dirty="0"/>
              <a:t> 16</a:t>
            </a:r>
            <a:r>
              <a:rPr lang="en-US" dirty="0"/>
              <a:t> </a:t>
            </a:r>
            <a:r>
              <a:rPr lang="en-US" u="sng" dirty="0"/>
              <a:t>in the day when God will judge the secrets of men by Jesus Christ</a:t>
            </a:r>
            <a:r>
              <a:rPr lang="en-US" dirty="0"/>
              <a:t>, according to my gospel.”</a:t>
            </a:r>
            <a:endParaRPr lang="en-US" sz="1200" b="0" i="0" dirty="0">
              <a:solidFill>
                <a:schemeClr val="tx1"/>
              </a:solidFill>
              <a:latin typeface="+mn-lt"/>
            </a:endParaRPr>
          </a:p>
          <a:p>
            <a:pPr marL="175308" lvl="0" indent="-175308">
              <a:buFont typeface="Arial" panose="020B0604020202020204" pitchFamily="34" charset="0"/>
              <a:buChar char="•"/>
            </a:pPr>
            <a:r>
              <a:rPr lang="en-US" sz="1200" b="1" i="0"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The same thing is true with us, though we should remember that when God sent Jesus, He was sending His Son last of all! (cf. Hebrews 1:1-2)</a:t>
            </a:r>
          </a:p>
          <a:p>
            <a:pPr marL="0" lvl="0" indent="0">
              <a:buFont typeface="Arial" panose="020B0604020202020204" pitchFamily="34" charset="0"/>
              <a:buNone/>
            </a:pPr>
            <a:r>
              <a:rPr lang="en-US" sz="1200" b="1" i="0" dirty="0">
                <a:solidFill>
                  <a:schemeClr val="tx1"/>
                </a:solidFill>
                <a:latin typeface="+mn-lt"/>
              </a:rPr>
              <a:t>(Hebrews 2:1-4), </a:t>
            </a:r>
            <a:r>
              <a:rPr lang="en-US" sz="1200" b="0" i="1" dirty="0">
                <a:solidFill>
                  <a:schemeClr val="tx1"/>
                </a:solidFill>
                <a:latin typeface="+mn-lt"/>
              </a:rPr>
              <a:t>“T</a:t>
            </a:r>
            <a:r>
              <a:rPr lang="en-US" b="0" i="1" dirty="0"/>
              <a:t>herefore we must give the more earnest heed to the things we have heard, lest we drift away.</a:t>
            </a:r>
            <a:r>
              <a:rPr lang="en-US" b="0" i="1" baseline="30000" dirty="0"/>
              <a:t> 2</a:t>
            </a:r>
            <a:r>
              <a:rPr lang="en-US" b="0" i="1" dirty="0"/>
              <a:t> For if the word spoken through angels proved steadfast, and every transgression and disobedience received a just reward,</a:t>
            </a:r>
            <a:r>
              <a:rPr lang="en-US" b="0" i="1" baseline="30000" dirty="0"/>
              <a:t> 3</a:t>
            </a:r>
            <a:r>
              <a:rPr lang="en-US" b="0" i="1" dirty="0"/>
              <a:t> how shall we escape if we neglect so great a salvation, which at the first began to be spoken by the Lord, and was confirmed to us by those who heard Him,</a:t>
            </a:r>
            <a:r>
              <a:rPr lang="en-US" b="0" i="1" baseline="30000" dirty="0"/>
              <a:t> 4</a:t>
            </a:r>
            <a:r>
              <a:rPr lang="en-US" b="0" i="1" dirty="0"/>
              <a:t> God also bearing witness both with signs and wonders, with various miracles, and gifts of the Holy Spirit, according to His own will?”</a:t>
            </a:r>
          </a:p>
          <a:p>
            <a:pPr marL="632508" lvl="1" indent="-175308">
              <a:buFont typeface="Arial" panose="020B0604020202020204" pitchFamily="34" charset="0"/>
              <a:buChar char="•"/>
            </a:pPr>
            <a:r>
              <a:rPr lang="en-US" sz="1200" b="1" i="0" dirty="0">
                <a:solidFill>
                  <a:schemeClr val="tx1"/>
                </a:solidFill>
                <a:latin typeface="+mn-lt"/>
              </a:rPr>
              <a:t>For us, the book that will judge us is the law of Christ</a:t>
            </a:r>
          </a:p>
          <a:p>
            <a:pPr marL="0" lvl="0" indent="0">
              <a:buFont typeface="Arial" panose="020B0604020202020204" pitchFamily="34" charset="0"/>
              <a:buNone/>
            </a:pPr>
            <a:r>
              <a:rPr lang="en-US" b="1" dirty="0"/>
              <a:t>(John 12:48-50), </a:t>
            </a:r>
            <a:r>
              <a:rPr lang="en-US" i="1" dirty="0"/>
              <a:t>“He who rejects Me, and does not receive My words, has that which judges him—the word that I have spoken will judge him in the last day.</a:t>
            </a:r>
            <a:r>
              <a:rPr lang="en-US" i="1" baseline="30000" dirty="0"/>
              <a:t> 49</a:t>
            </a:r>
            <a:r>
              <a:rPr lang="en-US" i="1" dirty="0"/>
              <a:t> For I have not spoken on My own authority; but the Father who sent Me gave Me a command, what I should say and what I should speak.</a:t>
            </a:r>
            <a:r>
              <a:rPr lang="en-US" i="1" baseline="30000" dirty="0"/>
              <a:t> 50</a:t>
            </a:r>
            <a:r>
              <a:rPr lang="en-US" i="1" dirty="0"/>
              <a:t> And I know that His command is everlasting life. Therefore, whatever I speak, just as the Father has told Me, so I speak.”</a:t>
            </a:r>
            <a:endParaRPr lang="en-US" sz="1200" b="1"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4939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FF00FF"/>
                </a:highlight>
                <a:latin typeface="+mn-lt"/>
              </a:rPr>
              <a:t>Characters and Symbols of the Vision found in chapter 20:1-10</a:t>
            </a:r>
          </a:p>
          <a:p>
            <a:pPr marL="642795" lvl="1" indent="-175308">
              <a:buFont typeface="Arial" panose="020B0604020202020204" pitchFamily="34" charset="0"/>
              <a:buChar char="•"/>
            </a:pPr>
            <a:r>
              <a:rPr lang="en-US" sz="1200" b="1" dirty="0">
                <a:highlight>
                  <a:srgbClr val="FF00FF"/>
                </a:highlight>
                <a:latin typeface="+mn-lt"/>
              </a:rPr>
              <a:t>Identify and define</a:t>
            </a:r>
          </a:p>
          <a:p>
            <a:pPr marL="181737" lvl="0" indent="-171450">
              <a:buFont typeface="Arial" panose="020B0604020202020204" pitchFamily="34" charset="0"/>
              <a:buChar char="•"/>
            </a:pPr>
            <a:r>
              <a:rPr lang="en-US" sz="1200" b="1" i="0" dirty="0">
                <a:solidFill>
                  <a:srgbClr val="324959"/>
                </a:solidFill>
                <a:highlight>
                  <a:srgbClr val="FFFF00"/>
                </a:highlight>
              </a:rPr>
              <a:t>Throne (11)</a:t>
            </a:r>
          </a:p>
          <a:p>
            <a:pPr marL="638937" lvl="1" indent="-171450">
              <a:buFont typeface="Arial" panose="020B0604020202020204" pitchFamily="34" charset="0"/>
              <a:buChar char="•"/>
            </a:pPr>
            <a:r>
              <a:rPr lang="en-US" sz="1200" b="0" i="0" dirty="0">
                <a:solidFill>
                  <a:srgbClr val="324959"/>
                </a:solidFill>
              </a:rPr>
              <a:t>The word throne indicates authority</a:t>
            </a:r>
          </a:p>
          <a:p>
            <a:pPr marL="638937" lvl="1" indent="-171450">
              <a:buFont typeface="Arial" panose="020B0604020202020204" pitchFamily="34" charset="0"/>
              <a:buChar char="•"/>
            </a:pPr>
            <a:r>
              <a:rPr lang="en-US" sz="1200" b="0" i="0" dirty="0">
                <a:solidFill>
                  <a:srgbClr val="324959"/>
                </a:solidFill>
              </a:rPr>
              <a:t>We have here stated the authority of Jesus Christ to judge all men</a:t>
            </a:r>
          </a:p>
          <a:p>
            <a:pPr marL="10287" lvl="0" indent="0">
              <a:buFont typeface="Arial" panose="020B0604020202020204" pitchFamily="34" charset="0"/>
              <a:buNone/>
            </a:pPr>
            <a:r>
              <a:rPr lang="en-US" sz="1200" b="1" i="0" dirty="0">
                <a:solidFill>
                  <a:srgbClr val="324959"/>
                </a:solidFill>
              </a:rPr>
              <a:t>(</a:t>
            </a:r>
            <a:r>
              <a:rPr lang="en-US" b="1" dirty="0"/>
              <a:t>2 Corinthians 5:9-10), </a:t>
            </a:r>
            <a:r>
              <a:rPr lang="en-US" i="1" dirty="0"/>
              <a:t>“Therefore we make it our aim, whether present or absent, to be well pleasing to Him.</a:t>
            </a:r>
            <a:r>
              <a:rPr lang="en-US" i="1" baseline="30000" dirty="0"/>
              <a:t> 10</a:t>
            </a:r>
            <a:r>
              <a:rPr lang="en-US" i="1" dirty="0"/>
              <a:t> For we must all appear before the judgment seat of Christ, that each one may receive the things done in the body, according to what he has done, whether good or bad.”</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Great White (11)</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Great </a:t>
            </a:r>
            <a:r>
              <a:rPr lang="en-US" sz="1200" b="0" i="0" dirty="0">
                <a:solidFill>
                  <a:srgbClr val="324959"/>
                </a:solidFill>
                <a:latin typeface="+mn-lt"/>
              </a:rPr>
              <a:t>(</a:t>
            </a:r>
            <a:r>
              <a:rPr lang="el-GR" b="1" i="0" dirty="0">
                <a:solidFill>
                  <a:srgbClr val="0A0A0A"/>
                </a:solidFill>
                <a:effectLst/>
                <a:latin typeface="+mn-lt"/>
              </a:rPr>
              <a:t>μέγας</a:t>
            </a:r>
            <a:r>
              <a:rPr lang="el-GR" b="0" i="0" dirty="0">
                <a:solidFill>
                  <a:srgbClr val="0A0A0A"/>
                </a:solidFill>
                <a:effectLst/>
                <a:latin typeface="+mn-lt"/>
              </a:rPr>
              <a:t> </a:t>
            </a:r>
            <a:r>
              <a:rPr lang="en-US" b="1" i="0" dirty="0" err="1">
                <a:solidFill>
                  <a:srgbClr val="0A0A0A"/>
                </a:solidFill>
                <a:effectLst/>
                <a:latin typeface="+mn-lt"/>
              </a:rPr>
              <a:t>mégas</a:t>
            </a:r>
            <a:r>
              <a:rPr lang="en-US" b="1" i="0" dirty="0">
                <a:solidFill>
                  <a:srgbClr val="0A0A0A"/>
                </a:solidFill>
                <a:effectLst/>
                <a:latin typeface="+mn-lt"/>
              </a:rPr>
              <a:t>,</a:t>
            </a:r>
            <a:r>
              <a:rPr lang="en-US" b="0" i="0" dirty="0">
                <a:solidFill>
                  <a:srgbClr val="0A0A0A"/>
                </a:solidFill>
                <a:effectLst/>
                <a:latin typeface="+mn-lt"/>
              </a:rPr>
              <a:t> meg’-as) big, great, high, large, mighty</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A0A0A"/>
                </a:solidFill>
                <a:effectLst/>
                <a:latin typeface="+mn-lt"/>
              </a:rPr>
              <a:t>White – Indicates purity (absolute white, as Jesus is absolutely pure)</a:t>
            </a:r>
            <a:endParaRPr lang="en-US" sz="1200" b="0" i="0" dirty="0">
              <a:solidFill>
                <a:srgbClr val="324959"/>
              </a:solidFill>
              <a:latin typeface="+mn-lt"/>
            </a:endParaRPr>
          </a:p>
          <a:p>
            <a:pPr marL="181737" lvl="0" indent="-171450">
              <a:buFont typeface="Arial" panose="020B0604020202020204" pitchFamily="34" charset="0"/>
              <a:buChar char="•"/>
            </a:pPr>
            <a:r>
              <a:rPr lang="en-US" sz="1200" b="1" i="0" dirty="0">
                <a:solidFill>
                  <a:srgbClr val="324959"/>
                </a:solidFill>
                <a:highlight>
                  <a:srgbClr val="FFFF00"/>
                </a:highlight>
              </a:rPr>
              <a:t>Him (11)</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Christ (see 2 Corinthians 5:9-10, quoted above)</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a:t>
            </a:r>
            <a:r>
              <a:rPr lang="en-US" b="1" dirty="0"/>
              <a:t>Philippians 2:9-11), </a:t>
            </a:r>
            <a:r>
              <a:rPr lang="en-US" i="1" dirty="0"/>
              <a:t>“Therefore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Absolute authority – </a:t>
            </a:r>
            <a:r>
              <a:rPr lang="en-US" sz="1200" b="0" i="1" dirty="0">
                <a:solidFill>
                  <a:srgbClr val="324959"/>
                </a:solidFill>
              </a:rPr>
              <a:t>“from whose face the earth and heaven fled away”</a:t>
            </a:r>
          </a:p>
          <a:p>
            <a:pPr marL="181737" lvl="0" indent="-171450">
              <a:buFont typeface="Arial" panose="020B0604020202020204" pitchFamily="34" charset="0"/>
              <a:buChar char="•"/>
            </a:pPr>
            <a:r>
              <a:rPr lang="en-US" sz="1200" b="1" i="0" dirty="0">
                <a:solidFill>
                  <a:srgbClr val="324959"/>
                </a:solidFill>
                <a:highlight>
                  <a:srgbClr val="FFFF00"/>
                </a:highlight>
              </a:rPr>
              <a:t>Dead (12,13)</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Every man, righteous and wicked, who has lived on the earth</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rgbClr val="324959"/>
                </a:solidFill>
              </a:rPr>
              <a:t>“small and great” </a:t>
            </a:r>
            <a:r>
              <a:rPr lang="en-US" sz="1200" b="0" i="0" dirty="0">
                <a:solidFill>
                  <a:srgbClr val="324959"/>
                </a:solidFill>
              </a:rPr>
              <a:t>(Sea gave up the dead, 13; Hades delivered up the dead, 13)</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Note:  </a:t>
            </a:r>
            <a:r>
              <a:rPr lang="en-US" sz="1200" b="0" i="0" dirty="0">
                <a:solidFill>
                  <a:srgbClr val="324959"/>
                </a:solidFill>
              </a:rPr>
              <a:t>Those living at the second coming are not excepted from judgment</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(cf. 1 Corinthians 15:51-57)</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Note: </a:t>
            </a:r>
            <a:r>
              <a:rPr lang="en-US" sz="1200" b="0" i="0" dirty="0">
                <a:solidFill>
                  <a:srgbClr val="324959"/>
                </a:solidFill>
              </a:rPr>
              <a:t>The purpose of judgment if Hades has great gulf?</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Not to decide (as this text shows, but to mete out the sentence)</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At judgment, the justice of God is proclaimed!</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a:t>
            </a:r>
            <a:r>
              <a:rPr lang="en-US" b="1" dirty="0"/>
              <a:t>Hebrews 9:27), </a:t>
            </a:r>
            <a:r>
              <a:rPr lang="en-US" i="1" dirty="0"/>
              <a:t>“And as it is appointed for men to die once, but after this the judgment.”</a:t>
            </a:r>
            <a:endParaRPr lang="en-US" sz="1200" b="1"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Opened Books (12)</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These books indicating something different than the book of life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 dead are judged “by the things written in the books.”</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 standard to which they are held by God</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a:t>
            </a:r>
            <a:r>
              <a:rPr lang="en-US" b="1" dirty="0"/>
              <a:t>Hebrews 1:1-2),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The Book of Life (12)</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err="1">
                <a:solidFill>
                  <a:srgbClr val="324959"/>
                </a:solidFill>
              </a:rPr>
              <a:t>Harkrider</a:t>
            </a:r>
            <a:r>
              <a:rPr lang="en-US" sz="1200" b="0" i="0" dirty="0">
                <a:solidFill>
                  <a:srgbClr val="324959"/>
                </a:solidFill>
              </a:rPr>
              <a:t>:  </a:t>
            </a:r>
            <a:r>
              <a:rPr lang="en-US" sz="1200" b="0" i="1" dirty="0">
                <a:solidFill>
                  <a:srgbClr val="324959"/>
                </a:solidFill>
              </a:rPr>
              <a:t>“God’s roll of righteous people throughout all ages”</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(Exodus 32:31-32) [Moses’ intercession on behalf of the people who sinned at Mt. Sinai], </a:t>
            </a:r>
            <a:r>
              <a:rPr lang="en-US" sz="1200" b="0" i="1" dirty="0">
                <a:solidFill>
                  <a:srgbClr val="324959"/>
                </a:solidFill>
              </a:rPr>
              <a:t>“T</a:t>
            </a:r>
            <a:r>
              <a:rPr lang="en-US" i="1" dirty="0"/>
              <a:t>hen Moses returned to the Lord and said, “Oh, these people have committed a great sin, and have made for themselves a god of gold!</a:t>
            </a:r>
            <a:r>
              <a:rPr lang="en-US" i="1" baseline="30000" dirty="0"/>
              <a:t> 32</a:t>
            </a:r>
            <a:r>
              <a:rPr lang="en-US" i="1" dirty="0"/>
              <a:t> Yet now, if You will forgive their sin—but if not, I pray, blot me out of Your book which You have written.” </a:t>
            </a:r>
            <a:r>
              <a:rPr lang="en-US" i="1" baseline="30000" dirty="0"/>
              <a:t>33</a:t>
            </a:r>
            <a:r>
              <a:rPr lang="en-US" i="1" dirty="0"/>
              <a:t> And the Lord said to Moses, “Whoever has sinned against Me, I will blot him out of My book.”</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(Luke 10:20) [Jesus to the apostles], </a:t>
            </a:r>
            <a:r>
              <a:rPr lang="en-US" i="1" dirty="0"/>
              <a:t>“rejoice because your names are written in heaven.”</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Things written in books (12)</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 actual requirements God has given to any people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For us today… (cf. Heb. 1:1-4), the words of Jesus</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a:t>
            </a:r>
            <a:r>
              <a:rPr lang="en-US" b="1" dirty="0"/>
              <a:t>John 12:48), </a:t>
            </a:r>
            <a:r>
              <a:rPr lang="en-US" i="1" dirty="0"/>
              <a:t>“He who rejects Me, and does not receive My words, has that which judges him—the word that I have spoken will judge him in the last day.”</a:t>
            </a:r>
            <a:endParaRPr lang="en-US" sz="1200" b="0" i="1" dirty="0">
              <a:solidFill>
                <a:srgbClr val="324959"/>
              </a:solidFill>
            </a:endParaRPr>
          </a:p>
          <a:p>
            <a:pPr marL="181737" lvl="0" indent="-171450">
              <a:buFont typeface="Arial" panose="020B0604020202020204" pitchFamily="34" charset="0"/>
              <a:buChar char="•"/>
            </a:pPr>
            <a:r>
              <a:rPr lang="en-US" sz="1200" b="1" i="0" dirty="0">
                <a:solidFill>
                  <a:srgbClr val="324959"/>
                </a:solidFill>
                <a:highlight>
                  <a:srgbClr val="FFFF00"/>
                </a:highlight>
              </a:rPr>
              <a:t>Judged (12,13)</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Judgment comes as a result of God’s righteousness.  Because of who He is, He is compelled to punish unrighteousness</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He establishes the standard.  We obey or do not obey.  Our destiny is set.</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rgbClr val="324959"/>
                </a:solidFill>
              </a:rPr>
              <a:t>“the dead were judged according to their works”  </a:t>
            </a:r>
            <a:r>
              <a:rPr lang="en-US" sz="1200" b="1" i="0" dirty="0">
                <a:solidFill>
                  <a:srgbClr val="324959"/>
                </a:solidFill>
              </a:rPr>
              <a:t>It is imminently FAIR!</a:t>
            </a:r>
          </a:p>
          <a:p>
            <a:pPr marL="181737" lvl="0" indent="-171450">
              <a:buFont typeface="Arial" panose="020B0604020202020204" pitchFamily="34" charset="0"/>
              <a:buChar char="•"/>
            </a:pPr>
            <a:r>
              <a:rPr lang="en-US" sz="1200" b="1" i="0" dirty="0">
                <a:solidFill>
                  <a:srgbClr val="324959"/>
                </a:solidFill>
                <a:highlight>
                  <a:srgbClr val="FFFF00"/>
                </a:highlight>
              </a:rPr>
              <a:t>Death and Hades (13,14)</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 enemies of Christ (as established already, Matt. 16:18; 1 Cor. 15:24-26)</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Death</a:t>
            </a:r>
            <a:r>
              <a:rPr lang="en-US" sz="1200" b="0" i="0" dirty="0">
                <a:solidFill>
                  <a:srgbClr val="324959"/>
                </a:solidFill>
              </a:rPr>
              <a:t> – That which Jesus ultimately defeats as those who are His are given </a:t>
            </a:r>
            <a:r>
              <a:rPr lang="en-US" sz="1200" b="1" i="0" dirty="0">
                <a:solidFill>
                  <a:srgbClr val="324959"/>
                </a:solidFill>
              </a:rPr>
              <a:t>eternal life</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First death – Physical (separation of spirit from body, cf. James 2:26)</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Second death – Separation from God</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(Revelation 21:8), </a:t>
            </a:r>
            <a:r>
              <a:rPr lang="en-US" sz="1200" b="0" i="1" dirty="0">
                <a:solidFill>
                  <a:srgbClr val="324959"/>
                </a:solidFill>
              </a:rPr>
              <a:t>“</a:t>
            </a:r>
            <a:r>
              <a:rPr lang="en-US" b="0" i="1" dirty="0"/>
              <a:t>But the cowardly, unbelieving, abominable, murderers, sexually immoral, sorcerers, idolaters, and all liars shall have their part in the lake which burns with fire and brimstone, which is the second death.”</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Hades</a:t>
            </a:r>
            <a:r>
              <a:rPr lang="en-US" sz="1200" b="0" i="0" dirty="0">
                <a:solidFill>
                  <a:srgbClr val="324959"/>
                </a:solidFill>
              </a:rPr>
              <a:t> – The realm of the dead who await judgment (departed spirits)</a:t>
            </a:r>
          </a:p>
          <a:p>
            <a:pPr marL="1096137"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Consists of ‘Paradise’ (cf. Luke 23:43, Jesus to the thief on the cross) and a place of torment (cf. Luke 16:23, the rich man) (</a:t>
            </a:r>
            <a:r>
              <a:rPr lang="en-US" sz="1200" b="0" i="0" dirty="0" err="1">
                <a:solidFill>
                  <a:srgbClr val="324959"/>
                </a:solidFill>
              </a:rPr>
              <a:t>tartarus</a:t>
            </a:r>
            <a:r>
              <a:rPr lang="en-US" sz="1200" b="0" i="0" dirty="0">
                <a:solidFill>
                  <a:srgbClr val="324959"/>
                </a:solidFill>
              </a:rPr>
              <a:t>)</a:t>
            </a:r>
          </a:p>
          <a:p>
            <a:pPr marL="181737" lvl="0" indent="-171450">
              <a:buFont typeface="Arial" panose="020B0604020202020204" pitchFamily="34" charset="0"/>
              <a:buChar char="•"/>
            </a:pPr>
            <a:r>
              <a:rPr lang="en-US" sz="1200" b="1" i="0" dirty="0">
                <a:solidFill>
                  <a:srgbClr val="324959"/>
                </a:solidFill>
                <a:highlight>
                  <a:srgbClr val="FFFF00"/>
                </a:highlight>
              </a:rPr>
              <a:t>Lake of Fire (14,15)</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Place of final punishment</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Prepared for the Devil and his angels (cf. Matt. 25:42; 19:20; 20:10)</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The end of all whose names are not written in the book of life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Those whose names never appeared, and those whose names were blotted out because of sin. </a:t>
            </a:r>
          </a:p>
          <a:p>
            <a:pPr marL="181737" lvl="0" indent="-171450">
              <a:buFont typeface="Arial" panose="020B0604020202020204" pitchFamily="34" charset="0"/>
              <a:buChar char="•"/>
            </a:pPr>
            <a:r>
              <a:rPr lang="en-US" sz="1200" b="1" i="0" dirty="0">
                <a:solidFill>
                  <a:srgbClr val="FF0000"/>
                </a:solidFill>
                <a:highlight>
                  <a:srgbClr val="FFFF00"/>
                </a:highlight>
              </a:rPr>
              <a:t>Second</a:t>
            </a:r>
            <a:r>
              <a:rPr lang="en-US" sz="1200" b="1" i="0" dirty="0">
                <a:solidFill>
                  <a:srgbClr val="324959"/>
                </a:solidFill>
                <a:highlight>
                  <a:srgbClr val="FFFF00"/>
                </a:highlight>
              </a:rPr>
              <a:t> Death (14)</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Already noted – Separation of God, leading to an eternity of torment</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Note: </a:t>
            </a:r>
            <a:r>
              <a:rPr lang="en-US" sz="1200" b="0" i="0" dirty="0">
                <a:solidFill>
                  <a:srgbClr val="324959"/>
                </a:solidFill>
              </a:rPr>
              <a:t>The day in heaven is never ending… The night in hell is never ending</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(Revelation 21:8), </a:t>
            </a:r>
            <a:r>
              <a:rPr lang="en-US" sz="1200" b="0" i="1" dirty="0">
                <a:solidFill>
                  <a:srgbClr val="324959"/>
                </a:solidFill>
              </a:rPr>
              <a:t>“</a:t>
            </a:r>
            <a:r>
              <a:rPr lang="en-US" i="1" dirty="0"/>
              <a:t>But the cowardly, unbelieving, abominable, murderers, sexually immoral, sorcerers, idolaters, and all liars shall have their part in the lake which burns with fire and brimstone, which is the second death.”</a:t>
            </a:r>
            <a:endParaRPr lang="en-US" sz="1200" b="0" i="1" dirty="0">
              <a:solidFill>
                <a:srgbClr val="324959"/>
              </a:solidFill>
            </a:endParaRPr>
          </a:p>
          <a:p>
            <a:pPr marL="638937" lvl="1" indent="-171450">
              <a:buFont typeface="Arial" panose="020B0604020202020204" pitchFamily="34" charset="0"/>
              <a:buChar char="•"/>
            </a:pPr>
            <a:endParaRPr lang="en-US" sz="1200" b="0" i="0" dirty="0">
              <a:solidFill>
                <a:srgbClr val="324959"/>
              </a:solidFill>
            </a:endParaRPr>
          </a:p>
          <a:p>
            <a:pPr marL="10287" lvl="0" indent="0">
              <a:buFont typeface="Arial" panose="020B0604020202020204" pitchFamily="34" charset="0"/>
              <a:buNone/>
            </a:pPr>
            <a:r>
              <a:rPr lang="en-US" sz="1200" b="1" i="0" dirty="0">
                <a:solidFill>
                  <a:srgbClr val="324959"/>
                </a:solidFill>
                <a:highlight>
                  <a:srgbClr val="FF00FF"/>
                </a:highlight>
              </a:rPr>
              <a:t>Next Scene: Scene 23 (Revelation 21:1-27) The New Heaven and New Earth</a:t>
            </a:r>
          </a:p>
          <a:p>
            <a:pPr marL="181737" lvl="0" indent="-171450">
              <a:buFont typeface="Arial" panose="020B0604020202020204" pitchFamily="34" charset="0"/>
              <a:buChar char="•"/>
            </a:pPr>
            <a:endParaRPr lang="en-US" sz="1200" b="0"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4622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baseline="0" dirty="0"/>
              <a:t>In our last two scenes, we have symbols of glory and reward</a:t>
            </a:r>
          </a:p>
          <a:p>
            <a:pPr marL="171450" indent="-171450">
              <a:buFont typeface="Arial" panose="020B0604020202020204" pitchFamily="34" charset="0"/>
              <a:buChar char="•"/>
            </a:pPr>
            <a:r>
              <a:rPr lang="en-US" sz="1200" b="1" i="0" baseline="0" dirty="0"/>
              <a:t>Keep in mind that those oppressed have been shown their victory over Satan and evil</a:t>
            </a:r>
          </a:p>
          <a:p>
            <a:pPr marL="628650" lvl="1" indent="-171450">
              <a:buFont typeface="Arial" panose="020B0604020202020204" pitchFamily="34" charset="0"/>
              <a:buChar char="•"/>
            </a:pPr>
            <a:r>
              <a:rPr lang="en-US" sz="1200" b="0" i="0" baseline="0" dirty="0"/>
              <a:t>The Christ has been victorious</a:t>
            </a:r>
          </a:p>
          <a:p>
            <a:pPr marL="628650" lvl="1" indent="-171450">
              <a:buFont typeface="Arial" panose="020B0604020202020204" pitchFamily="34" charset="0"/>
              <a:buChar char="•"/>
            </a:pPr>
            <a:r>
              <a:rPr lang="en-US" sz="1200" b="0" i="0" baseline="0" dirty="0"/>
              <a:t>The Beast, false prophet, and even the devil have been utterly defeated</a:t>
            </a:r>
          </a:p>
          <a:p>
            <a:pPr marL="628650" lvl="1" indent="-171450">
              <a:buFont typeface="Arial" panose="020B0604020202020204" pitchFamily="34" charset="0"/>
              <a:buChar char="•"/>
            </a:pPr>
            <a:r>
              <a:rPr lang="en-US" sz="1200" b="0" i="0" baseline="0" dirty="0"/>
              <a:t>The judgment of the Christ has taken place</a:t>
            </a:r>
          </a:p>
          <a:p>
            <a:pPr marL="171450" lvl="0" indent="-171450">
              <a:buFont typeface="Arial" panose="020B0604020202020204" pitchFamily="34" charset="0"/>
              <a:buChar char="•"/>
            </a:pPr>
            <a:r>
              <a:rPr lang="en-US" sz="1200" b="1" i="0" baseline="0" dirty="0"/>
              <a:t>The visions we will discuss here in chapters 21 and 22 demonstrate the nature and extent of the reward of the faithful</a:t>
            </a:r>
          </a:p>
          <a:p>
            <a:pPr marL="628650" lvl="1" indent="-171450">
              <a:buFont typeface="Arial" panose="020B0604020202020204" pitchFamily="34" charset="0"/>
              <a:buChar char="•"/>
            </a:pPr>
            <a:r>
              <a:rPr lang="en-US" sz="1200" b="0" i="0" baseline="0" dirty="0"/>
              <a:t>The promise had been given</a:t>
            </a:r>
          </a:p>
          <a:p>
            <a:pPr marL="0" lvl="0" indent="0">
              <a:buFont typeface="Arial" panose="020B0604020202020204" pitchFamily="34" charset="0"/>
              <a:buNone/>
            </a:pPr>
            <a:r>
              <a:rPr lang="en-US" sz="1200" b="1" i="0" baseline="0" dirty="0"/>
              <a:t>(Revelation 14:12-13), </a:t>
            </a:r>
            <a:r>
              <a:rPr lang="en-US" sz="1200" b="0" i="1" baseline="0" dirty="0"/>
              <a:t>“</a:t>
            </a:r>
            <a:r>
              <a:rPr lang="en-US" b="0" i="1" dirty="0"/>
              <a:t>Here is the patience of the saints; here are those who keep the commandments of God and the faith of Jesus. </a:t>
            </a:r>
            <a:r>
              <a:rPr lang="en-US" b="0" i="1" baseline="30000" dirty="0"/>
              <a:t>13</a:t>
            </a:r>
            <a:r>
              <a:rPr lang="en-US" b="0" i="1" dirty="0"/>
              <a:t> Then I heard a voice from heaven saying to me, “Write: ‘Blessed are the dead who die in the Lord from now on.’ ” “Yes,” says the Spirit, “that they may rest from their labors, and their works follow them.”</a:t>
            </a:r>
          </a:p>
          <a:p>
            <a:pPr marL="628650" lvl="1" indent="-171450">
              <a:buFont typeface="Arial" panose="020B0604020202020204" pitchFamily="34" charset="0"/>
              <a:buChar char="•"/>
            </a:pPr>
            <a:r>
              <a:rPr lang="en-US" sz="1200" b="0" i="0" baseline="0" dirty="0"/>
              <a:t>Now listen to the wonderful description of that rest for the faithful</a:t>
            </a:r>
          </a:p>
          <a:p>
            <a:pPr marL="0" indent="0">
              <a:buFont typeface="Arial" panose="020B0604020202020204" pitchFamily="34" charset="0"/>
              <a:buNone/>
            </a:pPr>
            <a:endParaRPr lang="en-US" sz="800" b="0" i="0" baseline="0" dirty="0"/>
          </a:p>
          <a:p>
            <a:r>
              <a:rPr lang="en-US" sz="1200" b="1" dirty="0"/>
              <a:t>Scene 23 (Chapter 21:1-27) The New Heaven and New Earth</a:t>
            </a:r>
          </a:p>
          <a:p>
            <a:r>
              <a:rPr lang="en-US" sz="1200" b="1" dirty="0"/>
              <a:t>READ THE TEXT</a:t>
            </a:r>
          </a:p>
          <a:p>
            <a:pPr marL="171450" indent="-171450">
              <a:buFont typeface="Arial" panose="020B0604020202020204" pitchFamily="34" charset="0"/>
              <a:buChar char="•"/>
            </a:pPr>
            <a:r>
              <a:rPr lang="en-US" sz="1200" b="1" dirty="0">
                <a:solidFill>
                  <a:srgbClr val="324959"/>
                </a:solidFill>
              </a:rPr>
              <a:t>Everything is new and changed!  The evil and sorrow that is present will be no more!</a:t>
            </a:r>
          </a:p>
          <a:p>
            <a:pPr marL="628650" lvl="1" indent="-171450">
              <a:buFont typeface="Arial" panose="020B0604020202020204" pitchFamily="34" charset="0"/>
              <a:buChar char="•"/>
            </a:pPr>
            <a:r>
              <a:rPr lang="en-US" sz="1200" b="0" dirty="0">
                <a:solidFill>
                  <a:srgbClr val="324959"/>
                </a:solidFill>
              </a:rPr>
              <a:t>A new heaven and new earth (first having passed away) (1)</a:t>
            </a:r>
          </a:p>
          <a:p>
            <a:pPr marL="0" lvl="0" indent="0">
              <a:buFont typeface="Arial" panose="020B0604020202020204" pitchFamily="34" charset="0"/>
              <a:buNone/>
            </a:pPr>
            <a:r>
              <a:rPr lang="en-US" sz="1200" b="1" dirty="0">
                <a:solidFill>
                  <a:srgbClr val="324959"/>
                </a:solidFill>
              </a:rPr>
              <a:t>(2 </a:t>
            </a:r>
            <a:r>
              <a:rPr lang="en-US" b="1" dirty="0"/>
              <a:t>Peter 3:10-13), </a:t>
            </a:r>
            <a:r>
              <a:rPr lang="en-US" i="1" dirty="0"/>
              <a:t>“But the day of the Lord will come as a thief in the night, in which </a:t>
            </a:r>
            <a:r>
              <a:rPr lang="en-US" i="1" u="sng" dirty="0"/>
              <a:t>the heavens will pass away with a great noise, and the elements will melt with fervent heat; both the earth and the works that are in it will be burned up</a:t>
            </a:r>
            <a:r>
              <a:rPr lang="en-US" i="1" dirty="0"/>
              <a:t>.</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a:t>
            </a:r>
            <a:r>
              <a:rPr lang="en-US" i="1" u="sng" dirty="0"/>
              <a:t>will be dissolved, being on fire</a:t>
            </a:r>
            <a:r>
              <a:rPr lang="en-US" i="1" dirty="0"/>
              <a:t>, and the elements will melt with fervent heat?</a:t>
            </a:r>
            <a:r>
              <a:rPr lang="en-US" i="1" baseline="30000" dirty="0"/>
              <a:t> 13</a:t>
            </a:r>
            <a:r>
              <a:rPr lang="en-US" i="1" dirty="0"/>
              <a:t> </a:t>
            </a:r>
            <a:r>
              <a:rPr lang="en-US" i="1" u="sng" dirty="0"/>
              <a:t>Nevertheless we, according to His promise, look for new heavens and a new earth in which righteousness dwells</a:t>
            </a:r>
            <a:r>
              <a:rPr lang="en-US" i="1" dirty="0"/>
              <a:t>.”</a:t>
            </a:r>
          </a:p>
          <a:p>
            <a:pPr marL="628650" lvl="1" indent="-171450">
              <a:buFont typeface="Arial" panose="020B0604020202020204" pitchFamily="34" charset="0"/>
              <a:buChar char="•"/>
            </a:pPr>
            <a:r>
              <a:rPr lang="en-US" sz="1200" b="0" i="0" dirty="0">
                <a:solidFill>
                  <a:srgbClr val="324959"/>
                </a:solidFill>
              </a:rPr>
              <a:t>New Jerusalem (2) This describing the church in its exalted state.</a:t>
            </a:r>
          </a:p>
          <a:p>
            <a:pPr marL="628650" lvl="1" indent="-171450">
              <a:buFont typeface="Arial" panose="020B0604020202020204" pitchFamily="34" charset="0"/>
              <a:buChar char="•"/>
            </a:pPr>
            <a:r>
              <a:rPr lang="en-US" sz="1200" b="0" i="0" dirty="0">
                <a:solidFill>
                  <a:srgbClr val="324959"/>
                </a:solidFill>
              </a:rPr>
              <a:t>A change of standing.  God Himself will dwell with them (3)</a:t>
            </a:r>
          </a:p>
          <a:p>
            <a:pPr marL="628650" lvl="1" indent="-171450">
              <a:buFont typeface="Arial" panose="020B0604020202020204" pitchFamily="34" charset="0"/>
              <a:buChar char="•"/>
            </a:pPr>
            <a:r>
              <a:rPr lang="en-US" sz="1200" b="0" i="0" dirty="0">
                <a:solidFill>
                  <a:srgbClr val="324959"/>
                </a:solidFill>
              </a:rPr>
              <a:t>No more sorrow, crying, pain or death (4)</a:t>
            </a:r>
          </a:p>
          <a:p>
            <a:pPr marL="628650" lvl="1" indent="-171450">
              <a:buFont typeface="Arial" panose="020B0604020202020204" pitchFamily="34" charset="0"/>
              <a:buChar char="•"/>
            </a:pPr>
            <a:r>
              <a:rPr lang="en-US" sz="1200" b="0" i="1" dirty="0">
                <a:solidFill>
                  <a:srgbClr val="324959"/>
                </a:solidFill>
              </a:rPr>
              <a:t>“All things new” </a:t>
            </a:r>
            <a:r>
              <a:rPr lang="en-US" sz="1200" b="0" i="0" dirty="0">
                <a:solidFill>
                  <a:srgbClr val="324959"/>
                </a:solidFill>
              </a:rPr>
              <a:t>(5)</a:t>
            </a:r>
          </a:p>
          <a:p>
            <a:pPr marL="628650" lvl="1" indent="-171450">
              <a:buFont typeface="Arial" panose="020B0604020202020204" pitchFamily="34" charset="0"/>
              <a:buChar char="•"/>
            </a:pPr>
            <a:r>
              <a:rPr lang="en-US" sz="1200" b="0" i="0" dirty="0">
                <a:solidFill>
                  <a:srgbClr val="324959"/>
                </a:solidFill>
              </a:rPr>
              <a:t>Full access to the water of life (6)</a:t>
            </a:r>
          </a:p>
          <a:p>
            <a:pPr marL="171450" indent="-171450">
              <a:buFont typeface="Arial" panose="020B0604020202020204" pitchFamily="34" charset="0"/>
              <a:buChar char="•"/>
            </a:pPr>
            <a:r>
              <a:rPr lang="en-US" sz="1200" b="1" dirty="0">
                <a:solidFill>
                  <a:srgbClr val="324959"/>
                </a:solidFill>
              </a:rPr>
              <a:t>The blessings contained here are available only to those who overcome.</a:t>
            </a:r>
          </a:p>
          <a:p>
            <a:pPr marL="628650" lvl="1" indent="-171450">
              <a:buFont typeface="Arial" panose="020B0604020202020204" pitchFamily="34" charset="0"/>
              <a:buChar char="•"/>
            </a:pPr>
            <a:r>
              <a:rPr lang="en-US" sz="1200" b="0" dirty="0">
                <a:solidFill>
                  <a:srgbClr val="324959"/>
                </a:solidFill>
              </a:rPr>
              <a:t>The ungodly will instead have </a:t>
            </a:r>
            <a:r>
              <a:rPr lang="en-US" sz="1200" b="0" i="1" dirty="0">
                <a:solidFill>
                  <a:srgbClr val="324959"/>
                </a:solidFill>
              </a:rPr>
              <a:t>“their part in the lake which burns with fire and brimstone” </a:t>
            </a:r>
            <a:r>
              <a:rPr lang="en-US" sz="1200" b="0" dirty="0">
                <a:solidFill>
                  <a:srgbClr val="324959"/>
                </a:solidFill>
              </a:rPr>
              <a:t>(8)</a:t>
            </a:r>
          </a:p>
          <a:p>
            <a:pPr marL="628650" lvl="1" indent="-171450">
              <a:buFont typeface="Arial" panose="020B0604020202020204" pitchFamily="34" charset="0"/>
              <a:buChar char="•"/>
            </a:pPr>
            <a:r>
              <a:rPr lang="en-US" sz="1200" b="0" dirty="0">
                <a:solidFill>
                  <a:srgbClr val="324959"/>
                </a:solidFill>
              </a:rPr>
              <a:t>That which </a:t>
            </a:r>
            <a:r>
              <a:rPr lang="en-US" sz="1200" b="0" i="1" dirty="0">
                <a:solidFill>
                  <a:srgbClr val="324959"/>
                </a:solidFill>
              </a:rPr>
              <a:t>“defiles, or causes an abomination or a lie” </a:t>
            </a:r>
            <a:r>
              <a:rPr lang="en-US" sz="1200" b="0" dirty="0">
                <a:solidFill>
                  <a:srgbClr val="324959"/>
                </a:solidFill>
              </a:rPr>
              <a:t>will not enter into that exalted place (27)</a:t>
            </a:r>
          </a:p>
          <a:p>
            <a:pPr marL="171450" indent="-171450">
              <a:buFont typeface="Arial" panose="020B0604020202020204" pitchFamily="34" charset="0"/>
              <a:buChar char="•"/>
            </a:pPr>
            <a:r>
              <a:rPr lang="en-US" sz="1200" b="1" dirty="0">
                <a:solidFill>
                  <a:srgbClr val="324959"/>
                </a:solidFill>
              </a:rPr>
              <a:t>The ornamentation and glory of the heavenly Jerusalem is beyond our comprehension.</a:t>
            </a:r>
          </a:p>
          <a:p>
            <a:pPr marL="628650" lvl="1" indent="-171450">
              <a:buFont typeface="Arial" panose="020B0604020202020204" pitchFamily="34" charset="0"/>
              <a:buChar char="•"/>
            </a:pPr>
            <a:r>
              <a:rPr lang="en-US" sz="1200" b="0" dirty="0">
                <a:solidFill>
                  <a:srgbClr val="324959"/>
                </a:solidFill>
              </a:rPr>
              <a:t>The description given here is one showing gold, pearls and precious stones (10-21)</a:t>
            </a:r>
          </a:p>
          <a:p>
            <a:pPr marL="628650" lvl="1" indent="-171450">
              <a:buFont typeface="Arial" panose="020B0604020202020204" pitchFamily="34" charset="0"/>
              <a:buChar char="•"/>
            </a:pPr>
            <a:r>
              <a:rPr lang="en-US" sz="1200" b="0" dirty="0">
                <a:solidFill>
                  <a:srgbClr val="324959"/>
                </a:solidFill>
              </a:rPr>
              <a:t>Here is described a place magnificent in size and scope (gates, foundations, length, breadth, height) (14-17)</a:t>
            </a:r>
          </a:p>
          <a:p>
            <a:pPr marL="628650" lvl="1" indent="-171450">
              <a:buFont typeface="Arial" panose="020B0604020202020204" pitchFamily="34" charset="0"/>
              <a:buChar char="•"/>
            </a:pPr>
            <a:r>
              <a:rPr lang="en-US" sz="1200" b="0" dirty="0">
                <a:solidFill>
                  <a:srgbClr val="324959"/>
                </a:solidFill>
              </a:rPr>
              <a:t>The glory of this place is the glory of God Himself (22-23)</a:t>
            </a:r>
          </a:p>
          <a:p>
            <a:pPr marL="0" lvl="0" indent="0">
              <a:buFont typeface="Arial" panose="020B0604020202020204" pitchFamily="34" charset="0"/>
              <a:buNone/>
            </a:pPr>
            <a:r>
              <a:rPr lang="en-US" b="1" dirty="0"/>
              <a:t>(Matthew 25:34), </a:t>
            </a:r>
            <a:r>
              <a:rPr lang="en-US" i="1" dirty="0"/>
              <a:t>“Then the King will say to those on His right hand, ‘Come, you blessed of My Father, inherit the kingdom prepared for you from the foundation of the world.”</a:t>
            </a:r>
          </a:p>
          <a:p>
            <a:pPr marL="0" lvl="0" indent="0">
              <a:buFont typeface="Arial" panose="020B0604020202020204" pitchFamily="34" charset="0"/>
              <a:buNone/>
            </a:pPr>
            <a:r>
              <a:rPr lang="en-US" sz="1200" b="1" dirty="0">
                <a:solidFill>
                  <a:srgbClr val="324959"/>
                </a:solidFill>
              </a:rPr>
              <a:t>(</a:t>
            </a:r>
            <a:r>
              <a:rPr lang="en-US" b="1" dirty="0"/>
              <a:t>Luke 6:20-23), </a:t>
            </a:r>
            <a:r>
              <a:rPr lang="en-US" i="1" dirty="0"/>
              <a:t>“Then He lifted up His eyes toward His disciples, and said: “Blessed are you poor, For yours is the kingdom of God. </a:t>
            </a:r>
            <a:r>
              <a:rPr lang="en-US" i="1" baseline="30000" dirty="0"/>
              <a:t>21</a:t>
            </a:r>
            <a:r>
              <a:rPr lang="en-US" i="1" dirty="0"/>
              <a:t> Blessed are you who hunger now, For you shall be filled. Blessed are you who weep now, For you shall laugh. </a:t>
            </a:r>
            <a:r>
              <a:rPr lang="en-US" i="1" baseline="30000" dirty="0"/>
              <a:t>22</a:t>
            </a:r>
            <a:r>
              <a:rPr lang="en-US" i="1" dirty="0"/>
              <a:t> Blessed are you when men hate you, And when they exclude you, And revile you, and cast out your name as evil, For the Son of Man's sake. </a:t>
            </a:r>
            <a:r>
              <a:rPr lang="en-US" i="1" baseline="30000" dirty="0"/>
              <a:t>23</a:t>
            </a:r>
            <a:r>
              <a:rPr lang="en-US" i="1" dirty="0"/>
              <a:t> Rejoice in that day and leap for joy! For indeed your reward is great in heaven, For in like manner their fathers did to the prophets.”</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Rejoice, we will be in the very presence of God and His Son.</a:t>
            </a:r>
          </a:p>
          <a:p>
            <a:pPr marL="628650" lvl="1" indent="-171450">
              <a:buFont typeface="Arial" panose="020B0604020202020204" pitchFamily="34" charset="0"/>
              <a:buChar char="•"/>
            </a:pPr>
            <a:r>
              <a:rPr lang="en-US" sz="1200" dirty="0">
                <a:solidFill>
                  <a:srgbClr val="324959"/>
                </a:solidFill>
              </a:rPr>
              <a:t>Under the Old Covenant, men were kept at a distance in the tabernacle and temple</a:t>
            </a:r>
          </a:p>
          <a:p>
            <a:pPr marL="0" lvl="0" indent="0">
              <a:buFont typeface="Arial" panose="020B0604020202020204" pitchFamily="34" charset="0"/>
              <a:buNone/>
            </a:pPr>
            <a:r>
              <a:rPr lang="en-US" b="1" dirty="0"/>
              <a:t>(Leviticus 16:2) [Access to the most holy place was only on the day of atonement.  Otherwise…], </a:t>
            </a:r>
            <a:r>
              <a:rPr lang="en-US" i="1" dirty="0"/>
              <a:t>“and the Lord said to Moses: “Tell Aaron your brother not to come at just any time into the Holy Place inside the veil, before the mercy seat which is on the ark, lest he die; for I will appear in the cloud above the mercy seat.”</a:t>
            </a:r>
            <a:endParaRPr lang="en-US" sz="1200" i="1" dirty="0">
              <a:solidFill>
                <a:srgbClr val="324959"/>
              </a:solidFill>
            </a:endParaRPr>
          </a:p>
          <a:p>
            <a:pPr marL="628650" lvl="1" indent="-171450">
              <a:buFont typeface="Arial" panose="020B0604020202020204" pitchFamily="34" charset="0"/>
              <a:buChar char="•"/>
            </a:pPr>
            <a:r>
              <a:rPr lang="en-US" sz="1200" dirty="0">
                <a:solidFill>
                  <a:srgbClr val="324959"/>
                </a:solidFill>
              </a:rPr>
              <a:t>Under the New Covenant, we are brought near to God through the mediation of Christ the High Priest.</a:t>
            </a:r>
          </a:p>
          <a:p>
            <a:pPr marL="0" lvl="0" indent="0">
              <a:buFont typeface="Arial" panose="020B0604020202020204" pitchFamily="34" charset="0"/>
              <a:buNone/>
            </a:pPr>
            <a:r>
              <a:rPr lang="en-US" b="1" dirty="0"/>
              <a:t>(Hebrews 4:16), </a:t>
            </a:r>
            <a:r>
              <a:rPr lang="en-US" i="1" dirty="0"/>
              <a:t>“Let us therefore come boldly to the throne of grace, that we may obtain mercy and find grace to help in time of need.”</a:t>
            </a:r>
          </a:p>
          <a:p>
            <a:pPr marL="628650" lvl="1" indent="-171450">
              <a:buFont typeface="Arial" panose="020B0604020202020204" pitchFamily="34" charset="0"/>
              <a:buChar char="•"/>
            </a:pPr>
            <a:r>
              <a:rPr lang="en-US" sz="1200" dirty="0">
                <a:solidFill>
                  <a:srgbClr val="324959"/>
                </a:solidFill>
              </a:rPr>
              <a:t>In eternity, we will be with God!</a:t>
            </a:r>
          </a:p>
          <a:p>
            <a:pPr marL="0" lvl="0" indent="0">
              <a:buFont typeface="Arial" panose="020B0604020202020204" pitchFamily="34" charset="0"/>
              <a:buNone/>
            </a:pPr>
            <a:r>
              <a:rPr lang="en-US" sz="1200" b="1" dirty="0">
                <a:solidFill>
                  <a:srgbClr val="324959"/>
                </a:solidFill>
              </a:rPr>
              <a:t>(</a:t>
            </a:r>
            <a:r>
              <a:rPr lang="en-US" b="1" dirty="0"/>
              <a:t>Revelation 21:3), </a:t>
            </a:r>
            <a:r>
              <a:rPr lang="en-US" i="1" dirty="0"/>
              <a:t>“And I heard a loud voice from heaven saying, “Behold, the tabernacle of God is with men, and He will dwell with them, and they shall be His people. God Himself will be with them and be their God.”</a:t>
            </a:r>
            <a:endParaRPr lang="en-US" sz="120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67337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628650" lvl="1" indent="-171450">
              <a:buFont typeface="Arial" panose="020B0604020202020204" pitchFamily="34" charset="0"/>
              <a:buChar char="•"/>
            </a:pPr>
            <a:r>
              <a:rPr lang="en-US" sz="1200" b="1" i="0" baseline="0" dirty="0">
                <a:solidFill>
                  <a:srgbClr val="324959"/>
                </a:solidFill>
                <a:latin typeface="+mn-lt"/>
              </a:rPr>
              <a:t>In eternity, the righteous will have intimate access to God and the Son.</a:t>
            </a:r>
          </a:p>
          <a:p>
            <a:pPr marL="0" indent="0">
              <a:buFont typeface="Arial" panose="020B0604020202020204" pitchFamily="34" charset="0"/>
              <a:buNone/>
            </a:pPr>
            <a:r>
              <a:rPr lang="en-US" sz="1200" b="1" i="0" baseline="0" dirty="0">
                <a:solidFill>
                  <a:srgbClr val="324959"/>
                </a:solidFill>
                <a:latin typeface="+mn-lt"/>
              </a:rPr>
              <a:t>(</a:t>
            </a:r>
            <a:r>
              <a:rPr lang="en-US" b="1" dirty="0"/>
              <a:t>Colossians 3:1-4), </a:t>
            </a:r>
            <a:r>
              <a:rPr lang="en-US" i="1" dirty="0"/>
              <a:t>“If then you were raised with Christ, seek those things which are above, where Christ is, sitting at the right hand of God.</a:t>
            </a:r>
            <a:r>
              <a:rPr lang="en-US" i="1" baseline="30000" dirty="0"/>
              <a:t> 2</a:t>
            </a:r>
            <a:r>
              <a:rPr lang="en-US" i="1" dirty="0"/>
              <a:t> Set your mind on things above, not on things on the earth.</a:t>
            </a:r>
            <a:r>
              <a:rPr lang="en-US" i="1" baseline="30000" dirty="0"/>
              <a:t> 3</a:t>
            </a:r>
            <a:r>
              <a:rPr lang="en-US" i="1" dirty="0"/>
              <a:t> For you died, and your life is hidden with Christ in God.</a:t>
            </a:r>
            <a:r>
              <a:rPr lang="en-US" i="1" baseline="30000" dirty="0"/>
              <a:t> 4</a:t>
            </a:r>
            <a:r>
              <a:rPr lang="en-US" i="1" dirty="0"/>
              <a:t> When Christ who is our life appears, then you also will appear with Him in glory.”</a:t>
            </a:r>
            <a:endParaRPr lang="en-US" sz="1200" b="1" i="1" baseline="0" dirty="0">
              <a:solidFill>
                <a:srgbClr val="324959"/>
              </a:solidFill>
              <a:latin typeface="+mn-lt"/>
            </a:endParaRPr>
          </a:p>
          <a:p>
            <a:pPr marL="628650" lvl="1" indent="-171450">
              <a:buFont typeface="Arial" panose="020B0604020202020204" pitchFamily="34" charset="0"/>
              <a:buChar char="•"/>
            </a:pPr>
            <a:r>
              <a:rPr lang="en-US" sz="1200" b="1" i="0" baseline="0" dirty="0">
                <a:solidFill>
                  <a:srgbClr val="324959"/>
                </a:solidFill>
                <a:latin typeface="+mn-lt"/>
              </a:rPr>
              <a:t>WARNING: There is no place for the ungodly in heaven.</a:t>
            </a:r>
          </a:p>
          <a:p>
            <a:pPr marL="0" lvl="0" indent="0">
              <a:buFont typeface="Arial" panose="020B0604020202020204" pitchFamily="34" charset="0"/>
              <a:buNone/>
            </a:pPr>
            <a:r>
              <a:rPr lang="en-US" sz="1200" b="1" i="0" baseline="0" dirty="0">
                <a:solidFill>
                  <a:srgbClr val="324959"/>
                </a:solidFill>
                <a:latin typeface="+mn-lt"/>
              </a:rPr>
              <a:t>(Romans 1:</a:t>
            </a:r>
            <a:r>
              <a:rPr lang="en-US" b="1" dirty="0"/>
              <a:t>28-32), </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who, knowing the righteous judgment of God, that those who practice such things are deserving of death, not only do the same but also approve of those who practice them.”</a:t>
            </a:r>
            <a:endParaRPr lang="en-US" sz="1200" b="1" i="1" baseline="0" dirty="0">
              <a:solidFill>
                <a:srgbClr val="324959"/>
              </a:solidFill>
              <a:latin typeface="+mn-lt"/>
            </a:endParaRPr>
          </a:p>
          <a:p>
            <a:pPr marL="628650" lvl="1" indent="-171450">
              <a:buFont typeface="Arial" panose="020B0604020202020204" pitchFamily="34" charset="0"/>
              <a:buChar char="•"/>
            </a:pPr>
            <a:r>
              <a:rPr lang="en-US" sz="1200" b="1" i="0" baseline="0" dirty="0">
                <a:solidFill>
                  <a:srgbClr val="324959"/>
                </a:solidFill>
                <a:latin typeface="+mn-lt"/>
              </a:rPr>
              <a:t>“Heaven is a wonderful place, filled with glory and grace. I want to see my Savior’s face…”</a:t>
            </a:r>
          </a:p>
          <a:p>
            <a:pPr marL="0" indent="0">
              <a:buFont typeface="Arial" panose="020B0604020202020204" pitchFamily="34" charset="0"/>
              <a:buNone/>
            </a:pPr>
            <a:r>
              <a:rPr lang="en-US" b="1" dirty="0"/>
              <a:t>(Matthew 6:19-21), </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2646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(Identical)</a:t>
            </a:r>
          </a:p>
          <a:p>
            <a:pPr marL="175308" lvl="0" indent="-175308">
              <a:buFont typeface="Arial" panose="020B0604020202020204" pitchFamily="34" charset="0"/>
              <a:buChar char="•"/>
            </a:pPr>
            <a:r>
              <a:rPr lang="en-US" sz="1200" b="1" dirty="0">
                <a:solidFill>
                  <a:schemeClr val="tx1"/>
                </a:solidFill>
                <a:latin typeface="+mn-lt"/>
              </a:rPr>
              <a:t>Them</a:t>
            </a:r>
          </a:p>
          <a:p>
            <a:pPr marL="632508" lvl="1" indent="-175308">
              <a:buFont typeface="Arial" panose="020B0604020202020204" pitchFamily="34" charset="0"/>
              <a:buChar char="•"/>
            </a:pPr>
            <a:r>
              <a:rPr lang="en-US" sz="1200" b="1" dirty="0">
                <a:solidFill>
                  <a:schemeClr val="tx1"/>
                </a:solidFill>
                <a:latin typeface="+mn-lt"/>
              </a:rPr>
              <a:t>A promise – Heaven is worth the effort to go there</a:t>
            </a:r>
          </a:p>
          <a:p>
            <a:pPr marL="632508" lvl="1" indent="-175308">
              <a:buFont typeface="Arial" panose="020B0604020202020204" pitchFamily="34" charset="0"/>
              <a:buChar char="•"/>
            </a:pPr>
            <a:r>
              <a:rPr lang="en-US" sz="1200" b="1" i="0" dirty="0">
                <a:solidFill>
                  <a:schemeClr val="tx1"/>
                </a:solidFill>
                <a:latin typeface="+mn-lt"/>
              </a:rPr>
              <a:t>A warning – Those who are in sin will not make it to heaven</a:t>
            </a:r>
          </a:p>
          <a:p>
            <a:pPr marL="1089708" lvl="2" indent="-175308">
              <a:buFont typeface="Arial" panose="020B0604020202020204" pitchFamily="34" charset="0"/>
              <a:buChar char="•"/>
            </a:pPr>
            <a:r>
              <a:rPr lang="en-US" sz="1200" b="0" i="0" dirty="0">
                <a:solidFill>
                  <a:schemeClr val="tx1"/>
                </a:solidFill>
                <a:latin typeface="+mn-lt"/>
              </a:rPr>
              <a:t>BTW, we see the fallacy of “accentuating the positive and eliminating the negative”</a:t>
            </a:r>
          </a:p>
          <a:p>
            <a:pPr marL="1089708" lvl="2" indent="-175308">
              <a:buFont typeface="Arial" panose="020B0604020202020204" pitchFamily="34" charset="0"/>
              <a:buChar char="•"/>
            </a:pPr>
            <a:r>
              <a:rPr lang="en-US" sz="1200" b="0" i="0" dirty="0">
                <a:solidFill>
                  <a:schemeClr val="tx1"/>
                </a:solidFill>
                <a:latin typeface="+mn-lt"/>
              </a:rPr>
              <a:t>Even in this passage that details the precious nature of what the church will enjoy and experience in eternity, there are two specific warnings about the lot of the evil.</a:t>
            </a:r>
          </a:p>
          <a:p>
            <a:pPr marL="1546908" lvl="3" indent="-175308">
              <a:buFont typeface="Arial" panose="020B0604020202020204" pitchFamily="34" charset="0"/>
              <a:buChar char="•"/>
            </a:pPr>
            <a:r>
              <a:rPr lang="en-US" sz="1200" b="0" i="0" dirty="0">
                <a:solidFill>
                  <a:schemeClr val="tx1"/>
                </a:solidFill>
                <a:latin typeface="+mn-lt"/>
              </a:rPr>
              <a:t>They </a:t>
            </a:r>
            <a:r>
              <a:rPr lang="en-US" sz="1200" b="0" i="1" dirty="0">
                <a:solidFill>
                  <a:schemeClr val="tx1"/>
                </a:solidFill>
                <a:latin typeface="+mn-lt"/>
              </a:rPr>
              <a:t>“shall have their part in the lake which burns with fire and brimstone which is the second death” </a:t>
            </a:r>
            <a:r>
              <a:rPr lang="en-US" sz="1200" b="0" i="0" dirty="0">
                <a:solidFill>
                  <a:schemeClr val="tx1"/>
                </a:solidFill>
                <a:latin typeface="+mn-lt"/>
              </a:rPr>
              <a:t>(8)</a:t>
            </a:r>
          </a:p>
          <a:p>
            <a:pPr marL="1546908" lvl="3" indent="-175308">
              <a:buFont typeface="Arial" panose="020B0604020202020204" pitchFamily="34" charset="0"/>
              <a:buChar char="•"/>
            </a:pPr>
            <a:r>
              <a:rPr lang="en-US" sz="1200" b="0" i="1" dirty="0">
                <a:solidFill>
                  <a:schemeClr val="tx1"/>
                </a:solidFill>
                <a:latin typeface="+mn-lt"/>
              </a:rPr>
              <a:t>“But there shall by no means enter it (the New Jerusalem) anything that defiles, or causes an abomination or a lie, but only those who are written in the book of life.” </a:t>
            </a:r>
            <a:r>
              <a:rPr lang="en-US" sz="1200" b="0" i="0" dirty="0">
                <a:solidFill>
                  <a:schemeClr val="tx1"/>
                </a:solidFill>
                <a:latin typeface="+mn-lt"/>
              </a:rPr>
              <a:t>(27).</a:t>
            </a:r>
          </a:p>
          <a:p>
            <a:pPr marL="175308" lvl="0" indent="-175308">
              <a:buFont typeface="Arial" panose="020B0604020202020204" pitchFamily="34" charset="0"/>
              <a:buChar char="•"/>
            </a:pPr>
            <a:r>
              <a:rPr lang="en-US" sz="1200" b="1" i="0"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Our focus must be on the eternal. There is value found in having our names in the book of life.</a:t>
            </a:r>
          </a:p>
          <a:p>
            <a:pPr marL="0" lvl="0" indent="0">
              <a:buFont typeface="Arial" panose="020B0604020202020204" pitchFamily="34" charset="0"/>
              <a:buNone/>
            </a:pPr>
            <a:r>
              <a:rPr lang="en-US" sz="1200" b="1" i="0" dirty="0">
                <a:solidFill>
                  <a:schemeClr val="tx1"/>
                </a:solidFill>
                <a:latin typeface="+mn-lt"/>
              </a:rPr>
              <a:t>(</a:t>
            </a:r>
            <a:r>
              <a:rPr lang="en-US" b="1" dirty="0"/>
              <a:t>Philippians 4:8-9), </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r>
              <a:rPr lang="en-US" i="1" baseline="30000" dirty="0"/>
              <a:t> 9</a:t>
            </a:r>
            <a:r>
              <a:rPr lang="en-US" i="1" dirty="0"/>
              <a:t> The things which you learned and received and heard and saw in me, these do, and the God of peace will be with you.”</a:t>
            </a:r>
          </a:p>
          <a:p>
            <a:pPr marL="632508" lvl="1" indent="-175308">
              <a:buFont typeface="Arial" panose="020B0604020202020204" pitchFamily="34" charset="0"/>
              <a:buChar char="•"/>
            </a:pPr>
            <a:r>
              <a:rPr lang="en-US" sz="1200" b="1" i="0" dirty="0">
                <a:solidFill>
                  <a:schemeClr val="tx1"/>
                </a:solidFill>
                <a:latin typeface="+mn-lt"/>
              </a:rPr>
              <a:t>If we don’t live for God, our eternal destiny is to burn in the lake of fire.</a:t>
            </a:r>
          </a:p>
          <a:p>
            <a:pPr marL="0" lvl="0" indent="0">
              <a:buFont typeface="Arial" panose="020B0604020202020204" pitchFamily="34" charset="0"/>
              <a:buNone/>
            </a:pPr>
            <a:r>
              <a:rPr lang="en-US" sz="1200" b="1" i="0" dirty="0">
                <a:solidFill>
                  <a:schemeClr val="tx1"/>
                </a:solidFill>
                <a:latin typeface="+mn-lt"/>
              </a:rPr>
              <a:t>(</a:t>
            </a:r>
            <a:r>
              <a:rPr lang="en-US" b="1" dirty="0"/>
              <a:t>Galatians 5:19-21), </a:t>
            </a:r>
            <a:r>
              <a:rPr lang="en-US" i="1" dirty="0"/>
              <a:t>“Now the works of the flesh are evident, which are: adultery, fornication, uncleanness, lewdness,</a:t>
            </a:r>
            <a:r>
              <a:rPr lang="en-US" i="1" baseline="30000" dirty="0"/>
              <a:t> 20</a:t>
            </a:r>
            <a:r>
              <a:rPr lang="en-US" i="1" dirty="0"/>
              <a:t> idolatry, sorcery, hatred, contentions, jealousies, outbursts of wrath, selfish ambitions, dissensions, heresies,</a:t>
            </a:r>
            <a:r>
              <a:rPr lang="en-US" i="1" baseline="30000" dirty="0"/>
              <a:t> 21</a:t>
            </a:r>
            <a:r>
              <a:rPr lang="en-US" i="1" dirty="0"/>
              <a:t> envy, murders, drunkenness, revelries, and the like; of which I tell you beforehand, just as I also told you in time past, that those who practice such things will not inherit the kingdom of God.”</a:t>
            </a:r>
            <a:endParaRPr lang="en-US" sz="1200" b="1" i="1" dirty="0">
              <a:solidFill>
                <a:schemeClr val="tx1"/>
              </a:solidFill>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54695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FF00FF"/>
                </a:highlight>
                <a:latin typeface="+mn-lt"/>
              </a:rPr>
              <a:t>Characters and Symbols of the Vision found in chapter 20:1-10</a:t>
            </a:r>
          </a:p>
          <a:p>
            <a:pPr marL="642795" lvl="1" indent="-175308">
              <a:buFont typeface="Arial" panose="020B0604020202020204" pitchFamily="34" charset="0"/>
              <a:buChar char="•"/>
            </a:pPr>
            <a:r>
              <a:rPr lang="en-US" sz="1200" b="1" dirty="0">
                <a:highlight>
                  <a:srgbClr val="FF00FF"/>
                </a:highlight>
                <a:latin typeface="+mn-lt"/>
              </a:rPr>
              <a:t>Identify and define</a:t>
            </a:r>
          </a:p>
          <a:p>
            <a:pPr marL="185595" lvl="0" indent="-175308">
              <a:buFont typeface="Arial" panose="020B0604020202020204" pitchFamily="34" charset="0"/>
              <a:buChar char="•"/>
            </a:pPr>
            <a:r>
              <a:rPr lang="en-US" sz="1200" b="1" dirty="0">
                <a:solidFill>
                  <a:srgbClr val="324959"/>
                </a:solidFill>
                <a:highlight>
                  <a:srgbClr val="FFFF00"/>
                </a:highlight>
              </a:rPr>
              <a:t>New heaven &amp; earth (1)</a:t>
            </a:r>
          </a:p>
          <a:p>
            <a:pPr marL="642795" lvl="1" indent="-175308">
              <a:buFont typeface="Arial" panose="020B0604020202020204" pitchFamily="34" charset="0"/>
              <a:buChar char="•"/>
            </a:pPr>
            <a:r>
              <a:rPr lang="en-US" sz="1200" b="0" dirty="0">
                <a:solidFill>
                  <a:srgbClr val="324959"/>
                </a:solidFill>
              </a:rPr>
              <a:t>Our text in Revelation 21 refers to the eternal, future abode of the righteous</a:t>
            </a:r>
          </a:p>
          <a:p>
            <a:pPr marL="642795" lvl="1" indent="-175308">
              <a:buFont typeface="Arial" panose="020B0604020202020204" pitchFamily="34" charset="0"/>
              <a:buChar char="•"/>
            </a:pPr>
            <a:r>
              <a:rPr lang="en-US" sz="1200" b="0" dirty="0">
                <a:solidFill>
                  <a:srgbClr val="324959"/>
                </a:solidFill>
              </a:rPr>
              <a:t>This is a view of life after death/</a:t>
            </a:r>
            <a:r>
              <a:rPr lang="en-US" sz="1200" b="1" dirty="0">
                <a:solidFill>
                  <a:srgbClr val="324959"/>
                </a:solidFill>
              </a:rPr>
              <a:t>after judgment</a:t>
            </a:r>
          </a:p>
          <a:p>
            <a:pPr marL="642795" lvl="1" indent="-175308">
              <a:buFont typeface="Arial" panose="020B0604020202020204" pitchFamily="34" charset="0"/>
              <a:buChar char="•"/>
            </a:pPr>
            <a:r>
              <a:rPr lang="en-US" sz="1200" b="0" dirty="0">
                <a:solidFill>
                  <a:srgbClr val="324959"/>
                </a:solidFill>
              </a:rPr>
              <a:t>The New heaven and earth indicates that the present physical universe will pass away, cf. Revelation 20:11 </a:t>
            </a:r>
            <a:r>
              <a:rPr lang="en-US" sz="1200" b="0" i="1" dirty="0">
                <a:solidFill>
                  <a:srgbClr val="324959"/>
                </a:solidFill>
              </a:rPr>
              <a:t>“there was found no place for them”</a:t>
            </a:r>
          </a:p>
          <a:p>
            <a:pPr marL="642795" lvl="1" indent="-175308">
              <a:buFont typeface="Arial" panose="020B0604020202020204" pitchFamily="34" charset="0"/>
              <a:buChar char="•"/>
            </a:pPr>
            <a:r>
              <a:rPr lang="en-US" sz="1200" b="0" dirty="0">
                <a:solidFill>
                  <a:srgbClr val="324959"/>
                </a:solidFill>
              </a:rPr>
              <a:t>With this Peter agrees</a:t>
            </a:r>
          </a:p>
          <a:p>
            <a:pPr marL="10287" lvl="0" indent="0">
              <a:buFont typeface="Arial" panose="020B0604020202020204" pitchFamily="34" charset="0"/>
              <a:buNone/>
            </a:pPr>
            <a:r>
              <a:rPr lang="en-US" sz="1200" b="1" dirty="0">
                <a:solidFill>
                  <a:srgbClr val="324959"/>
                </a:solidFill>
              </a:rPr>
              <a:t>(2 Peter 3:</a:t>
            </a:r>
            <a:r>
              <a:rPr lang="en-US" b="1" dirty="0"/>
              <a:t>10-13),</a:t>
            </a:r>
            <a:r>
              <a:rPr lang="en-US" b="1" i="1" dirty="0"/>
              <a:t> </a:t>
            </a:r>
            <a:r>
              <a:rPr lang="en-US" i="1" dirty="0"/>
              <a:t>“But the day of the Lord will come as a thief in the night, in which 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r>
              <a:rPr lang="en-US" i="1" baseline="30000" dirty="0"/>
              <a:t> 13</a:t>
            </a:r>
            <a:r>
              <a:rPr lang="en-US" i="1" dirty="0"/>
              <a:t> Nevertheless we, according to His promise, look for new heavens and a new earth in which righteousness dwells.”</a:t>
            </a:r>
          </a:p>
          <a:p>
            <a:pPr marL="642795" lvl="1" indent="-175308">
              <a:buFont typeface="Arial" panose="020B0604020202020204" pitchFamily="34" charset="0"/>
              <a:buChar char="•"/>
            </a:pPr>
            <a:r>
              <a:rPr lang="en-US" sz="1200" b="0" dirty="0">
                <a:solidFill>
                  <a:srgbClr val="324959"/>
                </a:solidFill>
              </a:rPr>
              <a:t>This phrase has reference to the new destiny of God’s people, that which follows the church age, of which we are now a part.</a:t>
            </a:r>
          </a:p>
          <a:p>
            <a:pPr marL="185595" lvl="0" indent="-175308">
              <a:buFont typeface="Arial" panose="020B0604020202020204" pitchFamily="34" charset="0"/>
              <a:buChar char="•"/>
            </a:pPr>
            <a:r>
              <a:rPr lang="en-US" sz="1200" b="1" dirty="0">
                <a:solidFill>
                  <a:srgbClr val="324959"/>
                </a:solidFill>
                <a:highlight>
                  <a:srgbClr val="FFFF00"/>
                </a:highlight>
              </a:rPr>
              <a:t>Sea (1)</a:t>
            </a:r>
          </a:p>
          <a:p>
            <a:pPr marL="642795" lvl="1" indent="-175308">
              <a:buFont typeface="Arial" panose="020B0604020202020204" pitchFamily="34" charset="0"/>
              <a:buChar char="•"/>
            </a:pPr>
            <a:r>
              <a:rPr lang="en-US" sz="1200" b="0" dirty="0">
                <a:solidFill>
                  <a:srgbClr val="324959"/>
                </a:solidFill>
              </a:rPr>
              <a:t>Specifically, there will be “no more sea”  (</a:t>
            </a:r>
            <a:r>
              <a:rPr lang="en-US" sz="1200" b="0" dirty="0" err="1">
                <a:solidFill>
                  <a:srgbClr val="324959"/>
                </a:solidFill>
              </a:rPr>
              <a:t>Harkrider</a:t>
            </a:r>
            <a:r>
              <a:rPr lang="en-US" sz="1200" b="0" dirty="0">
                <a:solidFill>
                  <a:srgbClr val="324959"/>
                </a:solidFill>
              </a:rPr>
              <a:t> posits two possibilities)</a:t>
            </a:r>
          </a:p>
          <a:p>
            <a:pPr marL="1099995" lvl="2" indent="-175308">
              <a:buFont typeface="Arial" panose="020B0604020202020204" pitchFamily="34" charset="0"/>
              <a:buChar char="•"/>
            </a:pPr>
            <a:r>
              <a:rPr lang="en-US" sz="1200" b="0" dirty="0">
                <a:solidFill>
                  <a:srgbClr val="324959"/>
                </a:solidFill>
              </a:rPr>
              <a:t>A removal of the sea of glass (4:6) in front of the throne of God. In eternity there will be nothing between God and His people.</a:t>
            </a:r>
          </a:p>
          <a:p>
            <a:pPr marL="1099995" lvl="2" indent="-175308">
              <a:buFont typeface="Arial" panose="020B0604020202020204" pitchFamily="34" charset="0"/>
              <a:buChar char="•"/>
            </a:pPr>
            <a:r>
              <a:rPr lang="en-US" sz="1200" b="0" dirty="0">
                <a:solidFill>
                  <a:srgbClr val="324959"/>
                </a:solidFill>
              </a:rPr>
              <a:t>Or, the removal of the sea from which the beast arose (as noted in 13:1). No more conflict or war against God and His people.</a:t>
            </a:r>
          </a:p>
          <a:p>
            <a:pPr marL="1099995" lvl="2" indent="-175308">
              <a:buFont typeface="Arial" panose="020B0604020202020204" pitchFamily="34" charset="0"/>
              <a:buChar char="•"/>
            </a:pPr>
            <a:r>
              <a:rPr lang="en-US" sz="1200" b="0" dirty="0">
                <a:solidFill>
                  <a:srgbClr val="324959"/>
                </a:solidFill>
              </a:rPr>
              <a:t>I like the first explanation. But, if the verse is dealing specifically with the end of the physical, then the second explanation is more accurate.</a:t>
            </a:r>
          </a:p>
          <a:p>
            <a:pPr marL="185595" lvl="0" indent="-175308">
              <a:buFont typeface="Arial" panose="020B0604020202020204" pitchFamily="34" charset="0"/>
              <a:buChar char="•"/>
            </a:pPr>
            <a:r>
              <a:rPr lang="en-US" sz="1200" b="1" dirty="0">
                <a:solidFill>
                  <a:srgbClr val="324959"/>
                </a:solidFill>
                <a:highlight>
                  <a:srgbClr val="FFFF00"/>
                </a:highlight>
              </a:rPr>
              <a:t>New Jerusalem (2,10-27)</a:t>
            </a:r>
          </a:p>
          <a:p>
            <a:pPr marL="642795" lvl="1" indent="-175308">
              <a:buFont typeface="Arial" panose="020B0604020202020204" pitchFamily="34" charset="0"/>
              <a:buChar char="•"/>
            </a:pPr>
            <a:r>
              <a:rPr lang="en-US" sz="1200" b="0" dirty="0">
                <a:solidFill>
                  <a:srgbClr val="324959"/>
                </a:solidFill>
              </a:rPr>
              <a:t>The language has a special intention of declaring the people of God (in all periods of time)</a:t>
            </a:r>
          </a:p>
          <a:p>
            <a:pPr marL="10287" lvl="0" indent="0">
              <a:buFont typeface="Arial" panose="020B0604020202020204" pitchFamily="34" charset="0"/>
              <a:buNone/>
            </a:pPr>
            <a:r>
              <a:rPr lang="en-US" sz="1200" b="1" dirty="0">
                <a:solidFill>
                  <a:srgbClr val="324959"/>
                </a:solidFill>
              </a:rPr>
              <a:t>(cf. Revelation 22:19), </a:t>
            </a:r>
            <a:r>
              <a:rPr lang="en-US" sz="1200" b="0" i="1" dirty="0">
                <a:solidFill>
                  <a:srgbClr val="324959"/>
                </a:solidFill>
              </a:rPr>
              <a:t>“</a:t>
            </a:r>
            <a:r>
              <a:rPr lang="en-US" i="1" dirty="0"/>
              <a:t>and if anyone takes away from the words of the book of this prophecy, God shall take away his part from the Book of Life, </a:t>
            </a:r>
            <a:r>
              <a:rPr lang="en-US" i="1" u="sng" dirty="0"/>
              <a:t>from the holy city</a:t>
            </a:r>
            <a:r>
              <a:rPr lang="en-US" i="1" dirty="0"/>
              <a:t>, and from the things which are written in this book”</a:t>
            </a:r>
          </a:p>
          <a:p>
            <a:pPr marL="638937" lvl="1" indent="-171450">
              <a:buFont typeface="Arial" panose="020B0604020202020204" pitchFamily="34" charset="0"/>
              <a:buChar char="•"/>
            </a:pPr>
            <a:r>
              <a:rPr lang="en-US" sz="1200" b="0" i="0" dirty="0">
                <a:solidFill>
                  <a:srgbClr val="324959"/>
                </a:solidFill>
              </a:rPr>
              <a:t>This city is the destiny (the eternal abode) of all who belong to Christ!</a:t>
            </a:r>
          </a:p>
          <a:p>
            <a:pPr marL="10287" lvl="0" indent="0">
              <a:buFont typeface="Arial" panose="020B0604020202020204" pitchFamily="34" charset="0"/>
              <a:buNone/>
            </a:pPr>
            <a:r>
              <a:rPr lang="en-US" sz="1200" b="1" i="0" dirty="0">
                <a:solidFill>
                  <a:srgbClr val="324959"/>
                </a:solidFill>
              </a:rPr>
              <a:t>(Hebrews 12:22-24), </a:t>
            </a:r>
            <a:r>
              <a:rPr lang="en-US" sz="1200" b="0" i="1" dirty="0">
                <a:solidFill>
                  <a:srgbClr val="324959"/>
                </a:solidFill>
              </a:rPr>
              <a:t>“</a:t>
            </a:r>
            <a:r>
              <a:rPr lang="en-US" i="1" dirty="0"/>
              <a:t>But you have come to Mount Zion and </a:t>
            </a:r>
            <a:r>
              <a:rPr lang="en-US" i="1" u="sng" dirty="0"/>
              <a:t>to the city of the living God, the heavenly Jerusalem</a:t>
            </a:r>
            <a:r>
              <a:rPr lang="en-US" i="1" dirty="0"/>
              <a:t>, to an innumerable company of angels,</a:t>
            </a:r>
            <a:r>
              <a:rPr lang="en-US" i="1" baseline="30000" dirty="0"/>
              <a:t> 23</a:t>
            </a:r>
            <a:r>
              <a:rPr lang="en-US" i="1" dirty="0"/>
              <a:t> to the general assembly and church of the firstborn who are registered in heaven, to God the Judge of all, to the spirits of just men made perfect,</a:t>
            </a:r>
            <a:r>
              <a:rPr lang="en-US" i="1" baseline="30000" dirty="0"/>
              <a:t> 24</a:t>
            </a:r>
            <a:r>
              <a:rPr lang="en-US" i="1" dirty="0"/>
              <a:t> to Jesus the Mediator of the new covenant, and to the blood of sprinkling that speaks better things than that of Abel.</a:t>
            </a:r>
            <a:r>
              <a:rPr lang="en-US" sz="1200" b="0" i="1" dirty="0">
                <a:solidFill>
                  <a:srgbClr val="324959"/>
                </a:solidFill>
              </a:rPr>
              <a:t>”</a:t>
            </a:r>
          </a:p>
          <a:p>
            <a:pPr marL="638937" lvl="1" indent="-171450">
              <a:buFont typeface="Arial" panose="020B0604020202020204" pitchFamily="34" charset="0"/>
              <a:buChar char="•"/>
            </a:pPr>
            <a:r>
              <a:rPr lang="en-US" sz="1200" b="0" i="0" dirty="0">
                <a:solidFill>
                  <a:srgbClr val="324959"/>
                </a:solidFill>
              </a:rPr>
              <a:t>In the vision, it descends from God (so, it is itself heavenly).  John in the vision, is given (by the city descending down to him), an opportunity to behold the splendor of the heavenly abode of God’s people.</a:t>
            </a:r>
          </a:p>
          <a:p>
            <a:pPr marL="10287" lvl="0" indent="0">
              <a:buFont typeface="Arial" panose="020B0604020202020204" pitchFamily="34" charset="0"/>
              <a:buNone/>
            </a:pPr>
            <a:r>
              <a:rPr lang="en-US" sz="1200" b="1" i="0" dirty="0">
                <a:solidFill>
                  <a:srgbClr val="324959"/>
                </a:solidFill>
              </a:rPr>
              <a:t>(</a:t>
            </a:r>
            <a:r>
              <a:rPr lang="en-US" b="1" dirty="0"/>
              <a:t>1 Peter 1:3-4), </a:t>
            </a:r>
            <a:r>
              <a:rPr lang="en-US" i="1" dirty="0"/>
              <a:t>“Blessed be the God and Father of our Lord Jesus Christ, who according to His abundant mercy has begotten us again to a living hope through the resurrection of Jesus Christ from the dead,</a:t>
            </a:r>
            <a:r>
              <a:rPr lang="en-US" i="1" baseline="30000" dirty="0"/>
              <a:t> 4</a:t>
            </a:r>
            <a:r>
              <a:rPr lang="en-US" i="1" dirty="0"/>
              <a:t> to an inheritance incorruptible and undefiled and that does not fade away, reserved in heaven for you.”</a:t>
            </a:r>
          </a:p>
          <a:p>
            <a:pPr marL="638937" lvl="1" indent="-171450">
              <a:buFont typeface="Arial" panose="020B0604020202020204" pitchFamily="34" charset="0"/>
              <a:buChar char="•"/>
            </a:pPr>
            <a:r>
              <a:rPr lang="en-US" sz="1200" b="1" i="0" dirty="0">
                <a:solidFill>
                  <a:srgbClr val="324959"/>
                </a:solidFill>
              </a:rPr>
              <a:t>Note:  </a:t>
            </a:r>
            <a:r>
              <a:rPr lang="en-US" sz="1200" b="0" i="0" dirty="0">
                <a:solidFill>
                  <a:srgbClr val="324959"/>
                </a:solidFill>
              </a:rPr>
              <a:t>The new Jerusalem is referred to be as “a bride adorned for her husband”, which is, of course an image used to represent the church in scripture.</a:t>
            </a:r>
          </a:p>
          <a:p>
            <a:pPr marL="10287" lvl="0" indent="0">
              <a:buFont typeface="Arial" panose="020B0604020202020204" pitchFamily="34" charset="0"/>
              <a:buNone/>
            </a:pPr>
            <a:r>
              <a:rPr lang="en-US" sz="1200" b="1" i="0" dirty="0">
                <a:solidFill>
                  <a:srgbClr val="324959"/>
                </a:solidFill>
              </a:rPr>
              <a:t>(</a:t>
            </a:r>
            <a:r>
              <a:rPr lang="en-US" b="1" dirty="0"/>
              <a:t>Romans 7:4), </a:t>
            </a:r>
            <a:r>
              <a:rPr lang="en-US" i="1" dirty="0"/>
              <a:t>“Therefore, my brethren, you also have become dead to the law through the body of Christ, that you may be married to another—to Him who was raised from the dead, that we should bear fruit to God.”</a:t>
            </a:r>
          </a:p>
          <a:p>
            <a:pPr marL="638937" lvl="1" indent="-171450">
              <a:buFont typeface="Arial" panose="020B0604020202020204" pitchFamily="34" charset="0"/>
              <a:buChar char="•"/>
            </a:pPr>
            <a:r>
              <a:rPr lang="en-US" sz="1200" b="0" i="0" dirty="0">
                <a:solidFill>
                  <a:srgbClr val="324959"/>
                </a:solidFill>
              </a:rPr>
              <a:t>There is a beautiful description given of the New Jerusalem in verses 10-27, which we will discuss as our symbols progress.</a:t>
            </a:r>
          </a:p>
          <a:p>
            <a:pPr marL="185595" lvl="0" indent="-175308">
              <a:buFont typeface="Arial" panose="020B0604020202020204" pitchFamily="34" charset="0"/>
              <a:buChar char="•"/>
            </a:pPr>
            <a:r>
              <a:rPr lang="en-US" sz="1200" b="1" dirty="0">
                <a:solidFill>
                  <a:srgbClr val="324959"/>
                </a:solidFill>
                <a:highlight>
                  <a:srgbClr val="FFFF00"/>
                </a:highlight>
              </a:rPr>
              <a:t>Adorned bride (2)</a:t>
            </a:r>
          </a:p>
          <a:p>
            <a:pPr marL="642795" lvl="1" indent="-175308">
              <a:buFont typeface="Arial" panose="020B0604020202020204" pitchFamily="34" charset="0"/>
              <a:buChar char="•"/>
            </a:pPr>
            <a:r>
              <a:rPr lang="en-US" sz="1200" b="0" dirty="0">
                <a:solidFill>
                  <a:srgbClr val="324959"/>
                </a:solidFill>
              </a:rPr>
              <a:t>The preparation of the bride is found in </a:t>
            </a:r>
            <a:r>
              <a:rPr lang="en-US" sz="1200" b="1" dirty="0">
                <a:solidFill>
                  <a:srgbClr val="324959"/>
                </a:solidFill>
              </a:rPr>
              <a:t>sanctification</a:t>
            </a:r>
          </a:p>
          <a:p>
            <a:pPr marL="10287" lvl="0" indent="0">
              <a:buFont typeface="Arial" panose="020B0604020202020204" pitchFamily="34" charset="0"/>
              <a:buNone/>
            </a:pPr>
            <a:r>
              <a:rPr lang="en-US" sz="1200" b="1" dirty="0">
                <a:solidFill>
                  <a:srgbClr val="324959"/>
                </a:solidFill>
              </a:rPr>
              <a:t>(2 Corinthians 11:2-3), </a:t>
            </a:r>
            <a:r>
              <a:rPr lang="en-US" sz="1200" b="0" i="1" dirty="0">
                <a:solidFill>
                  <a:srgbClr val="324959"/>
                </a:solidFill>
              </a:rPr>
              <a:t>“F</a:t>
            </a:r>
            <a:r>
              <a:rPr lang="en-US" i="1" dirty="0"/>
              <a:t>or I am jealous for you with godly jealousy. For I have betrothed you to one husband, that I may present you as a chaste virgin to Christ.</a:t>
            </a:r>
            <a:r>
              <a:rPr lang="en-US" i="1" baseline="30000" dirty="0"/>
              <a:t> 3</a:t>
            </a:r>
            <a:r>
              <a:rPr lang="en-US" i="1" dirty="0"/>
              <a:t> But I fear, lest somehow, as the serpent deceived Eve by his craftiness, so your minds may be corrupted from the simplicity that is in Christ.”</a:t>
            </a:r>
          </a:p>
          <a:p>
            <a:pPr marL="185595" lvl="0" indent="-175308">
              <a:buFont typeface="Arial" panose="020B0604020202020204" pitchFamily="34" charset="0"/>
              <a:buChar char="•"/>
            </a:pPr>
            <a:r>
              <a:rPr lang="en-US" sz="1200" b="1" dirty="0">
                <a:solidFill>
                  <a:srgbClr val="324959"/>
                </a:solidFill>
                <a:highlight>
                  <a:srgbClr val="FFFF00"/>
                </a:highlight>
              </a:rPr>
              <a:t>Tabernacle of God (3)</a:t>
            </a:r>
          </a:p>
          <a:p>
            <a:pPr marL="642795" lvl="1" indent="-175308">
              <a:buFont typeface="Arial" panose="020B0604020202020204" pitchFamily="34" charset="0"/>
              <a:buChar char="•"/>
            </a:pPr>
            <a:r>
              <a:rPr lang="en-US" sz="1200" b="0" dirty="0">
                <a:solidFill>
                  <a:srgbClr val="324959"/>
                </a:solidFill>
              </a:rPr>
              <a:t>Tabernacle references the habitation of God (the most holy place)</a:t>
            </a:r>
          </a:p>
          <a:p>
            <a:pPr marL="642795" lvl="1" indent="-175308">
              <a:buFont typeface="Arial" panose="020B0604020202020204" pitchFamily="34" charset="0"/>
              <a:buChar char="•"/>
            </a:pPr>
            <a:r>
              <a:rPr lang="en-US" sz="1200" b="0" dirty="0">
                <a:solidFill>
                  <a:srgbClr val="324959"/>
                </a:solidFill>
              </a:rPr>
              <a:t>In eternity, we will be in the very presence of God</a:t>
            </a:r>
          </a:p>
          <a:p>
            <a:pPr marL="642795" lvl="1" indent="-175308">
              <a:buFont typeface="Arial" panose="020B0604020202020204" pitchFamily="34" charset="0"/>
              <a:buChar char="•"/>
            </a:pPr>
            <a:r>
              <a:rPr lang="en-US" sz="1200" b="1" dirty="0" err="1">
                <a:solidFill>
                  <a:srgbClr val="324959"/>
                </a:solidFill>
              </a:rPr>
              <a:t>Harkider</a:t>
            </a:r>
            <a:r>
              <a:rPr lang="en-US" sz="1200" b="1" dirty="0">
                <a:solidFill>
                  <a:srgbClr val="324959"/>
                </a:solidFill>
              </a:rPr>
              <a:t>:  </a:t>
            </a:r>
            <a:r>
              <a:rPr lang="en-US" sz="1200" b="0" dirty="0">
                <a:solidFill>
                  <a:srgbClr val="324959"/>
                </a:solidFill>
              </a:rPr>
              <a:t>“Uninterrupted fellowship and total union with God will characterize heaven and the age to come. His tabernacle or dwelling place will be with men in a more personal way than He has ever been before.”</a:t>
            </a:r>
          </a:p>
          <a:p>
            <a:pPr marL="185595" lvl="0" indent="-175308">
              <a:buFont typeface="Arial" panose="020B0604020202020204" pitchFamily="34" charset="0"/>
              <a:buChar char="•"/>
            </a:pPr>
            <a:r>
              <a:rPr lang="en-US" sz="1200" b="1" dirty="0">
                <a:solidFill>
                  <a:srgbClr val="324959"/>
                </a:solidFill>
                <a:highlight>
                  <a:srgbClr val="FFFF00"/>
                </a:highlight>
              </a:rPr>
              <a:t>Alpha &amp; Omega (6)</a:t>
            </a:r>
          </a:p>
          <a:p>
            <a:pPr marL="642795" lvl="1" indent="-175308">
              <a:buFont typeface="Arial" panose="020B0604020202020204" pitchFamily="34" charset="0"/>
              <a:buChar char="•"/>
            </a:pPr>
            <a:r>
              <a:rPr lang="en-US" sz="1200" b="0" dirty="0">
                <a:solidFill>
                  <a:srgbClr val="324959"/>
                </a:solidFill>
              </a:rPr>
              <a:t>First and the last letters of the Greek New Testament</a:t>
            </a:r>
          </a:p>
          <a:p>
            <a:pPr marL="642795" lvl="1" indent="-175308">
              <a:buFont typeface="Arial" panose="020B0604020202020204" pitchFamily="34" charset="0"/>
              <a:buChar char="•"/>
            </a:pPr>
            <a:r>
              <a:rPr lang="en-US" sz="1200" b="0" dirty="0">
                <a:solidFill>
                  <a:srgbClr val="324959"/>
                </a:solidFill>
              </a:rPr>
              <a:t>“The beginning and the end” (Eternal in existence, preeminent in position).</a:t>
            </a:r>
          </a:p>
          <a:p>
            <a:pPr marL="642795" lvl="1" indent="-175308">
              <a:buFont typeface="Arial" panose="020B0604020202020204" pitchFamily="34" charset="0"/>
              <a:buChar char="•"/>
            </a:pPr>
            <a:r>
              <a:rPr lang="en-US" sz="1200" b="0" dirty="0">
                <a:solidFill>
                  <a:srgbClr val="324959"/>
                </a:solidFill>
              </a:rPr>
              <a:t>The claim is made here, and also in 1:8, 1:11, and 22:13</a:t>
            </a:r>
          </a:p>
          <a:p>
            <a:pPr marL="642795" lvl="1" indent="-175308">
              <a:buFont typeface="Arial" panose="020B0604020202020204" pitchFamily="34" charset="0"/>
              <a:buChar char="•"/>
            </a:pPr>
            <a:r>
              <a:rPr lang="en-US" sz="1200" b="0" dirty="0">
                <a:solidFill>
                  <a:srgbClr val="324959"/>
                </a:solidFill>
              </a:rPr>
              <a:t>Note the context:  “It is done” (6).  The work of redemption is finished. The reward is assured.</a:t>
            </a:r>
          </a:p>
          <a:p>
            <a:pPr marL="642795" lvl="1" indent="-175308">
              <a:buFont typeface="Arial" panose="020B0604020202020204" pitchFamily="34" charset="0"/>
              <a:buChar char="•"/>
            </a:pPr>
            <a:r>
              <a:rPr lang="en-US" sz="1200" b="0" dirty="0">
                <a:solidFill>
                  <a:srgbClr val="324959"/>
                </a:solidFill>
              </a:rPr>
              <a:t>(Read verses 3-7 to see the entire context of this declaration).  </a:t>
            </a:r>
          </a:p>
          <a:p>
            <a:pPr marL="185595" lvl="0" indent="-175308">
              <a:buFont typeface="Arial" panose="020B0604020202020204" pitchFamily="34" charset="0"/>
              <a:buChar char="•"/>
            </a:pPr>
            <a:r>
              <a:rPr lang="en-US" sz="1200" b="1" dirty="0">
                <a:solidFill>
                  <a:srgbClr val="324959"/>
                </a:solidFill>
                <a:highlight>
                  <a:srgbClr val="FFFF00"/>
                </a:highlight>
              </a:rPr>
              <a:t>Water of life (6)</a:t>
            </a:r>
          </a:p>
          <a:p>
            <a:pPr marL="642795" lvl="1" indent="-175308">
              <a:buFont typeface="Arial" panose="020B0604020202020204" pitchFamily="34" charset="0"/>
              <a:buChar char="•"/>
            </a:pPr>
            <a:r>
              <a:rPr lang="en-US" sz="1200" b="0" dirty="0">
                <a:solidFill>
                  <a:srgbClr val="324959"/>
                </a:solidFill>
              </a:rPr>
              <a:t>Also, see 22:17</a:t>
            </a:r>
          </a:p>
          <a:p>
            <a:pPr marL="10287" lvl="0" indent="0">
              <a:buFont typeface="Arial" panose="020B0604020202020204" pitchFamily="34" charset="0"/>
              <a:buNone/>
            </a:pPr>
            <a:r>
              <a:rPr lang="en-US" sz="1200" b="1" dirty="0">
                <a:solidFill>
                  <a:srgbClr val="324959"/>
                </a:solidFill>
              </a:rPr>
              <a:t>(Revelation 22:17), </a:t>
            </a:r>
            <a:r>
              <a:rPr lang="en-US" sz="1200" b="0" i="1" dirty="0">
                <a:solidFill>
                  <a:srgbClr val="324959"/>
                </a:solidFill>
              </a:rPr>
              <a:t>“</a:t>
            </a:r>
            <a:r>
              <a:rPr lang="en-US" i="1" dirty="0"/>
              <a:t>And the Spirit and the bride say, “Come!” And let him who hears say, “Come!” And let him who thirsts come. Whoever desires, let him take the water of life freely.”</a:t>
            </a:r>
          </a:p>
          <a:p>
            <a:pPr marL="642795" lvl="1" indent="-175308">
              <a:buFont typeface="Arial" panose="020B0604020202020204" pitchFamily="34" charset="0"/>
              <a:buChar char="•"/>
            </a:pPr>
            <a:r>
              <a:rPr lang="en-US" sz="1200" b="0" dirty="0">
                <a:solidFill>
                  <a:srgbClr val="324959"/>
                </a:solidFill>
              </a:rPr>
              <a:t>Remember Jesus’ words to the Samaritan woman in John 4</a:t>
            </a:r>
          </a:p>
          <a:p>
            <a:pPr marL="10287" lvl="0" indent="0">
              <a:buFont typeface="Arial" panose="020B0604020202020204" pitchFamily="34" charset="0"/>
              <a:buNone/>
            </a:pPr>
            <a:r>
              <a:rPr lang="en-US" sz="1200" b="1" dirty="0">
                <a:solidFill>
                  <a:srgbClr val="324959"/>
                </a:solidFill>
              </a:rPr>
              <a:t>(</a:t>
            </a:r>
            <a:r>
              <a:rPr lang="en-US" b="1" dirty="0"/>
              <a:t>John 4:13-14), </a:t>
            </a:r>
            <a:r>
              <a:rPr lang="en-US" i="1" dirty="0"/>
              <a:t>“Jesus answered and said to her, “Whoever drinks of this water will thirst again,</a:t>
            </a:r>
            <a:r>
              <a:rPr lang="en-US" i="1" baseline="30000" dirty="0"/>
              <a:t> 14</a:t>
            </a:r>
            <a:r>
              <a:rPr lang="en-US" i="1" dirty="0"/>
              <a:t> but whoever drinks of the water that I shall give him will never thirst. But the water that I shall give him will become in him a fountain of water springing up into everlasting life.”</a:t>
            </a:r>
          </a:p>
          <a:p>
            <a:pPr marL="638937" lvl="1" indent="-171450">
              <a:buFont typeface="Arial" panose="020B0604020202020204" pitchFamily="34" charset="0"/>
              <a:buChar char="•"/>
            </a:pPr>
            <a:r>
              <a:rPr lang="en-US" sz="1200" b="0" i="0" dirty="0">
                <a:solidFill>
                  <a:srgbClr val="324959"/>
                </a:solidFill>
              </a:rPr>
              <a:t>A reference to God’s gift of eternal life to the faithful.</a:t>
            </a:r>
          </a:p>
          <a:p>
            <a:pPr marL="185595" lvl="0" indent="-175308">
              <a:buFont typeface="Arial" panose="020B0604020202020204" pitchFamily="34" charset="0"/>
              <a:buChar char="•"/>
            </a:pPr>
            <a:r>
              <a:rPr lang="en-US" sz="1200" b="1" dirty="0">
                <a:solidFill>
                  <a:srgbClr val="324959"/>
                </a:solidFill>
                <a:highlight>
                  <a:srgbClr val="FFFF00"/>
                </a:highlight>
              </a:rPr>
              <a:t>Lake (fire, brimstone) (8)</a:t>
            </a:r>
          </a:p>
          <a:p>
            <a:pPr marL="642795" lvl="1" indent="-175308">
              <a:buFont typeface="Arial" panose="020B0604020202020204" pitchFamily="34" charset="0"/>
              <a:buChar char="•"/>
            </a:pPr>
            <a:r>
              <a:rPr lang="en-US" sz="1200" b="0" dirty="0">
                <a:solidFill>
                  <a:srgbClr val="324959"/>
                </a:solidFill>
              </a:rPr>
              <a:t>The final destination of the devil, the beast, the false prophet, Death and Hades, and all the unrighteous</a:t>
            </a:r>
          </a:p>
          <a:p>
            <a:pPr marL="642795" lvl="1" indent="-175308">
              <a:buFont typeface="Arial" panose="020B0604020202020204" pitchFamily="34" charset="0"/>
              <a:buChar char="•"/>
            </a:pPr>
            <a:r>
              <a:rPr lang="en-US" sz="1200" b="0" dirty="0">
                <a:solidFill>
                  <a:srgbClr val="324959"/>
                </a:solidFill>
              </a:rPr>
              <a:t>A description of hell, and reference to eternal punishment (see also 19:20; 20:10; 20:14-15).</a:t>
            </a:r>
          </a:p>
          <a:p>
            <a:pPr marL="642795" lvl="1" indent="-175308">
              <a:buFont typeface="Arial" panose="020B0604020202020204" pitchFamily="34" charset="0"/>
              <a:buChar char="•"/>
            </a:pPr>
            <a:r>
              <a:rPr lang="en-US" sz="1200" b="0" dirty="0">
                <a:solidFill>
                  <a:srgbClr val="324959"/>
                </a:solidFill>
              </a:rPr>
              <a:t>Read verse 8 for a list of the types of wickedness that leads to destruction.  Note that lying is placed side by side with murder, fornication and idolatry.</a:t>
            </a:r>
          </a:p>
          <a:p>
            <a:pPr marL="185595" lvl="0" indent="-175308">
              <a:buFont typeface="Arial" panose="020B0604020202020204" pitchFamily="34" charset="0"/>
              <a:buChar char="•"/>
            </a:pPr>
            <a:r>
              <a:rPr lang="en-US" sz="1200" b="1" dirty="0">
                <a:solidFill>
                  <a:srgbClr val="324959"/>
                </a:solidFill>
                <a:highlight>
                  <a:srgbClr val="FFFF00"/>
                </a:highlight>
              </a:rPr>
              <a:t>One of 7 angels (9)</a:t>
            </a:r>
          </a:p>
          <a:p>
            <a:pPr marL="642795" lvl="1" indent="-175308">
              <a:buFont typeface="Arial" panose="020B0604020202020204" pitchFamily="34" charset="0"/>
              <a:buChar char="•"/>
            </a:pPr>
            <a:r>
              <a:rPr lang="en-US" sz="1200" b="0" dirty="0">
                <a:solidFill>
                  <a:srgbClr val="324959"/>
                </a:solidFill>
              </a:rPr>
              <a:t>God’s servants and messengers</a:t>
            </a:r>
          </a:p>
          <a:p>
            <a:pPr marL="642795" lvl="1" indent="-175308">
              <a:buFont typeface="Arial" panose="020B0604020202020204" pitchFamily="34" charset="0"/>
              <a:buChar char="•"/>
            </a:pPr>
            <a:r>
              <a:rPr lang="en-US" sz="1200" b="0" dirty="0">
                <a:solidFill>
                  <a:srgbClr val="324959"/>
                </a:solidFill>
              </a:rPr>
              <a:t>(This angel is first mentioned in chapter 15)</a:t>
            </a:r>
          </a:p>
          <a:p>
            <a:pPr marL="642795" lvl="1" indent="-175308">
              <a:buFont typeface="Arial" panose="020B0604020202020204" pitchFamily="34" charset="0"/>
              <a:buChar char="•"/>
            </a:pPr>
            <a:r>
              <a:rPr lang="en-US" sz="1200" b="0" dirty="0">
                <a:solidFill>
                  <a:srgbClr val="324959"/>
                </a:solidFill>
              </a:rPr>
              <a:t>It is interesting here that John recognized the Angel from the previous vision!</a:t>
            </a:r>
          </a:p>
          <a:p>
            <a:pPr marL="185595" lvl="0" indent="-175308">
              <a:buFont typeface="Arial" panose="020B0604020202020204" pitchFamily="34" charset="0"/>
              <a:buChar char="•"/>
            </a:pPr>
            <a:r>
              <a:rPr lang="en-US" sz="1200" b="1" dirty="0">
                <a:solidFill>
                  <a:srgbClr val="324959"/>
                </a:solidFill>
                <a:highlight>
                  <a:srgbClr val="FFFF00"/>
                </a:highlight>
              </a:rPr>
              <a:t>Seven bowls/plagues (9)</a:t>
            </a:r>
          </a:p>
          <a:p>
            <a:pPr marL="642795" lvl="1" indent="-175308">
              <a:buFont typeface="Arial" panose="020B0604020202020204" pitchFamily="34" charset="0"/>
              <a:buChar char="•"/>
            </a:pPr>
            <a:r>
              <a:rPr lang="en-US" sz="1200" b="0" dirty="0">
                <a:solidFill>
                  <a:srgbClr val="324959"/>
                </a:solidFill>
              </a:rPr>
              <a:t>The plagues that God had visited upon the evildoers, described in 15-16</a:t>
            </a:r>
          </a:p>
          <a:p>
            <a:pPr marL="642795" lvl="1" indent="-175308">
              <a:buFont typeface="Arial" panose="020B0604020202020204" pitchFamily="34" charset="0"/>
              <a:buChar char="•"/>
            </a:pPr>
            <a:r>
              <a:rPr lang="en-US" sz="1200" b="0" dirty="0">
                <a:solidFill>
                  <a:srgbClr val="324959"/>
                </a:solidFill>
              </a:rPr>
              <a:t>Interestingly, the plagues end with the judgment of the great whore, Babylon the Great</a:t>
            </a:r>
          </a:p>
          <a:p>
            <a:pPr marL="642795" lvl="1" indent="-175308">
              <a:buFont typeface="Arial" panose="020B0604020202020204" pitchFamily="34" charset="0"/>
              <a:buChar char="•"/>
            </a:pPr>
            <a:r>
              <a:rPr lang="en-US" sz="1200" b="0" dirty="0">
                <a:solidFill>
                  <a:srgbClr val="324959"/>
                </a:solidFill>
              </a:rPr>
              <a:t>Now, the angel shows John the Bride, (in great contrast to the great whore).  This leads to a description of the Holy Jerusalem, prepared as a bride for God.</a:t>
            </a:r>
          </a:p>
          <a:p>
            <a:pPr marL="642795" lvl="1" indent="-175308">
              <a:buFont typeface="Arial" panose="020B0604020202020204" pitchFamily="34" charset="0"/>
              <a:buChar char="•"/>
            </a:pPr>
            <a:r>
              <a:rPr lang="en-US" sz="1200" b="0" dirty="0">
                <a:solidFill>
                  <a:srgbClr val="324959"/>
                </a:solidFill>
              </a:rPr>
              <a:t>(Before looking at some of the symbols, read again the description (10-26)</a:t>
            </a:r>
          </a:p>
          <a:p>
            <a:pPr marL="642795" lvl="1" indent="-175308">
              <a:buFont typeface="Arial" panose="020B0604020202020204" pitchFamily="34" charset="0"/>
              <a:buChar char="•"/>
            </a:pPr>
            <a:r>
              <a:rPr lang="en-US" sz="1200" b="0" dirty="0">
                <a:solidFill>
                  <a:srgbClr val="324959"/>
                </a:solidFill>
              </a:rPr>
              <a:t>Note:  Glory of God (like a jasper (clear) a diamond? (11)</a:t>
            </a:r>
          </a:p>
          <a:p>
            <a:pPr marL="185595" lvl="0" indent="-175308">
              <a:buFont typeface="Arial" panose="020B0604020202020204" pitchFamily="34" charset="0"/>
              <a:buChar char="•"/>
            </a:pPr>
            <a:r>
              <a:rPr lang="en-US" sz="1200" b="1" dirty="0">
                <a:solidFill>
                  <a:srgbClr val="324959"/>
                </a:solidFill>
                <a:highlight>
                  <a:srgbClr val="FFFF00"/>
                </a:highlight>
              </a:rPr>
              <a:t>Number 12 (12,14)</a:t>
            </a:r>
          </a:p>
          <a:p>
            <a:pPr marL="642795" lvl="1" indent="-175308">
              <a:buFont typeface="Arial" panose="020B0604020202020204" pitchFamily="34" charset="0"/>
              <a:buChar char="•"/>
            </a:pPr>
            <a:r>
              <a:rPr lang="en-US" sz="1200" b="0" dirty="0">
                <a:solidFill>
                  <a:srgbClr val="324959"/>
                </a:solidFill>
              </a:rPr>
              <a:t>12 gates and 12 foundations</a:t>
            </a:r>
          </a:p>
          <a:p>
            <a:pPr marL="642795" lvl="1" indent="-175308">
              <a:buFont typeface="Arial" panose="020B0604020202020204" pitchFamily="34" charset="0"/>
              <a:buChar char="•"/>
            </a:pPr>
            <a:r>
              <a:rPr lang="en-US" sz="1200" b="0" dirty="0">
                <a:solidFill>
                  <a:srgbClr val="324959"/>
                </a:solidFill>
              </a:rPr>
              <a:t>12 represents the people of God (as seen in the 12 tribes written upon the gates).</a:t>
            </a:r>
          </a:p>
          <a:p>
            <a:pPr marL="642795" lvl="1" indent="-175308">
              <a:buFont typeface="Arial" panose="020B0604020202020204" pitchFamily="34" charset="0"/>
              <a:buChar char="•"/>
            </a:pPr>
            <a:r>
              <a:rPr lang="en-US" sz="1200" b="0" dirty="0">
                <a:solidFill>
                  <a:srgbClr val="324959"/>
                </a:solidFill>
              </a:rPr>
              <a:t>Plenty of gates (3 on each side), so that all of God’s people will gain entrance.</a:t>
            </a:r>
          </a:p>
          <a:p>
            <a:pPr marL="10287" lvl="0" indent="0">
              <a:buFont typeface="Arial" panose="020B0604020202020204" pitchFamily="34" charset="0"/>
              <a:buNone/>
            </a:pPr>
            <a:r>
              <a:rPr lang="en-US" sz="1200" b="1" dirty="0">
                <a:solidFill>
                  <a:srgbClr val="324959"/>
                </a:solidFill>
              </a:rPr>
              <a:t>(</a:t>
            </a:r>
            <a:r>
              <a:rPr lang="en-US" b="1" dirty="0"/>
              <a:t>2 Peter 1:11), </a:t>
            </a:r>
            <a:r>
              <a:rPr lang="en-US" i="1" dirty="0"/>
              <a:t>“for so an entrance will be supplied to you abundantly into the everlasting kingdom of our Lord and Savior Jesus Christ.”</a:t>
            </a:r>
          </a:p>
          <a:p>
            <a:pPr marL="185595" lvl="0" indent="-175308">
              <a:buFont typeface="Arial" panose="020B0604020202020204" pitchFamily="34" charset="0"/>
              <a:buChar char="•"/>
            </a:pPr>
            <a:r>
              <a:rPr lang="en-US" sz="1200" b="1" dirty="0">
                <a:solidFill>
                  <a:srgbClr val="324959"/>
                </a:solidFill>
                <a:highlight>
                  <a:srgbClr val="FFFF00"/>
                </a:highlight>
              </a:rPr>
              <a:t>Gates &amp; desc. (12,21)</a:t>
            </a:r>
          </a:p>
          <a:p>
            <a:pPr marL="642795" lvl="1" indent="-175308">
              <a:buFont typeface="Arial" panose="020B0604020202020204" pitchFamily="34" charset="0"/>
              <a:buChar char="•"/>
            </a:pPr>
            <a:r>
              <a:rPr lang="en-US" sz="1200" b="0" dirty="0">
                <a:solidFill>
                  <a:srgbClr val="324959"/>
                </a:solidFill>
              </a:rPr>
              <a:t>As noted above, indicating entrance into eternal life for all of God’s children.</a:t>
            </a:r>
          </a:p>
          <a:p>
            <a:pPr marL="642795" lvl="1" indent="-175308">
              <a:buFont typeface="Arial" panose="020B0604020202020204" pitchFamily="34" charset="0"/>
              <a:buChar char="•"/>
            </a:pPr>
            <a:r>
              <a:rPr lang="en-US" sz="1200" b="0" dirty="0">
                <a:solidFill>
                  <a:srgbClr val="324959"/>
                </a:solidFill>
              </a:rPr>
              <a:t>A great and high wall shows the protection of God for His people (no more war or conflict)</a:t>
            </a:r>
          </a:p>
          <a:p>
            <a:pPr marL="642795" lvl="1" indent="-175308">
              <a:buFont typeface="Arial" panose="020B0604020202020204" pitchFamily="34" charset="0"/>
              <a:buChar char="•"/>
            </a:pPr>
            <a:r>
              <a:rPr lang="en-US" sz="1200" b="0" dirty="0">
                <a:solidFill>
                  <a:srgbClr val="324959"/>
                </a:solidFill>
              </a:rPr>
              <a:t>The gates are on each side of the city.  Each gate (21) was of one pearl.</a:t>
            </a:r>
          </a:p>
          <a:p>
            <a:pPr marL="642795" lvl="1" indent="-175308">
              <a:buFont typeface="Arial" panose="020B0604020202020204" pitchFamily="34" charset="0"/>
              <a:buChar char="•"/>
            </a:pPr>
            <a:r>
              <a:rPr lang="en-US" sz="1200" b="0" dirty="0">
                <a:solidFill>
                  <a:srgbClr val="324959"/>
                </a:solidFill>
              </a:rPr>
              <a:t>Pearls were highly sought and precious in the ancient world.</a:t>
            </a:r>
          </a:p>
          <a:p>
            <a:pPr marL="185595" lvl="0" indent="-175308">
              <a:buFont typeface="Arial" panose="020B0604020202020204" pitchFamily="34" charset="0"/>
              <a:buChar char="•"/>
            </a:pPr>
            <a:r>
              <a:rPr lang="en-US" sz="1200" b="1" dirty="0">
                <a:solidFill>
                  <a:srgbClr val="324959"/>
                </a:solidFill>
                <a:highlight>
                  <a:srgbClr val="FFFF00"/>
                </a:highlight>
              </a:rPr>
              <a:t>Foundations &amp; desc. (14, 19-20)</a:t>
            </a:r>
          </a:p>
          <a:p>
            <a:pPr marL="642795" lvl="1" indent="-175308">
              <a:buFont typeface="Arial" panose="020B0604020202020204" pitchFamily="34" charset="0"/>
              <a:buChar char="•"/>
            </a:pPr>
            <a:r>
              <a:rPr lang="en-US" sz="1200" b="0" dirty="0">
                <a:solidFill>
                  <a:srgbClr val="324959"/>
                </a:solidFill>
              </a:rPr>
              <a:t>The great high wall has 12 foundations (in them the names of the apostles).</a:t>
            </a:r>
          </a:p>
          <a:p>
            <a:pPr marL="642795" lvl="1" indent="-175308">
              <a:buFont typeface="Arial" panose="020B0604020202020204" pitchFamily="34" charset="0"/>
              <a:buChar char="•"/>
            </a:pPr>
            <a:r>
              <a:rPr lang="en-US" sz="1200" b="0" dirty="0">
                <a:solidFill>
                  <a:srgbClr val="324959"/>
                </a:solidFill>
              </a:rPr>
              <a:t>The apostles had, of course, the foundational work of spreading the gospel in the first century.</a:t>
            </a:r>
          </a:p>
          <a:p>
            <a:pPr marL="642795" lvl="1" indent="-175308">
              <a:buFont typeface="Arial" panose="020B0604020202020204" pitchFamily="34" charset="0"/>
              <a:buChar char="•"/>
            </a:pPr>
            <a:r>
              <a:rPr lang="en-US" sz="1200" b="0" dirty="0">
                <a:solidFill>
                  <a:srgbClr val="324959"/>
                </a:solidFill>
              </a:rPr>
              <a:t>The foundations adorned with precious stones. (1 - Jasper/Diamond; 2 - sapphire, clear blue; 3 – chalcedony – “green carbonite of copper”; 4 - emerald – the greenest of stones;  5 – Sardonyx – an onyx with white, red and brown; 6 – Sardius – red stone; 7 – chrysolite – a stone of golden color like our topaz or amber; 8 – beryl – a stone similar to the emerald, tinged with yellow, blue or green; 9 – Topaz – (not like ours) a stone of yellowish green color; 10 – </a:t>
            </a:r>
            <a:r>
              <a:rPr lang="en-US" sz="1200" b="0" dirty="0" err="1">
                <a:solidFill>
                  <a:srgbClr val="324959"/>
                </a:solidFill>
              </a:rPr>
              <a:t>chrysopasus</a:t>
            </a:r>
            <a:r>
              <a:rPr lang="en-US" sz="1200" b="0" dirty="0">
                <a:solidFill>
                  <a:srgbClr val="324959"/>
                </a:solidFill>
              </a:rPr>
              <a:t> – probably a pale green stone, similar to the emerald; 11 – jacinth – a darker blue like the modern sapphire; 12 – amethyst – a stone with brilliant violet or purple color.</a:t>
            </a:r>
          </a:p>
          <a:p>
            <a:pPr marL="185595" lvl="0" indent="-175308">
              <a:buFont typeface="Arial" panose="020B0604020202020204" pitchFamily="34" charset="0"/>
              <a:buChar char="•"/>
            </a:pPr>
            <a:r>
              <a:rPr lang="en-US" sz="1200" b="1" dirty="0">
                <a:solidFill>
                  <a:srgbClr val="324959"/>
                </a:solidFill>
                <a:highlight>
                  <a:srgbClr val="FFFF00"/>
                </a:highlight>
              </a:rPr>
              <a:t>Walls &amp; desc. (14-18)</a:t>
            </a:r>
          </a:p>
          <a:p>
            <a:pPr marL="642795" lvl="1" indent="-175308">
              <a:buFont typeface="Arial" panose="020B0604020202020204" pitchFamily="34" charset="0"/>
              <a:buChar char="•"/>
            </a:pPr>
            <a:r>
              <a:rPr lang="en-US" sz="1200" b="0" dirty="0">
                <a:solidFill>
                  <a:srgbClr val="324959"/>
                </a:solidFill>
              </a:rPr>
              <a:t>The wall was 144 cubits.  Seems to indicate the thickness of the wall.  (12 X 12) full security.</a:t>
            </a:r>
          </a:p>
          <a:p>
            <a:pPr marL="642795" lvl="1" indent="-175308">
              <a:buFont typeface="Arial" panose="020B0604020202020204" pitchFamily="34" charset="0"/>
              <a:buChar char="•"/>
            </a:pPr>
            <a:r>
              <a:rPr lang="en-US" sz="1200" b="0" dirty="0">
                <a:solidFill>
                  <a:srgbClr val="324959"/>
                </a:solidFill>
              </a:rPr>
              <a:t>Was of Jasper (diamond) with the city of pure Gold, transparent like glass.</a:t>
            </a:r>
          </a:p>
          <a:p>
            <a:pPr marL="185595" lvl="0" indent="-175308">
              <a:buFont typeface="Arial" panose="020B0604020202020204" pitchFamily="34" charset="0"/>
              <a:buChar char="•"/>
            </a:pPr>
            <a:r>
              <a:rPr lang="en-US" sz="1200" b="1" dirty="0">
                <a:solidFill>
                  <a:srgbClr val="324959"/>
                </a:solidFill>
                <a:highlight>
                  <a:srgbClr val="FFFF00"/>
                </a:highlight>
              </a:rPr>
              <a:t>Dimensions of city / gold reed (15-17)</a:t>
            </a:r>
          </a:p>
          <a:p>
            <a:pPr marL="642795" lvl="1" indent="-175308">
              <a:buFont typeface="Arial" panose="020B0604020202020204" pitchFamily="34" charset="0"/>
              <a:buChar char="•"/>
            </a:pPr>
            <a:r>
              <a:rPr lang="en-US" sz="1200" b="0" dirty="0">
                <a:solidFill>
                  <a:srgbClr val="324959"/>
                </a:solidFill>
              </a:rPr>
              <a:t>12,000 furlongs, breadth, length and height.</a:t>
            </a:r>
          </a:p>
          <a:p>
            <a:pPr marL="642795" lvl="1" indent="-175308">
              <a:buFont typeface="Arial" panose="020B0604020202020204" pitchFamily="34" charset="0"/>
              <a:buChar char="•"/>
            </a:pPr>
            <a:r>
              <a:rPr lang="en-US" sz="1200" b="0" dirty="0">
                <a:solidFill>
                  <a:srgbClr val="324959"/>
                </a:solidFill>
              </a:rPr>
              <a:t>The number is figurative (immense) 12X10X10X10. the complete, full number</a:t>
            </a:r>
          </a:p>
          <a:p>
            <a:pPr marL="642795" lvl="1" indent="-175308">
              <a:buFont typeface="Arial" panose="020B0604020202020204" pitchFamily="34" charset="0"/>
              <a:buChar char="•"/>
            </a:pPr>
            <a:r>
              <a:rPr lang="en-US" sz="1200" b="0" dirty="0">
                <a:solidFill>
                  <a:srgbClr val="324959"/>
                </a:solidFill>
              </a:rPr>
              <a:t>Plenty of room for all of God’s children</a:t>
            </a:r>
          </a:p>
          <a:p>
            <a:pPr marL="642795" lvl="1" indent="-175308">
              <a:buFont typeface="Arial" panose="020B0604020202020204" pitchFamily="34" charset="0"/>
              <a:buChar char="•"/>
            </a:pPr>
            <a:r>
              <a:rPr lang="en-US" sz="1200" b="0" dirty="0">
                <a:solidFill>
                  <a:srgbClr val="324959"/>
                </a:solidFill>
              </a:rPr>
              <a:t>The reed is intended to measure (gold = precious value)</a:t>
            </a:r>
          </a:p>
          <a:p>
            <a:pPr marL="642795" lvl="1" indent="-175308">
              <a:buFont typeface="Arial" panose="020B0604020202020204" pitchFamily="34" charset="0"/>
              <a:buChar char="•"/>
            </a:pPr>
            <a:r>
              <a:rPr lang="en-US" sz="1200" b="0" dirty="0">
                <a:solidFill>
                  <a:srgbClr val="324959"/>
                </a:solidFill>
              </a:rPr>
              <a:t>Measures the perfection of the city (in its provisions), the gates (as means of entrance) and the walls (security of protection).</a:t>
            </a:r>
          </a:p>
          <a:p>
            <a:pPr marL="185595" lvl="0" indent="-175308">
              <a:buFont typeface="Arial" panose="020B0604020202020204" pitchFamily="34" charset="0"/>
              <a:buChar char="•"/>
            </a:pPr>
            <a:r>
              <a:rPr lang="en-US" sz="1200" b="1" dirty="0">
                <a:solidFill>
                  <a:srgbClr val="324959"/>
                </a:solidFill>
                <a:highlight>
                  <a:srgbClr val="FFFF00"/>
                </a:highlight>
              </a:rPr>
              <a:t>Nations (24,26)</a:t>
            </a:r>
          </a:p>
          <a:p>
            <a:pPr marL="628650" lvl="1" indent="-171450">
              <a:spcBef>
                <a:spcPts val="0"/>
              </a:spcBef>
              <a:buFont typeface="Arial" panose="020B0604020202020204" pitchFamily="34" charset="0"/>
              <a:buChar char="•"/>
            </a:pPr>
            <a:r>
              <a:rPr lang="en-US" sz="1200" dirty="0">
                <a:solidFill>
                  <a:srgbClr val="324959"/>
                </a:solidFill>
              </a:rPr>
              <a:t>Here the nations of necessity must have a reference to the people of God, from all times and places.</a:t>
            </a:r>
          </a:p>
          <a:p>
            <a:pPr marL="628650" lvl="1" indent="-171450">
              <a:spcBef>
                <a:spcPts val="0"/>
              </a:spcBef>
              <a:buFont typeface="Arial" panose="020B0604020202020204" pitchFamily="34" charset="0"/>
              <a:buChar char="•"/>
            </a:pPr>
            <a:r>
              <a:rPr lang="en-US" sz="1200" dirty="0">
                <a:solidFill>
                  <a:srgbClr val="324959"/>
                </a:solidFill>
              </a:rPr>
              <a:t>Remember, nothing that causes an abomination can enter into the city. (27)</a:t>
            </a:r>
          </a:p>
          <a:p>
            <a:pPr marL="628650" lvl="1" indent="-171450">
              <a:spcBef>
                <a:spcPts val="0"/>
              </a:spcBef>
              <a:buFont typeface="Arial" panose="020B0604020202020204" pitchFamily="34" charset="0"/>
              <a:buChar char="•"/>
            </a:pPr>
            <a:r>
              <a:rPr lang="en-US" sz="1200" dirty="0">
                <a:solidFill>
                  <a:srgbClr val="324959"/>
                </a:solidFill>
              </a:rPr>
              <a:t>God’s purpose in establishing nations was to bring people to God </a:t>
            </a:r>
          </a:p>
          <a:p>
            <a:pPr marL="0" lvl="0" indent="0">
              <a:spcBef>
                <a:spcPts val="0"/>
              </a:spcBef>
              <a:buFont typeface="Arial" panose="020B0604020202020204" pitchFamily="34" charset="0"/>
              <a:buNone/>
            </a:pPr>
            <a:r>
              <a:rPr lang="en-US" sz="1200" b="1" dirty="0">
                <a:solidFill>
                  <a:srgbClr val="324959"/>
                </a:solidFill>
              </a:rPr>
              <a:t>(Acts 17:</a:t>
            </a:r>
            <a:r>
              <a:rPr lang="en-US" b="1" dirty="0"/>
              <a:t>26-27), </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endParaRPr lang="en-US" sz="1200" i="1" dirty="0">
              <a:solidFill>
                <a:srgbClr val="324959"/>
              </a:solidFill>
            </a:endParaRPr>
          </a:p>
          <a:p>
            <a:pPr marL="638937" lvl="1" indent="-171450">
              <a:buFont typeface="Arial" panose="020B0604020202020204" pitchFamily="34" charset="0"/>
              <a:buChar char="•"/>
            </a:pPr>
            <a:endParaRPr lang="en-US" sz="1200" b="0" i="0" dirty="0">
              <a:solidFill>
                <a:srgbClr val="324959"/>
              </a:solidFill>
            </a:endParaRPr>
          </a:p>
          <a:p>
            <a:pPr marL="10287" lvl="0" indent="0">
              <a:buFont typeface="Arial" panose="020B0604020202020204" pitchFamily="34" charset="0"/>
              <a:buNone/>
            </a:pPr>
            <a:r>
              <a:rPr lang="en-US" sz="1200" b="1" i="0" dirty="0">
                <a:solidFill>
                  <a:srgbClr val="324959"/>
                </a:solidFill>
                <a:highlight>
                  <a:srgbClr val="FF00FF"/>
                </a:highlight>
              </a:rPr>
              <a:t>Next Scene: Scene 24 (Revelation 22:1-21) The River of Life and Jesus’ Testimony </a:t>
            </a:r>
          </a:p>
          <a:p>
            <a:pPr marL="181737" lvl="0" indent="-171450">
              <a:buFont typeface="Arial" panose="020B0604020202020204" pitchFamily="34" charset="0"/>
              <a:buChar char="•"/>
            </a:pPr>
            <a:endParaRPr lang="en-US" sz="1200" b="0"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2392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baseline="0" dirty="0"/>
              <a:t>In chapter 21, we begin our picture of perfection, exaltation and glory.  We will be in the presence of God, and there is a clear differentiation between the righteous, and the wicked, who will spend their eternity in the lake which burns with fire and brimstone, which is the second death.</a:t>
            </a:r>
          </a:p>
          <a:p>
            <a:pPr marL="171450" indent="-171450">
              <a:buFont typeface="Arial" panose="020B0604020202020204" pitchFamily="34" charset="0"/>
              <a:buChar char="•"/>
            </a:pPr>
            <a:r>
              <a:rPr lang="en-US" sz="1200" b="1" i="0" baseline="0" dirty="0"/>
              <a:t>Consider the perfection, where the Lord God Almighty and the Lamb are the temple.</a:t>
            </a:r>
          </a:p>
          <a:p>
            <a:pPr marL="628650" lvl="1" indent="-171450">
              <a:buFont typeface="Arial" panose="020B0604020202020204" pitchFamily="34" charset="0"/>
              <a:buChar char="•"/>
            </a:pPr>
            <a:r>
              <a:rPr lang="en-US" sz="1200" b="0" i="0" baseline="0" dirty="0"/>
              <a:t>With those whose names are written in the book of life there in their presence!</a:t>
            </a:r>
          </a:p>
          <a:p>
            <a:pPr marL="628650" lvl="1" indent="-171450">
              <a:buFont typeface="Arial" panose="020B0604020202020204" pitchFamily="34" charset="0"/>
              <a:buChar char="•"/>
            </a:pPr>
            <a:r>
              <a:rPr lang="en-US" sz="1200" b="0" i="0" baseline="0" dirty="0"/>
              <a:t>In our final chapter, the descriptions of glory and perfection continue.</a:t>
            </a:r>
          </a:p>
          <a:p>
            <a:pPr marL="0" indent="0">
              <a:buFont typeface="Arial" panose="020B0604020202020204" pitchFamily="34" charset="0"/>
              <a:buNone/>
            </a:pPr>
            <a:endParaRPr lang="en-US" sz="800" b="0" i="0" baseline="0" dirty="0"/>
          </a:p>
          <a:p>
            <a:r>
              <a:rPr lang="en-US" sz="1200" b="1" dirty="0"/>
              <a:t>Scene 24 (Chapter 21:1-21) The River of Life and Jesus’ Testimony</a:t>
            </a:r>
          </a:p>
          <a:p>
            <a:r>
              <a:rPr lang="en-US" sz="1200" b="1" dirty="0"/>
              <a:t>READ THE TEXT</a:t>
            </a:r>
          </a:p>
          <a:p>
            <a:pPr marL="171450" indent="-171450">
              <a:buFont typeface="Arial" panose="020B0604020202020204" pitchFamily="34" charset="0"/>
              <a:buChar char="•"/>
            </a:pPr>
            <a:r>
              <a:rPr lang="en-US" sz="1200" b="1" dirty="0">
                <a:solidFill>
                  <a:srgbClr val="324959"/>
                </a:solidFill>
              </a:rPr>
              <a:t>Images of the gifts of eternal life are beautiful and for us if we are servants of God.</a:t>
            </a:r>
          </a:p>
          <a:p>
            <a:pPr marL="0" lvl="0" indent="0">
              <a:buFont typeface="Arial" panose="020B0604020202020204" pitchFamily="34" charset="0"/>
              <a:buNone/>
            </a:pPr>
            <a:r>
              <a:rPr lang="en-US" b="1" dirty="0"/>
              <a:t>(1 John 2:24-25</a:t>
            </a:r>
            <a:r>
              <a:rPr lang="en-US" b="1" i="0" dirty="0"/>
              <a:t>), </a:t>
            </a:r>
            <a:r>
              <a:rPr lang="en-US" i="1" dirty="0"/>
              <a:t>“Therefore let that abide in you which you heard from the beginning. If what you heard from the beginning abides in you, you also will abide in the Son and in the Father.</a:t>
            </a:r>
            <a:r>
              <a:rPr lang="en-US" i="1" baseline="30000" dirty="0"/>
              <a:t> 25</a:t>
            </a:r>
            <a:r>
              <a:rPr lang="en-US" i="1" dirty="0"/>
              <a:t> And this is the promise that He has promised us—eternal life.”</a:t>
            </a:r>
          </a:p>
          <a:p>
            <a:pPr marL="171450" lvl="0" indent="-171450">
              <a:buFont typeface="Arial" panose="020B0604020202020204" pitchFamily="34" charset="0"/>
              <a:buChar char="•"/>
            </a:pPr>
            <a:r>
              <a:rPr lang="en-US" sz="1200" b="1" i="0" dirty="0">
                <a:solidFill>
                  <a:srgbClr val="324959"/>
                </a:solidFill>
              </a:rPr>
              <a:t>There is a wonderful exhortation given in the interim by the angel in verse 9.  Worship God!</a:t>
            </a:r>
          </a:p>
          <a:p>
            <a:pPr marL="628650" lvl="1" indent="-171450">
              <a:buFont typeface="Arial" panose="020B0604020202020204" pitchFamily="34" charset="0"/>
              <a:buChar char="•"/>
            </a:pPr>
            <a:r>
              <a:rPr lang="en-US" sz="1200" b="0" i="0" dirty="0">
                <a:solidFill>
                  <a:srgbClr val="324959"/>
                </a:solidFill>
              </a:rPr>
              <a:t>God alone is worthy of worship (not the angel, as a servant, nor men).</a:t>
            </a:r>
          </a:p>
          <a:p>
            <a:pPr marL="628650" lvl="1" indent="-171450">
              <a:buFont typeface="Arial" panose="020B0604020202020204" pitchFamily="34" charset="0"/>
              <a:buChar char="•"/>
            </a:pPr>
            <a:r>
              <a:rPr lang="en-US" sz="1200" b="0" i="0" dirty="0">
                <a:solidFill>
                  <a:srgbClr val="324959"/>
                </a:solidFill>
              </a:rPr>
              <a:t>Also, our purpose in life is to give Him glory!</a:t>
            </a:r>
          </a:p>
          <a:p>
            <a:pPr marL="0" lvl="0" indent="0">
              <a:buFont typeface="Arial" panose="020B0604020202020204" pitchFamily="34" charset="0"/>
              <a:buNone/>
            </a:pPr>
            <a:r>
              <a:rPr lang="en-US" sz="1200" b="1" i="0" dirty="0">
                <a:solidFill>
                  <a:srgbClr val="324959"/>
                </a:solidFill>
              </a:rPr>
              <a:t>(</a:t>
            </a:r>
            <a:r>
              <a:rPr lang="en-US" b="1" dirty="0"/>
              <a:t>Psalms 95:1-7), </a:t>
            </a:r>
            <a:r>
              <a:rPr lang="en-US" i="1" dirty="0"/>
              <a:t>“Oh come, let us sing to the Lord! Let us shout joyfully to the Rock of our salvation. </a:t>
            </a:r>
            <a:r>
              <a:rPr lang="en-US" i="1" baseline="30000" dirty="0"/>
              <a:t>2</a:t>
            </a:r>
            <a:r>
              <a:rPr lang="en-US" i="1" dirty="0"/>
              <a:t> Let us come before His presence with thanksgiving; Let us shout joyfully to Him with psalms. </a:t>
            </a:r>
            <a:r>
              <a:rPr lang="en-US" i="1" baseline="30000" dirty="0"/>
              <a:t>3</a:t>
            </a:r>
            <a:r>
              <a:rPr lang="en-US" i="1" dirty="0"/>
              <a:t> For the Lord is the great God, and the great King above all gods. </a:t>
            </a:r>
            <a:r>
              <a:rPr lang="en-US" i="1" baseline="30000" dirty="0"/>
              <a:t>4</a:t>
            </a:r>
            <a:r>
              <a:rPr lang="en-US" i="1" dirty="0"/>
              <a:t> In His hand are the deep places of the earth; the heights of the hills are His also. </a:t>
            </a:r>
            <a:r>
              <a:rPr lang="en-US" i="1" baseline="30000" dirty="0"/>
              <a:t>5</a:t>
            </a:r>
            <a:r>
              <a:rPr lang="en-US" i="1" dirty="0"/>
              <a:t> The sea is His, for He made it; and His hands formed the dry land. </a:t>
            </a:r>
            <a:r>
              <a:rPr lang="en-US" i="1" baseline="30000" dirty="0"/>
              <a:t>6</a:t>
            </a:r>
            <a:r>
              <a:rPr lang="en-US" i="1" dirty="0"/>
              <a:t> Oh come, let us worship and bow down; let us kneel before the Lord our Maker. </a:t>
            </a:r>
            <a:r>
              <a:rPr lang="en-US" i="1" baseline="30000" dirty="0"/>
              <a:t>7</a:t>
            </a:r>
            <a:r>
              <a:rPr lang="en-US" i="1" dirty="0"/>
              <a:t> For He is our God, and we are the people of His pasture, and the sheep of His hand.”</a:t>
            </a:r>
            <a:endParaRPr lang="en-US" sz="1200" b="0" i="1" dirty="0">
              <a:solidFill>
                <a:srgbClr val="324959"/>
              </a:solidFill>
            </a:endParaRPr>
          </a:p>
          <a:p>
            <a:pPr marL="171450" lvl="0" indent="-171450">
              <a:buFont typeface="Arial" panose="020B0604020202020204" pitchFamily="34" charset="0"/>
              <a:buChar char="•"/>
            </a:pPr>
            <a:r>
              <a:rPr lang="en-US" sz="1200" b="1" i="0" dirty="0">
                <a:solidFill>
                  <a:srgbClr val="324959"/>
                </a:solidFill>
              </a:rPr>
              <a:t>The contrasts continue here between the end of the righteous and the wicked</a:t>
            </a:r>
          </a:p>
          <a:p>
            <a:pPr marL="0" lvl="0" indent="0">
              <a:buFont typeface="Arial" panose="020B0604020202020204" pitchFamily="34" charset="0"/>
              <a:buNone/>
            </a:pPr>
            <a:r>
              <a:rPr lang="en-US" sz="1200" b="1" i="0" dirty="0">
                <a:solidFill>
                  <a:srgbClr val="324959"/>
                </a:solidFill>
              </a:rPr>
              <a:t>(</a:t>
            </a:r>
            <a:r>
              <a:rPr lang="en-US" b="1" dirty="0"/>
              <a:t>2 Thessalonians 1:3-10), </a:t>
            </a:r>
            <a:r>
              <a:rPr lang="en-US" i="1" dirty="0"/>
              <a:t>“We are bound to thank God always for you, brethren, as it is fitting, because your faith grows exceedingly, and the love of every one of you all abounds toward each other,</a:t>
            </a:r>
            <a:r>
              <a:rPr lang="en-US" i="1" baseline="30000" dirty="0"/>
              <a:t> 4</a:t>
            </a:r>
            <a:r>
              <a:rPr lang="en-US" i="1" dirty="0"/>
              <a:t> so that we ourselves boast of you among the churches of God for your patience and faith in all your persecutions and tribulations that you endure,</a:t>
            </a:r>
            <a:r>
              <a:rPr lang="en-US" i="1" baseline="30000" dirty="0"/>
              <a:t> 5</a:t>
            </a:r>
            <a:r>
              <a:rPr lang="en-US" i="1" dirty="0"/>
              <a:t> which is manifest evidence of the righteous judgment of God, that you may be counted worthy of the kingdom of God, for which you also suffer;</a:t>
            </a:r>
            <a:r>
              <a:rPr lang="en-US" i="1" baseline="30000" dirty="0"/>
              <a:t> 6</a:t>
            </a:r>
            <a:r>
              <a:rPr lang="en-US" i="1" dirty="0"/>
              <a:t> 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r>
              <a:rPr lang="en-US" i="1" baseline="30000" dirty="0"/>
              <a:t> 9</a:t>
            </a:r>
            <a:r>
              <a:rPr lang="en-US" i="1" dirty="0"/>
              <a:t> These shall be punished with everlasting destruction from the presence of the Lord and from the glory of His power,</a:t>
            </a:r>
            <a:r>
              <a:rPr lang="en-US" i="1" baseline="30000" dirty="0"/>
              <a:t> 10</a:t>
            </a:r>
            <a:r>
              <a:rPr lang="en-US" i="1" dirty="0"/>
              <a:t> when He comes, in that Day, to be glorified in His saints and to be admired among all those who believe, because our testimony among you was believed.”</a:t>
            </a:r>
            <a:endParaRPr lang="en-US" sz="1200" b="0" i="1" dirty="0">
              <a:solidFill>
                <a:srgbClr val="324959"/>
              </a:solidFill>
            </a:endParaRPr>
          </a:p>
          <a:p>
            <a:pPr marL="171450" lvl="0" indent="-171450">
              <a:buFont typeface="Arial" panose="020B0604020202020204" pitchFamily="34" charset="0"/>
              <a:buChar char="•"/>
            </a:pPr>
            <a:r>
              <a:rPr lang="en-US" sz="1200" b="1" i="0" dirty="0">
                <a:solidFill>
                  <a:srgbClr val="324959"/>
                </a:solidFill>
              </a:rPr>
              <a:t>The final caution not to add to or take away from God’s word is a warning we all should heed.</a:t>
            </a:r>
          </a:p>
          <a:p>
            <a:pPr marL="0" lvl="0" indent="0">
              <a:buFont typeface="Arial" panose="020B0604020202020204" pitchFamily="34" charset="0"/>
              <a:buNone/>
            </a:pPr>
            <a:r>
              <a:rPr lang="en-US" sz="1200" b="1" i="0" dirty="0">
                <a:solidFill>
                  <a:srgbClr val="324959"/>
                </a:solidFill>
              </a:rPr>
              <a:t>(</a:t>
            </a:r>
            <a:r>
              <a:rPr lang="en-US" b="1" dirty="0"/>
              <a:t>James 1:25), </a:t>
            </a:r>
            <a:r>
              <a:rPr lang="en-US" i="1" dirty="0"/>
              <a:t>“But he who looks into the </a:t>
            </a:r>
            <a:r>
              <a:rPr lang="en-US" i="1" u="sng" dirty="0"/>
              <a:t>perfect</a:t>
            </a:r>
            <a:r>
              <a:rPr lang="en-US" i="1" dirty="0"/>
              <a:t> law of liberty and continues in it, and is not a forgetful hearer but a doer of the work, this one will be blessed in what he does.”</a:t>
            </a:r>
          </a:p>
          <a:p>
            <a:pPr marL="0" lvl="0" indent="0">
              <a:buFont typeface="Arial" panose="020B0604020202020204" pitchFamily="34" charset="0"/>
              <a:buNone/>
            </a:pPr>
            <a:r>
              <a:rPr lang="en-US" sz="1200" b="1" i="0" dirty="0">
                <a:solidFill>
                  <a:srgbClr val="324959"/>
                </a:solidFill>
              </a:rPr>
              <a:t>(Jude 3), </a:t>
            </a:r>
            <a:r>
              <a:rPr lang="en-US" sz="1200" b="0" i="1" dirty="0">
                <a:solidFill>
                  <a:srgbClr val="324959"/>
                </a:solidFill>
              </a:rPr>
              <a:t>“B</a:t>
            </a:r>
            <a:r>
              <a:rPr lang="en-US" i="1" dirty="0"/>
              <a:t>eloved, while I was very diligent to write to you concerning our common salvation, I found it necessary to write to you exhorting you to contend earnestly for the faith which was once for all delivered to the saints.”</a:t>
            </a:r>
            <a:endParaRPr lang="en-US" sz="1200" b="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87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What is the purpose of this scene?  What does God intend for us to learn?  </a:t>
            </a:r>
          </a:p>
          <a:p>
            <a:endParaRPr lang="en-US" sz="1200" b="1" baseline="0" dirty="0">
              <a:latin typeface="+mn-lt"/>
            </a:endParaRPr>
          </a:p>
          <a:p>
            <a:r>
              <a:rPr lang="en-US" sz="1200" b="1" baseline="0" dirty="0">
                <a:latin typeface="+mn-lt"/>
              </a:rPr>
              <a:t>My Thoughts:</a:t>
            </a:r>
          </a:p>
          <a:p>
            <a:pPr marL="171450" lvl="0" indent="-171450">
              <a:buFont typeface="Arial" panose="020B0604020202020204" pitchFamily="34" charset="0"/>
              <a:buChar char="•"/>
            </a:pPr>
            <a:r>
              <a:rPr lang="en-US" sz="1200" b="1" i="0" baseline="0" dirty="0">
                <a:solidFill>
                  <a:srgbClr val="324959"/>
                </a:solidFill>
                <a:latin typeface="+mn-lt"/>
              </a:rPr>
              <a:t>Any sacrifice necessary to gain access to the river of water of life (tree of life) is worth it in the end</a:t>
            </a:r>
          </a:p>
          <a:p>
            <a:pPr marL="0" lvl="0" indent="0">
              <a:buFont typeface="Arial" panose="020B0604020202020204" pitchFamily="34" charset="0"/>
              <a:buNone/>
            </a:pPr>
            <a:r>
              <a:rPr lang="en-US" sz="1200" b="1" i="0" baseline="0" dirty="0">
                <a:solidFill>
                  <a:srgbClr val="324959"/>
                </a:solidFill>
                <a:latin typeface="+mn-lt"/>
              </a:rPr>
              <a:t>(</a:t>
            </a:r>
            <a:r>
              <a:rPr lang="en-US" b="1" dirty="0"/>
              <a:t>Matthew 16:24-27), </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r>
              <a:rPr lang="en-US" i="1" baseline="30000" dirty="0"/>
              <a:t> 26</a:t>
            </a:r>
            <a:r>
              <a:rPr lang="en-US" i="1" dirty="0"/>
              <a:t> For what profit is it to a man if he gains the whole world, and loses his own soul? Or what will a man give in exchange for his soul?</a:t>
            </a:r>
            <a:r>
              <a:rPr lang="en-US" i="1" baseline="30000" dirty="0"/>
              <a:t> 27</a:t>
            </a:r>
            <a:r>
              <a:rPr lang="en-US" i="1" dirty="0"/>
              <a:t> For the Son of Man will come in the glory of His Father with His angels, and then He will reward each according to his works.”</a:t>
            </a:r>
            <a:endParaRPr lang="en-US" sz="1200" b="0" i="1" baseline="0" dirty="0">
              <a:solidFill>
                <a:srgbClr val="324959"/>
              </a:solidFill>
              <a:latin typeface="+mn-lt"/>
            </a:endParaRPr>
          </a:p>
          <a:p>
            <a:pPr marL="171450" lvl="0" indent="-171450">
              <a:buFont typeface="Arial" panose="020B0604020202020204" pitchFamily="34" charset="0"/>
              <a:buChar char="•"/>
            </a:pPr>
            <a:r>
              <a:rPr lang="en-US" sz="1200" b="1" i="0" baseline="0" dirty="0">
                <a:solidFill>
                  <a:srgbClr val="324959"/>
                </a:solidFill>
                <a:latin typeface="+mn-lt"/>
              </a:rPr>
              <a:t>The time for Christ’s final advent is near!</a:t>
            </a:r>
          </a:p>
          <a:p>
            <a:pPr marL="628650" lvl="1" indent="-171450">
              <a:buFont typeface="Arial" panose="020B0604020202020204" pitchFamily="34" charset="0"/>
              <a:buChar char="•"/>
            </a:pPr>
            <a:r>
              <a:rPr lang="en-US" sz="1200" b="0" i="0" baseline="0" dirty="0">
                <a:solidFill>
                  <a:srgbClr val="324959"/>
                </a:solidFill>
                <a:latin typeface="+mn-lt"/>
              </a:rPr>
              <a:t>Three times the expression that He is coming quickly is given in this chapter (7,12,20)</a:t>
            </a:r>
          </a:p>
          <a:p>
            <a:pPr marL="628650" lvl="1" indent="-171450">
              <a:buFont typeface="Arial" panose="020B0604020202020204" pitchFamily="34" charset="0"/>
              <a:buChar char="•"/>
            </a:pPr>
            <a:r>
              <a:rPr lang="en-US" sz="1200" b="0" i="0" baseline="0" dirty="0">
                <a:solidFill>
                  <a:srgbClr val="324959"/>
                </a:solidFill>
                <a:latin typeface="+mn-lt"/>
              </a:rPr>
              <a:t>His coming is certain, without forewarning</a:t>
            </a:r>
          </a:p>
          <a:p>
            <a:pPr marL="0" lvl="0" indent="0">
              <a:buFont typeface="Arial" panose="020B0604020202020204" pitchFamily="34" charset="0"/>
              <a:buNone/>
            </a:pPr>
            <a:r>
              <a:rPr lang="en-US" sz="1200" b="1" i="0" baseline="0" dirty="0">
                <a:solidFill>
                  <a:srgbClr val="324959"/>
                </a:solidFill>
                <a:latin typeface="+mn-lt"/>
              </a:rPr>
              <a:t>(2 Peter 3:10), </a:t>
            </a:r>
            <a:r>
              <a:rPr lang="en-US" sz="1200" b="0" i="1" baseline="0" dirty="0">
                <a:solidFill>
                  <a:srgbClr val="324959"/>
                </a:solidFill>
                <a:latin typeface="+mn-lt"/>
              </a:rPr>
              <a:t>“</a:t>
            </a:r>
            <a:r>
              <a:rPr lang="en-US" i="1" dirty="0"/>
              <a:t>But the day of the Lord will come as a thief in the night</a:t>
            </a:r>
            <a:r>
              <a:rPr lang="en-US" sz="1200" b="0" i="1" baseline="0" dirty="0">
                <a:solidFill>
                  <a:srgbClr val="324959"/>
                </a:solidFill>
                <a:latin typeface="+mn-lt"/>
              </a:rPr>
              <a:t>…”</a:t>
            </a:r>
          </a:p>
          <a:p>
            <a:pPr marL="628650" lvl="1" indent="-171450">
              <a:buFont typeface="Arial" panose="020B0604020202020204" pitchFamily="34" charset="0"/>
              <a:buChar char="•"/>
            </a:pPr>
            <a:r>
              <a:rPr lang="en-US" sz="1200" b="0" i="0" baseline="0" dirty="0">
                <a:solidFill>
                  <a:srgbClr val="324959"/>
                </a:solidFill>
                <a:latin typeface="+mn-lt"/>
              </a:rPr>
              <a:t>Our lesson, then, is to be prepared!</a:t>
            </a:r>
          </a:p>
          <a:p>
            <a:pPr marL="0" lvl="0" indent="0">
              <a:buFont typeface="Arial" panose="020B0604020202020204" pitchFamily="34" charset="0"/>
              <a:buNone/>
            </a:pPr>
            <a:r>
              <a:rPr lang="en-US" sz="1200" b="1" i="0" baseline="0" dirty="0">
                <a:solidFill>
                  <a:srgbClr val="324959"/>
                </a:solidFill>
                <a:latin typeface="+mn-lt"/>
              </a:rPr>
              <a:t>(</a:t>
            </a:r>
            <a:r>
              <a:rPr lang="en-US" b="1" dirty="0"/>
              <a:t>Revelation 1:3), </a:t>
            </a:r>
            <a:r>
              <a:rPr lang="en-US" i="1" dirty="0"/>
              <a:t>“Blessed is he who reads and those who hear the words of this prophecy, </a:t>
            </a:r>
            <a:r>
              <a:rPr lang="en-US" i="1" u="sng" dirty="0"/>
              <a:t>and keep those things which are written in it</a:t>
            </a:r>
            <a:r>
              <a:rPr lang="en-US" i="1" dirty="0"/>
              <a:t>; for the time is near.”</a:t>
            </a:r>
          </a:p>
          <a:p>
            <a:pPr marL="0" lvl="0" indent="0">
              <a:buFont typeface="Arial" panose="020B0604020202020204" pitchFamily="34" charset="0"/>
              <a:buNone/>
            </a:pPr>
            <a:r>
              <a:rPr lang="en-US" sz="1200" b="1" i="0" baseline="0" dirty="0">
                <a:solidFill>
                  <a:srgbClr val="324959"/>
                </a:solidFill>
                <a:latin typeface="+mn-lt"/>
              </a:rPr>
              <a:t>(</a:t>
            </a:r>
            <a:r>
              <a:rPr lang="en-US" b="1" dirty="0"/>
              <a:t>Revelation 14:13), </a:t>
            </a:r>
            <a:r>
              <a:rPr lang="en-US" i="1" dirty="0"/>
              <a:t>“Then I heard a voice from heaven saying to me, “Write: ‘Blessed are the dead </a:t>
            </a:r>
            <a:r>
              <a:rPr lang="en-US" i="1" u="sng" dirty="0"/>
              <a:t>who die in the Lord</a:t>
            </a:r>
            <a:r>
              <a:rPr lang="en-US" i="1" dirty="0"/>
              <a:t> from now on.’ ”</a:t>
            </a:r>
          </a:p>
          <a:p>
            <a:pPr marL="0" lvl="0" indent="0">
              <a:buFont typeface="Arial" panose="020B0604020202020204" pitchFamily="34" charset="0"/>
              <a:buNone/>
            </a:pPr>
            <a:r>
              <a:rPr lang="en-US" sz="1200" b="1" i="0" baseline="0" dirty="0">
                <a:solidFill>
                  <a:srgbClr val="324959"/>
                </a:solidFill>
                <a:latin typeface="+mn-lt"/>
              </a:rPr>
              <a:t>(</a:t>
            </a:r>
            <a:r>
              <a:rPr lang="en-US" b="1" dirty="0"/>
              <a:t>Revelation 16:15), </a:t>
            </a:r>
            <a:r>
              <a:rPr lang="en-US" i="1" dirty="0"/>
              <a:t>“Behold, I am coming as a thief. Blessed is he who watches, </a:t>
            </a:r>
            <a:r>
              <a:rPr lang="en-US" i="1" u="sng" dirty="0"/>
              <a:t>and keeps his garments</a:t>
            </a:r>
            <a:r>
              <a:rPr lang="en-US" i="1" dirty="0"/>
              <a:t>, lest he walk naked and they see his shame.”</a:t>
            </a:r>
          </a:p>
          <a:p>
            <a:pPr marL="171450" lvl="0" indent="-171450">
              <a:buFont typeface="Arial" panose="020B0604020202020204" pitchFamily="34" charset="0"/>
              <a:buChar char="•"/>
            </a:pPr>
            <a:r>
              <a:rPr lang="en-US" sz="1200" b="1" i="0" baseline="0" dirty="0">
                <a:solidFill>
                  <a:srgbClr val="324959"/>
                </a:solidFill>
                <a:latin typeface="+mn-lt"/>
              </a:rPr>
              <a:t>There is a need on our part for desire (to thirst).  If we desire, we are invited to “Come!”</a:t>
            </a:r>
          </a:p>
          <a:p>
            <a:pPr marL="628650" lvl="1" indent="-171450">
              <a:buFont typeface="Arial" panose="020B0604020202020204" pitchFamily="34" charset="0"/>
              <a:buChar char="•"/>
            </a:pPr>
            <a:r>
              <a:rPr lang="en-US" b="0" i="0" baseline="0" dirty="0">
                <a:solidFill>
                  <a:srgbClr val="324959"/>
                </a:solidFill>
                <a:latin typeface="+mn-lt"/>
              </a:rPr>
              <a:t>Access to the water of life is given freely to all men</a:t>
            </a:r>
          </a:p>
          <a:p>
            <a:pPr marL="628650" lvl="1" indent="-171450">
              <a:buFont typeface="Arial" panose="020B0604020202020204" pitchFamily="34" charset="0"/>
              <a:buChar char="•"/>
            </a:pPr>
            <a:r>
              <a:rPr lang="en-US" b="0" i="0" baseline="0" dirty="0">
                <a:solidFill>
                  <a:srgbClr val="324959"/>
                </a:solidFill>
                <a:latin typeface="+mn-lt"/>
              </a:rPr>
              <a:t>However, nothing is forced upon men.  Our own volition must lead us to the water of life.</a:t>
            </a:r>
          </a:p>
          <a:p>
            <a:pPr marL="0" lvl="0" indent="0">
              <a:buFont typeface="Arial" panose="020B0604020202020204" pitchFamily="34" charset="0"/>
              <a:buNone/>
            </a:pPr>
            <a:r>
              <a:rPr lang="en-US" b="1" i="0" baseline="0" dirty="0">
                <a:solidFill>
                  <a:srgbClr val="324959"/>
                </a:solidFill>
                <a:latin typeface="+mn-lt"/>
              </a:rPr>
              <a:t>(</a:t>
            </a:r>
            <a:r>
              <a:rPr lang="en-US" b="1" dirty="0"/>
              <a:t>Mark 16:15-16), </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endParaRPr lang="en-US"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7417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Practice – Application to them and us  (Note identical, because the warning of Christ’s imminent coming is as relevant to us today is it was to the souls in the first century.</a:t>
            </a:r>
          </a:p>
          <a:p>
            <a:pPr marL="175308" lvl="0" indent="-175308">
              <a:buFont typeface="Arial" panose="020B0604020202020204" pitchFamily="34" charset="0"/>
              <a:buChar char="•"/>
            </a:pPr>
            <a:r>
              <a:rPr lang="en-US" sz="1200" b="1" dirty="0">
                <a:solidFill>
                  <a:schemeClr val="tx1"/>
                </a:solidFill>
                <a:latin typeface="+mn-lt"/>
              </a:rPr>
              <a:t>Them</a:t>
            </a:r>
          </a:p>
          <a:p>
            <a:pPr marL="632508" lvl="1" indent="-175308">
              <a:buFont typeface="Arial" panose="020B0604020202020204" pitchFamily="34" charset="0"/>
              <a:buChar char="•"/>
            </a:pPr>
            <a:r>
              <a:rPr lang="en-US" sz="1200" b="1" dirty="0">
                <a:solidFill>
                  <a:schemeClr val="tx1"/>
                </a:solidFill>
                <a:latin typeface="+mn-lt"/>
              </a:rPr>
              <a:t>Until Christ comes again, injustice and filthiness will continue among men.  Our admonition to is remain righteous and holy. (11)</a:t>
            </a:r>
          </a:p>
          <a:p>
            <a:pPr marL="1089708" lvl="2" indent="-175308">
              <a:buFont typeface="Arial" panose="020B0604020202020204" pitchFamily="34" charset="0"/>
              <a:buChar char="•"/>
            </a:pPr>
            <a:r>
              <a:rPr lang="en-US" sz="1200" b="0" i="0" dirty="0">
                <a:solidFill>
                  <a:schemeClr val="tx1"/>
                </a:solidFill>
                <a:latin typeface="+mn-lt"/>
              </a:rPr>
              <a:t>Note:  These words are not an encouragement for the sinner to continue to sin.</a:t>
            </a:r>
          </a:p>
          <a:p>
            <a:pPr marL="1089708" lvl="2" indent="-175308">
              <a:buFont typeface="Arial" panose="020B0604020202020204" pitchFamily="34" charset="0"/>
              <a:buChar char="•"/>
            </a:pPr>
            <a:r>
              <a:rPr lang="en-US" sz="1200" b="0" i="0" dirty="0">
                <a:solidFill>
                  <a:schemeClr val="tx1"/>
                </a:solidFill>
                <a:latin typeface="+mn-lt"/>
              </a:rPr>
              <a:t>Instead, they reveal a practical reality.  Until Christ comes, evil will continue in the world.</a:t>
            </a:r>
          </a:p>
          <a:p>
            <a:pPr marL="632508" lvl="1" indent="-175308">
              <a:buFont typeface="Arial" panose="020B0604020202020204" pitchFamily="34" charset="0"/>
              <a:buChar char="•"/>
            </a:pPr>
            <a:r>
              <a:rPr lang="en-US" sz="1200" b="1" i="0" dirty="0">
                <a:solidFill>
                  <a:schemeClr val="tx1"/>
                </a:solidFill>
                <a:latin typeface="+mn-lt"/>
              </a:rPr>
              <a:t>Don’t alter God’s Word! (18-19)</a:t>
            </a:r>
          </a:p>
          <a:p>
            <a:pPr marL="1089708" lvl="2" indent="-175308">
              <a:buFont typeface="Arial" panose="020B0604020202020204" pitchFamily="34" charset="0"/>
              <a:buChar char="•"/>
            </a:pPr>
            <a:r>
              <a:rPr lang="en-US" sz="1200" b="0" i="0" dirty="0">
                <a:solidFill>
                  <a:schemeClr val="tx1"/>
                </a:solidFill>
                <a:latin typeface="+mn-lt"/>
              </a:rPr>
              <a:t>These visions are from God.  As such they demand respect</a:t>
            </a:r>
          </a:p>
          <a:p>
            <a:pPr marL="1089708" lvl="2" indent="-175308">
              <a:buFont typeface="Arial" panose="020B0604020202020204" pitchFamily="34" charset="0"/>
              <a:buChar char="•"/>
            </a:pPr>
            <a:r>
              <a:rPr lang="en-US" sz="1200" b="0" i="0" dirty="0">
                <a:solidFill>
                  <a:schemeClr val="tx1"/>
                </a:solidFill>
                <a:latin typeface="+mn-lt"/>
              </a:rPr>
              <a:t>Those who hear must accept them AS IS.</a:t>
            </a:r>
          </a:p>
          <a:p>
            <a:pPr marL="1089708" lvl="2" indent="-175308">
              <a:buFont typeface="Arial" panose="020B0604020202020204" pitchFamily="34" charset="0"/>
              <a:buChar char="•"/>
            </a:pPr>
            <a:r>
              <a:rPr lang="en-US" sz="1200" b="0" i="0" dirty="0">
                <a:solidFill>
                  <a:schemeClr val="tx1"/>
                </a:solidFill>
                <a:latin typeface="+mn-lt"/>
              </a:rPr>
              <a:t>Those who alter them do so at their own peril</a:t>
            </a:r>
          </a:p>
          <a:p>
            <a:pPr marL="175308" lvl="0" indent="-175308">
              <a:buFont typeface="Arial" panose="020B0604020202020204" pitchFamily="34" charset="0"/>
              <a:buChar char="•"/>
            </a:pPr>
            <a:r>
              <a:rPr lang="en-US" sz="1200" b="1" i="0" dirty="0">
                <a:solidFill>
                  <a:schemeClr val="tx1"/>
                </a:solidFill>
                <a:latin typeface="+mn-lt"/>
              </a:rPr>
              <a:t>Us</a:t>
            </a:r>
          </a:p>
          <a:p>
            <a:pPr marL="632508" lvl="1" indent="-175308">
              <a:buFont typeface="Arial" panose="020B0604020202020204" pitchFamily="34" charset="0"/>
              <a:buChar char="•"/>
            </a:pPr>
            <a:r>
              <a:rPr lang="en-US" sz="1200" b="1" i="0" dirty="0">
                <a:solidFill>
                  <a:schemeClr val="tx1"/>
                </a:solidFill>
                <a:latin typeface="+mn-lt"/>
              </a:rPr>
              <a:t>Continue in faithfulness in the face of opposition.</a:t>
            </a:r>
          </a:p>
          <a:p>
            <a:pPr marL="0" lvl="0" indent="0">
              <a:buFont typeface="Arial" panose="020B0604020202020204" pitchFamily="34" charset="0"/>
              <a:buNone/>
            </a:pPr>
            <a:r>
              <a:rPr lang="en-US" sz="1200" b="1" i="0" dirty="0">
                <a:solidFill>
                  <a:schemeClr val="tx1"/>
                </a:solidFill>
                <a:latin typeface="+mn-lt"/>
              </a:rPr>
              <a:t>(</a:t>
            </a:r>
            <a:r>
              <a:rPr lang="en-US" b="1" dirty="0"/>
              <a:t>2 Timothy 3:12-15) [Paul to Timothy], </a:t>
            </a:r>
            <a:r>
              <a:rPr lang="en-US" i="1" dirty="0"/>
              <a:t>“Yes, and all who desire to live godly in Christ Jesus will suffer persecution.</a:t>
            </a:r>
            <a:r>
              <a:rPr lang="en-US" i="1" baseline="30000" dirty="0"/>
              <a:t> 13</a:t>
            </a:r>
            <a:r>
              <a:rPr lang="en-US" i="1" dirty="0"/>
              <a:t> But evil men and impostors will grow worse and worse, deceiving and being deceived.</a:t>
            </a:r>
            <a:r>
              <a:rPr lang="en-US" i="1" baseline="30000" dirty="0"/>
              <a:t> 14</a:t>
            </a:r>
            <a:r>
              <a:rPr lang="en-US" i="1" dirty="0"/>
              <a:t> But you must continue in the things which you have learned and been assured of, knowing from whom you have learned them,</a:t>
            </a:r>
            <a:r>
              <a:rPr lang="en-US" i="1" baseline="30000" dirty="0"/>
              <a:t> 15</a:t>
            </a:r>
            <a:r>
              <a:rPr lang="en-US" i="1" dirty="0"/>
              <a:t> and that from childhood you have known the Holy Scriptures, which are able to make you wise for salvation through faith which is in Christ Jesus.”</a:t>
            </a:r>
          </a:p>
          <a:p>
            <a:pPr marL="0" lvl="0" indent="0">
              <a:buFont typeface="Arial" panose="020B0604020202020204" pitchFamily="34" charset="0"/>
              <a:buNone/>
            </a:pPr>
            <a:r>
              <a:rPr lang="en-US" b="1" dirty="0"/>
              <a:t>(Luke 6:22-23), </a:t>
            </a:r>
            <a:r>
              <a:rPr lang="en-US" i="1" dirty="0"/>
              <a:t>“Blessed are you when men hate you, and when they exclude you, and revile you, and cast out your name as evil, for the Son of Man's sake. </a:t>
            </a:r>
            <a:r>
              <a:rPr lang="en-US" i="1" baseline="30000" dirty="0"/>
              <a:t>23</a:t>
            </a:r>
            <a:r>
              <a:rPr lang="en-US" i="1" dirty="0"/>
              <a:t> Rejoice in that day and leap for joy!</a:t>
            </a:r>
            <a:br>
              <a:rPr lang="en-US" i="1" dirty="0"/>
            </a:br>
            <a:r>
              <a:rPr lang="en-US" i="1" dirty="0"/>
              <a:t>For indeed your reward is great in heaven, for in like manner their fathers did to the prophets.”</a:t>
            </a:r>
          </a:p>
          <a:p>
            <a:pPr marL="628650" lvl="1" indent="-171450">
              <a:buFont typeface="Arial" panose="020B0604020202020204" pitchFamily="34" charset="0"/>
              <a:buChar char="•"/>
            </a:pPr>
            <a:r>
              <a:rPr lang="en-US" sz="1200" b="1" i="1" dirty="0">
                <a:solidFill>
                  <a:schemeClr val="tx1"/>
                </a:solidFill>
                <a:latin typeface="+mn-lt"/>
              </a:rPr>
              <a:t>Don’t add to or take away from the words of the prophecy of this book. (Consider the punishment for such action).</a:t>
            </a:r>
          </a:p>
          <a:p>
            <a:pPr marL="1085850" lvl="2" indent="-171450">
              <a:buFont typeface="Arial" panose="020B0604020202020204" pitchFamily="34" charset="0"/>
              <a:buChar char="•"/>
            </a:pPr>
            <a:r>
              <a:rPr lang="en-US" sz="1200" b="0" i="0" dirty="0">
                <a:solidFill>
                  <a:schemeClr val="tx1"/>
                </a:solidFill>
                <a:latin typeface="+mn-lt"/>
              </a:rPr>
              <a:t>As it is prophecy, it is directly from God and must be respected</a:t>
            </a:r>
          </a:p>
          <a:p>
            <a:pPr marL="0" lvl="0" indent="0">
              <a:buFont typeface="Arial" panose="020B0604020202020204" pitchFamily="34" charset="0"/>
              <a:buNone/>
            </a:pPr>
            <a:r>
              <a:rPr lang="en-US" sz="1200" b="1" i="0" dirty="0">
                <a:solidFill>
                  <a:schemeClr val="tx1"/>
                </a:solidFill>
                <a:latin typeface="+mn-lt"/>
              </a:rPr>
              <a:t>(</a:t>
            </a:r>
            <a:r>
              <a:rPr lang="en-US" b="1" dirty="0"/>
              <a:t>2 Peter 1:20-21), </a:t>
            </a:r>
            <a:r>
              <a:rPr lang="en-US" i="1" dirty="0"/>
              <a:t>“knowing this first, that no prophecy of Scripture is of any private interpretation,</a:t>
            </a:r>
            <a:r>
              <a:rPr lang="en-US" i="1" baseline="30000" dirty="0"/>
              <a:t> 21</a:t>
            </a:r>
            <a:r>
              <a:rPr lang="en-US" i="1" dirty="0"/>
              <a:t> for prophecy never came by the will of man, but holy men of God spoke as they were moved by the Holy Spirit.”</a:t>
            </a:r>
          </a:p>
          <a:p>
            <a:pPr marL="1085850" lvl="2" indent="-171450">
              <a:buFont typeface="Arial" panose="020B0604020202020204" pitchFamily="34" charset="0"/>
              <a:buChar char="•"/>
            </a:pPr>
            <a:r>
              <a:rPr lang="en-US" sz="1200" b="0" i="0" dirty="0">
                <a:solidFill>
                  <a:schemeClr val="tx1"/>
                </a:solidFill>
                <a:latin typeface="+mn-lt"/>
              </a:rPr>
              <a:t>ALL SCRIPTURE is prophetic (forth telling), and thus inspired.</a:t>
            </a:r>
          </a:p>
          <a:p>
            <a:pPr marL="0" lvl="0" indent="0">
              <a:buFont typeface="Arial" panose="020B0604020202020204" pitchFamily="34" charset="0"/>
              <a:buNone/>
            </a:pPr>
            <a:r>
              <a:rPr lang="en-US" sz="1200" b="1" i="0" dirty="0">
                <a:solidFill>
                  <a:schemeClr val="tx1"/>
                </a:solidFill>
                <a:latin typeface="+mn-lt"/>
              </a:rPr>
              <a:t>(2 Timothy 3:16-17), </a:t>
            </a:r>
            <a:r>
              <a:rPr lang="en-US" sz="1200" b="0" i="1" dirty="0">
                <a:solidFill>
                  <a:schemeClr val="tx1"/>
                </a:solidFill>
                <a:latin typeface="+mn-lt"/>
              </a:rPr>
              <a:t>“</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a:p>
            <a:pPr marL="1085850" lvl="2" indent="-171450">
              <a:buFont typeface="Arial" panose="020B0604020202020204" pitchFamily="34" charset="0"/>
              <a:buChar char="•"/>
            </a:pPr>
            <a:r>
              <a:rPr lang="en-US" sz="1200" b="0" i="0" dirty="0">
                <a:solidFill>
                  <a:schemeClr val="tx1"/>
                </a:solidFill>
                <a:latin typeface="+mn-lt"/>
              </a:rPr>
              <a:t>Thus, the punishment for altering this prophecy is the same as altering any aspect of God’s word.</a:t>
            </a:r>
          </a:p>
          <a:p>
            <a:pPr marL="0" lvl="0" indent="0">
              <a:buFont typeface="Arial" panose="020B0604020202020204" pitchFamily="34" charset="0"/>
              <a:buNone/>
            </a:pPr>
            <a:r>
              <a:rPr lang="en-US" sz="1200" b="1" i="0" dirty="0">
                <a:solidFill>
                  <a:schemeClr val="tx1"/>
                </a:solidFill>
                <a:latin typeface="+mn-lt"/>
              </a:rPr>
              <a:t>(</a:t>
            </a:r>
            <a:r>
              <a:rPr lang="en-US" b="1" dirty="0"/>
              <a:t>Deuteronomy 4:1-2), </a:t>
            </a:r>
            <a:r>
              <a:rPr lang="en-US" i="1" dirty="0"/>
              <a:t>“Now, O Israel, listen to the statutes and the judgments which I teach you to observe, that you may live, and go in and possess the land which the Lord God of your fathers is giving you.</a:t>
            </a:r>
            <a:r>
              <a:rPr lang="en-US" i="1" baseline="30000" dirty="0"/>
              <a:t> 2</a:t>
            </a:r>
            <a:r>
              <a:rPr lang="en-US" i="1" dirty="0"/>
              <a:t> You shall not add to the word which I command you, nor take from it, that you may keep the commandments of the Lord your God which I command you.”</a:t>
            </a:r>
          </a:p>
          <a:p>
            <a:pPr marL="1085850" lvl="2" indent="-171450">
              <a:buFont typeface="Arial" panose="020B0604020202020204" pitchFamily="34" charset="0"/>
              <a:buChar char="•"/>
            </a:pPr>
            <a:r>
              <a:rPr lang="en-US" sz="1200" b="0" i="0" dirty="0">
                <a:solidFill>
                  <a:schemeClr val="tx1"/>
                </a:solidFill>
                <a:latin typeface="+mn-lt"/>
              </a:rPr>
              <a:t>Plagues added – name blotted out of the book of life.</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51051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FF00FF"/>
                </a:highlight>
                <a:latin typeface="+mn-lt"/>
              </a:rPr>
              <a:t>Characters and Symbols of the Vision found in chapter 20:1-10</a:t>
            </a:r>
          </a:p>
          <a:p>
            <a:pPr marL="642795" lvl="1" indent="-175308">
              <a:buFont typeface="Arial" panose="020B0604020202020204" pitchFamily="34" charset="0"/>
              <a:buChar char="•"/>
            </a:pPr>
            <a:r>
              <a:rPr lang="en-US" sz="1200" b="1" dirty="0">
                <a:highlight>
                  <a:srgbClr val="FF00FF"/>
                </a:highlight>
                <a:latin typeface="+mn-lt"/>
              </a:rPr>
              <a:t>Identify and define</a:t>
            </a:r>
          </a:p>
          <a:p>
            <a:pPr marL="467487" lvl="1" indent="0">
              <a:buFont typeface="Arial" panose="020B0604020202020204" pitchFamily="34" charset="0"/>
              <a:buNone/>
            </a:pPr>
            <a:endParaRPr lang="en-US" sz="1200" b="1" dirty="0">
              <a:highlight>
                <a:srgbClr val="FF00FF"/>
              </a:highlight>
              <a:latin typeface="+mn-lt"/>
            </a:endParaRPr>
          </a:p>
          <a:p>
            <a:pPr marL="10287" lvl="0" indent="0">
              <a:buFont typeface="Arial" panose="020B0604020202020204" pitchFamily="34" charset="0"/>
              <a:buNone/>
            </a:pPr>
            <a:r>
              <a:rPr lang="en-US" sz="1200" b="1" dirty="0">
                <a:highlight>
                  <a:srgbClr val="FFFF00"/>
                </a:highlight>
                <a:latin typeface="+mn-lt"/>
              </a:rPr>
              <a:t>First, consider the parallel to the first several verses in Revelation 22 and the text of Genesis 2 and 3 (with Adam and Eve’s idyllic existence in the Garden of Eden</a:t>
            </a:r>
          </a:p>
          <a:p>
            <a:pPr marL="638937" lvl="1" indent="-171450">
              <a:buFont typeface="Arial" panose="020B0604020202020204" pitchFamily="34" charset="0"/>
              <a:buChar char="•"/>
            </a:pPr>
            <a:r>
              <a:rPr lang="en-US" sz="1200" b="1" dirty="0">
                <a:latin typeface="+mn-lt"/>
              </a:rPr>
              <a:t>In the garden of Eden there was a tree of life (Genesis 2:9)</a:t>
            </a:r>
          </a:p>
          <a:p>
            <a:pPr marL="638937" lvl="1" indent="-171450">
              <a:buFont typeface="Arial" panose="020B0604020202020204" pitchFamily="34" charset="0"/>
              <a:buChar char="•"/>
            </a:pPr>
            <a:r>
              <a:rPr lang="en-US" sz="1200" b="1" dirty="0">
                <a:latin typeface="+mn-lt"/>
              </a:rPr>
              <a:t>There was a river running through the garden that watered the gardens (2:10)</a:t>
            </a:r>
          </a:p>
          <a:p>
            <a:pPr marL="638937" lvl="1" indent="-171450">
              <a:buFont typeface="Arial" panose="020B0604020202020204" pitchFamily="34" charset="0"/>
              <a:buChar char="•"/>
            </a:pPr>
            <a:r>
              <a:rPr lang="en-US" sz="1200" b="1" dirty="0">
                <a:latin typeface="+mn-lt"/>
              </a:rPr>
              <a:t>There was no sin initially in the Garden (and because of sin, Adam and Eve were expelled (Genesis 3:22-ff)</a:t>
            </a:r>
          </a:p>
          <a:p>
            <a:pPr marL="638937" lvl="1" indent="-171450">
              <a:buFont typeface="Arial" panose="020B0604020202020204" pitchFamily="34" charset="0"/>
              <a:buChar char="•"/>
            </a:pPr>
            <a:r>
              <a:rPr lang="en-US" sz="1200" b="1" dirty="0">
                <a:latin typeface="+mn-lt"/>
              </a:rPr>
              <a:t>God was present in the garden (3:8)</a:t>
            </a:r>
          </a:p>
          <a:p>
            <a:pPr marL="638937" lvl="1" indent="-171450">
              <a:buFont typeface="Arial" panose="020B0604020202020204" pitchFamily="34" charset="0"/>
              <a:buChar char="•"/>
            </a:pPr>
            <a:r>
              <a:rPr lang="en-US" sz="1200" b="1" dirty="0">
                <a:latin typeface="+mn-lt"/>
              </a:rPr>
              <a:t>It is interesting how closely that first, idyllic existence God created for man, mirrors the eternal destination of the righteous!</a:t>
            </a:r>
          </a:p>
          <a:p>
            <a:pPr marL="467487" lvl="1" indent="0">
              <a:buFont typeface="Arial" panose="020B0604020202020204" pitchFamily="34" charset="0"/>
              <a:buNone/>
            </a:pPr>
            <a:endParaRPr lang="en-US" sz="1200" b="1" dirty="0">
              <a:highlight>
                <a:srgbClr val="FF00FF"/>
              </a:highlight>
              <a:latin typeface="+mn-lt"/>
            </a:endParaRPr>
          </a:p>
          <a:p>
            <a:pPr marL="185595" lvl="0" indent="-175308">
              <a:buFont typeface="Arial" panose="020B0604020202020204" pitchFamily="34" charset="0"/>
              <a:buChar char="•"/>
            </a:pPr>
            <a:r>
              <a:rPr lang="en-US" sz="1200" b="1" dirty="0">
                <a:solidFill>
                  <a:srgbClr val="324959"/>
                </a:solidFill>
                <a:highlight>
                  <a:srgbClr val="FFFF00"/>
                </a:highlight>
              </a:rPr>
              <a:t>River of Water of Life (1)</a:t>
            </a:r>
          </a:p>
          <a:p>
            <a:pPr marL="642795" lvl="1" indent="-175308">
              <a:buFont typeface="Arial" panose="020B0604020202020204" pitchFamily="34" charset="0"/>
              <a:buChar char="•"/>
            </a:pPr>
            <a:r>
              <a:rPr lang="en-US" sz="1200" b="0" dirty="0">
                <a:solidFill>
                  <a:srgbClr val="324959"/>
                </a:solidFill>
              </a:rPr>
              <a:t>It is described as Pure, appropriate for a river that contains the water of life!</a:t>
            </a:r>
          </a:p>
          <a:p>
            <a:pPr marL="642795" lvl="1" indent="-175308">
              <a:buFont typeface="Arial" panose="020B0604020202020204" pitchFamily="34" charset="0"/>
              <a:buChar char="•"/>
            </a:pPr>
            <a:r>
              <a:rPr lang="en-US" sz="1200" b="1" dirty="0">
                <a:solidFill>
                  <a:srgbClr val="324959"/>
                </a:solidFill>
              </a:rPr>
              <a:t>The idea of “water of life” is one that echoes throughout the Bible</a:t>
            </a:r>
          </a:p>
          <a:p>
            <a:pPr marL="1099995" lvl="2" indent="-175308">
              <a:buFont typeface="Arial" panose="020B0604020202020204" pitchFamily="34" charset="0"/>
              <a:buChar char="•"/>
            </a:pPr>
            <a:r>
              <a:rPr lang="en-US" sz="1200" b="0" dirty="0">
                <a:solidFill>
                  <a:srgbClr val="324959"/>
                </a:solidFill>
              </a:rPr>
              <a:t>Noah and his family were saved through water (1 Peter 3:21)</a:t>
            </a:r>
          </a:p>
          <a:p>
            <a:pPr marL="1099995" lvl="2" indent="-175308">
              <a:buFont typeface="Arial" panose="020B0604020202020204" pitchFamily="34" charset="0"/>
              <a:buChar char="•"/>
            </a:pPr>
            <a:r>
              <a:rPr lang="en-US" sz="1200" b="0" dirty="0">
                <a:solidFill>
                  <a:srgbClr val="324959"/>
                </a:solidFill>
              </a:rPr>
              <a:t>The Red Sea parted for Moses and the people (Exodus 14)</a:t>
            </a:r>
          </a:p>
          <a:p>
            <a:pPr marL="1099995" lvl="2" indent="-175308">
              <a:buFont typeface="Arial" panose="020B0604020202020204" pitchFamily="34" charset="0"/>
              <a:buChar char="•"/>
            </a:pPr>
            <a:r>
              <a:rPr lang="en-US" sz="1200" b="0" dirty="0">
                <a:solidFill>
                  <a:srgbClr val="324959"/>
                </a:solidFill>
              </a:rPr>
              <a:t>Water flowed out of a rock to quench the thirst of Israel (Exodus 17; Numbers 20)</a:t>
            </a:r>
          </a:p>
          <a:p>
            <a:pPr marL="642795" lvl="1" indent="-175308">
              <a:buFont typeface="Arial" panose="020B0604020202020204" pitchFamily="34" charset="0"/>
              <a:buChar char="•"/>
            </a:pPr>
            <a:r>
              <a:rPr lang="en-US" sz="1200" b="1" dirty="0">
                <a:solidFill>
                  <a:srgbClr val="324959"/>
                </a:solidFill>
              </a:rPr>
              <a:t>Of course, the spiritual application is the one that counts!</a:t>
            </a:r>
          </a:p>
          <a:p>
            <a:pPr marL="10287" lvl="0" indent="0">
              <a:buFont typeface="Arial" panose="020B0604020202020204" pitchFamily="34" charset="0"/>
              <a:buNone/>
            </a:pPr>
            <a:r>
              <a:rPr lang="en-US" b="1" dirty="0"/>
              <a:t>(Jeremiah 2:11-13), </a:t>
            </a:r>
            <a:r>
              <a:rPr lang="en-US" i="1" dirty="0"/>
              <a:t>“My people have changed their Glory for what does not profit. </a:t>
            </a:r>
            <a:r>
              <a:rPr lang="en-US" i="1" baseline="30000" dirty="0"/>
              <a:t>12</a:t>
            </a:r>
            <a:r>
              <a:rPr lang="en-US" i="1" dirty="0"/>
              <a:t> Be astonished, O heavens, at this, and be horribly afraid; be very desolate,” says the Lord. </a:t>
            </a:r>
            <a:r>
              <a:rPr lang="en-US" i="1" baseline="30000" dirty="0"/>
              <a:t>13</a:t>
            </a:r>
            <a:r>
              <a:rPr lang="en-US" i="1" dirty="0"/>
              <a:t> “For My people have committed two evils: They have forsaken </a:t>
            </a:r>
            <a:r>
              <a:rPr lang="en-US" i="1" u="sng" dirty="0"/>
              <a:t>Me, the fountain of living waters</a:t>
            </a:r>
            <a:r>
              <a:rPr lang="en-US" i="1" dirty="0"/>
              <a:t>, and hewn themselves cisterns—broken cisterns that can hold no water.”</a:t>
            </a:r>
          </a:p>
          <a:p>
            <a:pPr marL="10287" lvl="0" indent="0">
              <a:buFont typeface="Arial" panose="020B0604020202020204" pitchFamily="34" charset="0"/>
              <a:buNone/>
            </a:pPr>
            <a:r>
              <a:rPr lang="en-US" b="1" dirty="0"/>
              <a:t>(Isaiah 12:2-4), </a:t>
            </a:r>
            <a:r>
              <a:rPr lang="en-US" i="1" dirty="0"/>
              <a:t>“Behold, God is my salvation, I will trust and not be afraid; ‘For Yah, the Lord, is my strength and song; He also has become my salvation.’ ” </a:t>
            </a:r>
            <a:r>
              <a:rPr lang="en-US" i="1" baseline="30000" dirty="0"/>
              <a:t>3</a:t>
            </a:r>
            <a:r>
              <a:rPr lang="en-US" i="1" dirty="0"/>
              <a:t> Therefore with joy you will draw </a:t>
            </a:r>
            <a:r>
              <a:rPr lang="en-US" i="1" u="sng" dirty="0"/>
              <a:t>water from the wells of salvation</a:t>
            </a:r>
            <a:r>
              <a:rPr lang="en-US" i="1" dirty="0"/>
              <a:t>. </a:t>
            </a:r>
            <a:r>
              <a:rPr lang="en-US" i="1" baseline="30000" dirty="0"/>
              <a:t>4</a:t>
            </a:r>
            <a:r>
              <a:rPr lang="en-US" i="1" dirty="0"/>
              <a:t> And in that day you will say: “Praise the Lord, call upon His name; declare His deeds among the peoples, make mention that His name is exalted.”</a:t>
            </a:r>
          </a:p>
          <a:p>
            <a:pPr marL="10287" lvl="0" indent="0">
              <a:buFont typeface="Arial" panose="020B0604020202020204" pitchFamily="34" charset="0"/>
              <a:buNone/>
            </a:pPr>
            <a:r>
              <a:rPr lang="en-US" b="1" dirty="0"/>
              <a:t>(John 4:13-14), </a:t>
            </a:r>
            <a:r>
              <a:rPr lang="en-US" i="1" dirty="0"/>
              <a:t>“Jesus answered and said to her, “Whoever drinks of this water will thirst again,</a:t>
            </a:r>
            <a:r>
              <a:rPr lang="en-US" i="1" baseline="30000" dirty="0"/>
              <a:t> 14</a:t>
            </a:r>
            <a:r>
              <a:rPr lang="en-US" i="1" dirty="0"/>
              <a:t> but whoever drinks of the water that I shall give him will never thirst. But the water that I shall give him will become in him a fountain of water springing up into everlasting life.”</a:t>
            </a:r>
          </a:p>
          <a:p>
            <a:pPr marL="10287" lvl="0" indent="0">
              <a:buFont typeface="Arial" panose="020B0604020202020204" pitchFamily="34" charset="0"/>
              <a:buNone/>
            </a:pPr>
            <a:r>
              <a:rPr lang="en-US" b="1" dirty="0"/>
              <a:t>(Revelation 21:6), </a:t>
            </a:r>
            <a:r>
              <a:rPr lang="en-US" i="1" dirty="0"/>
              <a:t>“And He said to me, “It is done! I am the Alpha and the Omega, the Beginning and the End. I will give of the fountain of the water of life freely to him who thirsts.”</a:t>
            </a:r>
            <a:endParaRPr lang="en-US" sz="1200" b="0" i="1" dirty="0">
              <a:solidFill>
                <a:srgbClr val="324959"/>
              </a:solidFill>
            </a:endParaRPr>
          </a:p>
          <a:p>
            <a:pPr marL="185595" lvl="0" indent="-175308">
              <a:buFont typeface="Arial" panose="020B0604020202020204" pitchFamily="34" charset="0"/>
              <a:buChar char="•"/>
            </a:pPr>
            <a:r>
              <a:rPr lang="en-US" sz="1200" b="1" i="0" dirty="0">
                <a:solidFill>
                  <a:srgbClr val="324959"/>
                </a:solidFill>
                <a:highlight>
                  <a:srgbClr val="FFFF00"/>
                </a:highlight>
              </a:rPr>
              <a:t>Throne of God &amp; the Lamb (1,3)</a:t>
            </a:r>
          </a:p>
          <a:p>
            <a:pPr marL="642795" lvl="1" indent="-175308">
              <a:buFont typeface="Arial" panose="020B0604020202020204" pitchFamily="34" charset="0"/>
              <a:buChar char="•"/>
            </a:pPr>
            <a:r>
              <a:rPr lang="en-US" sz="1200" b="0" i="0" dirty="0">
                <a:solidFill>
                  <a:srgbClr val="324959"/>
                </a:solidFill>
              </a:rPr>
              <a:t>The phrase indicates joint occupancy of the throne.  This is indicated several times in the book</a:t>
            </a:r>
          </a:p>
          <a:p>
            <a:pPr marL="10287" lvl="0" indent="0">
              <a:buFont typeface="Arial" panose="020B0604020202020204" pitchFamily="34" charset="0"/>
              <a:buNone/>
            </a:pPr>
            <a:r>
              <a:rPr lang="en-US" sz="1200" b="1" i="0" dirty="0">
                <a:solidFill>
                  <a:srgbClr val="324959"/>
                </a:solidFill>
              </a:rPr>
              <a:t>(3:21), (Church at Laodicea), </a:t>
            </a:r>
            <a:r>
              <a:rPr lang="en-US" sz="1200" b="0" i="1" dirty="0">
                <a:solidFill>
                  <a:srgbClr val="324959"/>
                </a:solidFill>
              </a:rPr>
              <a:t>“</a:t>
            </a:r>
            <a:r>
              <a:rPr lang="en-US" i="1" dirty="0"/>
              <a:t>To him who overcomes I will grant to sit with Me on My throne, as I also overcame and sat down with My Father on His throne.”</a:t>
            </a:r>
            <a:endParaRPr lang="en-US" sz="1200" b="0" i="1" dirty="0">
              <a:solidFill>
                <a:srgbClr val="324959"/>
              </a:solidFill>
            </a:endParaRPr>
          </a:p>
          <a:p>
            <a:pPr marL="10287" lvl="0" indent="0">
              <a:buFont typeface="Arial" panose="020B0604020202020204" pitchFamily="34" charset="0"/>
              <a:buNone/>
            </a:pPr>
            <a:r>
              <a:rPr lang="en-US" sz="1200" b="1" i="0" dirty="0">
                <a:solidFill>
                  <a:srgbClr val="324959"/>
                </a:solidFill>
              </a:rPr>
              <a:t>(12:5), (The Great woman with child), </a:t>
            </a:r>
            <a:r>
              <a:rPr lang="en-US" sz="1200" b="0" i="1" dirty="0">
                <a:solidFill>
                  <a:srgbClr val="324959"/>
                </a:solidFill>
              </a:rPr>
              <a:t>“</a:t>
            </a:r>
            <a:r>
              <a:rPr lang="en-US" i="1" dirty="0"/>
              <a:t>She bore a male Child who was to rule all nations with a rod of iron. And her Child was caught up to God and His throne.”</a:t>
            </a:r>
            <a:endParaRPr lang="en-US" sz="1200" b="0" i="1" dirty="0">
              <a:solidFill>
                <a:srgbClr val="324959"/>
              </a:solidFill>
            </a:endParaRPr>
          </a:p>
          <a:p>
            <a:pPr marL="185595" lvl="0" indent="-175308">
              <a:buFont typeface="Arial" panose="020B0604020202020204" pitchFamily="34" charset="0"/>
              <a:buChar char="•"/>
            </a:pPr>
            <a:r>
              <a:rPr lang="en-US" sz="1200" b="1" i="0" dirty="0">
                <a:solidFill>
                  <a:srgbClr val="324959"/>
                </a:solidFill>
                <a:highlight>
                  <a:srgbClr val="FFFF00"/>
                </a:highlight>
              </a:rPr>
              <a:t>Tree of Life (2)</a:t>
            </a:r>
          </a:p>
          <a:p>
            <a:pPr marL="642795" lvl="1" indent="-175308">
              <a:buFont typeface="Arial" panose="020B0604020202020204" pitchFamily="34" charset="0"/>
              <a:buChar char="•"/>
            </a:pPr>
            <a:r>
              <a:rPr lang="en-US" sz="1200" b="0" i="0" dirty="0">
                <a:solidFill>
                  <a:srgbClr val="324959"/>
                </a:solidFill>
              </a:rPr>
              <a:t>Other versions, including the ESV, describe this tree a bit differently, and probably more correctly…</a:t>
            </a:r>
          </a:p>
          <a:p>
            <a:pPr marL="10287" lvl="0" indent="0">
              <a:buFont typeface="Arial" panose="020B0604020202020204" pitchFamily="34" charset="0"/>
              <a:buNone/>
            </a:pPr>
            <a:r>
              <a:rPr lang="en-US" sz="1200" b="1" i="0" dirty="0">
                <a:solidFill>
                  <a:srgbClr val="324959"/>
                </a:solidFill>
              </a:rPr>
              <a:t>(</a:t>
            </a:r>
            <a:r>
              <a:rPr lang="en-US" b="1" dirty="0"/>
              <a:t>Revelation 22:2) [ESV], </a:t>
            </a:r>
            <a:r>
              <a:rPr lang="en-US" i="1" dirty="0"/>
              <a:t>“through the middle of the street of the city; also, on either side of the river, the tree of life with its twelve kinds of fruit, yielding its fruit each month. The leaves of the tree were for the healing of the nations.”</a:t>
            </a:r>
          </a:p>
          <a:p>
            <a:pPr marL="638937" lvl="1" indent="-171450">
              <a:buFont typeface="Arial" panose="020B0604020202020204" pitchFamily="34" charset="0"/>
              <a:buChar char="•"/>
            </a:pPr>
            <a:r>
              <a:rPr lang="en-US" sz="1200" b="0" i="0" dirty="0">
                <a:solidFill>
                  <a:srgbClr val="324959"/>
                </a:solidFill>
              </a:rPr>
              <a:t>Even here, the reading is a bit difficult.  The tree of life (as indicated in the text of Genesis 3, has but a single type of fruit, that which brings unending life.</a:t>
            </a:r>
          </a:p>
          <a:p>
            <a:pPr marL="638937" lvl="1" indent="-171450">
              <a:buFont typeface="Arial" panose="020B0604020202020204" pitchFamily="34" charset="0"/>
              <a:buChar char="•"/>
            </a:pPr>
            <a:r>
              <a:rPr lang="en-US" sz="1200" b="0" i="0" dirty="0">
                <a:solidFill>
                  <a:srgbClr val="324959"/>
                </a:solidFill>
              </a:rPr>
              <a:t>In the twelve kinds of fruit, the indications are probably that it refers to the fact that a batch is borne monthly.</a:t>
            </a:r>
          </a:p>
          <a:p>
            <a:pPr marL="638937" lvl="1" indent="-171450">
              <a:buFont typeface="Arial" panose="020B0604020202020204" pitchFamily="34" charset="0"/>
              <a:buChar char="•"/>
            </a:pPr>
            <a:r>
              <a:rPr lang="en-US" sz="1200" b="0" i="0" dirty="0">
                <a:solidFill>
                  <a:srgbClr val="324959"/>
                </a:solidFill>
              </a:rPr>
              <a:t>In this we see another symbol of life eternal (and healing) in the presence of God</a:t>
            </a:r>
          </a:p>
          <a:p>
            <a:pPr marL="638937" lvl="1" indent="-171450">
              <a:buFont typeface="Arial" panose="020B0604020202020204" pitchFamily="34" charset="0"/>
              <a:buChar char="•"/>
            </a:pPr>
            <a:r>
              <a:rPr lang="en-US" sz="1200" b="1" i="0" dirty="0" err="1">
                <a:solidFill>
                  <a:srgbClr val="324959"/>
                </a:solidFill>
              </a:rPr>
              <a:t>Harkrider</a:t>
            </a:r>
            <a:r>
              <a:rPr lang="en-US" sz="1200" b="1" i="0" dirty="0">
                <a:solidFill>
                  <a:srgbClr val="324959"/>
                </a:solidFill>
              </a:rPr>
              <a:t>:  </a:t>
            </a:r>
            <a:r>
              <a:rPr lang="en-US" sz="1200" b="0" i="0" dirty="0">
                <a:solidFill>
                  <a:srgbClr val="324959"/>
                </a:solidFill>
              </a:rPr>
              <a:t>“Therefore these elements essential to physical life - water, food and health, signify that God abundantly supplies every need for eternal life.” </a:t>
            </a:r>
          </a:p>
          <a:p>
            <a:pPr marL="185595" lvl="0" indent="-175308">
              <a:buFont typeface="Arial" panose="020B0604020202020204" pitchFamily="34" charset="0"/>
              <a:buChar char="•"/>
            </a:pPr>
            <a:r>
              <a:rPr lang="en-US" sz="1200" b="1" i="0" dirty="0">
                <a:solidFill>
                  <a:srgbClr val="324959"/>
                </a:solidFill>
                <a:highlight>
                  <a:srgbClr val="FFFF00"/>
                </a:highlight>
              </a:rPr>
              <a:t>His servants (3)</a:t>
            </a:r>
          </a:p>
          <a:p>
            <a:pPr marL="642795" lvl="1" indent="-175308">
              <a:buFont typeface="Arial" panose="020B0604020202020204" pitchFamily="34" charset="0"/>
              <a:buChar char="•"/>
            </a:pPr>
            <a:r>
              <a:rPr lang="en-US" sz="1200" b="0" i="0" dirty="0">
                <a:solidFill>
                  <a:srgbClr val="324959"/>
                </a:solidFill>
              </a:rPr>
              <a:t>The greatest of privileges for the child of God is to serve Him.  It brings the greatest satisfaction and joy.</a:t>
            </a:r>
          </a:p>
          <a:p>
            <a:pPr marL="10287" lvl="0" indent="0">
              <a:buFont typeface="Arial" panose="020B0604020202020204" pitchFamily="34" charset="0"/>
              <a:buNone/>
            </a:pPr>
            <a:r>
              <a:rPr lang="en-US" sz="1200" b="1" i="0" dirty="0">
                <a:solidFill>
                  <a:srgbClr val="324959"/>
                </a:solidFill>
              </a:rPr>
              <a:t>(</a:t>
            </a:r>
            <a:r>
              <a:rPr lang="en-US" b="1" dirty="0"/>
              <a:t>Romans 12:1), </a:t>
            </a:r>
            <a:r>
              <a:rPr lang="en-US" i="1" dirty="0"/>
              <a:t>“I beseech you therefore, brethren, by the mercies of God, that you present your bodies a living sacrifice, holy, acceptable to God, which is your reasonable service.</a:t>
            </a:r>
            <a:r>
              <a:rPr lang="en-US" sz="1200" b="0" i="1" dirty="0">
                <a:solidFill>
                  <a:srgbClr val="324959"/>
                </a:solidFill>
              </a:rPr>
              <a:t>”</a:t>
            </a:r>
          </a:p>
          <a:p>
            <a:pPr marL="642795" lvl="1" indent="-175308">
              <a:buFont typeface="Arial" panose="020B0604020202020204" pitchFamily="34" charset="0"/>
              <a:buChar char="•"/>
            </a:pPr>
            <a:r>
              <a:rPr lang="en-US" sz="1200" b="0" i="0" dirty="0">
                <a:solidFill>
                  <a:srgbClr val="324959"/>
                </a:solidFill>
              </a:rPr>
              <a:t>What begins here, as we serve God on earth, will be continued into eternity!</a:t>
            </a:r>
          </a:p>
          <a:p>
            <a:pPr marL="185595" lvl="0" indent="-175308">
              <a:buFont typeface="Arial" panose="020B0604020202020204" pitchFamily="34" charset="0"/>
              <a:buChar char="•"/>
            </a:pPr>
            <a:r>
              <a:rPr lang="en-US" sz="1200" b="1" i="0" dirty="0">
                <a:solidFill>
                  <a:srgbClr val="324959"/>
                </a:solidFill>
                <a:highlight>
                  <a:srgbClr val="FFFF00"/>
                </a:highlight>
              </a:rPr>
              <a:t>God’s name on foreheads (4)</a:t>
            </a:r>
          </a:p>
          <a:p>
            <a:pPr marL="642795" lvl="1" indent="-175308">
              <a:buFont typeface="Arial" panose="020B0604020202020204" pitchFamily="34" charset="0"/>
              <a:buChar char="•"/>
            </a:pPr>
            <a:r>
              <a:rPr lang="en-US" sz="1200" b="0" i="0" dirty="0">
                <a:solidFill>
                  <a:srgbClr val="324959"/>
                </a:solidFill>
              </a:rPr>
              <a:t>The servants are clearly identified as belonging to God!</a:t>
            </a:r>
          </a:p>
          <a:p>
            <a:pPr marL="10287" lvl="0" indent="0">
              <a:buFont typeface="Arial" panose="020B0604020202020204" pitchFamily="34" charset="0"/>
              <a:buNone/>
            </a:pPr>
            <a:r>
              <a:rPr lang="en-US" sz="1200" b="1" i="0" dirty="0">
                <a:solidFill>
                  <a:srgbClr val="324959"/>
                </a:solidFill>
              </a:rPr>
              <a:t>(3:12), [Faithful church at Philadelphia], </a:t>
            </a:r>
            <a:r>
              <a:rPr lang="en-US" sz="1200" b="0" i="1" dirty="0">
                <a:solidFill>
                  <a:srgbClr val="324959"/>
                </a:solidFill>
              </a:rPr>
              <a:t>“</a:t>
            </a:r>
            <a:r>
              <a:rPr lang="en-US" i="1" dirty="0"/>
              <a:t>He who overcomes, I will make him a pillar in the temple of My God, and he shall go out no more. I will write on him the name of My God and the name of the city of My God, the New Jerusalem, which comes down out of heaven from My God. And I will write on him My new name.”</a:t>
            </a:r>
            <a:endParaRPr lang="en-US" sz="1200" b="0" i="1" dirty="0">
              <a:solidFill>
                <a:srgbClr val="324959"/>
              </a:solidFill>
            </a:endParaRPr>
          </a:p>
          <a:p>
            <a:pPr marL="10287" lvl="0" indent="0">
              <a:buFont typeface="Arial" panose="020B0604020202020204" pitchFamily="34" charset="0"/>
              <a:buNone/>
            </a:pPr>
            <a:r>
              <a:rPr lang="en-US" sz="1200" b="1" i="0" dirty="0">
                <a:solidFill>
                  <a:srgbClr val="324959"/>
                </a:solidFill>
              </a:rPr>
              <a:t>(7:3), [Angels to wait for the sealing of the 144,000], </a:t>
            </a:r>
            <a:r>
              <a:rPr lang="en-US" i="1" dirty="0"/>
              <a:t>“Do not harm the earth, the sea, or the trees till we have sealed the servants of our God on their foreheads.”</a:t>
            </a:r>
            <a:endParaRPr lang="en-US" sz="1200" b="0" i="1" dirty="0">
              <a:solidFill>
                <a:srgbClr val="324959"/>
              </a:solidFill>
            </a:endParaRPr>
          </a:p>
          <a:p>
            <a:pPr marL="10287" lvl="0" indent="0">
              <a:buFont typeface="Arial" panose="020B0604020202020204" pitchFamily="34" charset="0"/>
              <a:buNone/>
            </a:pPr>
            <a:r>
              <a:rPr lang="en-US" sz="1200" b="1" i="0" dirty="0">
                <a:solidFill>
                  <a:srgbClr val="324959"/>
                </a:solidFill>
              </a:rPr>
              <a:t>(14:1), </a:t>
            </a:r>
            <a:r>
              <a:rPr lang="en-US" sz="1200" b="0" i="1" dirty="0">
                <a:solidFill>
                  <a:srgbClr val="324959"/>
                </a:solidFill>
              </a:rPr>
              <a:t>“</a:t>
            </a:r>
            <a:r>
              <a:rPr lang="en-US" i="1" dirty="0"/>
              <a:t>Then I looked, and behold, a Lamb standing on Mount Zion, and with Him one hundred and forty-four thousand, having His Father's name written on their foreheads.”</a:t>
            </a:r>
            <a:endParaRPr lang="en-US" sz="1200" b="0" i="1" dirty="0">
              <a:solidFill>
                <a:srgbClr val="324959"/>
              </a:solidFill>
            </a:endParaRPr>
          </a:p>
          <a:p>
            <a:pPr marL="185595" lvl="0" indent="-175308">
              <a:buFont typeface="Arial" panose="020B0604020202020204" pitchFamily="34" charset="0"/>
              <a:buChar char="•"/>
            </a:pPr>
            <a:r>
              <a:rPr lang="en-US" sz="1200" b="1" i="0" dirty="0">
                <a:solidFill>
                  <a:srgbClr val="324959"/>
                </a:solidFill>
                <a:highlight>
                  <a:srgbClr val="FFFF00"/>
                </a:highlight>
              </a:rPr>
              <a:t>Alpha &amp; Omega/Beginning &amp; End/First &amp; Last (13)</a:t>
            </a:r>
          </a:p>
          <a:p>
            <a:pPr marL="642795" lvl="1" indent="-175308">
              <a:buFont typeface="Arial" panose="020B0604020202020204" pitchFamily="34" charset="0"/>
              <a:buChar char="•"/>
            </a:pPr>
            <a:r>
              <a:rPr lang="en-US" sz="1200" b="0" i="0" dirty="0">
                <a:solidFill>
                  <a:srgbClr val="324959"/>
                </a:solidFill>
              </a:rPr>
              <a:t>Here are the unmistakable designations of deity</a:t>
            </a:r>
          </a:p>
          <a:p>
            <a:pPr marL="642795" lvl="1" indent="-175308">
              <a:buFont typeface="Arial" panose="020B0604020202020204" pitchFamily="34" charset="0"/>
              <a:buChar char="•"/>
            </a:pPr>
            <a:r>
              <a:rPr lang="en-US" sz="1200" b="0" i="0" dirty="0">
                <a:solidFill>
                  <a:srgbClr val="324959"/>
                </a:solidFill>
              </a:rPr>
              <a:t>Found also in (1:8, 11; 21:6).</a:t>
            </a:r>
          </a:p>
          <a:p>
            <a:pPr marL="642795" lvl="1" indent="-175308">
              <a:buFont typeface="Arial" panose="020B0604020202020204" pitchFamily="34" charset="0"/>
              <a:buChar char="•"/>
            </a:pPr>
            <a:r>
              <a:rPr lang="en-US" sz="1200" b="0" i="0" dirty="0">
                <a:solidFill>
                  <a:srgbClr val="324959"/>
                </a:solidFill>
              </a:rPr>
              <a:t>The eternal nature of the Lord</a:t>
            </a:r>
          </a:p>
          <a:p>
            <a:pPr marL="642795" lvl="1" indent="-175308">
              <a:buFont typeface="Arial" panose="020B0604020202020204" pitchFamily="34" charset="0"/>
              <a:buChar char="•"/>
            </a:pPr>
            <a:r>
              <a:rPr lang="en-US" sz="1200" b="0" i="0" dirty="0">
                <a:solidFill>
                  <a:srgbClr val="324959"/>
                </a:solidFill>
              </a:rPr>
              <a:t>The self-existent first cause.  The preeminent one.</a:t>
            </a:r>
          </a:p>
          <a:p>
            <a:pPr marL="10287" lvl="0" indent="0">
              <a:buFont typeface="Arial" panose="020B0604020202020204" pitchFamily="34" charset="0"/>
              <a:buNone/>
            </a:pPr>
            <a:r>
              <a:rPr lang="en-US" sz="1200" b="1" i="0" dirty="0">
                <a:solidFill>
                  <a:srgbClr val="324959"/>
                </a:solidFill>
              </a:rPr>
              <a:t>(</a:t>
            </a:r>
            <a:r>
              <a:rPr lang="en-US" b="1" dirty="0"/>
              <a:t>Colossians 1:16-18), </a:t>
            </a:r>
            <a:r>
              <a:rPr lang="en-US" i="1" dirty="0"/>
              <a:t>“For by Him all things were created that are in heaven and that are on earth, visible and invisible, whether thrones or dominions or principalities or powers. All things were created through Him and for Him.</a:t>
            </a:r>
            <a:r>
              <a:rPr lang="en-US" i="1" baseline="30000" dirty="0"/>
              <a:t> 17</a:t>
            </a:r>
            <a:r>
              <a:rPr lang="en-US" i="1" dirty="0"/>
              <a:t> And He is before all things, and in Him all things consist.</a:t>
            </a:r>
            <a:r>
              <a:rPr lang="en-US" i="1" baseline="30000" dirty="0"/>
              <a:t> 18</a:t>
            </a:r>
            <a:r>
              <a:rPr lang="en-US" i="1" dirty="0"/>
              <a:t> And He is the head of the body, the church, who is the beginning, the firstborn from the dead, that in all things He may have the preeminence.”</a:t>
            </a:r>
            <a:endParaRPr lang="en-US" sz="1200" b="0" i="1" dirty="0">
              <a:solidFill>
                <a:srgbClr val="324959"/>
              </a:solidFill>
            </a:endParaRPr>
          </a:p>
          <a:p>
            <a:pPr marL="185595" lvl="0" indent="-175308">
              <a:buFont typeface="Arial" panose="020B0604020202020204" pitchFamily="34" charset="0"/>
              <a:buChar char="•"/>
            </a:pPr>
            <a:r>
              <a:rPr lang="en-US" sz="1200" b="1" i="0" dirty="0">
                <a:solidFill>
                  <a:srgbClr val="324959"/>
                </a:solidFill>
                <a:highlight>
                  <a:srgbClr val="FFFF00"/>
                </a:highlight>
              </a:rPr>
              <a:t>Root &amp; Offspring of David (16)</a:t>
            </a:r>
          </a:p>
          <a:p>
            <a:pPr marL="642795" lvl="1" indent="-175308">
              <a:buFont typeface="Arial" panose="020B0604020202020204" pitchFamily="34" charset="0"/>
              <a:buChar char="•"/>
            </a:pPr>
            <a:r>
              <a:rPr lang="en-US" sz="1200" b="0" i="0" dirty="0">
                <a:solidFill>
                  <a:srgbClr val="324959"/>
                </a:solidFill>
              </a:rPr>
              <a:t>Jesus is both the root (the source) of David, and His offspring.</a:t>
            </a:r>
          </a:p>
          <a:p>
            <a:pPr marL="642795" lvl="1" indent="-175308">
              <a:buFont typeface="Arial" panose="020B0604020202020204" pitchFamily="34" charset="0"/>
              <a:buChar char="•"/>
            </a:pPr>
            <a:r>
              <a:rPr lang="en-US" sz="1200" b="0" i="0" dirty="0">
                <a:solidFill>
                  <a:srgbClr val="324959"/>
                </a:solidFill>
              </a:rPr>
              <a:t>This truth was confusing to the Jews</a:t>
            </a:r>
          </a:p>
          <a:p>
            <a:pPr marL="10287" lvl="0" indent="0">
              <a:buFont typeface="Arial" panose="020B0604020202020204" pitchFamily="34" charset="0"/>
              <a:buNone/>
            </a:pPr>
            <a:r>
              <a:rPr lang="en-US" sz="1200" b="1" i="0" dirty="0">
                <a:solidFill>
                  <a:srgbClr val="324959"/>
                </a:solidFill>
              </a:rPr>
              <a:t>(</a:t>
            </a:r>
            <a:r>
              <a:rPr lang="en-US" b="1" dirty="0"/>
              <a:t>Matthew 22:41-46), </a:t>
            </a:r>
            <a:r>
              <a:rPr lang="en-US" i="1" dirty="0"/>
              <a:t>“While the Pharisees were gathered together, Jesus asked them,</a:t>
            </a:r>
            <a:r>
              <a:rPr lang="en-US" i="1" baseline="30000" dirty="0"/>
              <a:t> 42</a:t>
            </a:r>
            <a:r>
              <a:rPr lang="en-US" i="1" dirty="0"/>
              <a:t> saying, “What do you think about the Christ? Whose Son is He?” They said to Him, “The Son of David.” </a:t>
            </a:r>
            <a:r>
              <a:rPr lang="en-US" i="1" baseline="30000" dirty="0"/>
              <a:t>43</a:t>
            </a:r>
            <a:r>
              <a:rPr lang="en-US" i="1" dirty="0"/>
              <a:t> He said to them, “How then does David in the Spirit call Him ‘Lord,’ saying: </a:t>
            </a:r>
            <a:r>
              <a:rPr lang="en-US" i="1" baseline="30000" dirty="0"/>
              <a:t>44</a:t>
            </a:r>
            <a:r>
              <a:rPr lang="en-US" i="1" dirty="0"/>
              <a:t> “The Lord said to my Lord, ‘Sit at My right hand, Till I make Your enemies Your footstool’ ”? </a:t>
            </a:r>
            <a:r>
              <a:rPr lang="en-US" i="1" baseline="30000" dirty="0"/>
              <a:t>45</a:t>
            </a:r>
            <a:r>
              <a:rPr lang="en-US" i="1" dirty="0"/>
              <a:t> If David then calls Him ‘Lord,’ how is He his Son?”</a:t>
            </a:r>
            <a:r>
              <a:rPr lang="en-US" i="1" baseline="30000" dirty="0"/>
              <a:t> 46</a:t>
            </a:r>
            <a:r>
              <a:rPr lang="en-US" i="1" dirty="0"/>
              <a:t> And no one was able to answer Him a word, nor from that day on did anyone dare question Him anymore.”</a:t>
            </a:r>
          </a:p>
          <a:p>
            <a:pPr marL="638937" lvl="1" indent="-171450">
              <a:buFont typeface="Arial" panose="020B0604020202020204" pitchFamily="34" charset="0"/>
              <a:buChar char="•"/>
            </a:pPr>
            <a:r>
              <a:rPr lang="en-US" sz="1200" b="0" i="0" dirty="0">
                <a:solidFill>
                  <a:srgbClr val="324959"/>
                </a:solidFill>
              </a:rPr>
              <a:t>Jesus is both God and man.  As God He is David’s Lord.  As man He is David’s descendent (and the true Messiah of the World).</a:t>
            </a:r>
          </a:p>
          <a:p>
            <a:pPr marL="185595" lvl="0" indent="-175308">
              <a:buFont typeface="Arial" panose="020B0604020202020204" pitchFamily="34" charset="0"/>
              <a:buChar char="•"/>
            </a:pPr>
            <a:r>
              <a:rPr lang="en-US" sz="1200" b="1" i="0" dirty="0">
                <a:solidFill>
                  <a:srgbClr val="324959"/>
                </a:solidFill>
                <a:highlight>
                  <a:srgbClr val="FFFF00"/>
                </a:highlight>
              </a:rPr>
              <a:t>Bright &amp; Morning Star (16)</a:t>
            </a:r>
          </a:p>
          <a:p>
            <a:pPr marL="642795" lvl="1" indent="-175308">
              <a:buFont typeface="Arial" panose="020B0604020202020204" pitchFamily="34" charset="0"/>
              <a:buChar char="•"/>
            </a:pPr>
            <a:r>
              <a:rPr lang="en-US" sz="1200" b="1" i="0" dirty="0" err="1">
                <a:solidFill>
                  <a:srgbClr val="324959"/>
                </a:solidFill>
              </a:rPr>
              <a:t>Harkrider</a:t>
            </a:r>
            <a:r>
              <a:rPr lang="en-US" sz="1200" b="1" i="0" dirty="0">
                <a:solidFill>
                  <a:srgbClr val="324959"/>
                </a:solidFill>
              </a:rPr>
              <a:t>: </a:t>
            </a:r>
            <a:r>
              <a:rPr lang="en-US" sz="1200" b="0" i="0" dirty="0">
                <a:solidFill>
                  <a:srgbClr val="324959"/>
                </a:solidFill>
              </a:rPr>
              <a:t>“He is the bright and morning star, signaling the beginning of a new day at dawn. By fulfilling the purpose and plan of God through his birth, life and death, Jesus shines forth a morning of victory for all who follow the Lamb wheresoever he goes.”</a:t>
            </a:r>
          </a:p>
          <a:p>
            <a:pPr marL="10287" lvl="0" indent="0">
              <a:buFont typeface="Arial" panose="020B0604020202020204" pitchFamily="34" charset="0"/>
              <a:buNone/>
            </a:pPr>
            <a:r>
              <a:rPr lang="en-US" sz="1200" b="1" i="0" dirty="0">
                <a:solidFill>
                  <a:srgbClr val="324959"/>
                </a:solidFill>
              </a:rPr>
              <a:t>(2:26-28), </a:t>
            </a:r>
            <a:r>
              <a:rPr lang="en-US" sz="1200" b="0" i="1" dirty="0">
                <a:solidFill>
                  <a:srgbClr val="324959"/>
                </a:solidFill>
              </a:rPr>
              <a:t>“A</a:t>
            </a:r>
            <a:r>
              <a:rPr lang="en-US" i="1" dirty="0"/>
              <a:t>nd he who overcomes, and keeps My works until the end, to him I will give power over the nations— </a:t>
            </a:r>
            <a:r>
              <a:rPr lang="en-US" i="1" baseline="30000" dirty="0"/>
              <a:t>27</a:t>
            </a:r>
            <a:r>
              <a:rPr lang="en-US" i="1" dirty="0"/>
              <a:t> “He shall rule them with a rod of iron; they shall be dashed to pieces like the potter's vessels’—as I also have received from My Father; </a:t>
            </a:r>
            <a:r>
              <a:rPr lang="en-US" i="1" baseline="30000" dirty="0"/>
              <a:t>28</a:t>
            </a:r>
            <a:r>
              <a:rPr lang="en-US" i="1" dirty="0"/>
              <a:t> and I will give him the morning star.”</a:t>
            </a:r>
            <a:endParaRPr lang="en-US" sz="1200" b="0" i="1" dirty="0">
              <a:solidFill>
                <a:srgbClr val="324959"/>
              </a:solidFill>
            </a:endParaRPr>
          </a:p>
          <a:p>
            <a:pPr marL="642795" lvl="1" indent="-175308">
              <a:buFont typeface="Arial" panose="020B0604020202020204" pitchFamily="34" charset="0"/>
              <a:buChar char="•"/>
            </a:pPr>
            <a:endParaRPr lang="en-US" sz="1200" b="0" i="0" dirty="0">
              <a:solidFill>
                <a:srgbClr val="324959"/>
              </a:solidFill>
            </a:endParaRPr>
          </a:p>
          <a:p>
            <a:pPr marL="10287" lvl="0" indent="0">
              <a:buFont typeface="Arial" panose="020B0604020202020204" pitchFamily="34" charset="0"/>
              <a:buNone/>
            </a:pPr>
            <a:r>
              <a:rPr lang="en-US" sz="1200" b="1" i="0" dirty="0">
                <a:solidFill>
                  <a:srgbClr val="324959"/>
                </a:solidFill>
              </a:rPr>
              <a:t>Note: </a:t>
            </a:r>
            <a:r>
              <a:rPr lang="en-US" sz="1200" b="0" i="0" dirty="0">
                <a:solidFill>
                  <a:srgbClr val="324959"/>
                </a:solidFill>
              </a:rPr>
              <a:t>If finished, will bring a single lesson next week, and then in the next quarter we will have a single quarter’s practical study on “How to Study the Bible.” (I am presently working on the material).</a:t>
            </a:r>
          </a:p>
          <a:p>
            <a:pPr marL="185595" lvl="0" indent="-175308">
              <a:buFont typeface="Arial" panose="020B0604020202020204" pitchFamily="34" charset="0"/>
              <a:buChar char="•"/>
            </a:pPr>
            <a:endParaRPr lang="en-US" sz="1200" b="1" i="0" dirty="0">
              <a:solidFill>
                <a:srgbClr val="324959"/>
              </a:solidFill>
              <a:highlight>
                <a:srgbClr val="FF00FF"/>
              </a:highlight>
            </a:endParaRPr>
          </a:p>
          <a:p>
            <a:pPr marL="181737" lvl="0" indent="-171450">
              <a:buFont typeface="Arial" panose="020B0604020202020204" pitchFamily="34" charset="0"/>
              <a:buChar char="•"/>
            </a:pPr>
            <a:endParaRPr lang="en-US" sz="1200" b="0"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8"/>
              </a:spcAft>
            </a:pPr>
            <a:r>
              <a:rPr lang="en-US" sz="2200" b="1" dirty="0">
                <a:highlight>
                  <a:srgbClr val="FFFF00"/>
                </a:highlight>
                <a:latin typeface="Calibri" panose="020F0502020204030204" pitchFamily="34" charset="0"/>
                <a:ea typeface="Calibri" panose="020F0502020204030204" pitchFamily="34" charset="0"/>
                <a:cs typeface="Calibri" panose="020F0502020204030204" pitchFamily="34" charset="0"/>
              </a:rPr>
              <a:t>Now that we are finished with the introductory material, we get to the first scene.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759666" lvl="1" indent="-292179">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Unlike others, it is lengthy, and so we will break it up into two parts.  This may cause problems with the sheet, so either write small, or perhaps make a copy of the sheet so that more room can be placed for information</a:t>
            </a:r>
            <a:endParaRPr lang="en-US" dirty="0">
              <a:latin typeface="Times New Roman" panose="02020603050405020304" pitchFamily="18" charset="0"/>
              <a:ea typeface="Times New Roman" panose="02020603050405020304" pitchFamily="18" charset="0"/>
            </a:endParaRPr>
          </a:p>
          <a:p>
            <a:pPr marL="759666" lvl="1" indent="-292179">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Part 1: (1:9-20); Part 2 (Chapters 2 and 3)</a:t>
            </a:r>
          </a:p>
          <a:p>
            <a:r>
              <a:rPr lang="en-US" sz="2200" b="1" dirty="0">
                <a:latin typeface="Calibri" panose="020F0502020204030204" pitchFamily="34" charset="0"/>
                <a:ea typeface="Times New Roman" panose="02020603050405020304" pitchFamily="18" charset="0"/>
              </a:rPr>
              <a:t>(1:9-20) READ</a:t>
            </a:r>
          </a:p>
          <a:p>
            <a:endParaRPr lang="en-US" sz="2200" b="1" dirty="0">
              <a:latin typeface="Calibri" panose="020F0502020204030204" pitchFamily="34" charset="0"/>
              <a:ea typeface="Times New Roman" panose="02020603050405020304" pitchFamily="18" charset="0"/>
            </a:endParaRPr>
          </a:p>
          <a:p>
            <a:pPr>
              <a:lnSpc>
                <a:spcPct val="107000"/>
              </a:lnSpc>
              <a:spcAft>
                <a:spcPts val="818"/>
              </a:spcAft>
            </a:pPr>
            <a:r>
              <a:rPr lang="en-US" sz="1100" b="1" dirty="0">
                <a:ea typeface="Calibri" panose="020F0502020204030204" pitchFamily="34" charset="0"/>
                <a:cs typeface="Calibri" panose="020F0502020204030204" pitchFamily="34" charset="0"/>
              </a:rPr>
              <a:t>Note on Your Scene Page the first section</a:t>
            </a:r>
            <a:endParaRPr lang="en-US" sz="1100" dirty="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sz="1100" b="1" dirty="0">
                <a:ea typeface="Times New Roman" panose="02020603050405020304" pitchFamily="18" charset="0"/>
              </a:rPr>
              <a:t>Picture the Scene (give your impressions and emotions)</a:t>
            </a:r>
            <a:endParaRPr lang="en-US" sz="1100" dirty="0">
              <a:ea typeface="Times New Roman" panose="02020603050405020304" pitchFamily="18" charset="0"/>
            </a:endParaRPr>
          </a:p>
          <a:p>
            <a:pPr marL="759666" lvl="1" indent="-292179">
              <a:buFont typeface="Courier New" panose="02070309020205020404" pitchFamily="49" charset="0"/>
              <a:buChar char="o"/>
            </a:pPr>
            <a:r>
              <a:rPr lang="en-US" sz="1100" dirty="0">
                <a:highlight>
                  <a:srgbClr val="FFFF00"/>
                </a:highlight>
                <a:ea typeface="Times New Roman" panose="02020603050405020304" pitchFamily="18" charset="0"/>
              </a:rPr>
              <a:t>The loud voice and the trumpet sounding from Behind.  (Would startle - abrupt, significant).  Imagine Jesus sneaking up on you!</a:t>
            </a:r>
            <a:endParaRPr lang="en-US" sz="1100" dirty="0">
              <a:ea typeface="Times New Roman" panose="02020603050405020304" pitchFamily="18" charset="0"/>
            </a:endParaRPr>
          </a:p>
          <a:p>
            <a:pPr>
              <a:lnSpc>
                <a:spcPct val="107000"/>
              </a:lnSpc>
              <a:spcAft>
                <a:spcPts val="818"/>
              </a:spcAft>
            </a:pPr>
            <a:r>
              <a:rPr lang="en-US" sz="1100" b="1" dirty="0">
                <a:solidFill>
                  <a:srgbClr val="FF0000"/>
                </a:solidFill>
                <a:ea typeface="Calibri" panose="020F0502020204030204" pitchFamily="34" charset="0"/>
                <a:cs typeface="Calibri" panose="020F0502020204030204" pitchFamily="34" charset="0"/>
              </a:rPr>
              <a:t>(1 Thessalonians 5:2-4),</a:t>
            </a:r>
            <a:r>
              <a:rPr lang="en-US" sz="1100" dirty="0">
                <a:solidFill>
                  <a:srgbClr val="FF0000"/>
                </a:solidFill>
                <a:ea typeface="Calibri" panose="020F0502020204030204" pitchFamily="34" charset="0"/>
                <a:cs typeface="Calibri" panose="020F0502020204030204" pitchFamily="34" charset="0"/>
              </a:rPr>
              <a:t> </a:t>
            </a:r>
            <a:r>
              <a:rPr lang="en-US" sz="1100" i="1" dirty="0">
                <a:solidFill>
                  <a:srgbClr val="FF0000"/>
                </a:solidFill>
                <a:ea typeface="Calibri" panose="020F0502020204030204" pitchFamily="34" charset="0"/>
                <a:cs typeface="Calibri" panose="020F0502020204030204" pitchFamily="34" charset="0"/>
              </a:rPr>
              <a:t>“For you yourselves know perfectly that the day of the Lord so comes as a thief in the night. </a:t>
            </a:r>
            <a:r>
              <a:rPr lang="en-US" sz="1100" i="1" baseline="30000" dirty="0">
                <a:solidFill>
                  <a:srgbClr val="FF0000"/>
                </a:solidFill>
                <a:ea typeface="Calibri" panose="020F0502020204030204" pitchFamily="34" charset="0"/>
                <a:cs typeface="Calibri" panose="020F0502020204030204" pitchFamily="34" charset="0"/>
              </a:rPr>
              <a:t>3</a:t>
            </a:r>
            <a:r>
              <a:rPr lang="en-US" sz="1100" i="1" dirty="0">
                <a:solidFill>
                  <a:srgbClr val="FF0000"/>
                </a:solidFill>
                <a:ea typeface="Calibri" panose="020F0502020204030204" pitchFamily="34" charset="0"/>
                <a:cs typeface="Calibri" panose="020F0502020204030204" pitchFamily="34" charset="0"/>
              </a:rPr>
              <a:t> For when they say, “Peace and safety!” then sudden destruction comes upon them, as labor pains upon a pregnant woman. And they shall not escape. </a:t>
            </a:r>
            <a:r>
              <a:rPr lang="en-US" sz="1100" i="1" baseline="30000" dirty="0">
                <a:solidFill>
                  <a:srgbClr val="FF0000"/>
                </a:solidFill>
                <a:ea typeface="Calibri" panose="020F0502020204030204" pitchFamily="34" charset="0"/>
                <a:cs typeface="Calibri" panose="020F0502020204030204" pitchFamily="34" charset="0"/>
              </a:rPr>
              <a:t>4</a:t>
            </a:r>
            <a:r>
              <a:rPr lang="en-US" sz="1100" i="1" dirty="0">
                <a:solidFill>
                  <a:srgbClr val="FF0000"/>
                </a:solidFill>
                <a:ea typeface="Calibri" panose="020F0502020204030204" pitchFamily="34" charset="0"/>
                <a:cs typeface="Calibri" panose="020F0502020204030204" pitchFamily="34" charset="0"/>
              </a:rPr>
              <a:t> But you, brethren, are not in darkness, so that this Day should overtake you as a thief.”</a:t>
            </a:r>
            <a:endParaRPr lang="en-US" sz="1100" dirty="0">
              <a:ea typeface="Calibri" panose="020F0502020204030204" pitchFamily="34" charset="0"/>
              <a:cs typeface="Times New Roman" panose="02020603050405020304" pitchFamily="18" charset="0"/>
            </a:endParaRPr>
          </a:p>
          <a:p>
            <a:pPr marL="1168718" lvl="2" indent="-233744">
              <a:buFont typeface="Wingdings" panose="05000000000000000000" pitchFamily="2" charset="2"/>
              <a:buChar char=""/>
            </a:pPr>
            <a:r>
              <a:rPr lang="en-US" sz="1100" dirty="0">
                <a:ea typeface="Times New Roman" panose="02020603050405020304" pitchFamily="18" charset="0"/>
              </a:rPr>
              <a:t>Also, Loud Voice and Trumpet an appropriate introduction of Royalty!</a:t>
            </a:r>
          </a:p>
          <a:p>
            <a:pPr marL="759666" lvl="1" indent="-292179">
              <a:buFont typeface="Courier New" panose="02070309020205020404" pitchFamily="49" charset="0"/>
              <a:buChar char="o"/>
            </a:pPr>
            <a:r>
              <a:rPr lang="en-US" sz="1100" dirty="0">
                <a:highlight>
                  <a:srgbClr val="FFFF00"/>
                </a:highlight>
                <a:ea typeface="Times New Roman" panose="02020603050405020304" pitchFamily="18" charset="0"/>
              </a:rPr>
              <a:t>What does the description of the Christ elicit from you emotionally?</a:t>
            </a:r>
            <a:endParaRPr lang="en-US" sz="1100" dirty="0">
              <a:ea typeface="Times New Roman" panose="02020603050405020304" pitchFamily="18" charset="0"/>
            </a:endParaRPr>
          </a:p>
          <a:p>
            <a:pPr marL="1168718" lvl="2" indent="-233744">
              <a:buFont typeface="Wingdings" panose="05000000000000000000" pitchFamily="2" charset="2"/>
              <a:buChar char=""/>
            </a:pPr>
            <a:r>
              <a:rPr lang="en-US" sz="1100" dirty="0">
                <a:ea typeface="Times New Roman" panose="02020603050405020304" pitchFamily="18" charset="0"/>
              </a:rPr>
              <a:t>Me?  The use of the color white (denotes purity) elicits a feeling of awe and reverence</a:t>
            </a:r>
          </a:p>
          <a:p>
            <a:pPr marL="1168718" lvl="2" indent="-233744">
              <a:buFont typeface="Wingdings" panose="05000000000000000000" pitchFamily="2" charset="2"/>
              <a:buChar char=""/>
            </a:pPr>
            <a:r>
              <a:rPr lang="en-US" sz="1100" dirty="0">
                <a:ea typeface="Times New Roman" panose="02020603050405020304" pitchFamily="18" charset="0"/>
              </a:rPr>
              <a:t>The feeling I get of this figure is size (voice of many waters), and fierceness (2 edged sword).  Brings the “fear of God” into my mind.</a:t>
            </a:r>
          </a:p>
          <a:p>
            <a:pPr>
              <a:lnSpc>
                <a:spcPct val="107000"/>
              </a:lnSpc>
              <a:spcAft>
                <a:spcPts val="818"/>
              </a:spcAft>
            </a:pPr>
            <a:r>
              <a:rPr lang="en-US" sz="1100" b="1" dirty="0">
                <a:solidFill>
                  <a:srgbClr val="FF0000"/>
                </a:solidFill>
                <a:ea typeface="Calibri" panose="020F0502020204030204" pitchFamily="34" charset="0"/>
                <a:cs typeface="Calibri" panose="020F0502020204030204" pitchFamily="34" charset="0"/>
              </a:rPr>
              <a:t>(Matthew 10:28),</a:t>
            </a:r>
            <a:r>
              <a:rPr lang="en-US" sz="1100" dirty="0">
                <a:solidFill>
                  <a:srgbClr val="FF0000"/>
                </a:solidFill>
                <a:ea typeface="Calibri" panose="020F0502020204030204" pitchFamily="34" charset="0"/>
                <a:cs typeface="Calibri" panose="020F0502020204030204" pitchFamily="34" charset="0"/>
              </a:rPr>
              <a:t> </a:t>
            </a:r>
            <a:r>
              <a:rPr lang="en-US" sz="1100" i="1" dirty="0">
                <a:solidFill>
                  <a:srgbClr val="FF0000"/>
                </a:solidFill>
                <a:ea typeface="Calibri" panose="020F0502020204030204" pitchFamily="34" charset="0"/>
                <a:cs typeface="Calibri" panose="020F0502020204030204" pitchFamily="34" charset="0"/>
              </a:rPr>
              <a:t>“And do not fear those who kill the body but cannot kill the soul. But rather fear Him who is able to destroy both soul and body in hell.”</a:t>
            </a:r>
            <a:endParaRPr lang="en-US" sz="1100" dirty="0">
              <a:ea typeface="Calibri" panose="020F0502020204030204" pitchFamily="34" charset="0"/>
              <a:cs typeface="Times New Roman" panose="02020603050405020304" pitchFamily="18" charset="0"/>
            </a:endParaRPr>
          </a:p>
          <a:p>
            <a:pPr marL="1168718" lvl="2" indent="-233744">
              <a:buFont typeface="Wingdings" panose="05000000000000000000" pitchFamily="2" charset="2"/>
              <a:buChar char=""/>
            </a:pPr>
            <a:r>
              <a:rPr lang="en-US" sz="1100" dirty="0">
                <a:ea typeface="Times New Roman" panose="02020603050405020304" pitchFamily="18" charset="0"/>
              </a:rPr>
              <a:t>John’s response is understandable, </a:t>
            </a:r>
            <a:r>
              <a:rPr lang="en-US" sz="1100" i="1" dirty="0">
                <a:solidFill>
                  <a:srgbClr val="FF0000"/>
                </a:solidFill>
                <a:ea typeface="Times New Roman" panose="02020603050405020304" pitchFamily="18" charset="0"/>
              </a:rPr>
              <a:t>“I fell at His feet as dead”</a:t>
            </a:r>
            <a:r>
              <a:rPr lang="en-US" sz="1100" dirty="0">
                <a:ea typeface="Times New Roman" panose="02020603050405020304" pitchFamily="18" charset="0"/>
              </a:rPr>
              <a:t> </a:t>
            </a:r>
            <a:r>
              <a:rPr lang="en-US" sz="1100" b="1" dirty="0">
                <a:solidFill>
                  <a:srgbClr val="FF0000"/>
                </a:solidFill>
                <a:ea typeface="Times New Roman" panose="02020603050405020304" pitchFamily="18" charset="0"/>
              </a:rPr>
              <a:t>(17)</a:t>
            </a:r>
            <a:endParaRPr lang="en-US" sz="1100" dirty="0">
              <a:ea typeface="Times New Roman" panose="02020603050405020304" pitchFamily="18" charset="0"/>
            </a:endParaRPr>
          </a:p>
          <a:p>
            <a:pPr marL="1168718" lvl="2" indent="-233744">
              <a:buFont typeface="Wingdings" panose="05000000000000000000" pitchFamily="2" charset="2"/>
              <a:buChar char=""/>
            </a:pPr>
            <a:r>
              <a:rPr lang="en-US" sz="1100" dirty="0">
                <a:ea typeface="Times New Roman" panose="02020603050405020304" pitchFamily="18" charset="0"/>
              </a:rPr>
              <a:t>But, Jesus comforts Him.  Interesting (note: Matthew 10:28 above), the things that make Jesus comforting for those who are His should bring terror to those who are not!</a:t>
            </a:r>
          </a:p>
          <a:p>
            <a:pPr marL="759666" lvl="1" indent="-292179">
              <a:buFont typeface="Courier New" panose="02070309020205020404" pitchFamily="49" charset="0"/>
              <a:buChar char="o"/>
            </a:pPr>
            <a:r>
              <a:rPr lang="en-US" sz="1100" dirty="0">
                <a:highlight>
                  <a:srgbClr val="FFFF00"/>
                </a:highlight>
                <a:ea typeface="Times New Roman" panose="02020603050405020304" pitchFamily="18" charset="0"/>
              </a:rPr>
              <a:t>Emotions quickly run from surprise, awe, fear, dread to relief, joy and confidence as Jesus is identified.</a:t>
            </a:r>
            <a:endParaRPr lang="en-US" sz="1100" dirty="0">
              <a:ea typeface="Times New Roman" panose="02020603050405020304" pitchFamily="18" charset="0"/>
            </a:endParaRPr>
          </a:p>
          <a:p>
            <a:endParaRPr lang="en-US" b="1"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77567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8"/>
              </a:spcAft>
            </a:pPr>
            <a:r>
              <a:rPr lang="en-US" sz="22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Principle: Analyze the point/points that are being made in this part of the vision.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sz="2200" b="1" dirty="0">
                <a:latin typeface="Calibri" panose="020F0502020204030204" pitchFamily="34" charset="0"/>
                <a:ea typeface="Times New Roman" panose="02020603050405020304" pitchFamily="18" charset="0"/>
              </a:rPr>
              <a:t>Jesus describes Himself as the Alpha and the Omega</a:t>
            </a:r>
            <a:endParaRPr lang="en-US" dirty="0">
              <a:latin typeface="Times New Roman" panose="02020603050405020304" pitchFamily="18" charset="0"/>
              <a:ea typeface="Times New Roman" panose="02020603050405020304" pitchFamily="18" charset="0"/>
            </a:endParaRPr>
          </a:p>
          <a:p>
            <a:pPr marL="759666" lvl="1" indent="-292179">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Just as in 1:8, it indicates the eternal nature of Jesus</a:t>
            </a:r>
            <a:endParaRPr lang="en-US" dirty="0">
              <a:latin typeface="Times New Roman" panose="02020603050405020304" pitchFamily="18" charset="0"/>
              <a:ea typeface="Times New Roman" panose="02020603050405020304" pitchFamily="18" charset="0"/>
            </a:endParaRPr>
          </a:p>
          <a:p>
            <a:pPr marL="350615" indent="-350615">
              <a:buFont typeface="Courier New" panose="02070309020205020404" pitchFamily="49" charset="0"/>
              <a:buChar char="o"/>
            </a:pPr>
            <a:r>
              <a:rPr lang="en-US" sz="2200" b="1" dirty="0">
                <a:highlight>
                  <a:srgbClr val="FFFF00"/>
                </a:highlight>
                <a:latin typeface="Calibri" panose="020F0502020204030204" pitchFamily="34" charset="0"/>
                <a:ea typeface="Times New Roman" panose="02020603050405020304" pitchFamily="18" charset="0"/>
              </a:rPr>
              <a:t>The vivid picture of Jesus described evidences his Purity and His authority.  He commands John to write what he sees.</a:t>
            </a:r>
            <a:endParaRPr lang="en-US" dirty="0">
              <a:latin typeface="Times New Roman" panose="02020603050405020304" pitchFamily="18" charset="0"/>
              <a:ea typeface="Times New Roman" panose="02020603050405020304" pitchFamily="18" charset="0"/>
            </a:endParaRPr>
          </a:p>
          <a:p>
            <a:pPr marL="350615" indent="-350615">
              <a:buFont typeface="Courier New" panose="02070309020205020404" pitchFamily="49" charset="0"/>
              <a:buChar char="o"/>
            </a:pPr>
            <a:r>
              <a:rPr lang="en-US" sz="2200" b="1" dirty="0">
                <a:latin typeface="Calibri" panose="020F0502020204030204" pitchFamily="34" charset="0"/>
                <a:ea typeface="Times New Roman" panose="02020603050405020304" pitchFamily="18" charset="0"/>
              </a:rPr>
              <a:t>Jesus is shown to be caring, with a message to be shared with His church.  Notice the time frame of the visions, (cf. 1:1). </a:t>
            </a:r>
            <a:r>
              <a:rPr lang="en-US" sz="2200" i="1" dirty="0">
                <a:solidFill>
                  <a:srgbClr val="FF0000"/>
                </a:solidFill>
                <a:latin typeface="Calibri" panose="020F0502020204030204" pitchFamily="34" charset="0"/>
                <a:ea typeface="Times New Roman" panose="02020603050405020304" pitchFamily="18" charset="0"/>
              </a:rPr>
              <a:t>“Write the things which you have seen, and the things which are, and the things which will take place after this”</a:t>
            </a:r>
            <a:r>
              <a:rPr lang="en-US" sz="2200" b="1" dirty="0">
                <a:solidFill>
                  <a:srgbClr val="FF0000"/>
                </a:solidFill>
                <a:latin typeface="Calibri" panose="020F0502020204030204" pitchFamily="34" charset="0"/>
                <a:ea typeface="Times New Roman" panose="02020603050405020304" pitchFamily="18" charset="0"/>
              </a:rPr>
              <a:t> (1:19)</a:t>
            </a: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93004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8"/>
              </a:spcAft>
            </a:pPr>
            <a:r>
              <a:rPr lang="en-US" sz="22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Practice:  What is the application to Christians of that day and to us.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sz="2200" b="1" dirty="0">
                <a:highlight>
                  <a:srgbClr val="FFFF00"/>
                </a:highlight>
                <a:latin typeface="Calibri" panose="020F0502020204030204" pitchFamily="34" charset="0"/>
                <a:ea typeface="Times New Roman" panose="02020603050405020304" pitchFamily="18" charset="0"/>
              </a:rPr>
              <a:t>This one we have established clearly in our introductory comments</a:t>
            </a:r>
            <a:endParaRPr lang="en-US" dirty="0">
              <a:latin typeface="Times New Roman" panose="02020603050405020304" pitchFamily="18" charset="0"/>
              <a:ea typeface="Times New Roman" panose="02020603050405020304" pitchFamily="18" charset="0"/>
            </a:endParaRPr>
          </a:p>
          <a:p>
            <a:pPr marL="759666" lvl="1" indent="-292179">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Our Lord had something important to say to the Christians in the first century</a:t>
            </a:r>
            <a:endParaRPr lang="en-US" dirty="0">
              <a:latin typeface="Times New Roman" panose="02020603050405020304" pitchFamily="18" charset="0"/>
              <a:ea typeface="Times New Roman" panose="02020603050405020304" pitchFamily="18" charset="0"/>
            </a:endParaRPr>
          </a:p>
          <a:p>
            <a:pPr marL="759666" lvl="1" indent="-292179">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As we will be seeing in our study of the book, this authoritative “revelation” of Jesus Christ is one that will bring comfort and confidence to His disciples.</a:t>
            </a:r>
            <a:endParaRPr lang="en-US" dirty="0">
              <a:latin typeface="Times New Roman" panose="02020603050405020304" pitchFamily="18" charset="0"/>
              <a:ea typeface="Times New Roman" panose="02020603050405020304" pitchFamily="18" charset="0"/>
            </a:endParaRPr>
          </a:p>
          <a:p>
            <a:pPr marL="350615" indent="-350615">
              <a:buFont typeface="Courier New" panose="02070309020205020404" pitchFamily="49" charset="0"/>
              <a:buChar char="o"/>
            </a:pPr>
            <a:r>
              <a:rPr lang="en-US" sz="2200" b="1" dirty="0">
                <a:highlight>
                  <a:srgbClr val="FFFF00"/>
                </a:highlight>
                <a:latin typeface="Calibri" panose="020F0502020204030204" pitchFamily="34" charset="0"/>
                <a:ea typeface="Times New Roman" panose="02020603050405020304" pitchFamily="18" charset="0"/>
              </a:rPr>
              <a:t>In the same way, the message for them can benefit us today.  Jesus has authority.  He is all-powerful.  He can comfort us and protect us.</a:t>
            </a:r>
            <a:endParaRPr lang="en-US" b="1"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16</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10069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8"/>
              </a:spcAft>
            </a:pPr>
            <a:r>
              <a:rPr lang="en-US" b="1" dirty="0">
                <a:highlight>
                  <a:srgbClr val="FF00FF"/>
                </a:highlight>
                <a:ea typeface="Calibri" panose="020F0502020204030204" pitchFamily="34" charset="0"/>
                <a:cs typeface="Calibri" panose="020F0502020204030204" pitchFamily="34" charset="0"/>
              </a:rPr>
              <a:t>The Characters and Symbols that are found in (1:9-20)</a:t>
            </a:r>
            <a:endParaRPr lang="en-US" dirty="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Jesus Christ (10-16)</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Jesus is the primary character (the Protagonist) in the visions revealed to John</a:t>
            </a:r>
          </a:p>
          <a:p>
            <a:pPr marL="759666" lvl="1" indent="-292179">
              <a:buFont typeface="Courier New" panose="02070309020205020404" pitchFamily="49" charset="0"/>
              <a:buChar char="o"/>
            </a:pPr>
            <a:r>
              <a:rPr lang="en-US" dirty="0">
                <a:ea typeface="Times New Roman" panose="02020603050405020304" pitchFamily="18" charset="0"/>
              </a:rPr>
              <a:t>There will be many different descriptions given of Him</a:t>
            </a:r>
          </a:p>
          <a:p>
            <a:pPr marL="759666" lvl="1" indent="-292179">
              <a:buFont typeface="Courier New" panose="02070309020205020404" pitchFamily="49" charset="0"/>
              <a:buChar char="o"/>
            </a:pPr>
            <a:r>
              <a:rPr lang="en-US" dirty="0">
                <a:ea typeface="Times New Roman" panose="02020603050405020304" pitchFamily="18" charset="0"/>
              </a:rPr>
              <a:t>This description and His words bring the idea of self-existence, purity, fierceness and strength.</a:t>
            </a: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7 Golden Lampstands (12)</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The number 7 denotes perfection or completeness</a:t>
            </a:r>
          </a:p>
          <a:p>
            <a:pPr marL="759666" lvl="1" indent="-292179">
              <a:buFont typeface="Courier New" panose="02070309020205020404" pitchFamily="49" charset="0"/>
              <a:buChar char="o"/>
            </a:pPr>
            <a:r>
              <a:rPr lang="en-US" dirty="0">
                <a:ea typeface="Times New Roman" panose="02020603050405020304" pitchFamily="18" charset="0"/>
              </a:rPr>
              <a:t>Gold is a precious metal, indicating value</a:t>
            </a:r>
          </a:p>
          <a:p>
            <a:pPr marL="759666" lvl="1" indent="-292179">
              <a:buFont typeface="Courier New" panose="02070309020205020404" pitchFamily="49" charset="0"/>
              <a:buChar char="o"/>
            </a:pPr>
            <a:r>
              <a:rPr lang="en-US" dirty="0">
                <a:ea typeface="Times New Roman" panose="02020603050405020304" pitchFamily="18" charset="0"/>
              </a:rPr>
              <a:t>A lampstand gives forth light</a:t>
            </a:r>
          </a:p>
          <a:p>
            <a:pPr marL="1168718" lvl="2" indent="-233744">
              <a:buFont typeface="Wingdings" panose="05000000000000000000" pitchFamily="2" charset="2"/>
              <a:buChar char=""/>
            </a:pPr>
            <a:r>
              <a:rPr lang="en-US" dirty="0">
                <a:ea typeface="Times New Roman" panose="02020603050405020304" pitchFamily="18" charset="0"/>
              </a:rPr>
              <a:t>Zechariah uses the imagery (Zechariah 4:1-13)</a:t>
            </a:r>
          </a:p>
          <a:p>
            <a:pPr marL="1168718" lvl="2" indent="-233744">
              <a:buFont typeface="Wingdings" panose="05000000000000000000" pitchFamily="2" charset="2"/>
              <a:buChar char=""/>
            </a:pPr>
            <a:r>
              <a:rPr lang="en-US" dirty="0">
                <a:ea typeface="Times New Roman" panose="02020603050405020304" pitchFamily="18" charset="0"/>
              </a:rPr>
              <a:t>Here the image refers to the 7 churches (cf. 1:20)</a:t>
            </a:r>
          </a:p>
          <a:p>
            <a:pPr>
              <a:lnSpc>
                <a:spcPct val="107000"/>
              </a:lnSpc>
              <a:spcAft>
                <a:spcPts val="818"/>
              </a:spcAft>
            </a:pPr>
            <a:r>
              <a:rPr lang="en-US" b="1" dirty="0">
                <a:solidFill>
                  <a:srgbClr val="FF0000"/>
                </a:solidFill>
                <a:ea typeface="Calibri" panose="020F0502020204030204" pitchFamily="34" charset="0"/>
                <a:cs typeface="Calibri" panose="020F0502020204030204" pitchFamily="34" charset="0"/>
              </a:rPr>
              <a:t>(Philippians 2:14-16),</a:t>
            </a:r>
            <a:r>
              <a:rPr lang="en-US" dirty="0">
                <a:solidFill>
                  <a:srgbClr val="FF0000"/>
                </a:solidFill>
                <a:ea typeface="Calibri" panose="020F0502020204030204" pitchFamily="34" charset="0"/>
                <a:cs typeface="Calibri" panose="020F0502020204030204" pitchFamily="34" charset="0"/>
              </a:rPr>
              <a:t> </a:t>
            </a:r>
            <a:r>
              <a:rPr lang="en-US" i="1" dirty="0">
                <a:solidFill>
                  <a:srgbClr val="FF0000"/>
                </a:solidFill>
                <a:ea typeface="Calibri" panose="020F0502020204030204" pitchFamily="34" charset="0"/>
                <a:cs typeface="Calibri" panose="020F0502020204030204" pitchFamily="34" charset="0"/>
              </a:rPr>
              <a:t>“Do all things without complaining and disputing, </a:t>
            </a:r>
            <a:r>
              <a:rPr lang="en-US" i="1" baseline="30000" dirty="0">
                <a:solidFill>
                  <a:srgbClr val="FF0000"/>
                </a:solidFill>
                <a:ea typeface="Calibri" panose="020F0502020204030204" pitchFamily="34" charset="0"/>
                <a:cs typeface="Calibri" panose="020F0502020204030204" pitchFamily="34" charset="0"/>
              </a:rPr>
              <a:t>15</a:t>
            </a:r>
            <a:r>
              <a:rPr lang="en-US" i="1" dirty="0">
                <a:solidFill>
                  <a:srgbClr val="FF0000"/>
                </a:solidFill>
                <a:ea typeface="Calibri" panose="020F0502020204030204" pitchFamily="34" charset="0"/>
                <a:cs typeface="Calibri" panose="020F0502020204030204" pitchFamily="34" charset="0"/>
              </a:rPr>
              <a:t> that you may become blameless and harmless, children of God without fault in the midst of a crooked and perverse generation, among whom you shine as lights in the world, </a:t>
            </a:r>
            <a:r>
              <a:rPr lang="en-US" i="1" baseline="30000" dirty="0">
                <a:solidFill>
                  <a:srgbClr val="FF0000"/>
                </a:solidFill>
                <a:ea typeface="Calibri" panose="020F0502020204030204" pitchFamily="34" charset="0"/>
                <a:cs typeface="Calibri" panose="020F0502020204030204" pitchFamily="34" charset="0"/>
              </a:rPr>
              <a:t>16</a:t>
            </a:r>
            <a:r>
              <a:rPr lang="en-US" i="1" dirty="0">
                <a:solidFill>
                  <a:srgbClr val="FF0000"/>
                </a:solidFill>
                <a:ea typeface="Calibri" panose="020F0502020204030204" pitchFamily="34" charset="0"/>
                <a:cs typeface="Calibri" panose="020F0502020204030204" pitchFamily="34" charset="0"/>
              </a:rPr>
              <a:t> holding fast the word of life, so that I may rejoice in the day of Christ that I have not run in vain or labored in vain.”</a:t>
            </a:r>
            <a:endParaRPr lang="en-US" dirty="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7 Stars (1 star for each of the “churches”)</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Identified as the angels to the churches (1:20)</a:t>
            </a:r>
          </a:p>
          <a:p>
            <a:pPr marL="759666" lvl="1" indent="-292179">
              <a:buFont typeface="Courier New" panose="02070309020205020404" pitchFamily="49" charset="0"/>
              <a:buChar char="o"/>
            </a:pPr>
            <a:r>
              <a:rPr lang="en-US" dirty="0">
                <a:ea typeface="Times New Roman" panose="02020603050405020304" pitchFamily="18" charset="0"/>
              </a:rPr>
              <a:t>Angel – (</a:t>
            </a:r>
            <a:r>
              <a:rPr lang="en-US" dirty="0" err="1">
                <a:ea typeface="Times New Roman" panose="02020603050405020304" pitchFamily="18" charset="0"/>
              </a:rPr>
              <a:t>angelos</a:t>
            </a:r>
            <a:r>
              <a:rPr lang="en-US" dirty="0">
                <a:ea typeface="Times New Roman" panose="02020603050405020304" pitchFamily="18" charset="0"/>
              </a:rPr>
              <a:t>) – a messenger (context determines whether divine or human).</a:t>
            </a:r>
          </a:p>
          <a:p>
            <a:pPr marL="1168718" lvl="2" indent="-233744">
              <a:buFont typeface="Wingdings" panose="05000000000000000000" pitchFamily="2" charset="2"/>
              <a:buChar char=""/>
            </a:pPr>
            <a:r>
              <a:rPr lang="en-US" dirty="0">
                <a:ea typeface="Times New Roman" panose="02020603050405020304" pitchFamily="18" charset="0"/>
              </a:rPr>
              <a:t>The word derives from a root that means “to lead”</a:t>
            </a:r>
          </a:p>
          <a:p>
            <a:pPr marL="1168718" lvl="2" indent="-233744">
              <a:buFont typeface="Wingdings" panose="05000000000000000000" pitchFamily="2" charset="2"/>
              <a:buChar char=""/>
            </a:pPr>
            <a:r>
              <a:rPr lang="en-US" dirty="0">
                <a:ea typeface="Times New Roman" panose="02020603050405020304" pitchFamily="18" charset="0"/>
              </a:rPr>
              <a:t>In this context, I believe it would have reference to the leaders of the congregations.  Those who were most responsible for condition of each congregation</a:t>
            </a:r>
          </a:p>
          <a:p>
            <a:pPr marL="1168718" lvl="2" indent="-233744">
              <a:buFont typeface="Wingdings" panose="05000000000000000000" pitchFamily="2" charset="2"/>
              <a:buChar char=""/>
            </a:pPr>
            <a:r>
              <a:rPr lang="en-US" dirty="0">
                <a:ea typeface="Times New Roman" panose="02020603050405020304" pitchFamily="18" charset="0"/>
              </a:rPr>
              <a:t>Elders, deacons, teachers, preachers, influential members.</a:t>
            </a: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Sharp 2-edged sword (out of Jesus mouth) (1:16)</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Coming out of His mouth… His words</a:t>
            </a:r>
          </a:p>
          <a:p>
            <a:pPr>
              <a:lnSpc>
                <a:spcPct val="107000"/>
              </a:lnSpc>
              <a:spcAft>
                <a:spcPts val="818"/>
              </a:spcAft>
            </a:pPr>
            <a:r>
              <a:rPr lang="en-US" b="1" dirty="0">
                <a:solidFill>
                  <a:srgbClr val="FF0000"/>
                </a:solidFill>
                <a:ea typeface="Calibri" panose="020F0502020204030204" pitchFamily="34" charset="0"/>
                <a:cs typeface="Calibri" panose="020F0502020204030204" pitchFamily="34" charset="0"/>
              </a:rPr>
              <a:t>(Hebrews 4:12-13),</a:t>
            </a:r>
            <a:r>
              <a:rPr lang="en-US" i="1" dirty="0">
                <a:solidFill>
                  <a:srgbClr val="FF0000"/>
                </a:solidFill>
                <a:ea typeface="Calibri" panose="020F0502020204030204" pitchFamily="34" charset="0"/>
                <a:cs typeface="Calibri" panose="020F0502020204030204" pitchFamily="34" charset="0"/>
              </a:rPr>
              <a:t> “For the word of God is living and powerful, and sharper than any two-edged sword, piercing even to the division of soul and spirit, and of joints and marrow, and is a discerner of the thoughts and intents of the heart. </a:t>
            </a:r>
            <a:r>
              <a:rPr lang="en-US" i="1" baseline="30000" dirty="0">
                <a:solidFill>
                  <a:srgbClr val="FF0000"/>
                </a:solidFill>
                <a:ea typeface="Calibri" panose="020F0502020204030204" pitchFamily="34" charset="0"/>
                <a:cs typeface="Calibri" panose="020F0502020204030204" pitchFamily="34" charset="0"/>
              </a:rPr>
              <a:t>13</a:t>
            </a:r>
            <a:r>
              <a:rPr lang="en-US" i="1" dirty="0">
                <a:solidFill>
                  <a:srgbClr val="FF0000"/>
                </a:solidFill>
                <a:ea typeface="Calibri" panose="020F0502020204030204" pitchFamily="34" charset="0"/>
                <a:cs typeface="Calibri" panose="020F0502020204030204" pitchFamily="34" charset="0"/>
              </a:rPr>
              <a:t> And there is no creature hidden from His sight, but all things are naked and open to the eyes of Him to whom we must give account.”</a:t>
            </a:r>
            <a:endParaRPr lang="en-US" dirty="0">
              <a:ea typeface="Calibri" panose="020F0502020204030204" pitchFamily="34" charset="0"/>
              <a:cs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God’s word saves (Rom. 1:16), but it is also the standard of judgment!</a:t>
            </a:r>
          </a:p>
          <a:p>
            <a:pPr>
              <a:lnSpc>
                <a:spcPct val="107000"/>
              </a:lnSpc>
              <a:spcAft>
                <a:spcPts val="818"/>
              </a:spcAft>
            </a:pPr>
            <a:r>
              <a:rPr lang="en-US" b="1" dirty="0">
                <a:solidFill>
                  <a:srgbClr val="FF0000"/>
                </a:solidFill>
                <a:ea typeface="Calibri" panose="020F0502020204030204" pitchFamily="34" charset="0"/>
                <a:cs typeface="Calibri" panose="020F0502020204030204" pitchFamily="34" charset="0"/>
              </a:rPr>
              <a:t>(2 Thessalonians 1:8-9),</a:t>
            </a:r>
            <a:r>
              <a:rPr lang="en-US" i="1" dirty="0">
                <a:solidFill>
                  <a:srgbClr val="FF0000"/>
                </a:solidFill>
                <a:ea typeface="Calibri" panose="020F0502020204030204" pitchFamily="34" charset="0"/>
                <a:cs typeface="Calibri" panose="020F0502020204030204" pitchFamily="34" charset="0"/>
              </a:rPr>
              <a:t> “in flaming fire taking vengeance on those who do not know God, and on those who do not obey the gospel of our Lord Jesus Christ. </a:t>
            </a:r>
            <a:r>
              <a:rPr lang="en-US" i="1" baseline="30000" dirty="0">
                <a:solidFill>
                  <a:srgbClr val="FF0000"/>
                </a:solidFill>
                <a:ea typeface="Calibri" panose="020F0502020204030204" pitchFamily="34" charset="0"/>
                <a:cs typeface="Calibri" panose="020F0502020204030204" pitchFamily="34" charset="0"/>
              </a:rPr>
              <a:t>9</a:t>
            </a:r>
            <a:r>
              <a:rPr lang="en-US" i="1" dirty="0">
                <a:solidFill>
                  <a:srgbClr val="FF0000"/>
                </a:solidFill>
                <a:ea typeface="Calibri" panose="020F0502020204030204" pitchFamily="34" charset="0"/>
                <a:cs typeface="Calibri" panose="020F0502020204030204" pitchFamily="34" charset="0"/>
              </a:rPr>
              <a:t> These shall be punished with everlasting destruction from the presence of the Lord and from the glory of His power.”</a:t>
            </a:r>
            <a:endParaRPr lang="en-US" dirty="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Keys of Hades and Death (1:18)</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Keys indicate authority.  The one who holds the keys has the authority!</a:t>
            </a:r>
          </a:p>
          <a:p>
            <a:pPr marL="759666" lvl="1" indent="-292179">
              <a:buFont typeface="Courier New" panose="02070309020205020404" pitchFamily="49" charset="0"/>
              <a:buChar char="o"/>
            </a:pPr>
            <a:r>
              <a:rPr lang="en-US" dirty="0">
                <a:highlight>
                  <a:srgbClr val="00FFFF"/>
                </a:highlight>
                <a:ea typeface="Times New Roman" panose="02020603050405020304" pitchFamily="18" charset="0"/>
              </a:rPr>
              <a:t>Example:  Jailor has the keys to lock and unlock a prison door</a:t>
            </a:r>
            <a:endParaRPr lang="en-US" dirty="0">
              <a:ea typeface="Times New Roman" panose="02020603050405020304" pitchFamily="18" charset="0"/>
            </a:endParaRPr>
          </a:p>
          <a:p>
            <a:pPr marL="759666" lvl="1" indent="-292179">
              <a:buFont typeface="Courier New" panose="02070309020205020404" pitchFamily="49" charset="0"/>
              <a:buChar char="o"/>
            </a:pPr>
            <a:r>
              <a:rPr lang="en-US" dirty="0">
                <a:ea typeface="Times New Roman" panose="02020603050405020304" pitchFamily="18" charset="0"/>
              </a:rPr>
              <a:t>Jesus, through His resurrection, has gained the victory of death and it is he who determines who will live eternally, and who will die eternally!</a:t>
            </a:r>
          </a:p>
          <a:p>
            <a:pPr>
              <a:lnSpc>
                <a:spcPct val="107000"/>
              </a:lnSpc>
              <a:spcAft>
                <a:spcPts val="818"/>
              </a:spcAft>
            </a:pPr>
            <a:r>
              <a:rPr lang="en-US" b="1" dirty="0">
                <a:solidFill>
                  <a:srgbClr val="FF0000"/>
                </a:solidFill>
                <a:ea typeface="Calibri" panose="020F0502020204030204" pitchFamily="34" charset="0"/>
                <a:cs typeface="Calibri" panose="020F0502020204030204" pitchFamily="34" charset="0"/>
              </a:rPr>
              <a:t>(1 Corinthians 15:20-23),</a:t>
            </a:r>
            <a:r>
              <a:rPr lang="en-US" dirty="0">
                <a:solidFill>
                  <a:srgbClr val="FF0000"/>
                </a:solidFill>
                <a:ea typeface="Calibri" panose="020F0502020204030204" pitchFamily="34" charset="0"/>
                <a:cs typeface="Calibri" panose="020F0502020204030204" pitchFamily="34" charset="0"/>
              </a:rPr>
              <a:t> </a:t>
            </a:r>
            <a:r>
              <a:rPr lang="en-US" i="1" dirty="0">
                <a:solidFill>
                  <a:srgbClr val="FF0000"/>
                </a:solidFill>
                <a:ea typeface="Calibri" panose="020F0502020204030204" pitchFamily="34" charset="0"/>
                <a:cs typeface="Calibri" panose="020F0502020204030204" pitchFamily="34" charset="0"/>
              </a:rPr>
              <a:t>“But now Christ is risen from the dead, and has become the </a:t>
            </a:r>
            <a:r>
              <a:rPr lang="en-US" i="1" dirty="0" err="1">
                <a:solidFill>
                  <a:srgbClr val="FF0000"/>
                </a:solidFill>
                <a:ea typeface="Calibri" panose="020F0502020204030204" pitchFamily="34" charset="0"/>
                <a:cs typeface="Calibri" panose="020F0502020204030204" pitchFamily="34" charset="0"/>
              </a:rPr>
              <a:t>firstfruits</a:t>
            </a:r>
            <a:r>
              <a:rPr lang="en-US" i="1" dirty="0">
                <a:solidFill>
                  <a:srgbClr val="FF0000"/>
                </a:solidFill>
                <a:ea typeface="Calibri" panose="020F0502020204030204" pitchFamily="34" charset="0"/>
                <a:cs typeface="Calibri" panose="020F0502020204030204" pitchFamily="34" charset="0"/>
              </a:rPr>
              <a:t> of those who have fallen asleep. </a:t>
            </a:r>
            <a:r>
              <a:rPr lang="en-US" i="1" baseline="30000" dirty="0">
                <a:solidFill>
                  <a:srgbClr val="FF0000"/>
                </a:solidFill>
                <a:ea typeface="Calibri" panose="020F0502020204030204" pitchFamily="34" charset="0"/>
                <a:cs typeface="Calibri" panose="020F0502020204030204" pitchFamily="34" charset="0"/>
              </a:rPr>
              <a:t>21</a:t>
            </a:r>
            <a:r>
              <a:rPr lang="en-US" i="1" dirty="0">
                <a:solidFill>
                  <a:srgbClr val="FF0000"/>
                </a:solidFill>
                <a:ea typeface="Calibri" panose="020F0502020204030204" pitchFamily="34" charset="0"/>
                <a:cs typeface="Calibri" panose="020F0502020204030204" pitchFamily="34" charset="0"/>
              </a:rPr>
              <a:t> For since by man came death, by Man also came the resurrection of the dead. </a:t>
            </a:r>
            <a:r>
              <a:rPr lang="en-US" i="1" baseline="30000" dirty="0">
                <a:solidFill>
                  <a:srgbClr val="FF0000"/>
                </a:solidFill>
                <a:ea typeface="Calibri" panose="020F0502020204030204" pitchFamily="34" charset="0"/>
                <a:cs typeface="Calibri" panose="020F0502020204030204" pitchFamily="34" charset="0"/>
              </a:rPr>
              <a:t>22</a:t>
            </a:r>
            <a:r>
              <a:rPr lang="en-US" i="1" dirty="0">
                <a:solidFill>
                  <a:srgbClr val="FF0000"/>
                </a:solidFill>
                <a:ea typeface="Calibri" panose="020F0502020204030204" pitchFamily="34" charset="0"/>
                <a:cs typeface="Calibri" panose="020F0502020204030204" pitchFamily="34" charset="0"/>
              </a:rPr>
              <a:t> For as in Adam all die, even so in Christ all shall be made alive. </a:t>
            </a:r>
            <a:r>
              <a:rPr lang="en-US" i="1" baseline="30000" dirty="0">
                <a:solidFill>
                  <a:srgbClr val="FF0000"/>
                </a:solidFill>
                <a:ea typeface="Calibri" panose="020F0502020204030204" pitchFamily="34" charset="0"/>
                <a:cs typeface="Calibri" panose="020F0502020204030204" pitchFamily="34" charset="0"/>
              </a:rPr>
              <a:t>23</a:t>
            </a:r>
            <a:r>
              <a:rPr lang="en-US" i="1" dirty="0">
                <a:solidFill>
                  <a:srgbClr val="FF0000"/>
                </a:solidFill>
                <a:ea typeface="Calibri" panose="020F0502020204030204" pitchFamily="34" charset="0"/>
                <a:cs typeface="Calibri" panose="020F0502020204030204" pitchFamily="34" charset="0"/>
              </a:rPr>
              <a:t> But each one in his own order: Christ the </a:t>
            </a:r>
            <a:r>
              <a:rPr lang="en-US" i="1" dirty="0" err="1">
                <a:solidFill>
                  <a:srgbClr val="FF0000"/>
                </a:solidFill>
                <a:ea typeface="Calibri" panose="020F0502020204030204" pitchFamily="34" charset="0"/>
                <a:cs typeface="Calibri" panose="020F0502020204030204" pitchFamily="34" charset="0"/>
              </a:rPr>
              <a:t>firstfruits</a:t>
            </a:r>
            <a:r>
              <a:rPr lang="en-US" i="1" dirty="0">
                <a:solidFill>
                  <a:srgbClr val="FF0000"/>
                </a:solidFill>
                <a:ea typeface="Calibri" panose="020F0502020204030204" pitchFamily="34" charset="0"/>
                <a:cs typeface="Calibri" panose="020F0502020204030204" pitchFamily="34" charset="0"/>
              </a:rPr>
              <a:t>, afterward those who are Christ's at His coming.”</a:t>
            </a:r>
            <a:endParaRPr lang="en-US" dirty="0">
              <a:ea typeface="Calibri" panose="020F0502020204030204" pitchFamily="34" charset="0"/>
              <a:cs typeface="Times New Roman" panose="02020603050405020304" pitchFamily="18" charset="0"/>
            </a:endParaRPr>
          </a:p>
          <a:p>
            <a:pPr marL="350615" indent="-350615">
              <a:buFont typeface="Courier New" panose="02070309020205020404" pitchFamily="49" charset="0"/>
              <a:buChar char="o"/>
            </a:pPr>
            <a:r>
              <a:rPr lang="en-US" b="1" dirty="0">
                <a:highlight>
                  <a:srgbClr val="FFFF00"/>
                </a:highlight>
                <a:ea typeface="Times New Roman" panose="02020603050405020304" pitchFamily="18" charset="0"/>
              </a:rPr>
              <a:t>Angels of the churches (1:20) (See 7 stars above).</a:t>
            </a:r>
            <a:endParaRPr lang="en-US" dirty="0">
              <a:ea typeface="Times New Roman" panose="02020603050405020304" pitchFamily="18" charset="0"/>
            </a:endParaRPr>
          </a:p>
          <a:p>
            <a:pPr>
              <a:lnSpc>
                <a:spcPct val="107000"/>
              </a:lnSpc>
              <a:spcAft>
                <a:spcPts val="818"/>
              </a:spcAft>
            </a:pPr>
            <a:endParaRPr lang="en-US" b="1"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18902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Chapters 2 and 3 of Revelation  (Letters to the 7 churches of Asia)</a:t>
            </a:r>
          </a:p>
          <a:p>
            <a:pPr marL="642795" lvl="1" indent="-175308">
              <a:buFont typeface="Arial" panose="020B0604020202020204" pitchFamily="34" charset="0"/>
              <a:buChar char="•"/>
            </a:pPr>
            <a:r>
              <a:rPr lang="en-US" sz="1100" dirty="0"/>
              <a:t>Note the similarities in the 7 letters</a:t>
            </a:r>
          </a:p>
          <a:p>
            <a:pPr marL="642795" lvl="1" indent="-175308">
              <a:buFont typeface="Arial" panose="020B0604020202020204" pitchFamily="34" charset="0"/>
              <a:buChar char="•"/>
            </a:pPr>
            <a:r>
              <a:rPr lang="en-US" sz="1100" dirty="0"/>
              <a:t>Note the differences in the 7 letters</a:t>
            </a:r>
          </a:p>
          <a:p>
            <a:pPr marL="642795" lvl="1" indent="-175308">
              <a:buFont typeface="Arial" panose="020B0604020202020204" pitchFamily="34" charset="0"/>
              <a:buChar char="•"/>
            </a:pPr>
            <a:r>
              <a:rPr lang="en-US" sz="1100" dirty="0"/>
              <a:t>Note recurring themes</a:t>
            </a:r>
          </a:p>
          <a:p>
            <a:pPr marL="1110282" lvl="2" indent="-175308">
              <a:buFont typeface="Arial" panose="020B0604020202020204" pitchFamily="34" charset="0"/>
              <a:buChar char="•"/>
            </a:pPr>
            <a:r>
              <a:rPr lang="en-US" sz="1100" dirty="0"/>
              <a:t>Different designations describing Jesus</a:t>
            </a:r>
          </a:p>
          <a:p>
            <a:pPr marL="1110282" lvl="2" indent="-175308">
              <a:buFont typeface="Arial" panose="020B0604020202020204" pitchFamily="34" charset="0"/>
              <a:buChar char="•"/>
            </a:pPr>
            <a:r>
              <a:rPr lang="en-US" sz="1100" dirty="0"/>
              <a:t>Evaluation of the churches including what is right, and what is wrong</a:t>
            </a:r>
          </a:p>
          <a:p>
            <a:pPr marL="1110282" lvl="2" indent="-175308">
              <a:buFont typeface="Arial" panose="020B0604020202020204" pitchFamily="34" charset="0"/>
              <a:buChar char="•"/>
            </a:pPr>
            <a:r>
              <a:rPr lang="en-US" sz="1100" dirty="0"/>
              <a:t>The references to judgment</a:t>
            </a:r>
          </a:p>
          <a:p>
            <a:pPr marL="1110282" lvl="2" indent="-175308">
              <a:buFont typeface="Arial" panose="020B0604020202020204" pitchFamily="34" charset="0"/>
              <a:buChar char="•"/>
            </a:pPr>
            <a:r>
              <a:rPr lang="en-US" sz="1100" dirty="0"/>
              <a:t>The final exhortation to hear</a:t>
            </a:r>
          </a:p>
          <a:p>
            <a:r>
              <a:rPr lang="en-US" sz="1100" b="1" dirty="0"/>
              <a:t>(Revelation 2 &amp; 3) READ</a:t>
            </a:r>
          </a:p>
          <a:p>
            <a:pPr marL="642795" lvl="1" indent="-175308">
              <a:buFont typeface="Arial" panose="020B0604020202020204" pitchFamily="34" charset="0"/>
              <a:buChar char="•"/>
            </a:pPr>
            <a:r>
              <a:rPr lang="en-US" sz="1100" dirty="0">
                <a:solidFill>
                  <a:srgbClr val="324959"/>
                </a:solidFill>
              </a:rPr>
              <a:t>How would you feel if you received a letter from Jesus Christ? </a:t>
            </a:r>
            <a:r>
              <a:rPr lang="en-US" sz="1100" b="1" dirty="0">
                <a:solidFill>
                  <a:srgbClr val="324959"/>
                </a:solidFill>
              </a:rPr>
              <a:t> Joy?</a:t>
            </a:r>
          </a:p>
          <a:p>
            <a:r>
              <a:rPr lang="en-US" sz="1100" b="1" dirty="0">
                <a:solidFill>
                  <a:srgbClr val="324959"/>
                </a:solidFill>
              </a:rPr>
              <a:t>(Psalm 119:12-16), </a:t>
            </a:r>
            <a:r>
              <a:rPr lang="en-US" sz="1100" i="1" dirty="0">
                <a:solidFill>
                  <a:srgbClr val="324959"/>
                </a:solidFill>
              </a:rPr>
              <a:t>“</a:t>
            </a:r>
            <a:r>
              <a:rPr lang="en-US" sz="1600" i="1" dirty="0"/>
              <a:t>Blessed are You, O Lord! Teach me Your statutes. </a:t>
            </a:r>
            <a:r>
              <a:rPr lang="en-US" sz="1600" i="1" baseline="30000" dirty="0"/>
              <a:t>13</a:t>
            </a:r>
            <a:r>
              <a:rPr lang="en-US" sz="1600" i="1" dirty="0"/>
              <a:t> With my lips I have declared All the judgments of Your mouth. </a:t>
            </a:r>
            <a:r>
              <a:rPr lang="en-US" sz="1600" i="1" baseline="30000" dirty="0"/>
              <a:t>14</a:t>
            </a:r>
            <a:r>
              <a:rPr lang="en-US" sz="1600" i="1" dirty="0"/>
              <a:t> I have rejoiced in the way of Your testimonies, As much as in all riches. </a:t>
            </a:r>
            <a:r>
              <a:rPr lang="en-US" sz="1600" i="1" baseline="30000" dirty="0"/>
              <a:t>15</a:t>
            </a:r>
            <a:r>
              <a:rPr lang="en-US" sz="1600" i="1" dirty="0"/>
              <a:t> I will meditate on Your precepts, And contemplate Your ways. </a:t>
            </a:r>
            <a:r>
              <a:rPr lang="en-US" sz="1600" i="1" baseline="30000" dirty="0"/>
              <a:t>16</a:t>
            </a:r>
            <a:r>
              <a:rPr lang="en-US" sz="1600" i="1" dirty="0"/>
              <a:t> I will delight myself in Your statutes; I will not forget Your word.”</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What if that letter had criticism?  </a:t>
            </a:r>
            <a:r>
              <a:rPr lang="en-US" sz="1100" b="1" dirty="0">
                <a:solidFill>
                  <a:srgbClr val="324959"/>
                </a:solidFill>
              </a:rPr>
              <a:t>Godly Sorrow?</a:t>
            </a:r>
          </a:p>
          <a:p>
            <a:r>
              <a:rPr lang="en-US" sz="1100" b="1" dirty="0">
                <a:solidFill>
                  <a:srgbClr val="324959"/>
                </a:solidFill>
              </a:rPr>
              <a:t>(2 Corinthians 7:8-9), </a:t>
            </a:r>
            <a:r>
              <a:rPr lang="en-US" sz="1100" i="1" dirty="0">
                <a:solidFill>
                  <a:srgbClr val="324959"/>
                </a:solidFill>
              </a:rPr>
              <a:t>“</a:t>
            </a:r>
            <a:r>
              <a:rPr lang="en-US" sz="1600" i="1" dirty="0"/>
              <a:t>For even if I made you sorry with my letter, I do not regret it; though I did regret it. For I perceive that the same epistle made you sorry, though only for a while.</a:t>
            </a:r>
            <a:r>
              <a:rPr lang="en-US" sz="1600" i="1" baseline="30000" dirty="0"/>
              <a:t> 9</a:t>
            </a:r>
            <a:r>
              <a:rPr lang="en-US" sz="1600" i="1" dirty="0"/>
              <a:t> Now I rejoice, not that you were made sorry, but that your sorrow led to repentance. For you were made sorry in a godly manner, that you might suffer loss from us in nothing.”</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What if the letter had praise?  </a:t>
            </a:r>
            <a:r>
              <a:rPr lang="en-US" sz="1100" b="1" dirty="0">
                <a:solidFill>
                  <a:srgbClr val="324959"/>
                </a:solidFill>
              </a:rPr>
              <a:t>Relief?</a:t>
            </a:r>
          </a:p>
          <a:p>
            <a:r>
              <a:rPr lang="en-US" sz="1100" b="1" dirty="0">
                <a:solidFill>
                  <a:srgbClr val="324959"/>
                </a:solidFill>
              </a:rPr>
              <a:t>(2 Corinthians 10:17-18), </a:t>
            </a:r>
            <a:r>
              <a:rPr lang="en-US" sz="1100" i="1" dirty="0">
                <a:solidFill>
                  <a:srgbClr val="324959"/>
                </a:solidFill>
              </a:rPr>
              <a:t>“</a:t>
            </a:r>
            <a:r>
              <a:rPr lang="en-US" sz="1600" i="1" dirty="0"/>
              <a:t>But “he who glories, let him glory in the Lord.”</a:t>
            </a:r>
            <a:r>
              <a:rPr lang="en-US" sz="1600" i="1" baseline="30000" dirty="0"/>
              <a:t> 18</a:t>
            </a:r>
            <a:r>
              <a:rPr lang="en-US" sz="1600" i="1" dirty="0"/>
              <a:t> For not he who commends himself is approved, but whom the Lord commends.”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What if the letter gave you instructions regarding needed changes?  </a:t>
            </a:r>
            <a:r>
              <a:rPr lang="en-US" sz="1100" b="1" dirty="0">
                <a:solidFill>
                  <a:srgbClr val="324959"/>
                </a:solidFill>
              </a:rPr>
              <a:t>Resolve?</a:t>
            </a:r>
          </a:p>
          <a:p>
            <a:r>
              <a:rPr lang="en-US" sz="1100" b="1" dirty="0">
                <a:solidFill>
                  <a:srgbClr val="324959"/>
                </a:solidFill>
              </a:rPr>
              <a:t>(Psalm 119:9-10), </a:t>
            </a:r>
            <a:r>
              <a:rPr lang="en-US" sz="1100" i="1" dirty="0">
                <a:solidFill>
                  <a:srgbClr val="324959"/>
                </a:solidFill>
              </a:rPr>
              <a:t>“</a:t>
            </a:r>
            <a:r>
              <a:rPr lang="en-US" sz="1600" i="1" dirty="0"/>
              <a:t>How can a young man cleanse his way? By taking heed according to Your word. </a:t>
            </a:r>
            <a:r>
              <a:rPr lang="en-US" sz="1600" i="1" baseline="30000" dirty="0"/>
              <a:t>10</a:t>
            </a:r>
            <a:r>
              <a:rPr lang="en-US" sz="1600" i="1" dirty="0"/>
              <a:t> With my whole heart I have sought You; Oh, let me not wander from Your commandments!”</a:t>
            </a:r>
            <a:endParaRPr lang="en-US" sz="1100" i="1" dirty="0">
              <a:solidFill>
                <a:srgbClr val="324959"/>
              </a:solidFill>
            </a:endParaRPr>
          </a:p>
          <a:p>
            <a:pPr marL="642795" lvl="1" indent="-175308">
              <a:buFont typeface="Arial" panose="020B0604020202020204" pitchFamily="34" charset="0"/>
              <a:buChar char="•"/>
            </a:pPr>
            <a:r>
              <a:rPr lang="en-US" sz="1100" b="1" dirty="0">
                <a:solidFill>
                  <a:srgbClr val="324959"/>
                </a:solidFill>
              </a:rPr>
              <a:t>Joy, Sorrow, Relief, Resolve.</a:t>
            </a:r>
          </a:p>
          <a:p>
            <a:pPr marL="642795" lvl="1" indent="-175308">
              <a:buFont typeface="Arial" panose="020B0604020202020204" pitchFamily="34" charset="0"/>
              <a:buChar char="•"/>
            </a:pPr>
            <a:r>
              <a:rPr lang="en-US" sz="1100" b="1" dirty="0">
                <a:solidFill>
                  <a:srgbClr val="324959"/>
                </a:solidFill>
              </a:rPr>
              <a:t>Question:  Any other feelings or perceptions that you want to introduce to our study?</a:t>
            </a:r>
          </a:p>
          <a:p>
            <a:pPr marL="530793" indent="-530793">
              <a:buFont typeface="Arial" panose="020B0604020202020204" pitchFamily="34" charset="0"/>
              <a:buChar char="•"/>
            </a:pPr>
            <a:endParaRPr lang="en-US" sz="1100" dirty="0">
              <a:solidFill>
                <a:srgbClr val="324959"/>
              </a:solidFill>
            </a:endParaRPr>
          </a:p>
          <a:p>
            <a:pPr marL="1110282" lvl="2" indent="-175308">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38380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solidFill>
                  <a:srgbClr val="324959"/>
                </a:solidFill>
              </a:rPr>
              <a:t>Each of these 7 churches received a direct communication from the Lord.</a:t>
            </a:r>
            <a:r>
              <a:rPr lang="en-US" dirty="0">
                <a:solidFill>
                  <a:srgbClr val="324959"/>
                </a:solidFill>
              </a:rPr>
              <a:t>  </a:t>
            </a:r>
          </a:p>
          <a:p>
            <a:pPr marL="642795" lvl="1" indent="-175308">
              <a:buFont typeface="Arial" panose="020B0604020202020204" pitchFamily="34" charset="0"/>
              <a:buChar char="•"/>
            </a:pPr>
            <a:r>
              <a:rPr lang="en-US" dirty="0">
                <a:solidFill>
                  <a:srgbClr val="324959"/>
                </a:solidFill>
              </a:rPr>
              <a:t>These letters were significant, authoritative, serious.</a:t>
            </a:r>
          </a:p>
          <a:p>
            <a:pPr marL="642795" lvl="1" indent="-175308">
              <a:buFont typeface="Arial" panose="020B0604020202020204" pitchFamily="34" charset="0"/>
              <a:buChar char="•"/>
            </a:pPr>
            <a:r>
              <a:rPr lang="en-US" dirty="0">
                <a:solidFill>
                  <a:srgbClr val="324959"/>
                </a:solidFill>
              </a:rPr>
              <a:t>The point is straightforward:  Jesus expected them to listen and act upon what they heard.</a:t>
            </a:r>
          </a:p>
          <a:p>
            <a:r>
              <a:rPr lang="en-US" b="1" dirty="0">
                <a:solidFill>
                  <a:srgbClr val="324959"/>
                </a:solidFill>
              </a:rPr>
              <a:t>(Matthew 7:24-29), </a:t>
            </a:r>
            <a:r>
              <a:rPr lang="en-US" i="1" dirty="0">
                <a:solidFill>
                  <a:srgbClr val="324959"/>
                </a:solidFill>
              </a:rPr>
              <a:t>“</a:t>
            </a:r>
            <a:r>
              <a:rPr lang="en-US" i="1" dirty="0"/>
              <a:t>Therefore whoever hears these sayings of Mine, and does them, I will liken him to a wise man who built his house on the rock:</a:t>
            </a:r>
            <a:r>
              <a:rPr lang="en-US" i="1" baseline="30000" dirty="0"/>
              <a:t> 25</a:t>
            </a:r>
            <a:r>
              <a:rPr lang="en-US" i="1" dirty="0"/>
              <a:t> and the rain descended, the floods came, and the winds blew and beat on that house; and it did not fall, for it was founded on the rock. </a:t>
            </a:r>
            <a:r>
              <a:rPr lang="en-US" i="1" baseline="30000" dirty="0"/>
              <a:t>26</a:t>
            </a:r>
            <a:r>
              <a:rPr lang="en-US" i="1" dirty="0"/>
              <a:t> “But everyone who hears these sayings of Mine, and does not do them, will be like a foolish man who built his house on the sand:</a:t>
            </a:r>
            <a:r>
              <a:rPr lang="en-US" i="1" baseline="30000" dirty="0"/>
              <a:t> 27</a:t>
            </a:r>
            <a:r>
              <a:rPr lang="en-US" i="1" dirty="0"/>
              <a:t> and the rain descended, the floods came, and the winds blew and beat on that house; and it fell. And great was its fall.” </a:t>
            </a:r>
            <a:r>
              <a:rPr lang="en-US" i="1" baseline="30000" dirty="0"/>
              <a:t>28</a:t>
            </a:r>
            <a:r>
              <a:rPr lang="en-US" i="1" dirty="0"/>
              <a:t> And so it was, when Jesus had ended these sayings, that the people were astonished at His teaching,</a:t>
            </a:r>
            <a:r>
              <a:rPr lang="en-US" i="1" baseline="30000" dirty="0"/>
              <a:t> 29</a:t>
            </a:r>
            <a:r>
              <a:rPr lang="en-US" i="1" dirty="0"/>
              <a:t> for He taught them as one having authority, and not as the scribes.”</a:t>
            </a:r>
          </a:p>
          <a:p>
            <a:r>
              <a:rPr lang="en-US" b="1" dirty="0">
                <a:solidFill>
                  <a:srgbClr val="324959"/>
                </a:solidFill>
              </a:rPr>
              <a:t>(James 1:22-25), </a:t>
            </a:r>
            <a:r>
              <a:rPr lang="en-US" dirty="0">
                <a:solidFill>
                  <a:srgbClr val="324959"/>
                </a:solidFill>
              </a:rPr>
              <a:t>“</a:t>
            </a:r>
            <a:r>
              <a:rPr lang="en-US" i="0" dirty="0"/>
              <a:t>But be doers of the word, and not hearers only, deceiving yourselves.</a:t>
            </a:r>
            <a:r>
              <a:rPr lang="en-US" i="0" baseline="30000" dirty="0"/>
              <a:t> 23</a:t>
            </a:r>
            <a:r>
              <a:rPr lang="en-US" i="0" dirty="0"/>
              <a:t> For if anyone is a hearer of the word and not a doer, he is like a man observing his natural face in a mirror;</a:t>
            </a:r>
            <a:r>
              <a:rPr lang="en-US" i="0" baseline="30000" dirty="0"/>
              <a:t> 24</a:t>
            </a:r>
            <a:r>
              <a:rPr lang="en-US" i="0" dirty="0"/>
              <a:t> for he observes himself, goes away, and immediately forgets what kind of man he was.</a:t>
            </a:r>
            <a:r>
              <a:rPr lang="en-US" i="0" baseline="30000" dirty="0"/>
              <a:t> 25</a:t>
            </a:r>
            <a:r>
              <a:rPr lang="en-US" i="0" dirty="0"/>
              <a:t> But he who looks into the perfect law of liberty and continues in it, and is not a forgetful hearer but a doer of the work, this one will be blessed in what he does.”</a:t>
            </a:r>
            <a:endParaRPr lang="en-US" dirty="0">
              <a:solidFill>
                <a:srgbClr val="324959"/>
              </a:solidFill>
            </a:endParaRPr>
          </a:p>
          <a:p>
            <a:pPr marL="175308" indent="-175308">
              <a:buFont typeface="Arial" panose="020B0604020202020204" pitchFamily="34" charset="0"/>
              <a:buChar char="•"/>
            </a:pPr>
            <a:r>
              <a:rPr lang="en-US" b="1" dirty="0">
                <a:solidFill>
                  <a:srgbClr val="324959"/>
                </a:solidFill>
              </a:rPr>
              <a:t>Consider the ramifications of having a lampstand removed from its place, and the importance of repentance.</a:t>
            </a:r>
          </a:p>
          <a:p>
            <a:pPr marL="642795" lvl="1" indent="-175308">
              <a:buFont typeface="Arial" panose="020B0604020202020204" pitchFamily="34" charset="0"/>
              <a:buChar char="•"/>
            </a:pPr>
            <a:r>
              <a:rPr lang="en-US" dirty="0">
                <a:solidFill>
                  <a:srgbClr val="324959"/>
                </a:solidFill>
              </a:rPr>
              <a:t>God rejecting a church because of its spiritual condition.  Because its light was no longer productive.</a:t>
            </a:r>
          </a:p>
          <a:p>
            <a:pPr marL="642795" lvl="1" indent="-175308">
              <a:buFont typeface="Arial" panose="020B0604020202020204" pitchFamily="34" charset="0"/>
              <a:buChar char="•"/>
            </a:pPr>
            <a:r>
              <a:rPr lang="en-US" dirty="0">
                <a:solidFill>
                  <a:srgbClr val="324959"/>
                </a:solidFill>
              </a:rPr>
              <a:t>Repent, or else!</a:t>
            </a:r>
          </a:p>
          <a:p>
            <a:r>
              <a:rPr lang="en-US" b="1" dirty="0">
                <a:solidFill>
                  <a:srgbClr val="324959"/>
                </a:solidFill>
              </a:rPr>
              <a:t>(Luke 13:3), </a:t>
            </a:r>
            <a:r>
              <a:rPr lang="en-US" i="1" dirty="0">
                <a:solidFill>
                  <a:srgbClr val="324959"/>
                </a:solidFill>
              </a:rPr>
              <a:t>“</a:t>
            </a:r>
            <a:r>
              <a:rPr lang="en-US" i="1" dirty="0"/>
              <a:t>I tell you, no; but unless you repent you will all likewise perish.”</a:t>
            </a:r>
          </a:p>
          <a:p>
            <a:pPr marL="175308" indent="-175308">
              <a:buFont typeface="Arial" panose="020B0604020202020204" pitchFamily="34" charset="0"/>
              <a:buChar char="•"/>
            </a:pPr>
            <a:r>
              <a:rPr lang="en-US" b="1" dirty="0">
                <a:solidFill>
                  <a:srgbClr val="324959"/>
                </a:solidFill>
              </a:rPr>
              <a:t>Consider the validation of being praised by God.  We do not seek approval of men, but of God.</a:t>
            </a: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19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91346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theme of the book?</a:t>
            </a:r>
          </a:p>
          <a:p>
            <a:pPr marL="642795" lvl="1" indent="-175308">
              <a:buFont typeface="Arial" panose="020B0604020202020204" pitchFamily="34" charset="0"/>
              <a:buChar char="•"/>
            </a:pPr>
            <a:r>
              <a:rPr lang="en-US" dirty="0"/>
              <a:t>Consider the following passages, and then we will answer that question.</a:t>
            </a:r>
          </a:p>
          <a:p>
            <a:r>
              <a:rPr lang="en-US" b="1" dirty="0"/>
              <a:t>(Revelation 1:7-8), </a:t>
            </a:r>
            <a:r>
              <a:rPr lang="en-US" i="1" dirty="0"/>
              <a:t>“Behold, He is coming with clouds, and every eye will see Him, even they who pierced Him. </a:t>
            </a:r>
            <a:r>
              <a:rPr lang="en-US" i="1" u="sng" dirty="0"/>
              <a:t>And all the tribes of the earth will mourn because of Him</a:t>
            </a:r>
            <a:r>
              <a:rPr lang="en-US" i="1" dirty="0"/>
              <a:t>. Even so, Amen. </a:t>
            </a:r>
            <a:r>
              <a:rPr lang="en-US" i="1" baseline="30000" dirty="0"/>
              <a:t>8</a:t>
            </a:r>
            <a:r>
              <a:rPr lang="en-US" i="1" dirty="0"/>
              <a:t> “</a:t>
            </a:r>
            <a:r>
              <a:rPr lang="en-US" i="1" u="sng" dirty="0"/>
              <a:t>I am the Alpha and the Omega</a:t>
            </a:r>
            <a:r>
              <a:rPr lang="en-US" i="1" dirty="0"/>
              <a:t>, the Beginning and the End,” says the Lord, “who is and who was and who is to come, </a:t>
            </a:r>
            <a:r>
              <a:rPr lang="en-US" i="1" u="sng" dirty="0"/>
              <a:t>the Almighty</a:t>
            </a:r>
            <a:r>
              <a:rPr lang="en-US" i="1" dirty="0"/>
              <a:t>.”</a:t>
            </a:r>
          </a:p>
          <a:p>
            <a:endParaRPr lang="en-US" i="1" dirty="0"/>
          </a:p>
          <a:p>
            <a:r>
              <a:rPr lang="en-US" b="1" i="0" dirty="0"/>
              <a:t>(Revelation 2:7), [to Ephesus], </a:t>
            </a:r>
            <a:r>
              <a:rPr lang="en-US" i="1" dirty="0"/>
              <a:t>“He who has an ear, let him hear what the Spirit says to the churches. </a:t>
            </a:r>
            <a:r>
              <a:rPr lang="en-US" i="1" u="sng" dirty="0"/>
              <a:t>To him who overcomes I will give to eat from the tree of life</a:t>
            </a:r>
            <a:r>
              <a:rPr lang="en-US" i="1" dirty="0"/>
              <a:t>, which is in the midst of the Paradise of God.”</a:t>
            </a:r>
          </a:p>
          <a:p>
            <a:endParaRPr lang="en-US" i="1" dirty="0"/>
          </a:p>
          <a:p>
            <a:r>
              <a:rPr lang="en-US" b="1" i="0" dirty="0"/>
              <a:t>(Revelation 2:17) [to Pergamos], </a:t>
            </a:r>
            <a:r>
              <a:rPr lang="en-US" b="0" i="1" dirty="0"/>
              <a:t>“He who has an ear, let him hear what the Spirit says to the churches. To him who overcomes </a:t>
            </a:r>
            <a:r>
              <a:rPr lang="en-US" b="0" i="1" u="sng" dirty="0"/>
              <a:t>I will give some of the hidden manna to eat</a:t>
            </a:r>
            <a:r>
              <a:rPr lang="en-US" b="0" i="1" dirty="0"/>
              <a:t>. And I will give him a white stone, and on the stone a new name written which no one knows except him who receives it.”</a:t>
            </a:r>
          </a:p>
          <a:p>
            <a:endParaRPr lang="en-US" b="0" i="1" dirty="0"/>
          </a:p>
          <a:p>
            <a:r>
              <a:rPr lang="en-US" b="1" i="0" dirty="0"/>
              <a:t>(Revelation 2:26-28) [to Thyatira], </a:t>
            </a:r>
            <a:r>
              <a:rPr lang="en-US" b="0" i="1" dirty="0"/>
              <a:t>“</a:t>
            </a:r>
            <a:r>
              <a:rPr lang="en-US" i="1" dirty="0"/>
              <a:t>And he who overcomes, and keeps My works until the end, to him </a:t>
            </a:r>
            <a:r>
              <a:rPr lang="en-US" i="1" u="sng" dirty="0"/>
              <a:t>I will give power over the nations</a:t>
            </a:r>
            <a:r>
              <a:rPr lang="en-US" i="1" dirty="0"/>
              <a:t>—  </a:t>
            </a:r>
            <a:r>
              <a:rPr lang="en-US" i="1" baseline="30000" dirty="0"/>
              <a:t>27</a:t>
            </a:r>
            <a:r>
              <a:rPr lang="en-US" i="1" dirty="0"/>
              <a:t> “He shall rule them with a rod of iron; they shall be dashed to pieces like the potter's vessels’—as I also have received from My Father; </a:t>
            </a:r>
            <a:r>
              <a:rPr lang="en-US" i="1" baseline="30000" dirty="0"/>
              <a:t>28</a:t>
            </a:r>
            <a:r>
              <a:rPr lang="en-US" i="1" dirty="0"/>
              <a:t> </a:t>
            </a:r>
            <a:r>
              <a:rPr lang="en-US" i="1" u="sng" dirty="0"/>
              <a:t>and I will give him the morning star</a:t>
            </a:r>
            <a:r>
              <a:rPr lang="en-US" i="1" u="none" dirty="0"/>
              <a:t>.”</a:t>
            </a:r>
          </a:p>
          <a:p>
            <a:endParaRPr lang="en-US" b="0" i="1" u="none" dirty="0"/>
          </a:p>
          <a:p>
            <a:r>
              <a:rPr lang="en-US" b="1" i="0" u="none" dirty="0"/>
              <a:t>(Revelation 3:5) [to Sardis], </a:t>
            </a:r>
            <a:r>
              <a:rPr lang="en-US" b="0" i="1" u="none" dirty="0"/>
              <a:t>“</a:t>
            </a:r>
            <a:r>
              <a:rPr lang="en-US" i="1" dirty="0"/>
              <a:t>He who overcomes </a:t>
            </a:r>
            <a:r>
              <a:rPr lang="en-US" i="1" u="sng" dirty="0"/>
              <a:t>shall be clothed in white garments, and I will not blot out his name from the Book of Life</a:t>
            </a:r>
            <a:r>
              <a:rPr lang="en-US" i="1" dirty="0"/>
              <a:t>; but I will confess his name before My Father and before His angels.”</a:t>
            </a:r>
          </a:p>
          <a:p>
            <a:endParaRPr lang="en-US" i="1" dirty="0"/>
          </a:p>
          <a:p>
            <a:r>
              <a:rPr lang="en-US" b="1" i="0" dirty="0"/>
              <a:t>(Revelation 3:12) [to Philadelphia], </a:t>
            </a:r>
            <a:r>
              <a:rPr lang="en-US" i="1" dirty="0"/>
              <a:t>“He who overcomes, I will make him a pillar in the temple of My God, and he shall go out no more. I will write on him the name of My God and the name of the city of My God, the New Jerusalem, which comes down out of heaven from My God. And I will write on him My new name.”</a:t>
            </a:r>
          </a:p>
          <a:p>
            <a:endParaRPr lang="en-US" i="1" dirty="0"/>
          </a:p>
          <a:p>
            <a:r>
              <a:rPr lang="en-US" b="1" i="0" dirty="0"/>
              <a:t>(Revelation 3:21) [to Laodicea], </a:t>
            </a:r>
            <a:r>
              <a:rPr lang="en-US" i="1" dirty="0"/>
              <a:t>“To him who overcomes </a:t>
            </a:r>
            <a:r>
              <a:rPr lang="en-US" i="1" u="sng" dirty="0"/>
              <a:t>I will grant to sit with Me on My throne</a:t>
            </a:r>
            <a:r>
              <a:rPr lang="en-US" i="1" dirty="0"/>
              <a:t>, as I also overcame and sat down with My Father on His throne.”</a:t>
            </a:r>
          </a:p>
          <a:p>
            <a:endParaRPr lang="en-US" i="1" dirty="0"/>
          </a:p>
          <a:p>
            <a:r>
              <a:rPr lang="en-US" b="1" i="0" dirty="0"/>
              <a:t>(Revelation 6:15-17) [Opening of the sixth seal], </a:t>
            </a:r>
            <a:r>
              <a:rPr lang="en-US" i="1" dirty="0"/>
              <a:t>“And the kings of the earth, the great men, the rich men, the commanders, the mighty men, every slave and every free man, hid themselves in the caves and in the rocks of the mountains,</a:t>
            </a:r>
            <a:r>
              <a:rPr lang="en-US" i="1" baseline="30000" dirty="0"/>
              <a:t> 16</a:t>
            </a:r>
            <a:r>
              <a:rPr lang="en-US" i="1" dirty="0"/>
              <a:t> and said to the mountains and rocks, “Fall on us and hide us from the face of Him who sits on the throne and from the wrath of the Lamb!</a:t>
            </a:r>
            <a:r>
              <a:rPr lang="en-US" i="1" baseline="30000" dirty="0"/>
              <a:t> 17</a:t>
            </a:r>
            <a:r>
              <a:rPr lang="en-US" i="1" dirty="0"/>
              <a:t> </a:t>
            </a:r>
            <a:r>
              <a:rPr lang="en-US" i="1" u="sng" dirty="0"/>
              <a:t>For the great day of His wrath has come, and who is able to stand</a:t>
            </a:r>
            <a:r>
              <a:rPr lang="en-US" i="1" dirty="0"/>
              <a:t>?”</a:t>
            </a:r>
          </a:p>
          <a:p>
            <a:endParaRPr lang="en-US" b="1" i="0" dirty="0"/>
          </a:p>
          <a:p>
            <a:r>
              <a:rPr lang="en-US" b="1" i="0" dirty="0"/>
              <a:t>(Revelation 7:16-17) [A multitude of the persecuted], </a:t>
            </a:r>
            <a:r>
              <a:rPr lang="en-US" i="1" dirty="0"/>
              <a:t>“They shall neither hunger anymore nor thirst anymore; the sun shall not strike them, nor any heat;</a:t>
            </a:r>
            <a:r>
              <a:rPr lang="en-US" i="1" baseline="30000" dirty="0"/>
              <a:t> 17</a:t>
            </a:r>
            <a:r>
              <a:rPr lang="en-US" i="1" dirty="0"/>
              <a:t> for the Lamb who is in the midst of the throne will shepherd them and lead them to living fountains of waters. </a:t>
            </a:r>
            <a:r>
              <a:rPr lang="en-US" i="1" u="sng" dirty="0"/>
              <a:t>And God will wipe away every tear from their eyes</a:t>
            </a:r>
            <a:r>
              <a:rPr lang="en-US" i="1" dirty="0"/>
              <a:t>.”</a:t>
            </a:r>
            <a:endParaRPr lang="en-US" i="0" dirty="0"/>
          </a:p>
          <a:p>
            <a:endParaRPr lang="en-US" b="1" i="0" dirty="0"/>
          </a:p>
          <a:p>
            <a:r>
              <a:rPr lang="en-US" b="1" i="0" dirty="0"/>
              <a:t>(Revelation 11:16-18) [The 24 elders proclaim the victory of God], </a:t>
            </a:r>
            <a:r>
              <a:rPr lang="en-US" i="1" dirty="0"/>
              <a:t>“And the twenty-four elders who sat before God on their thrones fell on their faces and worshiped God,</a:t>
            </a:r>
            <a:r>
              <a:rPr lang="en-US" i="1" baseline="30000" dirty="0"/>
              <a:t> 17</a:t>
            </a:r>
            <a:r>
              <a:rPr lang="en-US" i="1" dirty="0"/>
              <a:t> saying: “We give You thanks, O Lord God Almighty, The One who is and who was and who is to come, Because You have taken Your great power and reigned. </a:t>
            </a:r>
            <a:r>
              <a:rPr lang="en-US" i="1" baseline="30000" dirty="0"/>
              <a:t>18</a:t>
            </a:r>
            <a:r>
              <a:rPr lang="en-US" i="1" dirty="0"/>
              <a:t> </a:t>
            </a:r>
            <a:r>
              <a:rPr lang="en-US" i="1" u="sng" dirty="0"/>
              <a:t>The nations were angry, and Your wrath has come, And the time of the dead, that they should be judged, And that You should reward Your servants the prophets and the saints</a:t>
            </a:r>
            <a:r>
              <a:rPr lang="en-US" i="1" dirty="0"/>
              <a:t>, And those who fear Your name, small and great, And should destroy those who destroy the earth.”</a:t>
            </a:r>
          </a:p>
          <a:p>
            <a:endParaRPr lang="en-US" i="1" dirty="0"/>
          </a:p>
          <a:p>
            <a:r>
              <a:rPr lang="en-US" b="1" i="0" dirty="0"/>
              <a:t>(Revelation 14:13) [Rest for the Righteous at the defeat of the beast], </a:t>
            </a:r>
            <a:r>
              <a:rPr lang="en-US" i="1" dirty="0"/>
              <a:t>“Then I heard a voice from heaven saying to me, “Write: ‘</a:t>
            </a:r>
            <a:r>
              <a:rPr lang="en-US" i="1" u="sng" dirty="0"/>
              <a:t>Blessed are the dead who die in the Lord from now on</a:t>
            </a:r>
            <a:r>
              <a:rPr lang="en-US" i="1" dirty="0"/>
              <a:t>.’ ” “Yes,” says the Spirit, “that they may rest from their labors, and their works follow them.”</a:t>
            </a:r>
          </a:p>
          <a:p>
            <a:endParaRPr lang="en-US" i="1" dirty="0"/>
          </a:p>
          <a:p>
            <a:r>
              <a:rPr lang="en-US" b="1" i="0" dirty="0"/>
              <a:t>(Revelation 17:14) [The forces of evil conspire to war against Jesus Christ], </a:t>
            </a:r>
            <a:r>
              <a:rPr lang="en-US" i="1" dirty="0"/>
              <a:t>“These will make war with the Lamb, </a:t>
            </a:r>
            <a:r>
              <a:rPr lang="en-US" i="1" u="sng" dirty="0"/>
              <a:t>and the Lamb will overcome them</a:t>
            </a:r>
            <a:r>
              <a:rPr lang="en-US" i="1" dirty="0"/>
              <a:t>, for He is Lord of lords and King of kings; and those who are with Him are called, chosen, and faithful.”</a:t>
            </a:r>
          </a:p>
          <a:p>
            <a:endParaRPr lang="en-US" b="1" i="0" dirty="0"/>
          </a:p>
          <a:p>
            <a:r>
              <a:rPr lang="en-US" b="1" i="0" dirty="0"/>
              <a:t>(Revelation 19:1) [Heaven at the fall of the Great Harlot, Babylon], </a:t>
            </a:r>
            <a:r>
              <a:rPr lang="en-US" i="1" dirty="0"/>
              <a:t>“After these things I heard a loud voice of a great multitude in heaven, saying, “Alleluia! </a:t>
            </a:r>
            <a:r>
              <a:rPr lang="en-US" i="1" u="sng" dirty="0"/>
              <a:t>Salvation and glory and honor and power belong to the Lord our God</a:t>
            </a:r>
            <a:r>
              <a:rPr lang="en-US" i="1" dirty="0"/>
              <a:t>!”</a:t>
            </a:r>
          </a:p>
          <a:p>
            <a:endParaRPr lang="en-US" i="1" dirty="0"/>
          </a:p>
          <a:p>
            <a:r>
              <a:rPr lang="en-US" b="1" i="0" dirty="0"/>
              <a:t>(Revelation 19:6), </a:t>
            </a:r>
            <a:r>
              <a:rPr lang="en-US" i="1" dirty="0"/>
              <a:t>“After these things I heard a loud voice of a great multitude in heaven, saying, “Alleluia! Salvation and glory and honor and power belong to the Lord our God!”</a:t>
            </a:r>
          </a:p>
          <a:p>
            <a:endParaRPr lang="en-US" i="1" dirty="0"/>
          </a:p>
          <a:p>
            <a:r>
              <a:rPr lang="en-US" b="1" i="0" dirty="0"/>
              <a:t>(Revelation 9:15-16) [Christ on a White Horse, conquering the beast, the kings of the earth and their armies], </a:t>
            </a:r>
            <a:r>
              <a:rPr lang="en-US" i="1" dirty="0"/>
              <a:t>“Now out of His mouth goes a sharp sword, that with it He should strike the nations. And He Himself will rule them with a rod of iron. He Himself treads the winepress of the fierceness and wrath of Almighty God.</a:t>
            </a:r>
            <a:r>
              <a:rPr lang="en-US" i="1" baseline="30000" dirty="0"/>
              <a:t> 16</a:t>
            </a:r>
            <a:r>
              <a:rPr lang="en-US" i="1" dirty="0"/>
              <a:t> And He has on His robe and on His thigh a name written: KING OF KINGS AND LORD OF LORDS.”</a:t>
            </a:r>
          </a:p>
          <a:p>
            <a:endParaRPr lang="en-US" i="1" dirty="0"/>
          </a:p>
          <a:p>
            <a:r>
              <a:rPr lang="en-US" b="1" i="0" dirty="0"/>
              <a:t>(Revelation 20:10) [Final defeat of Satan], </a:t>
            </a:r>
            <a:r>
              <a:rPr lang="en-US" i="1" dirty="0"/>
              <a:t>“The devil, who deceived them, was cast into the lake of fire and brimstone where the beast and the false prophet are. And they will be tormented day and night forever and ever.”</a:t>
            </a:r>
          </a:p>
          <a:p>
            <a:endParaRPr lang="en-US" i="1" dirty="0"/>
          </a:p>
          <a:p>
            <a:r>
              <a:rPr lang="en-US" b="1" i="0" dirty="0"/>
              <a:t>(Revelation 21:6-8) [Ultimate victory and judgment upon the wicked], </a:t>
            </a:r>
            <a:r>
              <a:rPr lang="en-US" i="1" dirty="0"/>
              <a:t>“And He said to me, “It is done! I am the Alpha and the Omega, the Beginning and the End. I will give of the fountain of the water of life freely to him who thirsts.</a:t>
            </a:r>
            <a:r>
              <a:rPr lang="en-US" i="1" baseline="30000" dirty="0"/>
              <a:t> 7</a:t>
            </a:r>
            <a:r>
              <a:rPr lang="en-US" i="1" dirty="0"/>
              <a:t> He who overcomes shall inherit all things, and I will be his God and he shall be My son.</a:t>
            </a:r>
            <a:r>
              <a:rPr lang="en-US" i="1" baseline="30000" dirty="0"/>
              <a:t> 8</a:t>
            </a:r>
            <a:r>
              <a:rPr lang="en-US" i="1" dirty="0"/>
              <a:t> But the cowardly, unbelieving, abominable, murderers, sexually immoral, sorcerers, idolaters, and all liars shall have their part in the lake which burns with fire and brimstone, which is the second death.”</a:t>
            </a:r>
          </a:p>
          <a:p>
            <a:endParaRPr lang="en-US" i="1" dirty="0"/>
          </a:p>
          <a:p>
            <a:r>
              <a:rPr lang="en-US" b="1" i="0" dirty="0"/>
              <a:t>(Revelation 22:5) [The end for the righteous], </a:t>
            </a:r>
            <a:r>
              <a:rPr lang="en-US" i="1" dirty="0"/>
              <a:t>“There shall be no night there: They need no lamp nor light of the sun, for the Lord God gives them light. And they shall reign forever and ever.”</a:t>
            </a:r>
          </a:p>
          <a:p>
            <a:endParaRPr lang="en-US" b="1" i="0" dirty="0"/>
          </a:p>
          <a:p>
            <a:r>
              <a:rPr lang="en-US" b="1" i="0" dirty="0"/>
              <a:t>(Revelation 22:16) [Our victory is sure because of who He is!], </a:t>
            </a:r>
            <a:r>
              <a:rPr lang="en-US" i="1" dirty="0"/>
              <a:t>“I, Jesus, have sent My angel to testify to you these things in the churches. I am the Root and the Offspring of David, the Bright and Morning Star.”</a:t>
            </a:r>
          </a:p>
          <a:p>
            <a:endParaRPr lang="en-US" i="1" dirty="0"/>
          </a:p>
          <a:p>
            <a:r>
              <a:rPr lang="en-US" b="1" i="0" dirty="0"/>
              <a:t>Question:  What is the Theme</a:t>
            </a:r>
          </a:p>
          <a:p>
            <a:pPr marL="642795" lvl="1" indent="-175308">
              <a:buFont typeface="Arial" panose="020B0604020202020204" pitchFamily="34" charset="0"/>
              <a:buChar char="•"/>
            </a:pPr>
            <a:r>
              <a:rPr lang="en-US" b="0" i="0" dirty="0"/>
              <a:t>The victory of God and Christ over Satan</a:t>
            </a:r>
          </a:p>
          <a:p>
            <a:pPr marL="642795" lvl="1" indent="-175308">
              <a:buFont typeface="Arial" panose="020B0604020202020204" pitchFamily="34" charset="0"/>
              <a:buChar char="•"/>
            </a:pPr>
            <a:r>
              <a:rPr lang="en-US" b="0" i="0" dirty="0"/>
              <a:t>The ultimate victory of God’s people, and defeat of evil.</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85580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In this vision we are going to do this separately (Not all the churches as one group)</a:t>
            </a:r>
          </a:p>
          <a:p>
            <a:pPr marL="642795" lvl="1" indent="-175308">
              <a:buFont typeface="Arial" panose="020B0604020202020204" pitchFamily="34" charset="0"/>
              <a:buChar char="•"/>
            </a:pPr>
            <a:r>
              <a:rPr lang="en-US" sz="1100" dirty="0"/>
              <a:t>Jesus intended that they address what was lacking in their congregation (each congregation was unique)</a:t>
            </a:r>
          </a:p>
          <a:p>
            <a:pPr marL="642795" lvl="1" indent="-175308">
              <a:buFont typeface="Arial" panose="020B0604020202020204" pitchFamily="34" charset="0"/>
              <a:buChar char="•"/>
            </a:pPr>
            <a:r>
              <a:rPr lang="en-US" sz="1100" dirty="0"/>
              <a:t>He intended that they heed his words (repent when necessary)</a:t>
            </a:r>
          </a:p>
          <a:p>
            <a:pPr marL="642795" lvl="1" indent="-175308">
              <a:buFont typeface="Arial" panose="020B0604020202020204" pitchFamily="34" charset="0"/>
              <a:buChar char="•"/>
            </a:pPr>
            <a:r>
              <a:rPr lang="en-US" sz="1100" dirty="0"/>
              <a:t>He wanted them to avoid the removal of their candlestick</a:t>
            </a:r>
          </a:p>
          <a:p>
            <a:pPr marL="175308" indent="-175308">
              <a:buFont typeface="Arial" panose="020B0604020202020204" pitchFamily="34" charset="0"/>
              <a:buChar char="•"/>
            </a:pPr>
            <a:r>
              <a:rPr lang="en-US" sz="1100" b="1" dirty="0"/>
              <a:t>For us it is the same</a:t>
            </a:r>
          </a:p>
          <a:p>
            <a:pPr marL="642795" lvl="1" indent="-175308">
              <a:buFont typeface="Arial" panose="020B0604020202020204" pitchFamily="34" charset="0"/>
              <a:buChar char="•"/>
            </a:pPr>
            <a:r>
              <a:rPr lang="en-US" sz="1100" dirty="0"/>
              <a:t>However, we are unique as well.  What is right, and what is wrong about West Side</a:t>
            </a:r>
          </a:p>
          <a:p>
            <a:pPr marL="642795" lvl="1" indent="-175308">
              <a:buFont typeface="Arial" panose="020B0604020202020204" pitchFamily="34" charset="0"/>
              <a:buChar char="•"/>
            </a:pPr>
            <a:r>
              <a:rPr lang="en-US" sz="1100" dirty="0"/>
              <a:t>Are our deficiencies the same?  Or different?</a:t>
            </a:r>
          </a:p>
          <a:p>
            <a:pPr marL="642795" lvl="1" indent="-175308">
              <a:buFont typeface="Arial" panose="020B0604020202020204" pitchFamily="34" charset="0"/>
              <a:buChar char="•"/>
            </a:pPr>
            <a:r>
              <a:rPr lang="en-US" sz="1100" dirty="0"/>
              <a:t>We need to repent in order to avoid having our candlestick removed from His presence</a:t>
            </a:r>
          </a:p>
          <a:p>
            <a:pPr marL="175308" indent="-175308">
              <a:buFont typeface="Arial" panose="020B0604020202020204" pitchFamily="34" charset="0"/>
              <a:buChar char="•"/>
            </a:pPr>
            <a:r>
              <a:rPr lang="en-US" sz="1100" b="1" dirty="0"/>
              <a:t>After “filling in our boxes” we will do as Justin did last week, and quickly summarize each congregation in turn</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5127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chapters 2 and 3</a:t>
            </a:r>
          </a:p>
          <a:p>
            <a:pPr marL="642795" lvl="1" indent="-175308">
              <a:buFont typeface="Arial" panose="020B0604020202020204" pitchFamily="34" charset="0"/>
              <a:buChar char="•"/>
            </a:pPr>
            <a:r>
              <a:rPr lang="en-US" b="1" dirty="0"/>
              <a:t>Identify and define</a:t>
            </a:r>
          </a:p>
          <a:p>
            <a:pPr marL="642795" lvl="1" indent="-175308">
              <a:buFont typeface="Arial" panose="020B0604020202020204" pitchFamily="34" charset="0"/>
              <a:buChar char="•"/>
            </a:pPr>
            <a:endParaRPr lang="en-US" dirty="0"/>
          </a:p>
          <a:p>
            <a:r>
              <a:rPr lang="en-US" b="1" dirty="0"/>
              <a:t>Jesus Christ  (Consider His self-designations, and their significance)</a:t>
            </a:r>
          </a:p>
          <a:p>
            <a:pPr marL="175308" indent="-175308">
              <a:buFont typeface="Arial" panose="020B0604020202020204" pitchFamily="34" charset="0"/>
              <a:buChar char="•"/>
            </a:pPr>
            <a:r>
              <a:rPr lang="en-US" b="1" dirty="0"/>
              <a:t>Ephesus (2:1) </a:t>
            </a:r>
            <a:r>
              <a:rPr lang="en-US" dirty="0"/>
              <a:t>– </a:t>
            </a:r>
            <a:r>
              <a:rPr lang="en-US" i="1" dirty="0"/>
              <a:t>“He who holds the seven stars in His right hand, who walks in the midst of the seven golden lampstands”</a:t>
            </a:r>
          </a:p>
          <a:p>
            <a:pPr marL="642795" lvl="1" indent="-175308">
              <a:buFont typeface="Arial" panose="020B0604020202020204" pitchFamily="34" charset="0"/>
              <a:buChar char="•"/>
            </a:pPr>
            <a:r>
              <a:rPr lang="en-US" dirty="0"/>
              <a:t>We have discussed this.  Christ is among the churches (the lampstands). The seven stars being the angels of the various churches. (1:20 identifies the lampstands and stars).</a:t>
            </a:r>
          </a:p>
          <a:p>
            <a:pPr marL="642795" lvl="1" indent="-175308">
              <a:buFont typeface="Arial" panose="020B0604020202020204" pitchFamily="34" charset="0"/>
              <a:buChar char="•"/>
            </a:pPr>
            <a:r>
              <a:rPr lang="en-US" dirty="0"/>
              <a:t>He knows the good and the bad.  The trials and the suffering.</a:t>
            </a:r>
          </a:p>
          <a:p>
            <a:pPr marL="642795" lvl="1" indent="-175308">
              <a:buFont typeface="Arial" panose="020B0604020202020204" pitchFamily="34" charset="0"/>
              <a:buChar char="•"/>
            </a:pPr>
            <a:r>
              <a:rPr lang="en-US" dirty="0"/>
              <a:t>He is not far away and unconcerned.  He is near and accessible.</a:t>
            </a:r>
          </a:p>
          <a:p>
            <a:r>
              <a:rPr lang="en-US" b="1" dirty="0"/>
              <a:t>(Hebrews 4:14-16), </a:t>
            </a:r>
            <a:r>
              <a:rPr lang="en-US" i="1" dirty="0"/>
              <a:t>“Seeing then that we have a great High Priest who has passed through the heavens, Jesus the Son of God, let us hold fast our confession.</a:t>
            </a:r>
            <a:r>
              <a:rPr lang="en-US" i="1" baseline="30000" dirty="0"/>
              <a:t> 15</a:t>
            </a:r>
            <a:r>
              <a:rPr lang="en-US" i="1" dirty="0"/>
              <a:t> For we do not have a High Priest who cannot sympathize with our weaknesses, but was in all points tempted as we are, yet without sin.</a:t>
            </a:r>
            <a:r>
              <a:rPr lang="en-US" i="1" baseline="30000" dirty="0"/>
              <a:t> 16</a:t>
            </a:r>
            <a:r>
              <a:rPr lang="en-US" i="1" dirty="0"/>
              <a:t> Let us therefore come boldly to the throne of grace, that we may obtain mercy and find grace to help in time of need.”</a:t>
            </a:r>
          </a:p>
          <a:p>
            <a:pPr marL="175308" indent="-175308">
              <a:buFont typeface="Arial" panose="020B0604020202020204" pitchFamily="34" charset="0"/>
              <a:buChar char="•"/>
            </a:pPr>
            <a:r>
              <a:rPr lang="en-US" b="1" dirty="0"/>
              <a:t>Smyrna (2:8) </a:t>
            </a:r>
            <a:r>
              <a:rPr lang="en-US" dirty="0"/>
              <a:t>– </a:t>
            </a:r>
            <a:r>
              <a:rPr lang="en-US" i="1" dirty="0"/>
              <a:t>“the First and the Last, who was dead, and came to life”</a:t>
            </a:r>
          </a:p>
          <a:p>
            <a:pPr marL="642795" lvl="1" indent="-175308">
              <a:buFont typeface="Arial" panose="020B0604020202020204" pitchFamily="34" charset="0"/>
              <a:buChar char="•"/>
            </a:pPr>
            <a:r>
              <a:rPr lang="en-US" dirty="0"/>
              <a:t>He is eternal in nature (always has been always will be (cf. John 2:1-2)</a:t>
            </a:r>
          </a:p>
          <a:p>
            <a:pPr marL="642795" lvl="1" indent="-175308">
              <a:buFont typeface="Arial" panose="020B0604020202020204" pitchFamily="34" charset="0"/>
              <a:buChar char="•"/>
            </a:pPr>
            <a:r>
              <a:rPr lang="en-US" dirty="0"/>
              <a:t>Death could not contain Him</a:t>
            </a:r>
          </a:p>
          <a:p>
            <a:r>
              <a:rPr lang="en-US" b="1" dirty="0"/>
              <a:t>(1 Corinthians 15:3-4),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p>
          <a:p>
            <a:pPr marL="175308" indent="-175308">
              <a:buFont typeface="Arial" panose="020B0604020202020204" pitchFamily="34" charset="0"/>
              <a:buChar char="•"/>
            </a:pPr>
            <a:r>
              <a:rPr lang="en-US" b="1" dirty="0"/>
              <a:t>Pergamos (2:12) </a:t>
            </a:r>
            <a:r>
              <a:rPr lang="en-US" dirty="0"/>
              <a:t>- </a:t>
            </a:r>
            <a:r>
              <a:rPr lang="en-US" i="1" dirty="0"/>
              <a:t>“He who has the sharp two-edged sword”</a:t>
            </a:r>
          </a:p>
          <a:p>
            <a:pPr marL="642795" lvl="1" indent="-175308">
              <a:buFont typeface="Arial" panose="020B0604020202020204" pitchFamily="34" charset="0"/>
              <a:buChar char="•"/>
            </a:pPr>
            <a:r>
              <a:rPr lang="en-US" dirty="0"/>
              <a:t>The word of God described in this way (Hebrews 4:12)</a:t>
            </a:r>
          </a:p>
          <a:p>
            <a:pPr marL="642795" lvl="1" indent="-175308">
              <a:buFont typeface="Arial" panose="020B0604020202020204" pitchFamily="34" charset="0"/>
              <a:buChar char="•"/>
            </a:pPr>
            <a:r>
              <a:rPr lang="en-US" dirty="0"/>
              <a:t>Converts the poor in spirit (humble).  Judges those who reject it</a:t>
            </a:r>
          </a:p>
          <a:p>
            <a:r>
              <a:rPr lang="en-US" b="1" dirty="0"/>
              <a:t>(John 12:48), </a:t>
            </a:r>
            <a:r>
              <a:rPr lang="en-US" i="1" dirty="0"/>
              <a:t>“He who rejects Me, and does not receive My words, has that which judges him—the word that I have spoken will judge him in the last day.”</a:t>
            </a:r>
          </a:p>
          <a:p>
            <a:pPr marL="175308" indent="-175308">
              <a:buFont typeface="Arial" panose="020B0604020202020204" pitchFamily="34" charset="0"/>
              <a:buChar char="•"/>
            </a:pPr>
            <a:r>
              <a:rPr lang="en-US" b="1" dirty="0"/>
              <a:t>Thyatira (2:18) </a:t>
            </a:r>
            <a:r>
              <a:rPr lang="en-US" dirty="0"/>
              <a:t>– </a:t>
            </a:r>
            <a:r>
              <a:rPr lang="en-US" i="1" dirty="0"/>
              <a:t>“the Son of God, who has eyes like a flame of fire, and His feet like fine brass”</a:t>
            </a:r>
          </a:p>
          <a:p>
            <a:pPr marL="642795" lvl="1" indent="-175308">
              <a:buFont typeface="Arial" panose="020B0604020202020204" pitchFamily="34" charset="0"/>
              <a:buChar char="•"/>
            </a:pPr>
            <a:r>
              <a:rPr lang="en-US" dirty="0"/>
              <a:t>The phrase </a:t>
            </a:r>
            <a:r>
              <a:rPr lang="en-US" i="1" dirty="0"/>
              <a:t>“Son of God” </a:t>
            </a:r>
            <a:r>
              <a:rPr lang="en-US" dirty="0"/>
              <a:t>is a direct reference to the Deity of Jesus</a:t>
            </a:r>
          </a:p>
          <a:p>
            <a:pPr marL="642795" lvl="1" indent="-175308">
              <a:buFont typeface="Arial" panose="020B0604020202020204" pitchFamily="34" charset="0"/>
              <a:buChar char="•"/>
            </a:pPr>
            <a:r>
              <a:rPr lang="en-US" dirty="0"/>
              <a:t>His eyes (</a:t>
            </a:r>
            <a:r>
              <a:rPr lang="en-US" i="1" dirty="0"/>
              <a:t>like a flame of fire</a:t>
            </a:r>
            <a:r>
              <a:rPr lang="en-US" dirty="0"/>
              <a:t>) may reference the fact that we can’t hide our sins from Him</a:t>
            </a:r>
          </a:p>
          <a:p>
            <a:pPr marL="642795" lvl="1" indent="-175308">
              <a:buFont typeface="Arial" panose="020B0604020202020204" pitchFamily="34" charset="0"/>
              <a:buChar char="•"/>
            </a:pPr>
            <a:r>
              <a:rPr lang="en-US" i="1" dirty="0"/>
              <a:t>“Feet like fine brass” </a:t>
            </a:r>
            <a:r>
              <a:rPr lang="en-US" dirty="0"/>
              <a:t>indicates standing firm, strength, durability</a:t>
            </a:r>
          </a:p>
          <a:p>
            <a:r>
              <a:rPr lang="en-US" b="1" dirty="0"/>
              <a:t>(Hebrews 13:8), </a:t>
            </a:r>
            <a:r>
              <a:rPr lang="en-US" i="1" dirty="0"/>
              <a:t>“Jesus Christ is the same yesterday, today, and forever.”</a:t>
            </a:r>
          </a:p>
          <a:p>
            <a:r>
              <a:rPr lang="en-US" b="1" dirty="0"/>
              <a:t>(Hebrews 4:13), </a:t>
            </a:r>
            <a:r>
              <a:rPr lang="en-US" i="1" dirty="0"/>
              <a:t>“And there is no creature hidden from His sight, but all things are naked and open to the eyes of Him to whom we must give account.”</a:t>
            </a:r>
          </a:p>
          <a:p>
            <a:pPr marL="175308" indent="-175308">
              <a:buFont typeface="Arial" panose="020B0604020202020204" pitchFamily="34" charset="0"/>
              <a:buChar char="•"/>
            </a:pPr>
            <a:r>
              <a:rPr lang="en-US" b="1" dirty="0"/>
              <a:t>Sardis (3:1) </a:t>
            </a:r>
            <a:r>
              <a:rPr lang="en-US" dirty="0"/>
              <a:t>– </a:t>
            </a:r>
            <a:r>
              <a:rPr lang="en-US" i="1" dirty="0"/>
              <a:t>“He who has the seven Spirits of God and the seven stars”</a:t>
            </a:r>
          </a:p>
          <a:p>
            <a:pPr marL="642795" lvl="1" indent="-175308">
              <a:buFont typeface="Arial" panose="020B0604020202020204" pitchFamily="34" charset="0"/>
              <a:buChar char="•"/>
            </a:pPr>
            <a:r>
              <a:rPr lang="en-US" dirty="0"/>
              <a:t>Jesus Christ possesses the fullness of the Holy Spirit</a:t>
            </a:r>
          </a:p>
          <a:p>
            <a:r>
              <a:rPr lang="en-US" b="1" dirty="0"/>
              <a:t>(John 3:34-35), </a:t>
            </a:r>
            <a:r>
              <a:rPr lang="en-US" i="1" dirty="0"/>
              <a:t>“For He whom God has sent speaks the words of God, for God does not give the Spirit by measure.</a:t>
            </a:r>
            <a:r>
              <a:rPr lang="en-US" i="1" baseline="30000" dirty="0"/>
              <a:t> 35</a:t>
            </a:r>
            <a:r>
              <a:rPr lang="en-US" i="1" dirty="0"/>
              <a:t> The Father loves the Son, and has given all things into His hand.”</a:t>
            </a:r>
          </a:p>
          <a:p>
            <a:pPr marL="642795" lvl="1" indent="-175308">
              <a:buFont typeface="Arial" panose="020B0604020202020204" pitchFamily="34" charset="0"/>
              <a:buChar char="•"/>
            </a:pPr>
            <a:r>
              <a:rPr lang="en-US" dirty="0"/>
              <a:t>His possession of the seven stars (angels) probably is an indication of His authority over the church</a:t>
            </a:r>
          </a:p>
          <a:p>
            <a:r>
              <a:rPr lang="en-US" b="1" dirty="0"/>
              <a:t>(Ephesians 1:22-23), </a:t>
            </a:r>
            <a:r>
              <a:rPr lang="en-US" i="1" dirty="0"/>
              <a:t>“And He put all things under His feet, and gave Him to be head over all things to the church,</a:t>
            </a:r>
            <a:r>
              <a:rPr lang="en-US" i="1" baseline="30000" dirty="0"/>
              <a:t> 23</a:t>
            </a:r>
            <a:r>
              <a:rPr lang="en-US" i="1" dirty="0"/>
              <a:t> which is His body, the fullness of Him who fills all in all.”</a:t>
            </a:r>
          </a:p>
          <a:p>
            <a:pPr marL="175308" indent="-175308">
              <a:buFont typeface="Arial" panose="020B0604020202020204" pitchFamily="34" charset="0"/>
              <a:buChar char="•"/>
            </a:pPr>
            <a:r>
              <a:rPr lang="en-US" b="1" dirty="0"/>
              <a:t>Philadelphia (3:7) </a:t>
            </a:r>
            <a:r>
              <a:rPr lang="en-US" dirty="0"/>
              <a:t>– </a:t>
            </a:r>
            <a:r>
              <a:rPr lang="en-US" i="1" dirty="0"/>
              <a:t>“He who is holy, He who is true, ‘He who has the key of David, He who opens and no one shuts, and shuts and no one opens’”</a:t>
            </a:r>
          </a:p>
          <a:p>
            <a:pPr marL="642795" lvl="1" indent="-175308">
              <a:buFont typeface="Arial" panose="020B0604020202020204" pitchFamily="34" charset="0"/>
              <a:buChar char="•"/>
            </a:pPr>
            <a:r>
              <a:rPr lang="en-US" dirty="0"/>
              <a:t>He is holy and true (attributes that we have long established (cf. 1 Peter 1:15-16; John 14:6)</a:t>
            </a:r>
          </a:p>
          <a:p>
            <a:pPr marL="642795" lvl="1" indent="-175308">
              <a:buFont typeface="Arial" panose="020B0604020202020204" pitchFamily="34" charset="0"/>
              <a:buChar char="•"/>
            </a:pPr>
            <a:r>
              <a:rPr lang="en-US" dirty="0"/>
              <a:t>Key of David, Opening and shutting is again, a reference to Jesus’ sovereignty and authority.  (Remember, it is He alone who is able to loose the seals on the book)</a:t>
            </a:r>
          </a:p>
          <a:p>
            <a:pPr marL="175308" indent="-175308">
              <a:buFont typeface="Arial" panose="020B0604020202020204" pitchFamily="34" charset="0"/>
              <a:buChar char="•"/>
            </a:pPr>
            <a:r>
              <a:rPr lang="en-US" b="1" dirty="0"/>
              <a:t>Laodicea (3:14) </a:t>
            </a:r>
            <a:r>
              <a:rPr lang="en-US" dirty="0"/>
              <a:t>– </a:t>
            </a:r>
            <a:r>
              <a:rPr lang="en-US" i="1" dirty="0"/>
              <a:t>“the Amen, the Faithful and True Witness, the Beginning of the creation of God”</a:t>
            </a:r>
          </a:p>
          <a:p>
            <a:pPr marL="642795" lvl="1" indent="-175308">
              <a:buFont typeface="Arial" panose="020B0604020202020204" pitchFamily="34" charset="0"/>
              <a:buChar char="•"/>
            </a:pPr>
            <a:r>
              <a:rPr lang="en-US" dirty="0"/>
              <a:t>Or, the “so-be-it” of God.  An affirmation of the truth</a:t>
            </a:r>
          </a:p>
          <a:p>
            <a:r>
              <a:rPr lang="en-US" b="1" dirty="0"/>
              <a:t>(John 7:28-29), </a:t>
            </a:r>
            <a:r>
              <a:rPr lang="en-US" i="1" dirty="0"/>
              <a:t>“Then Jesus cried out, as He taught in the temple, saying, “You both know Me, and you know where I am from; and I have not come of Myself, but He who sent Me is true, whom you do not know.</a:t>
            </a:r>
            <a:r>
              <a:rPr lang="en-US" i="1" baseline="30000" dirty="0"/>
              <a:t> 29</a:t>
            </a:r>
            <a:r>
              <a:rPr lang="en-US" i="1" dirty="0"/>
              <a:t> But I know Him, for I am from Him, and He sent Me.”</a:t>
            </a:r>
          </a:p>
          <a:p>
            <a:pPr marL="642795" lvl="1" indent="-175308">
              <a:buFont typeface="Arial" panose="020B0604020202020204" pitchFamily="34" charset="0"/>
              <a:buChar char="•"/>
            </a:pPr>
            <a:r>
              <a:rPr lang="en-US" dirty="0"/>
              <a:t>As He is from God, his testimony as a witness is always true!</a:t>
            </a:r>
          </a:p>
          <a:p>
            <a:pPr marL="642795" lvl="1" indent="-175308">
              <a:buFont typeface="Arial" panose="020B0604020202020204" pitchFamily="34" charset="0"/>
              <a:buChar char="•"/>
            </a:pPr>
            <a:r>
              <a:rPr lang="en-US" dirty="0"/>
              <a:t>Beginning of Creation is not a statement of being the first created, rather of being the source of creation. He is preeminent!</a:t>
            </a:r>
          </a:p>
          <a:p>
            <a:r>
              <a:rPr lang="en-US" b="1" dirty="0"/>
              <a:t>(John 1:1-3), </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p>
          <a:p>
            <a:endParaRPr lang="en-US" b="1" dirty="0"/>
          </a:p>
          <a:p>
            <a:r>
              <a:rPr lang="en-US" b="1" dirty="0"/>
              <a:t>False Apostles (2:2) Ephesus</a:t>
            </a:r>
          </a:p>
          <a:p>
            <a:pPr marL="642795" lvl="1" indent="-175308">
              <a:buFont typeface="Arial" panose="020B0604020202020204" pitchFamily="34" charset="0"/>
              <a:buChar char="•"/>
            </a:pPr>
            <a:r>
              <a:rPr lang="en-US" dirty="0"/>
              <a:t>Apostles are those who share and disseminate truth.  False apostles would be those falsely making the claim to be disseminating truth.</a:t>
            </a:r>
          </a:p>
          <a:p>
            <a:pPr marL="642795" lvl="1" indent="-175308">
              <a:buFont typeface="Arial" panose="020B0604020202020204" pitchFamily="34" charset="0"/>
              <a:buChar char="•"/>
            </a:pPr>
            <a:r>
              <a:rPr lang="en-US" dirty="0"/>
              <a:t>The church in Ephesus was defending the truth!</a:t>
            </a:r>
          </a:p>
          <a:p>
            <a:r>
              <a:rPr lang="en-US" b="1" dirty="0"/>
              <a:t>(1 John 4:1), </a:t>
            </a:r>
            <a:r>
              <a:rPr lang="en-US" i="1" dirty="0"/>
              <a:t>“Beloved, do not believe every spirit, but test the spirits, whether they are of God; because many false prophets have gone out into the world.”</a:t>
            </a:r>
          </a:p>
          <a:p>
            <a:endParaRPr lang="en-US" i="1" dirty="0"/>
          </a:p>
          <a:p>
            <a:r>
              <a:rPr lang="en-US" b="1" dirty="0"/>
              <a:t>Nicolaitans (2:6,15) (Ephesus/Pergamos)</a:t>
            </a:r>
          </a:p>
          <a:p>
            <a:pPr marL="642795" lvl="1" indent="-175308">
              <a:buFont typeface="Arial" panose="020B0604020202020204" pitchFamily="34" charset="0"/>
              <a:buChar char="•"/>
            </a:pPr>
            <a:r>
              <a:rPr lang="en-US" dirty="0"/>
              <a:t>Little is known of this group other than that the Lord hated their doctrine</a:t>
            </a:r>
          </a:p>
          <a:p>
            <a:pPr marL="642795" lvl="1" indent="-175308">
              <a:buFont typeface="Arial" panose="020B0604020202020204" pitchFamily="34" charset="0"/>
              <a:buChar char="•"/>
            </a:pPr>
            <a:r>
              <a:rPr lang="en-US" dirty="0"/>
              <a:t>This might be another argument as to the late date of writing, if this religious error was just gaining a foothold in the church (Pergamos to be exact)</a:t>
            </a:r>
          </a:p>
          <a:p>
            <a:pPr marL="642795" lvl="1" indent="-175308">
              <a:buFont typeface="Arial" panose="020B0604020202020204" pitchFamily="34" charset="0"/>
              <a:buChar char="•"/>
            </a:pPr>
            <a:r>
              <a:rPr lang="en-US" dirty="0"/>
              <a:t>Some believe this was Gnosticism in an incipient form  (What the flesh does is immaterial and did not affect the spirit).</a:t>
            </a:r>
          </a:p>
          <a:p>
            <a:pPr marL="642795" lvl="1" indent="-175308">
              <a:buFont typeface="Arial" panose="020B0604020202020204" pitchFamily="34" charset="0"/>
              <a:buChar char="•"/>
            </a:pPr>
            <a:r>
              <a:rPr lang="en-US" dirty="0"/>
              <a:t>If so, this would explain how some in Pergamos (a compromising church) might would rationalize their actions and still claim to be spiritual.</a:t>
            </a:r>
          </a:p>
          <a:p>
            <a:pPr marL="642795" lvl="1" indent="-175308">
              <a:buFont typeface="Arial" panose="020B0604020202020204" pitchFamily="34" charset="0"/>
              <a:buChar char="•"/>
            </a:pPr>
            <a:endParaRPr lang="en-US" dirty="0"/>
          </a:p>
          <a:p>
            <a:r>
              <a:rPr lang="en-US" b="1" dirty="0"/>
              <a:t>Tree of Life (2:7) Ephesus</a:t>
            </a:r>
          </a:p>
          <a:p>
            <a:pPr marL="642795" lvl="1" indent="-175308">
              <a:buFont typeface="Arial" panose="020B0604020202020204" pitchFamily="34" charset="0"/>
              <a:buChar char="•"/>
            </a:pPr>
            <a:r>
              <a:rPr lang="en-US" dirty="0"/>
              <a:t>A reference to the Garden of Eden (Genesis 3:22-24).  Here would symbolize eternal life to those who ate of it.</a:t>
            </a:r>
          </a:p>
          <a:p>
            <a:endParaRPr lang="en-US" dirty="0"/>
          </a:p>
          <a:p>
            <a:r>
              <a:rPr lang="en-US" b="1" dirty="0"/>
              <a:t>Paradise of God (2:7) Ephesus</a:t>
            </a:r>
          </a:p>
          <a:p>
            <a:pPr marL="642795" lvl="1" indent="-175308">
              <a:buFont typeface="Arial" panose="020B0604020202020204" pitchFamily="34" charset="0"/>
              <a:buChar char="•"/>
            </a:pPr>
            <a:r>
              <a:rPr lang="en-US" dirty="0"/>
              <a:t>the phrase paradise indicates “a garden of pleasure.”</a:t>
            </a:r>
          </a:p>
          <a:p>
            <a:pPr marL="642795" lvl="1" indent="-175308">
              <a:buFont typeface="Arial" panose="020B0604020202020204" pitchFamily="34" charset="0"/>
              <a:buChar char="•"/>
            </a:pPr>
            <a:r>
              <a:rPr lang="en-US" dirty="0"/>
              <a:t>Jesus used the word to refer to a part of the Hadean world (cf. Luke 23:43)</a:t>
            </a:r>
          </a:p>
          <a:p>
            <a:pPr marL="642795" lvl="1" indent="-175308">
              <a:buFont typeface="Arial" panose="020B0604020202020204" pitchFamily="34" charset="0"/>
              <a:buChar char="•"/>
            </a:pPr>
            <a:r>
              <a:rPr lang="en-US" dirty="0"/>
              <a:t>It seems here to refer to heaven itself. (cf. John 14:1-6) Mansions…</a:t>
            </a:r>
          </a:p>
          <a:p>
            <a:pPr marL="642795" lvl="1" indent="-175308">
              <a:buFont typeface="Arial" panose="020B0604020202020204" pitchFamily="34" charset="0"/>
              <a:buChar char="•"/>
            </a:pPr>
            <a:endParaRPr lang="en-US" dirty="0"/>
          </a:p>
          <a:p>
            <a:r>
              <a:rPr lang="en-US" dirty="0"/>
              <a:t>Start here on October 18…</a:t>
            </a:r>
          </a:p>
          <a:p>
            <a:r>
              <a:rPr lang="en-US" b="1" dirty="0"/>
              <a:t>Synagogue of Satan (2:9; 3:9) (Smyrna/</a:t>
            </a:r>
            <a:r>
              <a:rPr lang="en-US" b="1" dirty="0" err="1"/>
              <a:t>Philadephia</a:t>
            </a:r>
            <a:r>
              <a:rPr lang="en-US" b="1" dirty="0"/>
              <a:t>)</a:t>
            </a:r>
          </a:p>
          <a:p>
            <a:pPr marL="642795" lvl="1" indent="-175308">
              <a:buFont typeface="Arial" panose="020B0604020202020204" pitchFamily="34" charset="0"/>
              <a:buChar char="•"/>
            </a:pPr>
            <a:r>
              <a:rPr lang="en-US" dirty="0"/>
              <a:t>Jews who rejected the Son of God rejected God.  Their worship would be vain, and their claims to be followers of God would be blasphemous.  </a:t>
            </a:r>
          </a:p>
          <a:p>
            <a:pPr marL="642795" lvl="1" indent="-175308">
              <a:buFont typeface="Arial" panose="020B0604020202020204" pitchFamily="34" charset="0"/>
              <a:buChar char="•"/>
            </a:pPr>
            <a:r>
              <a:rPr lang="en-US" dirty="0"/>
              <a:t>They would be religious (go to the synagogue to worship), but would be serving Satan rather than God.</a:t>
            </a:r>
          </a:p>
          <a:p>
            <a:r>
              <a:rPr lang="en-US" b="1" dirty="0"/>
              <a:t>(Romans 2:28-29), </a:t>
            </a:r>
            <a:r>
              <a:rPr lang="en-US" i="1" dirty="0"/>
              <a:t>“For he is not a Jew who is one outwardly, nor is circumcision that which is outward in the flesh;</a:t>
            </a:r>
            <a:r>
              <a:rPr lang="en-US" i="1" baseline="30000" dirty="0"/>
              <a:t> 29</a:t>
            </a:r>
            <a:r>
              <a:rPr lang="en-US" i="1" dirty="0"/>
              <a:t> but he is a Jew who is one inwardly; and circumcision is that of the heart, in the Spirit, not in the letter; whose praise is not from men but from God.”</a:t>
            </a:r>
          </a:p>
          <a:p>
            <a:endParaRPr lang="en-US" i="1" dirty="0"/>
          </a:p>
          <a:p>
            <a:r>
              <a:rPr lang="en-US" b="1" dirty="0"/>
              <a:t>The Devil (2:10) Smyrna</a:t>
            </a:r>
          </a:p>
          <a:p>
            <a:pPr marL="642795" lvl="1" indent="-175308">
              <a:buFont typeface="Arial" panose="020B0604020202020204" pitchFamily="34" charset="0"/>
              <a:buChar char="•"/>
            </a:pPr>
            <a:r>
              <a:rPr lang="en-US" b="1" i="0" dirty="0">
                <a:solidFill>
                  <a:srgbClr val="000000"/>
                </a:solidFill>
                <a:effectLst/>
                <a:latin typeface="+mn-lt"/>
              </a:rPr>
              <a:t>Satan </a:t>
            </a:r>
            <a:r>
              <a:rPr lang="en-US" b="0" i="0" dirty="0">
                <a:solidFill>
                  <a:srgbClr val="000000"/>
                </a:solidFill>
                <a:effectLst/>
                <a:latin typeface="+mn-lt"/>
              </a:rPr>
              <a:t>(</a:t>
            </a:r>
            <a:r>
              <a:rPr lang="en-US" b="0" i="1" dirty="0" err="1">
                <a:solidFill>
                  <a:srgbClr val="000000"/>
                </a:solidFill>
                <a:effectLst/>
                <a:latin typeface="+mn-lt"/>
              </a:rPr>
              <a:t>satanas</a:t>
            </a:r>
            <a:r>
              <a:rPr lang="en-US" b="0" i="1" dirty="0">
                <a:solidFill>
                  <a:srgbClr val="000000"/>
                </a:solidFill>
                <a:effectLst/>
                <a:latin typeface="+mn-lt"/>
              </a:rPr>
              <a:t>): Adversary</a:t>
            </a:r>
            <a:r>
              <a:rPr lang="en-US" b="0" i="0" dirty="0">
                <a:solidFill>
                  <a:srgbClr val="000000"/>
                </a:solidFill>
                <a:effectLst/>
                <a:latin typeface="+mn-lt"/>
              </a:rPr>
              <a:t> (one who opposes another in purpose or act), cf. </a:t>
            </a:r>
            <a:r>
              <a:rPr lang="en-US" b="0" i="0" dirty="0">
                <a:solidFill>
                  <a:srgbClr val="A50021"/>
                </a:solidFill>
                <a:effectLst/>
                <a:latin typeface="+mn-lt"/>
              </a:rPr>
              <a:t>Job 1:6</a:t>
            </a:r>
          </a:p>
          <a:p>
            <a:pPr marL="642795" lvl="1" indent="-175308">
              <a:buFont typeface="Arial" panose="020B0604020202020204" pitchFamily="34" charset="0"/>
              <a:buChar char="•"/>
            </a:pPr>
            <a:r>
              <a:rPr lang="en-US" b="1" i="0" dirty="0">
                <a:solidFill>
                  <a:srgbClr val="000000"/>
                </a:solidFill>
                <a:effectLst/>
                <a:latin typeface="+mn-lt"/>
              </a:rPr>
              <a:t>Devil </a:t>
            </a:r>
            <a:r>
              <a:rPr lang="en-US" b="0" i="0" dirty="0">
                <a:solidFill>
                  <a:srgbClr val="000000"/>
                </a:solidFill>
                <a:effectLst/>
                <a:latin typeface="+mn-lt"/>
              </a:rPr>
              <a:t>(</a:t>
            </a:r>
            <a:r>
              <a:rPr lang="en-US" b="0" i="1" dirty="0">
                <a:solidFill>
                  <a:srgbClr val="000000"/>
                </a:solidFill>
                <a:effectLst/>
                <a:latin typeface="+mn-lt"/>
              </a:rPr>
              <a:t>diabolos</a:t>
            </a:r>
            <a:r>
              <a:rPr lang="en-US" b="0" i="0" dirty="0">
                <a:solidFill>
                  <a:srgbClr val="000000"/>
                </a:solidFill>
                <a:effectLst/>
                <a:latin typeface="+mn-lt"/>
              </a:rPr>
              <a:t>): </a:t>
            </a:r>
            <a:r>
              <a:rPr lang="en-US" b="0" i="1" dirty="0">
                <a:solidFill>
                  <a:srgbClr val="000000"/>
                </a:solidFill>
                <a:effectLst/>
                <a:latin typeface="+mn-lt"/>
              </a:rPr>
              <a:t>Accuser, slanderer</a:t>
            </a:r>
            <a:r>
              <a:rPr lang="en-US" b="0" i="0" dirty="0">
                <a:solidFill>
                  <a:srgbClr val="000000"/>
                </a:solidFill>
                <a:effectLst/>
                <a:latin typeface="+mn-lt"/>
              </a:rPr>
              <a:t>, </a:t>
            </a:r>
            <a:r>
              <a:rPr lang="en-US" b="0" i="0" dirty="0">
                <a:solidFill>
                  <a:srgbClr val="A50021"/>
                </a:solidFill>
                <a:effectLst/>
                <a:latin typeface="+mn-lt"/>
              </a:rPr>
              <a:t>John 8:44</a:t>
            </a:r>
            <a:r>
              <a:rPr lang="en-US" b="0" i="0" dirty="0">
                <a:solidFill>
                  <a:srgbClr val="000000"/>
                </a:solidFill>
                <a:effectLst/>
                <a:latin typeface="+mn-lt"/>
              </a:rPr>
              <a:t>. Deceives the world and accuses our brethren, </a:t>
            </a:r>
            <a:r>
              <a:rPr lang="en-US" b="0" i="0" dirty="0">
                <a:solidFill>
                  <a:srgbClr val="A50021"/>
                </a:solidFill>
                <a:effectLst/>
                <a:latin typeface="+mn-lt"/>
              </a:rPr>
              <a:t>Rev. 12:9-10</a:t>
            </a:r>
            <a:r>
              <a:rPr lang="en-US" b="0" i="0" dirty="0">
                <a:solidFill>
                  <a:srgbClr val="000000"/>
                </a:solidFill>
                <a:effectLst/>
                <a:latin typeface="+mn-lt"/>
              </a:rPr>
              <a:t>. He maligns, misrepresents, lies.</a:t>
            </a:r>
          </a:p>
          <a:p>
            <a:r>
              <a:rPr lang="en-US" b="1" dirty="0">
                <a:solidFill>
                  <a:srgbClr val="000000"/>
                </a:solidFill>
              </a:rPr>
              <a:t>(John 8:44), </a:t>
            </a:r>
            <a:r>
              <a:rPr lang="en-US" i="1" dirty="0">
                <a:solidFill>
                  <a:srgbClr val="000000"/>
                </a:solidFill>
              </a:rPr>
              <a:t>“</a:t>
            </a:r>
            <a:r>
              <a:rPr lang="en-US" i="1" dirty="0"/>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p>
          <a:p>
            <a:r>
              <a:rPr lang="en-US" b="1" dirty="0"/>
              <a:t>(Revelation 12:9-10), </a:t>
            </a:r>
            <a:r>
              <a:rPr lang="en-US" i="1" dirty="0"/>
              <a:t>“</a:t>
            </a:r>
            <a:r>
              <a:rPr lang="en-US" b="0" i="1" dirty="0"/>
              <a:t>So the great dragon was cast out, that serpent of old, called the Devil and Satan, who deceives the whole world; he was cast to the earth, and his angels were cast out with him. </a:t>
            </a:r>
            <a:r>
              <a:rPr lang="en-US" b="0" i="1" baseline="30000" dirty="0"/>
              <a:t>10</a:t>
            </a:r>
            <a:r>
              <a:rPr lang="en-US" b="0" i="1" dirty="0"/>
              <a:t> Then I heard a loud voice saying in heaven, “Now salvation, and strength, and the kingdom of our God, and the power of His Christ have come, for the accuser of our brethren, who accused them before our God day and night, has been cast down.”</a:t>
            </a:r>
          </a:p>
          <a:p>
            <a:endParaRPr lang="en-US" i="1" dirty="0"/>
          </a:p>
          <a:p>
            <a:r>
              <a:rPr lang="en-US" b="1" dirty="0"/>
              <a:t>10 Days tribulation (2:10) Smyrna</a:t>
            </a:r>
          </a:p>
          <a:p>
            <a:pPr marL="642795" lvl="1" indent="-175308">
              <a:buFont typeface="Arial" panose="020B0604020202020204" pitchFamily="34" charset="0"/>
              <a:buChar char="•"/>
            </a:pPr>
            <a:r>
              <a:rPr lang="en-US" dirty="0"/>
              <a:t>10 Days indicates a full or complete measure for those in Smyrna</a:t>
            </a:r>
          </a:p>
          <a:p>
            <a:pPr marL="642795" lvl="1" indent="-175308">
              <a:buFont typeface="Arial" panose="020B0604020202020204" pitchFamily="34" charset="0"/>
              <a:buChar char="•"/>
            </a:pPr>
            <a:r>
              <a:rPr lang="en-US" dirty="0"/>
              <a:t>Either in time or in limit, their tribulation would continue for a while, but would end.</a:t>
            </a:r>
          </a:p>
          <a:p>
            <a:pPr marL="642795" lvl="1" indent="-175308">
              <a:buFont typeface="Arial" panose="020B0604020202020204" pitchFamily="34" charset="0"/>
              <a:buChar char="•"/>
            </a:pPr>
            <a:r>
              <a:rPr lang="en-US" dirty="0"/>
              <a:t>Faithfulness even to death (cf. 2:10) would bring them a crown of life.</a:t>
            </a:r>
          </a:p>
          <a:p>
            <a:pPr marL="642795" lvl="1" indent="-175308">
              <a:buFont typeface="Arial" panose="020B0604020202020204" pitchFamily="34" charset="0"/>
              <a:buChar char="•"/>
            </a:pPr>
            <a:endParaRPr lang="en-US" dirty="0"/>
          </a:p>
          <a:p>
            <a:r>
              <a:rPr lang="en-US" b="1" dirty="0"/>
              <a:t>Crown of Life (2:10; 3:11) Smyrna/Philadelphia</a:t>
            </a:r>
          </a:p>
          <a:p>
            <a:pPr marL="642795" lvl="1" indent="-175308">
              <a:buFont typeface="Arial" panose="020B0604020202020204" pitchFamily="34" charset="0"/>
              <a:buChar char="•"/>
            </a:pPr>
            <a:r>
              <a:rPr lang="en-US" dirty="0"/>
              <a:t>The eternal reward of the faithful</a:t>
            </a:r>
          </a:p>
          <a:p>
            <a:r>
              <a:rPr lang="en-US" b="1" dirty="0"/>
              <a:t>(1 Corinthians 9:25), </a:t>
            </a:r>
            <a:r>
              <a:rPr lang="en-US" i="1" dirty="0"/>
              <a:t>“And everyone who competes for the prize is temperate in all things. Now they do it to obtain a perishable crown, but we for an imperishable crown.”</a:t>
            </a:r>
          </a:p>
          <a:p>
            <a:endParaRPr lang="en-US" i="1" dirty="0"/>
          </a:p>
          <a:p>
            <a:r>
              <a:rPr lang="en-US" b="1" dirty="0"/>
              <a:t>Second Death (2:11) Smyrna</a:t>
            </a:r>
          </a:p>
          <a:p>
            <a:pPr marL="642795" lvl="1" indent="-175308">
              <a:buFont typeface="Arial" panose="020B0604020202020204" pitchFamily="34" charset="0"/>
              <a:buChar char="•"/>
            </a:pPr>
            <a:r>
              <a:rPr lang="en-US" dirty="0"/>
              <a:t>The first death has reference to physical death (when the spirit separates from the body, Hebrews 9:27)</a:t>
            </a:r>
          </a:p>
          <a:p>
            <a:pPr marL="642795" lvl="1" indent="-175308">
              <a:buFont typeface="Arial" panose="020B0604020202020204" pitchFamily="34" charset="0"/>
              <a:buChar char="•"/>
            </a:pPr>
            <a:r>
              <a:rPr lang="en-US" dirty="0"/>
              <a:t>The second death has reference to eternal separation from God</a:t>
            </a:r>
          </a:p>
          <a:p>
            <a:r>
              <a:rPr lang="en-US" b="1" dirty="0"/>
              <a:t>(Revelation 21:8), </a:t>
            </a:r>
            <a:r>
              <a:rPr lang="en-US" i="1" dirty="0"/>
              <a:t>“But the cowardly, unbelieving, abominable, murderers, sexually immoral, sorcerers, idolaters, and all liars shall have their part in the lake which burns with fire and brimstone, which is the second death.”</a:t>
            </a:r>
          </a:p>
          <a:p>
            <a:endParaRPr lang="en-US" i="1" dirty="0"/>
          </a:p>
          <a:p>
            <a:r>
              <a:rPr lang="en-US" b="1" dirty="0"/>
              <a:t>Satan’s Throne (2:13) Pergamos</a:t>
            </a:r>
          </a:p>
          <a:p>
            <a:pPr marL="642795" lvl="1" indent="-175308">
              <a:buFont typeface="Arial" panose="020B0604020202020204" pitchFamily="34" charset="0"/>
              <a:buChar char="•"/>
            </a:pPr>
            <a:r>
              <a:rPr lang="en-US" dirty="0"/>
              <a:t>This would be figurative, indicating Satan’s control over the populace of Pergamos</a:t>
            </a:r>
          </a:p>
          <a:p>
            <a:pPr marL="642795" lvl="1" indent="-175308">
              <a:buFont typeface="Arial" panose="020B0604020202020204" pitchFamily="34" charset="0"/>
              <a:buChar char="•"/>
            </a:pPr>
            <a:r>
              <a:rPr lang="en-US" dirty="0"/>
              <a:t>Imagine as a Christian living in such a place, like Sodom and Gomorrah before it.</a:t>
            </a:r>
          </a:p>
          <a:p>
            <a:pPr marL="642795" lvl="1" indent="-175308">
              <a:buFont typeface="Arial" panose="020B0604020202020204" pitchFamily="34" charset="0"/>
              <a:buChar char="•"/>
            </a:pPr>
            <a:endParaRPr lang="en-US" dirty="0"/>
          </a:p>
          <a:p>
            <a:r>
              <a:rPr lang="en-US" b="1" dirty="0"/>
              <a:t>Antipas (2:13) Pergamos</a:t>
            </a:r>
          </a:p>
          <a:p>
            <a:pPr marL="642795" lvl="1" indent="-175308">
              <a:buFont typeface="Arial" panose="020B0604020202020204" pitchFamily="34" charset="0"/>
              <a:buChar char="•"/>
            </a:pPr>
            <a:r>
              <a:rPr lang="en-US" dirty="0"/>
              <a:t>There is no other reference to Antipas.  We know only he was killed for his faith in Christ</a:t>
            </a:r>
          </a:p>
          <a:p>
            <a:r>
              <a:rPr lang="en-US" b="1" dirty="0"/>
              <a:t>(cf. Revelation 17:6), </a:t>
            </a:r>
            <a:r>
              <a:rPr lang="en-US" i="1" dirty="0"/>
              <a:t>“I saw the woman</a:t>
            </a:r>
            <a:r>
              <a:rPr lang="en-US" dirty="0"/>
              <a:t> </a:t>
            </a:r>
            <a:r>
              <a:rPr lang="en-US" b="1" dirty="0"/>
              <a:t>[Babylon the great, the mother of harlots],</a:t>
            </a:r>
            <a:r>
              <a:rPr lang="en-US" dirty="0"/>
              <a:t> </a:t>
            </a:r>
            <a:r>
              <a:rPr lang="en-US" i="1" dirty="0"/>
              <a:t>drunk with the blood of the saints and with the blood of the martyrs of Jesus. And when I saw her, I marveled with great amazement.”</a:t>
            </a:r>
          </a:p>
          <a:p>
            <a:endParaRPr lang="en-US" i="1" dirty="0"/>
          </a:p>
          <a:p>
            <a:r>
              <a:rPr lang="en-US" b="1" dirty="0"/>
              <a:t>Doctrine of Balaam (2:14) Pergamos</a:t>
            </a:r>
          </a:p>
          <a:p>
            <a:pPr marL="642795" lvl="1" indent="-175308">
              <a:buFont typeface="Arial" panose="020B0604020202020204" pitchFamily="34" charset="0"/>
              <a:buChar char="•"/>
            </a:pPr>
            <a:r>
              <a:rPr lang="en-US" dirty="0"/>
              <a:t>A reference to idolatry. Balaam taught </a:t>
            </a:r>
            <a:r>
              <a:rPr lang="en-US" dirty="0" err="1"/>
              <a:t>Balak</a:t>
            </a:r>
            <a:r>
              <a:rPr lang="en-US" dirty="0"/>
              <a:t> (king of Moab) to entice Israel to eat a sacrifice in recognition of a pagan idol (cf. Numbers 25:1,6; 31:16).</a:t>
            </a:r>
          </a:p>
          <a:p>
            <a:pPr marL="642795" lvl="1" indent="-175308">
              <a:buFont typeface="Arial" panose="020B0604020202020204" pitchFamily="34" charset="0"/>
              <a:buChar char="•"/>
            </a:pPr>
            <a:r>
              <a:rPr lang="en-US" dirty="0"/>
              <a:t>Note:  The eating of meats sacrificed to idols, and the practice of fornication are trappings of idolatry.</a:t>
            </a:r>
          </a:p>
          <a:p>
            <a:pPr marL="642795" lvl="1" indent="-175308">
              <a:buFont typeface="Arial" panose="020B0604020202020204" pitchFamily="34" charset="0"/>
              <a:buChar char="•"/>
            </a:pPr>
            <a:endParaRPr lang="en-US" dirty="0"/>
          </a:p>
          <a:p>
            <a:r>
              <a:rPr lang="en-US" b="1" dirty="0"/>
              <a:t>Hidden Manna (2:17) Pergamos</a:t>
            </a:r>
          </a:p>
          <a:p>
            <a:pPr marL="642795" lvl="1" indent="-175308">
              <a:buFont typeface="Arial" panose="020B0604020202020204" pitchFamily="34" charset="0"/>
              <a:buChar char="•"/>
            </a:pPr>
            <a:r>
              <a:rPr lang="en-US" dirty="0"/>
              <a:t>References God’s supplying the spiritual needs of the church there (just as God supplied Israel with manna)</a:t>
            </a:r>
          </a:p>
          <a:p>
            <a:pPr marL="642795" lvl="1" indent="-175308">
              <a:buFont typeface="Arial" panose="020B0604020202020204" pitchFamily="34" charset="0"/>
              <a:buChar char="•"/>
            </a:pPr>
            <a:r>
              <a:rPr lang="en-US" dirty="0"/>
              <a:t>Remember Jesus’ words, being the true bread from heaven (cf. John 6:58)</a:t>
            </a:r>
          </a:p>
          <a:p>
            <a:pPr marL="642795" lvl="1" indent="-175308">
              <a:buFont typeface="Arial" panose="020B0604020202020204" pitchFamily="34" charset="0"/>
              <a:buChar char="•"/>
            </a:pPr>
            <a:endParaRPr lang="en-US" dirty="0"/>
          </a:p>
          <a:p>
            <a:r>
              <a:rPr lang="en-US" b="1" dirty="0"/>
              <a:t>White Stone (2:17) Pergamos</a:t>
            </a:r>
          </a:p>
          <a:p>
            <a:pPr marL="642795" lvl="1" indent="-175308">
              <a:buFont typeface="Arial" panose="020B0604020202020204" pitchFamily="34" charset="0"/>
              <a:buChar char="•"/>
            </a:pPr>
            <a:r>
              <a:rPr lang="en-US" dirty="0"/>
              <a:t>Indicating purity, the stone would signify their acceptance from God</a:t>
            </a:r>
          </a:p>
          <a:p>
            <a:pPr marL="642795" lvl="1" indent="-175308">
              <a:buFont typeface="Arial" panose="020B0604020202020204" pitchFamily="34" charset="0"/>
              <a:buChar char="•"/>
            </a:pPr>
            <a:r>
              <a:rPr lang="en-US" dirty="0"/>
              <a:t>(Note: ancient courts would sometimes give either a black or white stone to the accused as a verdict)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415316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Jezebel (2:20) Thyatira</a:t>
            </a:r>
          </a:p>
          <a:p>
            <a:pPr marL="642795" lvl="1" indent="-175308">
              <a:buFont typeface="Arial" panose="020B0604020202020204" pitchFamily="34" charset="0"/>
              <a:buChar char="•"/>
            </a:pPr>
            <a:r>
              <a:rPr lang="en-US" sz="1100" dirty="0">
                <a:solidFill>
                  <a:srgbClr val="324959"/>
                </a:solidFill>
              </a:rPr>
              <a:t>The woman was reminiscent of King Ahab’s idolatrous wife (1 Kings 21:25)</a:t>
            </a:r>
          </a:p>
          <a:p>
            <a:pPr marL="642795" lvl="1" indent="-175308">
              <a:buFont typeface="Arial" panose="020B0604020202020204" pitchFamily="34" charset="0"/>
              <a:buChar char="•"/>
            </a:pPr>
            <a:r>
              <a:rPr lang="en-US" sz="1100" dirty="0">
                <a:solidFill>
                  <a:srgbClr val="324959"/>
                </a:solidFill>
              </a:rPr>
              <a:t>An influential woman who was leading some in Thyatira into sexual immorality and idolatrous practices</a:t>
            </a:r>
          </a:p>
          <a:p>
            <a:endParaRPr lang="en-US" sz="1100" b="1" dirty="0">
              <a:solidFill>
                <a:srgbClr val="324959"/>
              </a:solidFill>
            </a:endParaRPr>
          </a:p>
          <a:p>
            <a:r>
              <a:rPr lang="en-US" sz="1100" b="1" dirty="0">
                <a:solidFill>
                  <a:srgbClr val="324959"/>
                </a:solidFill>
              </a:rPr>
              <a:t>Satan (2:24) Thyatira</a:t>
            </a:r>
          </a:p>
          <a:p>
            <a:pPr marL="642795" lvl="1" indent="-175308" defTabSz="934974">
              <a:buFont typeface="Arial" panose="020B0604020202020204" pitchFamily="34" charset="0"/>
              <a:buChar char="•"/>
              <a:defRPr/>
            </a:pPr>
            <a:r>
              <a:rPr lang="en-US" sz="1100" dirty="0">
                <a:solidFill>
                  <a:srgbClr val="324959"/>
                </a:solidFill>
              </a:rPr>
              <a:t>See Devil from previous slide</a:t>
            </a:r>
          </a:p>
          <a:p>
            <a:pPr marL="642795" lvl="1" indent="-175308" defTabSz="934974">
              <a:buFont typeface="Arial" panose="020B0604020202020204" pitchFamily="34" charset="0"/>
              <a:buChar char="•"/>
              <a:defRPr/>
            </a:pPr>
            <a:r>
              <a:rPr lang="en-US" sz="1100" b="1" dirty="0">
                <a:solidFill>
                  <a:srgbClr val="000000"/>
                </a:solidFill>
              </a:rPr>
              <a:t>Satan </a:t>
            </a:r>
            <a:r>
              <a:rPr lang="en-US" sz="1100" dirty="0">
                <a:solidFill>
                  <a:srgbClr val="000000"/>
                </a:solidFill>
              </a:rPr>
              <a:t>(</a:t>
            </a:r>
            <a:r>
              <a:rPr lang="en-US" sz="1100" i="1" dirty="0" err="1">
                <a:solidFill>
                  <a:srgbClr val="000000"/>
                </a:solidFill>
              </a:rPr>
              <a:t>satanas</a:t>
            </a:r>
            <a:r>
              <a:rPr lang="en-US" sz="1100" i="1" dirty="0">
                <a:solidFill>
                  <a:srgbClr val="000000"/>
                </a:solidFill>
              </a:rPr>
              <a:t>): Adversary</a:t>
            </a:r>
            <a:r>
              <a:rPr lang="en-US" sz="1100" dirty="0">
                <a:solidFill>
                  <a:srgbClr val="000000"/>
                </a:solidFill>
              </a:rPr>
              <a:t> (one who opposes another in purpose or act), cf. </a:t>
            </a:r>
            <a:r>
              <a:rPr lang="en-US" sz="1100" dirty="0">
                <a:solidFill>
                  <a:srgbClr val="A50021"/>
                </a:solidFill>
              </a:rPr>
              <a:t>Job 1:6</a:t>
            </a:r>
            <a:endParaRPr lang="en-US" sz="1100" dirty="0">
              <a:solidFill>
                <a:srgbClr val="324959"/>
              </a:solidFill>
            </a:endParaRPr>
          </a:p>
          <a:p>
            <a:endParaRPr lang="en-US" sz="1100" b="1" dirty="0">
              <a:solidFill>
                <a:srgbClr val="324959"/>
              </a:solidFill>
            </a:endParaRPr>
          </a:p>
          <a:p>
            <a:r>
              <a:rPr lang="en-US" sz="1100" b="1" dirty="0">
                <a:solidFill>
                  <a:srgbClr val="324959"/>
                </a:solidFill>
              </a:rPr>
              <a:t>Rod of iron (2:27) Thyatira</a:t>
            </a:r>
          </a:p>
          <a:p>
            <a:pPr marL="642795" lvl="1" indent="-175308" defTabSz="934974">
              <a:buFont typeface="Arial" panose="020B0604020202020204" pitchFamily="34" charset="0"/>
              <a:buChar char="•"/>
              <a:defRPr/>
            </a:pPr>
            <a:r>
              <a:rPr lang="en-US" sz="1100" dirty="0">
                <a:solidFill>
                  <a:srgbClr val="324959"/>
                </a:solidFill>
              </a:rPr>
              <a:t>(cf. Psalm 2:9) Christ’s rule is from God, as such it is absolute</a:t>
            </a:r>
          </a:p>
          <a:p>
            <a:pPr marL="642795" lvl="1" indent="-175308" defTabSz="934974">
              <a:buFont typeface="Arial" panose="020B0604020202020204" pitchFamily="34" charset="0"/>
              <a:buChar char="•"/>
              <a:defRPr/>
            </a:pPr>
            <a:r>
              <a:rPr lang="en-US" sz="1100" dirty="0">
                <a:solidFill>
                  <a:srgbClr val="324959"/>
                </a:solidFill>
              </a:rPr>
              <a:t>The “rod of iron” indicates complete domination and strength. Destruction of those who oppose His power.</a:t>
            </a:r>
            <a:endParaRPr lang="en-US" sz="1100" b="1" dirty="0">
              <a:solidFill>
                <a:srgbClr val="324959"/>
              </a:solidFill>
            </a:endParaRPr>
          </a:p>
          <a:p>
            <a:endParaRPr lang="en-US" sz="1100" b="1" dirty="0">
              <a:solidFill>
                <a:srgbClr val="324959"/>
              </a:solidFill>
            </a:endParaRPr>
          </a:p>
          <a:p>
            <a:r>
              <a:rPr lang="en-US" sz="1100" b="1" dirty="0">
                <a:solidFill>
                  <a:srgbClr val="324959"/>
                </a:solidFill>
              </a:rPr>
              <a:t>Morning star (2:28) Thyatira</a:t>
            </a:r>
          </a:p>
          <a:p>
            <a:pPr marL="642795" lvl="1" indent="-175308" defTabSz="934974">
              <a:buFont typeface="Arial" panose="020B0604020202020204" pitchFamily="34" charset="0"/>
              <a:buChar char="•"/>
              <a:defRPr/>
            </a:pPr>
            <a:r>
              <a:rPr lang="en-US" sz="1100" dirty="0">
                <a:solidFill>
                  <a:srgbClr val="324959"/>
                </a:solidFill>
              </a:rPr>
              <a:t>Most probably a reference to the planet Venus, during certain seasons the planet would be bright just before dawn, and was considered the harbinger of the coming dawn.</a:t>
            </a:r>
          </a:p>
          <a:p>
            <a:pPr marL="642795" lvl="1" indent="-175308" defTabSz="934974">
              <a:buFont typeface="Arial" panose="020B0604020202020204" pitchFamily="34" charset="0"/>
              <a:buChar char="•"/>
              <a:defRPr/>
            </a:pPr>
            <a:r>
              <a:rPr lang="en-US" sz="1100" dirty="0">
                <a:solidFill>
                  <a:srgbClr val="324959"/>
                </a:solidFill>
              </a:rPr>
              <a:t>Overcoming persecution would bring with it a new dawn, and the reception of Christ’s eternal blessings.</a:t>
            </a:r>
            <a:endParaRPr lang="en-US" sz="1100" b="1" dirty="0">
              <a:solidFill>
                <a:srgbClr val="324959"/>
              </a:solidFill>
            </a:endParaRPr>
          </a:p>
          <a:p>
            <a:endParaRPr lang="en-US" sz="1100" b="1" dirty="0">
              <a:solidFill>
                <a:srgbClr val="324959"/>
              </a:solidFill>
            </a:endParaRPr>
          </a:p>
          <a:p>
            <a:r>
              <a:rPr lang="en-US" sz="1100" b="1" dirty="0">
                <a:solidFill>
                  <a:srgbClr val="324959"/>
                </a:solidFill>
              </a:rPr>
              <a:t>White garments (3:5, 18) Sardis/Laodicea</a:t>
            </a:r>
          </a:p>
          <a:p>
            <a:pPr marL="642795" lvl="1" indent="-175308" defTabSz="934974">
              <a:buFont typeface="Arial" panose="020B0604020202020204" pitchFamily="34" charset="0"/>
              <a:buChar char="•"/>
              <a:defRPr/>
            </a:pPr>
            <a:r>
              <a:rPr lang="en-US" sz="1100" dirty="0">
                <a:solidFill>
                  <a:srgbClr val="324959"/>
                </a:solidFill>
              </a:rPr>
              <a:t>White indicates purity.  It is appropriate that white would be a symbol of the dress of the saints</a:t>
            </a:r>
          </a:p>
          <a:p>
            <a:pPr marL="642795" lvl="1" indent="-175308" defTabSz="934974">
              <a:buFont typeface="Arial" panose="020B0604020202020204" pitchFamily="34" charset="0"/>
              <a:buChar char="•"/>
              <a:defRPr/>
            </a:pPr>
            <a:r>
              <a:rPr lang="en-US" sz="1100" dirty="0">
                <a:solidFill>
                  <a:srgbClr val="324959"/>
                </a:solidFill>
              </a:rPr>
              <a:t>Interestingly, a Roman custom was for the nobles to march through the streets of Rome in white garments after a military victory.</a:t>
            </a:r>
          </a:p>
          <a:p>
            <a:pPr marL="642795" lvl="1" indent="-175308" defTabSz="934974">
              <a:buFont typeface="Arial" panose="020B0604020202020204" pitchFamily="34" charset="0"/>
              <a:buChar char="•"/>
              <a:defRPr/>
            </a:pPr>
            <a:r>
              <a:rPr lang="en-US" sz="1100" dirty="0">
                <a:solidFill>
                  <a:srgbClr val="324959"/>
                </a:solidFill>
              </a:rPr>
              <a:t>Walking with Christ in white is an indication of honor in victory!</a:t>
            </a:r>
          </a:p>
          <a:p>
            <a:pPr marL="642795" lvl="1" indent="-175308" defTabSz="934974">
              <a:buFont typeface="Arial" panose="020B0604020202020204" pitchFamily="34" charset="0"/>
              <a:buChar char="•"/>
              <a:defRPr/>
            </a:pPr>
            <a:r>
              <a:rPr lang="en-US" sz="1100" dirty="0">
                <a:solidFill>
                  <a:srgbClr val="324959"/>
                </a:solidFill>
              </a:rPr>
              <a:t>Note:  In Sardis, some had them… In Laodicea, the Lord encouraged them to purchase the garments.</a:t>
            </a:r>
          </a:p>
          <a:p>
            <a:pPr marL="642795" lvl="1" indent="-175308">
              <a:buFont typeface="Arial" panose="020B0604020202020204" pitchFamily="34" charset="0"/>
              <a:buChar char="•"/>
            </a:pPr>
            <a:endParaRPr lang="en-US" sz="1100" b="1" dirty="0">
              <a:solidFill>
                <a:srgbClr val="324959"/>
              </a:solidFill>
            </a:endParaRPr>
          </a:p>
          <a:p>
            <a:r>
              <a:rPr lang="en-US" sz="1100" b="1" dirty="0">
                <a:solidFill>
                  <a:srgbClr val="324959"/>
                </a:solidFill>
              </a:rPr>
              <a:t>Book of life (3:5) Sardis</a:t>
            </a:r>
          </a:p>
          <a:p>
            <a:pPr marL="642795" lvl="1" indent="-175308" defTabSz="934974">
              <a:buFont typeface="Arial" panose="020B0604020202020204" pitchFamily="34" charset="0"/>
              <a:buChar char="•"/>
              <a:defRPr/>
            </a:pPr>
            <a:r>
              <a:rPr lang="en-US" sz="1100" dirty="0">
                <a:solidFill>
                  <a:srgbClr val="324959"/>
                </a:solidFill>
              </a:rPr>
              <a:t>The divine register that has the names of those who belong to God</a:t>
            </a:r>
          </a:p>
          <a:p>
            <a:pPr marL="642795" lvl="1" indent="-175308" defTabSz="934974">
              <a:buFont typeface="Arial" panose="020B0604020202020204" pitchFamily="34" charset="0"/>
              <a:buChar char="•"/>
              <a:defRPr/>
            </a:pPr>
            <a:r>
              <a:rPr lang="en-US" sz="1100" dirty="0">
                <a:solidFill>
                  <a:srgbClr val="324959"/>
                </a:solidFill>
              </a:rPr>
              <a:t>Found in numerous Biblical references (cf. Exodus 32:32-33; Psalm 69:28; Daniel 12:1; Luke 10:20; Philippians 4:3) as well as several references in Revelation (3:5; 13:8; 17:8; 20:12, 15; 21:27)</a:t>
            </a:r>
          </a:p>
          <a:p>
            <a:pPr marL="642795" lvl="1" indent="-175308">
              <a:buFont typeface="Arial" panose="020B0604020202020204" pitchFamily="34" charset="0"/>
              <a:buChar char="•"/>
            </a:pPr>
            <a:endParaRPr lang="en-US" sz="1100" b="1" dirty="0">
              <a:solidFill>
                <a:srgbClr val="324959"/>
              </a:solidFill>
            </a:endParaRPr>
          </a:p>
          <a:p>
            <a:r>
              <a:rPr lang="en-US" sz="1100" b="1" dirty="0">
                <a:solidFill>
                  <a:srgbClr val="324959"/>
                </a:solidFill>
              </a:rPr>
              <a:t>The Father’s angels (3:5) Sardis</a:t>
            </a:r>
          </a:p>
          <a:p>
            <a:pPr marL="642795" lvl="1" indent="-175308" defTabSz="934974">
              <a:buFont typeface="Arial" panose="020B0604020202020204" pitchFamily="34" charset="0"/>
              <a:buChar char="•"/>
              <a:defRPr/>
            </a:pPr>
            <a:r>
              <a:rPr lang="en-US" sz="1100" dirty="0">
                <a:solidFill>
                  <a:srgbClr val="324959"/>
                </a:solidFill>
              </a:rPr>
              <a:t>Jesus confession of the faithful would be before the heavenly host.  The context would indicate actual angels.</a:t>
            </a:r>
          </a:p>
          <a:p>
            <a:pPr defTabSz="934974">
              <a:defRPr/>
            </a:pPr>
            <a:r>
              <a:rPr lang="en-US" sz="1100" dirty="0">
                <a:solidFill>
                  <a:srgbClr val="324959"/>
                </a:solidFill>
              </a:rPr>
              <a:t>(cf. </a:t>
            </a:r>
            <a:r>
              <a:rPr lang="en-US" sz="1100" b="1" dirty="0">
                <a:solidFill>
                  <a:srgbClr val="324959"/>
                </a:solidFill>
              </a:rPr>
              <a:t>Luke 2:13-14</a:t>
            </a:r>
            <a:r>
              <a:rPr lang="en-US" sz="1100" dirty="0">
                <a:solidFill>
                  <a:srgbClr val="324959"/>
                </a:solidFill>
              </a:rPr>
              <a:t>, at Christ’s birth), </a:t>
            </a:r>
            <a:r>
              <a:rPr lang="en-US" sz="1100" i="1" dirty="0">
                <a:solidFill>
                  <a:srgbClr val="324959"/>
                </a:solidFill>
              </a:rPr>
              <a:t>“</a:t>
            </a:r>
            <a:r>
              <a:rPr lang="en-US" sz="1600" i="1" dirty="0"/>
              <a:t>And suddenly there was with the angel </a:t>
            </a:r>
            <a:r>
              <a:rPr lang="en-US" sz="1600" i="1" u="sng" dirty="0"/>
              <a:t>a multitude of the heavenly host </a:t>
            </a:r>
            <a:r>
              <a:rPr lang="en-US" sz="1600" i="1" dirty="0"/>
              <a:t>praising God and saying: </a:t>
            </a:r>
            <a:r>
              <a:rPr lang="en-US" sz="1600" i="1" baseline="30000" dirty="0"/>
              <a:t>14</a:t>
            </a:r>
            <a:r>
              <a:rPr lang="en-US" sz="1600" i="1" dirty="0"/>
              <a:t> “Glory to God in the highest, And on earth peace, goodwill toward men!”</a:t>
            </a:r>
            <a:endParaRPr lang="en-US" sz="1100" i="1" dirty="0">
              <a:solidFill>
                <a:srgbClr val="324959"/>
              </a:solidFill>
            </a:endParaRPr>
          </a:p>
          <a:p>
            <a:pPr marL="642795" lvl="1" indent="-175308">
              <a:buFont typeface="Arial" panose="020B0604020202020204" pitchFamily="34" charset="0"/>
              <a:buChar char="•"/>
            </a:pPr>
            <a:endParaRPr lang="en-US" sz="1100" b="1" dirty="0">
              <a:solidFill>
                <a:srgbClr val="324959"/>
              </a:solidFill>
            </a:endParaRPr>
          </a:p>
          <a:p>
            <a:r>
              <a:rPr lang="en-US" sz="1100" b="1" dirty="0">
                <a:solidFill>
                  <a:srgbClr val="324959"/>
                </a:solidFill>
              </a:rPr>
              <a:t>Open door (3:8) Philadelphia</a:t>
            </a:r>
          </a:p>
          <a:p>
            <a:pPr marL="642795" lvl="1" indent="-175308" defTabSz="934974">
              <a:buFont typeface="Arial" panose="020B0604020202020204" pitchFamily="34" charset="0"/>
              <a:buChar char="•"/>
              <a:defRPr/>
            </a:pPr>
            <a:r>
              <a:rPr lang="en-US" sz="1100" dirty="0">
                <a:solidFill>
                  <a:srgbClr val="324959"/>
                </a:solidFill>
              </a:rPr>
              <a:t>An open door indicates an opportunity, providentially given</a:t>
            </a:r>
          </a:p>
          <a:p>
            <a:pPr marL="642795" lvl="1" indent="-175308" defTabSz="934974">
              <a:buFont typeface="Arial" panose="020B0604020202020204" pitchFamily="34" charset="0"/>
              <a:buChar char="•"/>
              <a:defRPr/>
            </a:pPr>
            <a:r>
              <a:rPr lang="en-US" sz="1100" dirty="0">
                <a:solidFill>
                  <a:srgbClr val="324959"/>
                </a:solidFill>
              </a:rPr>
              <a:t>Philadelphia had the opportunity (and responsibility) to share the gospel</a:t>
            </a:r>
          </a:p>
          <a:p>
            <a:pPr marL="642795" lvl="1" indent="-175308" defTabSz="934974">
              <a:buFont typeface="Arial" panose="020B0604020202020204" pitchFamily="34" charset="0"/>
              <a:buChar char="•"/>
              <a:defRPr/>
            </a:pPr>
            <a:r>
              <a:rPr lang="en-US" sz="1100" dirty="0">
                <a:solidFill>
                  <a:srgbClr val="324959"/>
                </a:solidFill>
              </a:rPr>
              <a:t>(cf. 2 Corinthians 2:12; 1 Corinthians 16:9; Acts 14:27; Colossians 4:3)</a:t>
            </a:r>
          </a:p>
          <a:p>
            <a:pPr defTabSz="934974">
              <a:defRPr/>
            </a:pPr>
            <a:r>
              <a:rPr lang="en-US" sz="1100" b="1" dirty="0">
                <a:solidFill>
                  <a:srgbClr val="324959"/>
                </a:solidFill>
              </a:rPr>
              <a:t>(1 Corinthians 16:8-9), </a:t>
            </a:r>
            <a:r>
              <a:rPr lang="en-US" sz="1100" i="1" dirty="0">
                <a:solidFill>
                  <a:srgbClr val="324959"/>
                </a:solidFill>
              </a:rPr>
              <a:t>“</a:t>
            </a:r>
            <a:r>
              <a:rPr lang="en-US" sz="1600" i="1" dirty="0"/>
              <a:t>But I will tarry in Ephesus until Pentecost.</a:t>
            </a:r>
            <a:r>
              <a:rPr lang="en-US" sz="1600" i="1" baseline="30000" dirty="0"/>
              <a:t> 9</a:t>
            </a:r>
            <a:r>
              <a:rPr lang="en-US" sz="1600" i="1" dirty="0"/>
              <a:t> For a great and effective door has opened to me, and there are many adversaries.”</a:t>
            </a:r>
            <a:endParaRPr lang="en-US" sz="1100" i="1" dirty="0">
              <a:solidFill>
                <a:srgbClr val="324959"/>
              </a:solidFill>
            </a:endParaRPr>
          </a:p>
          <a:p>
            <a:pPr marL="642795" lvl="1" indent="-175308" defTabSz="934974">
              <a:buFont typeface="Arial" panose="020B0604020202020204" pitchFamily="34" charset="0"/>
              <a:buChar char="•"/>
              <a:defRPr/>
            </a:pPr>
            <a:endParaRPr lang="en-US" sz="1100" b="1" dirty="0">
              <a:solidFill>
                <a:srgbClr val="324959"/>
              </a:solidFill>
            </a:endParaRPr>
          </a:p>
          <a:p>
            <a:pPr defTabSz="934974">
              <a:defRPr/>
            </a:pPr>
            <a:r>
              <a:rPr lang="en-US" sz="1100" b="1" dirty="0">
                <a:solidFill>
                  <a:srgbClr val="324959"/>
                </a:solidFill>
              </a:rPr>
              <a:t>Hour of trial (3:10) Philadelphia</a:t>
            </a:r>
          </a:p>
          <a:p>
            <a:pPr marL="642795" lvl="1" indent="-175308" defTabSz="934974">
              <a:buFont typeface="Arial" panose="020B0604020202020204" pitchFamily="34" charset="0"/>
              <a:buChar char="•"/>
              <a:defRPr/>
            </a:pPr>
            <a:r>
              <a:rPr lang="en-US" sz="1100" dirty="0">
                <a:solidFill>
                  <a:srgbClr val="324959"/>
                </a:solidFill>
              </a:rPr>
              <a:t>“Hour” is used to describe a season or a period of trial.</a:t>
            </a:r>
          </a:p>
          <a:p>
            <a:pPr marL="467487" lvl="1" defTabSz="934974">
              <a:defRPr/>
            </a:pPr>
            <a:endParaRPr lang="en-US" sz="1100" b="1" dirty="0">
              <a:solidFill>
                <a:srgbClr val="324959"/>
              </a:solidFill>
            </a:endParaRPr>
          </a:p>
          <a:p>
            <a:pPr defTabSz="934974">
              <a:defRPr/>
            </a:pPr>
            <a:r>
              <a:rPr lang="en-US" sz="1100" b="1" dirty="0">
                <a:solidFill>
                  <a:srgbClr val="324959"/>
                </a:solidFill>
              </a:rPr>
              <a:t>Pillar in the temple (3:12) Philadelphia</a:t>
            </a:r>
          </a:p>
          <a:p>
            <a:pPr marL="642795" lvl="1" indent="-175308" defTabSz="934974">
              <a:buFont typeface="Arial" panose="020B0604020202020204" pitchFamily="34" charset="0"/>
              <a:buChar char="•"/>
              <a:defRPr/>
            </a:pPr>
            <a:r>
              <a:rPr lang="en-US" sz="1100" dirty="0">
                <a:solidFill>
                  <a:srgbClr val="324959"/>
                </a:solidFill>
              </a:rPr>
              <a:t>In this context, as one who overcomes, the Pillar would be a reference to a permanent and important position</a:t>
            </a:r>
          </a:p>
          <a:p>
            <a:pPr defTabSz="934974">
              <a:defRPr/>
            </a:pPr>
            <a:r>
              <a:rPr lang="en-US" sz="1100" b="1" dirty="0">
                <a:solidFill>
                  <a:srgbClr val="324959"/>
                </a:solidFill>
              </a:rPr>
              <a:t>(1 Peter 2:5), </a:t>
            </a:r>
            <a:r>
              <a:rPr lang="en-US" sz="1100" i="1" dirty="0">
                <a:solidFill>
                  <a:srgbClr val="324959"/>
                </a:solidFill>
              </a:rPr>
              <a:t>“</a:t>
            </a:r>
            <a:r>
              <a:rPr lang="en-US" sz="1600" i="1" dirty="0"/>
              <a:t>you also, as living stones, are being built up a spiritual house, a holy priesthood, to offer up spiritual sacrifices acceptable to God through Jesus Christ.”</a:t>
            </a:r>
            <a:endParaRPr lang="en-US" sz="1100" i="1" dirty="0">
              <a:solidFill>
                <a:srgbClr val="324959"/>
              </a:solidFill>
            </a:endParaRPr>
          </a:p>
          <a:p>
            <a:pPr marL="642795" lvl="1" indent="-175308" defTabSz="934974">
              <a:buFont typeface="Arial" panose="020B0604020202020204" pitchFamily="34" charset="0"/>
              <a:buChar char="•"/>
              <a:defRPr/>
            </a:pPr>
            <a:endParaRPr lang="en-US" sz="1100" b="1" dirty="0">
              <a:solidFill>
                <a:srgbClr val="324959"/>
              </a:solidFill>
            </a:endParaRPr>
          </a:p>
          <a:p>
            <a:pPr defTabSz="934974">
              <a:defRPr/>
            </a:pPr>
            <a:r>
              <a:rPr lang="en-US" sz="1100" b="1" dirty="0">
                <a:solidFill>
                  <a:srgbClr val="324959"/>
                </a:solidFill>
              </a:rPr>
              <a:t>New Jerusalem (3:12) Philadelphia</a:t>
            </a:r>
          </a:p>
          <a:p>
            <a:pPr marL="642795" lvl="1" indent="-175308" defTabSz="934974">
              <a:buFont typeface="Arial" panose="020B0604020202020204" pitchFamily="34" charset="0"/>
              <a:buChar char="•"/>
              <a:defRPr/>
            </a:pPr>
            <a:r>
              <a:rPr lang="en-US" sz="1100" dirty="0">
                <a:solidFill>
                  <a:srgbClr val="324959"/>
                </a:solidFill>
              </a:rPr>
              <a:t>Jerusalem here on earth symbolized to Israel the dwelling place of God (in the Temple)</a:t>
            </a:r>
          </a:p>
          <a:p>
            <a:pPr marL="642795" lvl="1" indent="-175308" defTabSz="934974">
              <a:buFont typeface="Arial" panose="020B0604020202020204" pitchFamily="34" charset="0"/>
              <a:buChar char="•"/>
              <a:defRPr/>
            </a:pPr>
            <a:r>
              <a:rPr lang="en-US" sz="1100" dirty="0">
                <a:solidFill>
                  <a:srgbClr val="324959"/>
                </a:solidFill>
              </a:rPr>
              <a:t>The imagery of a New Jerusalem would reference the habitation of God’s citizens, the church.  </a:t>
            </a:r>
          </a:p>
          <a:p>
            <a:pPr defTabSz="934974">
              <a:defRPr/>
            </a:pPr>
            <a:r>
              <a:rPr lang="en-US" sz="1100" b="1" dirty="0">
                <a:solidFill>
                  <a:srgbClr val="324959"/>
                </a:solidFill>
              </a:rPr>
              <a:t>(Hebrews 12:22-24), </a:t>
            </a:r>
            <a:r>
              <a:rPr lang="en-US" sz="1100" i="1" dirty="0">
                <a:solidFill>
                  <a:srgbClr val="324959"/>
                </a:solidFill>
              </a:rPr>
              <a:t>“</a:t>
            </a:r>
            <a:r>
              <a:rPr lang="en-US" sz="1600" i="1" dirty="0"/>
              <a:t>But you have come to Mount Zion and to the city of the living God, the heavenly Jerusalem, to an innumerable company of angels,</a:t>
            </a:r>
            <a:r>
              <a:rPr lang="en-US" sz="1600" i="1" baseline="30000" dirty="0"/>
              <a:t> 23</a:t>
            </a:r>
            <a:r>
              <a:rPr lang="en-US" sz="1600" i="1" dirty="0"/>
              <a:t> to the general assembly and church of the firstborn who are registered in heaven, to God the Judge of all, to the spirits of just men made perfect,</a:t>
            </a:r>
            <a:r>
              <a:rPr lang="en-US" sz="1600" i="1" baseline="30000" dirty="0"/>
              <a:t> 24</a:t>
            </a:r>
            <a:r>
              <a:rPr lang="en-US" sz="1600" i="1" dirty="0"/>
              <a:t> to Jesus the Mediator of the new covenant, and to the blood of sprinkling that speaks better things than that of Abel.”</a:t>
            </a:r>
            <a:endParaRPr lang="en-US" sz="1100" i="1" dirty="0">
              <a:solidFill>
                <a:srgbClr val="324959"/>
              </a:solidFill>
            </a:endParaRPr>
          </a:p>
          <a:p>
            <a:pPr marL="642795" lvl="1" indent="-175308" defTabSz="934974">
              <a:buFont typeface="Arial" panose="020B0604020202020204" pitchFamily="34" charset="0"/>
              <a:buChar char="•"/>
              <a:defRPr/>
            </a:pPr>
            <a:endParaRPr lang="en-US" sz="1100" b="1" dirty="0">
              <a:solidFill>
                <a:srgbClr val="324959"/>
              </a:solidFill>
            </a:endParaRPr>
          </a:p>
          <a:p>
            <a:pPr defTabSz="934974">
              <a:defRPr/>
            </a:pPr>
            <a:r>
              <a:rPr lang="en-US" sz="1100" b="1" dirty="0">
                <a:solidFill>
                  <a:srgbClr val="324959"/>
                </a:solidFill>
              </a:rPr>
              <a:t>New name (3:12, see also 2:17) Philadelphia</a:t>
            </a:r>
          </a:p>
          <a:p>
            <a:pPr marL="642795" lvl="1" indent="-175308" defTabSz="934974">
              <a:buFont typeface="Arial" panose="020B0604020202020204" pitchFamily="34" charset="0"/>
              <a:buChar char="•"/>
              <a:defRPr/>
            </a:pPr>
            <a:r>
              <a:rPr lang="en-US" sz="1100" dirty="0">
                <a:solidFill>
                  <a:srgbClr val="324959"/>
                </a:solidFill>
              </a:rPr>
              <a:t>The name or complete manifestation of Christ Himself (too glorious to perceive in the flesh).</a:t>
            </a:r>
          </a:p>
          <a:p>
            <a:pPr marL="642795" lvl="1" indent="-175308" defTabSz="934974">
              <a:buFont typeface="Arial" panose="020B0604020202020204" pitchFamily="34" charset="0"/>
              <a:buChar char="•"/>
              <a:defRPr/>
            </a:pPr>
            <a:r>
              <a:rPr lang="en-US" sz="1100" dirty="0">
                <a:solidFill>
                  <a:srgbClr val="324959"/>
                </a:solidFill>
              </a:rPr>
              <a:t>(cf. Colossians 3:4), “</a:t>
            </a:r>
            <a:r>
              <a:rPr lang="en-US" sz="1600" dirty="0"/>
              <a:t>When Christ who is our life appears, then you also will appear with Him in glory.”</a:t>
            </a:r>
            <a:endParaRPr lang="en-US" sz="1100" dirty="0">
              <a:solidFill>
                <a:srgbClr val="324959"/>
              </a:solidFill>
            </a:endParaRPr>
          </a:p>
          <a:p>
            <a:pPr marL="642795" lvl="1" indent="-175308" defTabSz="934974">
              <a:buFont typeface="Arial" panose="020B0604020202020204" pitchFamily="34" charset="0"/>
              <a:buChar char="•"/>
              <a:defRPr/>
            </a:pPr>
            <a:endParaRPr lang="en-US" sz="1100" b="1" dirty="0">
              <a:solidFill>
                <a:srgbClr val="324959"/>
              </a:solidFill>
            </a:endParaRPr>
          </a:p>
          <a:p>
            <a:pPr defTabSz="934974">
              <a:defRPr/>
            </a:pPr>
            <a:r>
              <a:rPr lang="en-US" sz="1100" b="1" dirty="0">
                <a:solidFill>
                  <a:srgbClr val="324959"/>
                </a:solidFill>
              </a:rPr>
              <a:t>Gold refined (3:18) Laodicea</a:t>
            </a:r>
          </a:p>
          <a:p>
            <a:pPr marL="642795" lvl="1" indent="-175308" defTabSz="934974">
              <a:buFont typeface="Arial" panose="020B0604020202020204" pitchFamily="34" charset="0"/>
              <a:buChar char="•"/>
              <a:defRPr/>
            </a:pPr>
            <a:r>
              <a:rPr lang="en-US" sz="1100" dirty="0">
                <a:solidFill>
                  <a:srgbClr val="324959"/>
                </a:solidFill>
              </a:rPr>
              <a:t>To buy this gold would be to do whatever is necessary to obtain it (salvation).  Refined gold is an indication of the removal of any impurities</a:t>
            </a:r>
          </a:p>
          <a:p>
            <a:pPr marL="467487" lvl="1" defTabSz="934974">
              <a:defRPr/>
            </a:pPr>
            <a:endParaRPr lang="en-US" sz="1100" b="1" dirty="0">
              <a:solidFill>
                <a:srgbClr val="324959"/>
              </a:solidFill>
            </a:endParaRPr>
          </a:p>
          <a:p>
            <a:pPr defTabSz="934974">
              <a:defRPr/>
            </a:pPr>
            <a:r>
              <a:rPr lang="en-US" sz="1100" b="1" dirty="0">
                <a:solidFill>
                  <a:srgbClr val="324959"/>
                </a:solidFill>
              </a:rPr>
              <a:t>“My” throne / “My Father” ‘s throne (21) Laodicea</a:t>
            </a:r>
          </a:p>
          <a:p>
            <a:pPr marL="642795" lvl="1" indent="-175308" defTabSz="934974">
              <a:buFont typeface="Arial" panose="020B0604020202020204" pitchFamily="34" charset="0"/>
              <a:buChar char="•"/>
              <a:defRPr/>
            </a:pPr>
            <a:r>
              <a:rPr lang="en-US" sz="1100" dirty="0">
                <a:solidFill>
                  <a:srgbClr val="324959"/>
                </a:solidFill>
              </a:rPr>
              <a:t>Those who serve Christ on earth will be privileged to rule with Him in eternity</a:t>
            </a:r>
          </a:p>
          <a:p>
            <a:pPr marL="642795" lvl="1" indent="-175308" defTabSz="934974">
              <a:buFont typeface="Arial" panose="020B0604020202020204" pitchFamily="34" charset="0"/>
              <a:buChar char="•"/>
              <a:defRPr/>
            </a:pPr>
            <a:r>
              <a:rPr lang="en-US" sz="1100" dirty="0">
                <a:solidFill>
                  <a:srgbClr val="324959"/>
                </a:solidFill>
              </a:rPr>
              <a:t>This would not necessarily be an indication of two thrones, but of the two reigning, and Christians there with them in eternity</a:t>
            </a:r>
          </a:p>
          <a:p>
            <a:pPr defTabSz="934974">
              <a:defRPr/>
            </a:pPr>
            <a:r>
              <a:rPr lang="en-US" sz="1100" b="1" dirty="0">
                <a:solidFill>
                  <a:srgbClr val="324959"/>
                </a:solidFill>
              </a:rPr>
              <a:t>(Ephesians 1:20), </a:t>
            </a:r>
            <a:r>
              <a:rPr lang="en-US" sz="1100" i="1" dirty="0">
                <a:solidFill>
                  <a:srgbClr val="324959"/>
                </a:solidFill>
              </a:rPr>
              <a:t>“</a:t>
            </a:r>
            <a:r>
              <a:rPr lang="en-US" sz="1600" i="1" dirty="0"/>
              <a:t>which He worked in Christ when He raised Him from the dead and seated Him at His right hand in the heavenly places”</a:t>
            </a:r>
          </a:p>
          <a:p>
            <a:pPr defTabSz="934974">
              <a:defRPr/>
            </a:pPr>
            <a:r>
              <a:rPr lang="en-US" sz="1600" b="1" dirty="0"/>
              <a:t>(Revelation 7;15-17), </a:t>
            </a:r>
            <a:r>
              <a:rPr lang="en-US" sz="1600" i="1" dirty="0"/>
              <a:t>“</a:t>
            </a:r>
            <a:r>
              <a:rPr lang="en-US" sz="2500" i="1" dirty="0"/>
              <a:t>Therefore they are before the throne of God, and serve Him day and night in His temple. And He who sits on the throne will dwell among them.</a:t>
            </a:r>
            <a:r>
              <a:rPr lang="en-US" sz="2500" i="1" baseline="30000" dirty="0"/>
              <a:t> 16</a:t>
            </a:r>
            <a:r>
              <a:rPr lang="en-US" sz="2500" i="1" dirty="0"/>
              <a:t> They shall neither hunger anymore nor thirst anymore; the sun shall not strike them, nor any heat;</a:t>
            </a:r>
            <a:r>
              <a:rPr lang="en-US" sz="2500" i="1" baseline="30000" dirty="0"/>
              <a:t> 17</a:t>
            </a:r>
            <a:r>
              <a:rPr lang="en-US" sz="2500" i="1" dirty="0"/>
              <a:t> for the Lamb who is in the midst of the throne will shepherd them and lead them to living fountains of waters. And God will wipe away every tear from their eyes.”</a:t>
            </a:r>
          </a:p>
          <a:p>
            <a:pPr defTabSz="934974">
              <a:defRPr/>
            </a:pPr>
            <a:r>
              <a:rPr lang="en-US" sz="2500" b="1" dirty="0"/>
              <a:t>(2 Timothy 2:11-12), </a:t>
            </a:r>
            <a:r>
              <a:rPr lang="en-US" sz="2500" i="1" dirty="0"/>
              <a:t>“This is a faithful saying: for if we died with Him, we shall also live with Him. </a:t>
            </a:r>
            <a:r>
              <a:rPr lang="en-US" sz="2500" i="1" baseline="30000" dirty="0"/>
              <a:t>12</a:t>
            </a:r>
            <a:r>
              <a:rPr lang="en-US" sz="2500" i="1" dirty="0"/>
              <a:t> If we endure, we shall also reign with Him. If we deny Him, He also will deny us.”</a:t>
            </a:r>
            <a:endParaRPr lang="en-US" sz="110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64787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Note:  Several weeks ago Justin did a good job of leading a discussion on Ephesus.  So, we will cover this quickly</a:t>
            </a:r>
          </a:p>
          <a:p>
            <a:pPr marL="642795" lvl="1" indent="-175308">
              <a:buFont typeface="Arial" panose="020B0604020202020204" pitchFamily="34" charset="0"/>
              <a:buChar char="•"/>
            </a:pPr>
            <a:r>
              <a:rPr lang="en-US" sz="1100" b="1" dirty="0">
                <a:solidFill>
                  <a:srgbClr val="324959"/>
                </a:solidFill>
              </a:rPr>
              <a:t>Any questions you may have following, feel free to ask.</a:t>
            </a:r>
          </a:p>
          <a:p>
            <a:pPr marL="642795" lvl="1" indent="-175308">
              <a:buFont typeface="Arial" panose="020B0604020202020204" pitchFamily="34" charset="0"/>
              <a:buChar char="•"/>
            </a:pPr>
            <a:endParaRPr lang="en-US" sz="1100" b="1" dirty="0">
              <a:solidFill>
                <a:srgbClr val="324959"/>
              </a:solidFill>
            </a:endParaRPr>
          </a:p>
          <a:p>
            <a:r>
              <a:rPr lang="en-US" sz="1100" b="1" dirty="0">
                <a:solidFill>
                  <a:srgbClr val="324959"/>
                </a:solidFill>
              </a:rPr>
              <a:t>Having discussed all of the characters and symbols, as well as the intent of this first scene in our visions. What I want to do now is simply give an overview of the admonitions and approval shown to each of the churches</a:t>
            </a:r>
          </a:p>
          <a:p>
            <a:endParaRPr lang="en-US" sz="1100" b="1" dirty="0">
              <a:solidFill>
                <a:srgbClr val="324959"/>
              </a:solidFill>
            </a:endParaRPr>
          </a:p>
          <a:p>
            <a:r>
              <a:rPr lang="en-US" sz="1100" b="1" dirty="0">
                <a:solidFill>
                  <a:srgbClr val="324959"/>
                </a:solidFill>
              </a:rPr>
              <a:t>Let’s begin with Ephesus. (2:1-7) [Loveless church]</a:t>
            </a:r>
          </a:p>
          <a:p>
            <a:pPr marL="642795" lvl="1" indent="-175308">
              <a:buFont typeface="Arial" panose="020B0604020202020204" pitchFamily="34" charset="0"/>
              <a:buChar char="•"/>
            </a:pPr>
            <a:r>
              <a:rPr lang="en-US" sz="1100" b="1" dirty="0">
                <a:solidFill>
                  <a:srgbClr val="324959"/>
                </a:solidFill>
              </a:rPr>
              <a:t>First, note that at the time Paul wrote his letter to the church there, the congregation was well thought of by Paul</a:t>
            </a:r>
          </a:p>
          <a:p>
            <a:r>
              <a:rPr lang="en-US" sz="1100" b="1" dirty="0">
                <a:solidFill>
                  <a:srgbClr val="324959"/>
                </a:solidFill>
              </a:rPr>
              <a:t>(Ephesians 1:15-16), </a:t>
            </a:r>
            <a:r>
              <a:rPr lang="en-US" sz="1100" i="1" dirty="0">
                <a:solidFill>
                  <a:srgbClr val="324959"/>
                </a:solidFill>
              </a:rPr>
              <a:t>“</a:t>
            </a:r>
            <a:r>
              <a:rPr lang="en-US" sz="1600" i="1" dirty="0"/>
              <a:t>Therefore I also, after I heard of your faith in the Lord Jesus and your love for all the saints,</a:t>
            </a:r>
            <a:r>
              <a:rPr lang="en-US" sz="1600" i="1" baseline="30000" dirty="0"/>
              <a:t> 16</a:t>
            </a:r>
            <a:r>
              <a:rPr lang="en-US" sz="1600" i="1" dirty="0"/>
              <a:t> do not cease to give thanks for you, making mention of you in my prayers.”</a:t>
            </a:r>
            <a:endParaRPr lang="en-US" sz="1100" i="1" dirty="0">
              <a:solidFill>
                <a:srgbClr val="324959"/>
              </a:solidFill>
            </a:endParaRPr>
          </a:p>
          <a:p>
            <a:pPr marL="1110282" lvl="2" indent="-175308">
              <a:buFont typeface="Arial" panose="020B0604020202020204" pitchFamily="34" charset="0"/>
              <a:buChar char="•"/>
            </a:pPr>
            <a:r>
              <a:rPr lang="en-US" sz="1100" dirty="0">
                <a:solidFill>
                  <a:srgbClr val="324959"/>
                </a:solidFill>
              </a:rPr>
              <a:t>There is no criticism of the church there by the apostle Paul in his epistle (AD 62)</a:t>
            </a:r>
          </a:p>
          <a:p>
            <a:pPr marL="1110282" lvl="2" indent="-175308">
              <a:buFont typeface="Arial" panose="020B0604020202020204" pitchFamily="34" charset="0"/>
              <a:buChar char="•"/>
            </a:pPr>
            <a:r>
              <a:rPr lang="en-US" sz="1100" dirty="0">
                <a:solidFill>
                  <a:srgbClr val="324959"/>
                </a:solidFill>
              </a:rPr>
              <a:t>This may be an indication that the book of Revelation was written several years later, as the church is criticized for having left its first love.</a:t>
            </a:r>
          </a:p>
          <a:p>
            <a:pPr marL="175308" indent="-175308">
              <a:buFont typeface="Arial" panose="020B0604020202020204" pitchFamily="34" charset="0"/>
              <a:buChar char="•"/>
            </a:pPr>
            <a:r>
              <a:rPr lang="en-US" sz="1100" b="1" dirty="0">
                <a:solidFill>
                  <a:srgbClr val="324959"/>
                </a:solidFill>
              </a:rPr>
              <a:t>What was good in Ephesus</a:t>
            </a:r>
            <a:endParaRPr lang="en-US" sz="1100" dirty="0">
              <a:solidFill>
                <a:srgbClr val="324959"/>
              </a:solidFill>
            </a:endParaRPr>
          </a:p>
          <a:p>
            <a:pPr marL="642795" lvl="1" indent="-175308">
              <a:buFont typeface="Arial" panose="020B0604020202020204" pitchFamily="34" charset="0"/>
              <a:buChar char="•"/>
            </a:pPr>
            <a:r>
              <a:rPr lang="en-US" sz="1100" dirty="0">
                <a:solidFill>
                  <a:srgbClr val="324959"/>
                </a:solidFill>
              </a:rPr>
              <a:t>Labor, patience / Perseverance in labor </a:t>
            </a:r>
            <a:r>
              <a:rPr lang="en-US" sz="1100" b="1" dirty="0">
                <a:solidFill>
                  <a:srgbClr val="324959"/>
                </a:solidFill>
              </a:rPr>
              <a:t>(2,3)</a:t>
            </a:r>
          </a:p>
          <a:p>
            <a:r>
              <a:rPr lang="en-US" sz="1100" b="1" dirty="0">
                <a:solidFill>
                  <a:srgbClr val="324959"/>
                </a:solidFill>
              </a:rPr>
              <a:t>(1 Corinthians 15:58),</a:t>
            </a:r>
            <a:r>
              <a:rPr lang="en-US" sz="1100" b="1" i="1" dirty="0">
                <a:solidFill>
                  <a:srgbClr val="324959"/>
                </a:solidFill>
              </a:rPr>
              <a:t> </a:t>
            </a:r>
            <a:r>
              <a:rPr lang="en-US" sz="1100" i="1" dirty="0">
                <a:solidFill>
                  <a:srgbClr val="324959"/>
                </a:solidFill>
              </a:rPr>
              <a:t>“</a:t>
            </a:r>
            <a:r>
              <a:rPr lang="en-US" sz="1600" i="1" dirty="0"/>
              <a:t>Therefore, my beloved brethren, be steadfast, immovable, always abounding in the work of the Lord, knowing that your labor is not in vain in the Lord.”</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Testing of false apostles </a:t>
            </a:r>
            <a:r>
              <a:rPr lang="en-US" sz="1100" b="1" dirty="0">
                <a:solidFill>
                  <a:srgbClr val="324959"/>
                </a:solidFill>
              </a:rPr>
              <a:t>(2)</a:t>
            </a:r>
          </a:p>
          <a:p>
            <a:r>
              <a:rPr lang="en-US" sz="1100" b="1" dirty="0">
                <a:solidFill>
                  <a:srgbClr val="324959"/>
                </a:solidFill>
              </a:rPr>
              <a:t>(Jude 3), </a:t>
            </a:r>
            <a:r>
              <a:rPr lang="en-US" sz="1600" i="1" dirty="0"/>
              <a:t>Beloved, while I was very diligent to write to you concerning our common salvation, I found it necessary to write to you exhorting you to contend earnestly for the faith which was once for all delivered to the saints.”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Hated the deeds of the Nicolaitans </a:t>
            </a:r>
            <a:r>
              <a:rPr lang="en-US" sz="1100" b="1" dirty="0">
                <a:solidFill>
                  <a:srgbClr val="324959"/>
                </a:solidFill>
              </a:rPr>
              <a:t>(6)</a:t>
            </a:r>
          </a:p>
          <a:p>
            <a:r>
              <a:rPr lang="en-US" sz="1100" b="1" dirty="0">
                <a:solidFill>
                  <a:srgbClr val="324959"/>
                </a:solidFill>
              </a:rPr>
              <a:t>(Proverbs 6:16-19), [Note:  God hates sin], </a:t>
            </a:r>
            <a:r>
              <a:rPr lang="en-US" sz="1100" dirty="0">
                <a:solidFill>
                  <a:srgbClr val="324959"/>
                </a:solidFill>
              </a:rPr>
              <a:t>“</a:t>
            </a:r>
            <a:r>
              <a:rPr lang="en-US" sz="1600" i="1" dirty="0"/>
              <a:t>These six things the Lord hates, Yes, seven are an abomination to Him: </a:t>
            </a:r>
            <a:r>
              <a:rPr lang="en-US" sz="1600" i="1" baseline="30000" dirty="0"/>
              <a:t>17</a:t>
            </a:r>
            <a:r>
              <a:rPr lang="en-US" sz="1600" i="1" dirty="0"/>
              <a:t> A proud look, A lying tongue, Hands that shed innocent blood, </a:t>
            </a:r>
            <a:r>
              <a:rPr lang="en-US" sz="1600" i="1" baseline="30000" dirty="0"/>
              <a:t>18</a:t>
            </a:r>
            <a:r>
              <a:rPr lang="en-US" sz="1600" i="1" dirty="0"/>
              <a:t> A heart that devises wicked plans, Feet that are swift in running to evil, </a:t>
            </a:r>
            <a:r>
              <a:rPr lang="en-US" sz="1600" i="1" baseline="30000" dirty="0"/>
              <a:t>19</a:t>
            </a:r>
            <a:r>
              <a:rPr lang="en-US" sz="1600" i="1" dirty="0"/>
              <a:t> A false witness who speaks lies, And one who sows discord among brethren.”</a:t>
            </a:r>
            <a:endParaRPr lang="en-US" sz="1100" b="1" i="1" dirty="0">
              <a:solidFill>
                <a:srgbClr val="324959"/>
              </a:solidFill>
            </a:endParaRPr>
          </a:p>
          <a:p>
            <a:pPr marL="175308" indent="-175308">
              <a:buFont typeface="Arial" panose="020B0604020202020204" pitchFamily="34" charset="0"/>
              <a:buChar char="•"/>
            </a:pPr>
            <a:r>
              <a:rPr lang="en-US" sz="1100" b="1" dirty="0">
                <a:solidFill>
                  <a:srgbClr val="324959"/>
                </a:solidFill>
              </a:rPr>
              <a:t>What was bad in Ephesus</a:t>
            </a:r>
          </a:p>
          <a:p>
            <a:pPr marL="642795" lvl="1" indent="-175308">
              <a:buFont typeface="Arial" panose="020B0604020202020204" pitchFamily="34" charset="0"/>
              <a:buChar char="•"/>
            </a:pPr>
            <a:r>
              <a:rPr lang="en-US" sz="1100" dirty="0">
                <a:solidFill>
                  <a:srgbClr val="324959"/>
                </a:solidFill>
              </a:rPr>
              <a:t>Left first love </a:t>
            </a:r>
            <a:r>
              <a:rPr lang="en-US" sz="1100" b="1" dirty="0">
                <a:solidFill>
                  <a:srgbClr val="324959"/>
                </a:solidFill>
              </a:rPr>
              <a:t>(4)</a:t>
            </a:r>
          </a:p>
          <a:p>
            <a:pPr marL="1110282" lvl="2" indent="-175308">
              <a:buFont typeface="Arial" panose="020B0604020202020204" pitchFamily="34" charset="0"/>
              <a:buChar char="•"/>
            </a:pPr>
            <a:r>
              <a:rPr lang="en-US" sz="1100" b="1" dirty="0">
                <a:solidFill>
                  <a:srgbClr val="324959"/>
                </a:solidFill>
              </a:rPr>
              <a:t>Note:  </a:t>
            </a:r>
            <a:r>
              <a:rPr lang="en-US" sz="1100" dirty="0">
                <a:solidFill>
                  <a:srgbClr val="324959"/>
                </a:solidFill>
              </a:rPr>
              <a:t>There must be a differentiation between a loss of love, and apathy or  a lack of perseverance.</a:t>
            </a:r>
          </a:p>
          <a:p>
            <a:pPr marL="1110282" lvl="2" indent="-175308">
              <a:buFont typeface="Arial" panose="020B0604020202020204" pitchFamily="34" charset="0"/>
              <a:buChar char="•"/>
            </a:pPr>
            <a:r>
              <a:rPr lang="en-US" sz="1100" dirty="0">
                <a:solidFill>
                  <a:srgbClr val="324959"/>
                </a:solidFill>
              </a:rPr>
              <a:t>“</a:t>
            </a:r>
            <a:r>
              <a:rPr lang="en-US" sz="1800" dirty="0">
                <a:solidFill>
                  <a:srgbClr val="292F33"/>
                </a:solidFill>
                <a:latin typeface="Calibri" panose="020F0502020204030204" pitchFamily="34" charset="0"/>
              </a:rPr>
              <a:t>Their warmth of love had given place to a </a:t>
            </a:r>
            <a:r>
              <a:rPr lang="en-US" sz="1800" u="sng" dirty="0">
                <a:solidFill>
                  <a:srgbClr val="292F33"/>
                </a:solidFill>
                <a:latin typeface="Calibri" panose="020F0502020204030204" pitchFamily="34" charset="0"/>
              </a:rPr>
              <a:t>lifeless orthodoxy</a:t>
            </a:r>
            <a:r>
              <a:rPr lang="en-US" sz="1800" dirty="0">
                <a:solidFill>
                  <a:srgbClr val="292F33"/>
                </a:solidFill>
                <a:latin typeface="Calibri" panose="020F0502020204030204" pitchFamily="34" charset="0"/>
              </a:rPr>
              <a:t>. Compare Paul’s view of faith so called without love</a:t>
            </a:r>
            <a:r>
              <a:rPr lang="en-US" sz="1100" dirty="0">
                <a:solidFill>
                  <a:srgbClr val="324959"/>
                </a:solidFill>
                <a:latin typeface="Calibri" panose="020F0502020204030204" pitchFamily="34" charset="0"/>
              </a:rPr>
              <a:t>” (Jamieson – Fausset-Brown)</a:t>
            </a:r>
            <a:endParaRPr lang="en-US" sz="1100" dirty="0">
              <a:solidFill>
                <a:srgbClr val="324959"/>
              </a:solidFill>
            </a:endParaRPr>
          </a:p>
          <a:p>
            <a:r>
              <a:rPr lang="en-US" sz="1100" b="1" dirty="0">
                <a:solidFill>
                  <a:srgbClr val="324959"/>
                </a:solidFill>
              </a:rPr>
              <a:t>(1 Corinthians 13:1-3), </a:t>
            </a:r>
            <a:r>
              <a:rPr lang="en-US" sz="1100" i="1" dirty="0">
                <a:solidFill>
                  <a:srgbClr val="324959"/>
                </a:solidFill>
              </a:rPr>
              <a:t>“</a:t>
            </a:r>
            <a:r>
              <a:rPr lang="en-US" sz="1600" i="1" dirty="0"/>
              <a:t>Though I speak with the tongues of men and of angels, but have not love, I have become sounding brass or a clanging cymbal.</a:t>
            </a:r>
            <a:r>
              <a:rPr lang="en-US" sz="1600" i="1" baseline="30000" dirty="0"/>
              <a:t> 2</a:t>
            </a:r>
            <a:r>
              <a:rPr lang="en-US" sz="1600" i="1" dirty="0"/>
              <a:t> And though I have the gift of prophecy, and understand all mysteries and all knowledge, and though I have all faith, so that I could remove mountains, but have not love, I am nothing.</a:t>
            </a:r>
            <a:r>
              <a:rPr lang="en-US" sz="1600" i="1" baseline="30000" dirty="0"/>
              <a:t> 3</a:t>
            </a:r>
            <a:r>
              <a:rPr lang="en-US" sz="1600" i="1" dirty="0"/>
              <a:t> And though I bestow all my goods to feed the poor, and though I give my body to be burned, but have not love, it profits me nothing.”</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Warnings given</a:t>
            </a:r>
          </a:p>
          <a:p>
            <a:pPr marL="642795" lvl="1" indent="-175308">
              <a:buFont typeface="Arial" panose="020B0604020202020204" pitchFamily="34" charset="0"/>
              <a:buChar char="•"/>
            </a:pPr>
            <a:r>
              <a:rPr lang="en-US" sz="1100" dirty="0">
                <a:solidFill>
                  <a:srgbClr val="324959"/>
                </a:solidFill>
              </a:rPr>
              <a:t>Repent and do the first works</a:t>
            </a:r>
            <a:r>
              <a:rPr lang="en-US" sz="1100" b="1" dirty="0">
                <a:solidFill>
                  <a:srgbClr val="324959"/>
                </a:solidFill>
              </a:rPr>
              <a:t> (5)</a:t>
            </a:r>
          </a:p>
          <a:p>
            <a:pPr marL="1110282" lvl="2" indent="-175308">
              <a:buFont typeface="Arial" panose="020B0604020202020204" pitchFamily="34" charset="0"/>
              <a:buChar char="•"/>
            </a:pPr>
            <a:r>
              <a:rPr lang="en-US" sz="1100" dirty="0">
                <a:solidFill>
                  <a:srgbClr val="324959"/>
                </a:solidFill>
              </a:rPr>
              <a:t>Those works that characterized their initial love and devotion</a:t>
            </a:r>
          </a:p>
          <a:p>
            <a:pPr marL="1110282" lvl="2" indent="-175308">
              <a:buFont typeface="Arial" panose="020B0604020202020204" pitchFamily="34" charset="0"/>
              <a:buChar char="•"/>
            </a:pPr>
            <a:r>
              <a:rPr lang="en-US" sz="1100" dirty="0">
                <a:solidFill>
                  <a:srgbClr val="324959"/>
                </a:solidFill>
              </a:rPr>
              <a:t>Note:  Gk. word also can have reference to that which is first in IMPORTANCE</a:t>
            </a:r>
          </a:p>
          <a:p>
            <a:r>
              <a:rPr lang="en-US" sz="1100" b="1" dirty="0">
                <a:solidFill>
                  <a:srgbClr val="324959"/>
                </a:solidFill>
              </a:rPr>
              <a:t>(Matthew 22:35-40), </a:t>
            </a:r>
            <a:r>
              <a:rPr lang="en-US" sz="1100" i="1" dirty="0">
                <a:solidFill>
                  <a:srgbClr val="324959"/>
                </a:solidFill>
              </a:rPr>
              <a:t>“</a:t>
            </a:r>
            <a:r>
              <a:rPr lang="en-US" sz="1600" i="1" dirty="0"/>
              <a:t>Then one of them, a lawyer, asked Him a question, testing Him, and saying,</a:t>
            </a:r>
            <a:r>
              <a:rPr lang="en-US" sz="1600" i="1" baseline="30000" dirty="0"/>
              <a:t> 36</a:t>
            </a:r>
            <a:r>
              <a:rPr lang="en-US" sz="1600" i="1" dirty="0"/>
              <a:t> “Teacher, which is the great commandment in the law?” </a:t>
            </a:r>
            <a:r>
              <a:rPr lang="en-US" sz="1600" i="1" baseline="30000" dirty="0"/>
              <a:t>37</a:t>
            </a:r>
            <a:r>
              <a:rPr lang="en-US" sz="1600" i="1" dirty="0"/>
              <a:t> Jesus said to him, “ ‘You shall love the Lord your God with all your heart, with all your soul, and with all your mind.’</a:t>
            </a:r>
            <a:r>
              <a:rPr lang="en-US" sz="1600" i="1" baseline="30000" dirty="0"/>
              <a:t> 38</a:t>
            </a:r>
            <a:r>
              <a:rPr lang="en-US" sz="1600" i="1" dirty="0"/>
              <a:t> This is the first and great commandment.</a:t>
            </a:r>
            <a:r>
              <a:rPr lang="en-US" sz="1600" i="1" baseline="30000" dirty="0"/>
              <a:t> 39</a:t>
            </a:r>
            <a:r>
              <a:rPr lang="en-US" sz="1600" i="1" dirty="0"/>
              <a:t> And the second is like it: ‘You shall love your neighbor as yourself.’</a:t>
            </a:r>
            <a:r>
              <a:rPr lang="en-US" sz="1600" i="1" baseline="30000" dirty="0"/>
              <a:t> 40</a:t>
            </a:r>
            <a:r>
              <a:rPr lang="en-US" sz="1600" i="1" dirty="0"/>
              <a:t> On these two commandments hang all the Law and the Prophets.”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Let him hear </a:t>
            </a:r>
            <a:r>
              <a:rPr lang="en-US" sz="1100" b="1" dirty="0">
                <a:solidFill>
                  <a:srgbClr val="324959"/>
                </a:solidFill>
              </a:rPr>
              <a:t>(7, 11, 17, 29, 3:6, 13, 22)</a:t>
            </a:r>
          </a:p>
          <a:p>
            <a:pPr marL="1110282" lvl="2" indent="-175308">
              <a:buFont typeface="Arial" panose="020B0604020202020204" pitchFamily="34" charset="0"/>
              <a:buChar char="•"/>
            </a:pPr>
            <a:r>
              <a:rPr lang="en-US" sz="1100" dirty="0">
                <a:solidFill>
                  <a:srgbClr val="324959"/>
                </a:solidFill>
              </a:rPr>
              <a:t>We will only cover this once, as it is found in every letter given</a:t>
            </a:r>
          </a:p>
          <a:p>
            <a:pPr marL="1110282" lvl="2" indent="-175308">
              <a:buFont typeface="Arial" panose="020B0604020202020204" pitchFamily="34" charset="0"/>
              <a:buChar char="•"/>
            </a:pPr>
            <a:r>
              <a:rPr lang="en-US" sz="1100" dirty="0">
                <a:solidFill>
                  <a:srgbClr val="324959"/>
                </a:solidFill>
              </a:rPr>
              <a:t>This phrase is typical of Jesus</a:t>
            </a:r>
          </a:p>
          <a:p>
            <a:r>
              <a:rPr lang="en-US" sz="1800" b="1" dirty="0">
                <a:solidFill>
                  <a:srgbClr val="238554"/>
                </a:solidFill>
                <a:latin typeface="Calibri" panose="020F0502020204030204" pitchFamily="34" charset="0"/>
              </a:rPr>
              <a:t>(Matthew 11:15), </a:t>
            </a:r>
            <a:r>
              <a:rPr lang="en-US" sz="1800" i="1" dirty="0">
                <a:solidFill>
                  <a:srgbClr val="238554"/>
                </a:solidFill>
                <a:latin typeface="Calibri" panose="020F0502020204030204" pitchFamily="34" charset="0"/>
              </a:rPr>
              <a:t>“</a:t>
            </a:r>
            <a:r>
              <a:rPr lang="en-US" sz="2900" i="1" dirty="0"/>
              <a:t>He who has ears to hear, let him hear!”</a:t>
            </a:r>
            <a:endParaRPr lang="en-US" sz="1800" i="1" dirty="0">
              <a:solidFill>
                <a:srgbClr val="238554"/>
              </a:solidFill>
              <a:latin typeface="Calibri" panose="020F0502020204030204" pitchFamily="34" charset="0"/>
            </a:endParaRPr>
          </a:p>
          <a:p>
            <a:r>
              <a:rPr lang="en-US" sz="1800" b="1" dirty="0">
                <a:solidFill>
                  <a:srgbClr val="238554"/>
                </a:solidFill>
                <a:latin typeface="Calibri" panose="020F0502020204030204" pitchFamily="34" charset="0"/>
              </a:rPr>
              <a:t>(Mark 4:23), </a:t>
            </a:r>
            <a:r>
              <a:rPr lang="en-US" sz="1800" i="1" dirty="0">
                <a:solidFill>
                  <a:srgbClr val="238554"/>
                </a:solidFill>
                <a:latin typeface="Calibri" panose="020F0502020204030204" pitchFamily="34" charset="0"/>
              </a:rPr>
              <a:t>“</a:t>
            </a:r>
            <a:r>
              <a:rPr lang="en-US" sz="2900" i="1" dirty="0"/>
              <a:t>If anyone has ears to hear, let him hear.”</a:t>
            </a:r>
            <a:endParaRPr lang="en-US" sz="1800" i="1" dirty="0">
              <a:solidFill>
                <a:srgbClr val="238554"/>
              </a:solidFill>
              <a:latin typeface="Calibri" panose="020F0502020204030204" pitchFamily="34" charset="0"/>
            </a:endParaRPr>
          </a:p>
          <a:p>
            <a:r>
              <a:rPr lang="en-US" sz="1800" b="1" dirty="0">
                <a:solidFill>
                  <a:srgbClr val="238554"/>
                </a:solidFill>
                <a:latin typeface="Calibri" panose="020F0502020204030204" pitchFamily="34" charset="0"/>
              </a:rPr>
              <a:t>(Mark 7:16), </a:t>
            </a:r>
            <a:r>
              <a:rPr lang="en-US" sz="1800" i="1" dirty="0">
                <a:solidFill>
                  <a:srgbClr val="238554"/>
                </a:solidFill>
                <a:latin typeface="Calibri" panose="020F0502020204030204" pitchFamily="34" charset="0"/>
              </a:rPr>
              <a:t>“</a:t>
            </a:r>
            <a:r>
              <a:rPr lang="en-US" sz="2900" i="1" dirty="0"/>
              <a:t>If anyone has ears to hear, let him hear!”</a:t>
            </a:r>
            <a:endParaRPr lang="en-US" sz="1800" i="1" dirty="0">
              <a:solidFill>
                <a:srgbClr val="238554"/>
              </a:solidFill>
              <a:latin typeface="Calibri" panose="020F0502020204030204" pitchFamily="34" charset="0"/>
            </a:endParaRPr>
          </a:p>
          <a:p>
            <a:pPr marL="1110282" lvl="2" indent="-175308">
              <a:buFont typeface="Arial" panose="020B0604020202020204" pitchFamily="34" charset="0"/>
              <a:buChar char="•"/>
            </a:pPr>
            <a:r>
              <a:rPr lang="en-US" sz="1800" dirty="0">
                <a:solidFill>
                  <a:srgbClr val="238554"/>
                </a:solidFill>
                <a:latin typeface="Calibri" panose="020F0502020204030204" pitchFamily="34" charset="0"/>
              </a:rPr>
              <a:t>(Albert Barnes) “</a:t>
            </a:r>
            <a:r>
              <a:rPr lang="en-US" sz="1800" dirty="0">
                <a:solidFill>
                  <a:srgbClr val="292F33"/>
                </a:solidFill>
                <a:latin typeface="Calibri" panose="020F0502020204030204" pitchFamily="34" charset="0"/>
              </a:rPr>
              <a:t>It is a form of expression designed to arrest the attention, and to denote that what was said was of special importance.”</a:t>
            </a: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79775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Smyrna (2:8-11) [Persecuted church]</a:t>
            </a:r>
          </a:p>
          <a:p>
            <a:r>
              <a:rPr lang="en-US" sz="1100" b="1" dirty="0">
                <a:solidFill>
                  <a:srgbClr val="324959"/>
                </a:solidFill>
              </a:rPr>
              <a:t>(Note:  From early in the first century, Smyrna was loyal to Rome.  As such they were rewarded as the site for building a temple in honor of Tiberius (Caesar of Rome).  It was a center for Emperor worship</a:t>
            </a:r>
          </a:p>
          <a:p>
            <a:pPr marL="642795" lvl="1" indent="-175308">
              <a:buFont typeface="Arial" panose="020B0604020202020204" pitchFamily="34" charset="0"/>
              <a:buChar char="•"/>
            </a:pPr>
            <a:r>
              <a:rPr lang="en-US" sz="1100" dirty="0">
                <a:solidFill>
                  <a:srgbClr val="324959"/>
                </a:solidFill>
              </a:rPr>
              <a:t>Not surprising that it was a center of paganism, and emperor worship.</a:t>
            </a:r>
          </a:p>
          <a:p>
            <a:pPr marL="642795" lvl="1" indent="-175308">
              <a:buFont typeface="Arial" panose="020B0604020202020204" pitchFamily="34" charset="0"/>
              <a:buChar char="•"/>
            </a:pPr>
            <a:r>
              <a:rPr lang="en-US" sz="1100" dirty="0">
                <a:solidFill>
                  <a:srgbClr val="324959"/>
                </a:solidFill>
              </a:rPr>
              <a:t>Also shows how the church in Smyrna would be subjected to persecution</a:t>
            </a:r>
          </a:p>
          <a:p>
            <a:pPr marL="175308" indent="-175308">
              <a:buFont typeface="Arial" panose="020B0604020202020204" pitchFamily="34" charset="0"/>
              <a:buChar char="•"/>
            </a:pPr>
            <a:r>
              <a:rPr lang="en-US" sz="1100" b="1" dirty="0">
                <a:solidFill>
                  <a:srgbClr val="324959"/>
                </a:solidFill>
              </a:rPr>
              <a:t>What was good in Smyrna</a:t>
            </a:r>
          </a:p>
          <a:p>
            <a:pPr marL="642795" lvl="1" indent="-175308">
              <a:buFont typeface="Arial" panose="020B0604020202020204" pitchFamily="34" charset="0"/>
              <a:buChar char="•"/>
            </a:pPr>
            <a:r>
              <a:rPr lang="en-US" sz="1100" dirty="0">
                <a:solidFill>
                  <a:srgbClr val="324959"/>
                </a:solidFill>
              </a:rPr>
              <a:t>Works </a:t>
            </a:r>
            <a:r>
              <a:rPr lang="en-US" sz="1100" b="1" dirty="0">
                <a:solidFill>
                  <a:srgbClr val="324959"/>
                </a:solidFill>
              </a:rPr>
              <a:t>(9)</a:t>
            </a:r>
          </a:p>
          <a:p>
            <a:pPr marL="1110282" lvl="2" indent="-175308">
              <a:buFont typeface="Arial" panose="020B0604020202020204" pitchFamily="34" charset="0"/>
              <a:buChar char="•"/>
            </a:pPr>
            <a:r>
              <a:rPr lang="en-US" sz="1100" dirty="0">
                <a:solidFill>
                  <a:srgbClr val="324959"/>
                </a:solidFill>
              </a:rPr>
              <a:t>Letter to Smyrna one of only two (Philadelphia) without criticism</a:t>
            </a:r>
          </a:p>
          <a:p>
            <a:pPr marL="1110282" lvl="2" indent="-175308">
              <a:buFont typeface="Arial" panose="020B0604020202020204" pitchFamily="34" charset="0"/>
              <a:buChar char="•"/>
            </a:pPr>
            <a:r>
              <a:rPr lang="en-US" sz="1100" dirty="0">
                <a:solidFill>
                  <a:srgbClr val="324959"/>
                </a:solidFill>
              </a:rPr>
              <a:t>Despite enduring persecution, they were commended for their fruitfulness and diligence to the Lord</a:t>
            </a:r>
          </a:p>
          <a:p>
            <a:r>
              <a:rPr lang="en-US" sz="1100" b="1" dirty="0">
                <a:solidFill>
                  <a:srgbClr val="324959"/>
                </a:solidFill>
              </a:rPr>
              <a:t>(John 15:8), </a:t>
            </a:r>
            <a:r>
              <a:rPr lang="en-US" sz="1100" i="1" dirty="0">
                <a:solidFill>
                  <a:srgbClr val="324959"/>
                </a:solidFill>
              </a:rPr>
              <a:t>“</a:t>
            </a:r>
            <a:r>
              <a:rPr lang="en-US" sz="1600" i="1" dirty="0"/>
              <a:t>By this My Father is glorified, that you bear much fruit; so you will be My disciples.”</a:t>
            </a:r>
            <a:endParaRPr lang="en-US" sz="1100" i="1" dirty="0">
              <a:solidFill>
                <a:srgbClr val="324959"/>
              </a:solidFill>
            </a:endParaRPr>
          </a:p>
          <a:p>
            <a:pPr marL="642795" lvl="1" indent="-175308">
              <a:buFont typeface="Arial" panose="020B0604020202020204" pitchFamily="34" charset="0"/>
              <a:buChar char="•"/>
            </a:pPr>
            <a:r>
              <a:rPr lang="en-US" sz="1100" b="1" dirty="0">
                <a:solidFill>
                  <a:srgbClr val="324959"/>
                </a:solidFill>
              </a:rPr>
              <a:t>Note:  </a:t>
            </a:r>
            <a:r>
              <a:rPr lang="en-US" sz="1100" dirty="0">
                <a:solidFill>
                  <a:srgbClr val="324959"/>
                </a:solidFill>
              </a:rPr>
              <a:t>Aware of suffering [tribulation, poverty] </a:t>
            </a:r>
            <a:r>
              <a:rPr lang="en-US" sz="1100" b="1" dirty="0">
                <a:solidFill>
                  <a:srgbClr val="324959"/>
                </a:solidFill>
              </a:rPr>
              <a:t>(9)</a:t>
            </a:r>
          </a:p>
          <a:p>
            <a:pPr marL="1110282" lvl="2" indent="-175308">
              <a:buFont typeface="Arial" panose="020B0604020202020204" pitchFamily="34" charset="0"/>
              <a:buChar char="•"/>
            </a:pPr>
            <a:r>
              <a:rPr lang="en-US" sz="1100" dirty="0">
                <a:solidFill>
                  <a:srgbClr val="324959"/>
                </a:solidFill>
              </a:rPr>
              <a:t>Despite their being physically impoverished, they were rich toward the Lord</a:t>
            </a:r>
          </a:p>
          <a:p>
            <a:pPr marL="1110282" lvl="2" indent="-175308">
              <a:buFont typeface="Arial" panose="020B0604020202020204" pitchFamily="34" charset="0"/>
              <a:buChar char="•"/>
            </a:pPr>
            <a:r>
              <a:rPr lang="en-US" sz="1100" dirty="0">
                <a:solidFill>
                  <a:srgbClr val="324959"/>
                </a:solidFill>
              </a:rPr>
              <a:t>Unlike the church in Laodicea</a:t>
            </a:r>
          </a:p>
          <a:p>
            <a:r>
              <a:rPr lang="en-US" sz="1100" b="1" dirty="0">
                <a:solidFill>
                  <a:srgbClr val="324959"/>
                </a:solidFill>
              </a:rPr>
              <a:t>(3:18), </a:t>
            </a:r>
            <a:r>
              <a:rPr lang="en-US" sz="1100" i="1" dirty="0">
                <a:solidFill>
                  <a:srgbClr val="324959"/>
                </a:solidFill>
              </a:rPr>
              <a:t>“</a:t>
            </a:r>
            <a:r>
              <a:rPr lang="en-US" sz="1600" i="1" dirty="0"/>
              <a:t>I counsel you to buy from Me gold refined in the fire, that you may be rich; and white garments, that you may be clothed, that the shame of your nakedness may not be revealed; and anoint your eyes with eye salve, that you may see.”</a:t>
            </a:r>
          </a:p>
          <a:p>
            <a:pPr marL="1110282" lvl="2" indent="-175308">
              <a:buFont typeface="Arial" panose="020B0604020202020204" pitchFamily="34" charset="0"/>
              <a:buChar char="•"/>
            </a:pPr>
            <a:r>
              <a:rPr lang="en-US" sz="1100" dirty="0">
                <a:solidFill>
                  <a:srgbClr val="324959"/>
                </a:solidFill>
              </a:rPr>
              <a:t>The opposite of the foolish Rich man</a:t>
            </a:r>
          </a:p>
          <a:p>
            <a:r>
              <a:rPr lang="en-US" sz="1100" b="1" dirty="0">
                <a:solidFill>
                  <a:srgbClr val="324959"/>
                </a:solidFill>
              </a:rPr>
              <a:t>(Luke 12:21), </a:t>
            </a:r>
            <a:r>
              <a:rPr lang="en-US" sz="1100" i="1" dirty="0">
                <a:solidFill>
                  <a:srgbClr val="324959"/>
                </a:solidFill>
              </a:rPr>
              <a:t>“</a:t>
            </a:r>
            <a:r>
              <a:rPr lang="en-US" sz="1600" i="1" dirty="0"/>
              <a:t>So is he who lays up treasure for himself, and is not </a:t>
            </a:r>
            <a:r>
              <a:rPr lang="en-US" sz="1600" i="1" u="sng" dirty="0"/>
              <a:t>rich toward God</a:t>
            </a:r>
            <a:r>
              <a:rPr lang="en-US" sz="1600" i="1" dirty="0"/>
              <a:t>.”</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What was bad in Smyrna</a:t>
            </a:r>
          </a:p>
          <a:p>
            <a:pPr marL="642795" lvl="1" indent="-175308">
              <a:buFont typeface="Arial" panose="020B0604020202020204" pitchFamily="34" charset="0"/>
              <a:buChar char="•"/>
            </a:pPr>
            <a:r>
              <a:rPr lang="en-US" sz="1100" dirty="0">
                <a:solidFill>
                  <a:srgbClr val="324959"/>
                </a:solidFill>
              </a:rPr>
              <a:t>Nothing! They understood loyalty</a:t>
            </a:r>
          </a:p>
          <a:p>
            <a:r>
              <a:rPr lang="en-US" sz="1100" b="1" dirty="0">
                <a:solidFill>
                  <a:srgbClr val="324959"/>
                </a:solidFill>
              </a:rPr>
              <a:t>(Deuteronomy 6:4), [Moses, after giving Israel the 10 commandments] </a:t>
            </a:r>
            <a:r>
              <a:rPr lang="en-US" sz="1100" i="1" dirty="0">
                <a:solidFill>
                  <a:srgbClr val="324959"/>
                </a:solidFill>
              </a:rPr>
              <a:t>“</a:t>
            </a:r>
            <a:r>
              <a:rPr lang="en-US" sz="1600" i="1" dirty="0"/>
              <a:t>Hear, O Israel: The Lord our God, the Lord is one!</a:t>
            </a:r>
            <a:r>
              <a:rPr lang="en-US" sz="1600" i="1" baseline="30000" dirty="0"/>
              <a:t> 5</a:t>
            </a:r>
            <a:r>
              <a:rPr lang="en-US" sz="1600" i="1" dirty="0"/>
              <a:t> You shall love the Lord your God with all your heart, with all your soul, and with all your strength.”</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Exhortations given</a:t>
            </a:r>
          </a:p>
          <a:p>
            <a:pPr marL="642795" lvl="1" indent="-175308">
              <a:buFont typeface="Arial" panose="020B0604020202020204" pitchFamily="34" charset="0"/>
              <a:buChar char="•"/>
            </a:pPr>
            <a:r>
              <a:rPr lang="en-US" sz="1100" dirty="0">
                <a:solidFill>
                  <a:srgbClr val="324959"/>
                </a:solidFill>
              </a:rPr>
              <a:t>Do not fear tribulation/persecution </a:t>
            </a:r>
            <a:r>
              <a:rPr lang="en-US" sz="1100" b="1" dirty="0">
                <a:solidFill>
                  <a:srgbClr val="324959"/>
                </a:solidFill>
              </a:rPr>
              <a:t>(10)</a:t>
            </a:r>
          </a:p>
          <a:p>
            <a:pPr defTabSz="934974">
              <a:defRPr/>
            </a:pPr>
            <a:r>
              <a:rPr lang="en-US" sz="900" b="1" dirty="0">
                <a:solidFill>
                  <a:srgbClr val="324959"/>
                </a:solidFill>
              </a:rPr>
              <a:t>(Matthew 10:28), </a:t>
            </a:r>
            <a:r>
              <a:rPr lang="en-US" sz="900" i="1" dirty="0">
                <a:solidFill>
                  <a:srgbClr val="324959"/>
                </a:solidFill>
              </a:rPr>
              <a:t>“</a:t>
            </a:r>
            <a:r>
              <a:rPr lang="en-US" sz="1100" i="1" dirty="0"/>
              <a:t>And do not fear those who kill the body but cannot kill the soul. But rather fear Him who is able to destroy both soul and body in hell.”</a:t>
            </a:r>
            <a:endParaRPr lang="en-US" sz="1100" b="1" dirty="0">
              <a:solidFill>
                <a:srgbClr val="324959"/>
              </a:solidFill>
            </a:endParaRPr>
          </a:p>
          <a:p>
            <a:pPr marL="642795" lvl="1" indent="-175308">
              <a:buFont typeface="Arial" panose="020B0604020202020204" pitchFamily="34" charset="0"/>
              <a:buChar char="•"/>
            </a:pPr>
            <a:r>
              <a:rPr lang="en-US" sz="1100" dirty="0">
                <a:solidFill>
                  <a:srgbClr val="324959"/>
                </a:solidFill>
              </a:rPr>
              <a:t>Be faithful unto death to receive reward </a:t>
            </a:r>
            <a:r>
              <a:rPr lang="en-US" sz="1100" b="1" dirty="0">
                <a:solidFill>
                  <a:srgbClr val="324959"/>
                </a:solidFill>
              </a:rPr>
              <a:t>(10)</a:t>
            </a:r>
          </a:p>
          <a:p>
            <a:pPr marL="642795" lvl="1" indent="-175308">
              <a:buFont typeface="Arial" panose="020B0604020202020204" pitchFamily="34" charset="0"/>
              <a:buChar char="•"/>
            </a:pPr>
            <a:r>
              <a:rPr lang="en-US" sz="1100" dirty="0">
                <a:solidFill>
                  <a:srgbClr val="324959"/>
                </a:solidFill>
              </a:rPr>
              <a:t>Let him hear </a:t>
            </a:r>
            <a:r>
              <a:rPr lang="en-US" sz="1100" b="1" dirty="0">
                <a:solidFill>
                  <a:srgbClr val="324959"/>
                </a:solidFill>
              </a:rPr>
              <a:t>(11)</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8378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Pergamos (2:12-17) [Compromising Church]</a:t>
            </a:r>
          </a:p>
          <a:p>
            <a:r>
              <a:rPr lang="en-US" sz="1100" b="1" dirty="0">
                <a:solidFill>
                  <a:srgbClr val="324959"/>
                </a:solidFill>
              </a:rPr>
              <a:t>Of all 7 of the Asian cities, Pergamos was the most corrupt religiously.  Thoroughly pagan.  Contained temples to Zeus, Athene and Dionysus.  (Devoted to sensuous worship).  From the time of Augustus (29 BC), loyalty to the Caesar was required as this was the official capitol of the region.</a:t>
            </a:r>
          </a:p>
          <a:p>
            <a:pPr marL="175308" indent="-175308">
              <a:buFont typeface="Arial" panose="020B0604020202020204" pitchFamily="34" charset="0"/>
              <a:buChar char="•"/>
            </a:pPr>
            <a:r>
              <a:rPr lang="en-US" sz="1100" b="1" dirty="0">
                <a:solidFill>
                  <a:srgbClr val="324959"/>
                </a:solidFill>
              </a:rPr>
              <a:t>Good</a:t>
            </a:r>
          </a:p>
          <a:p>
            <a:pPr marL="642795" lvl="1" indent="-175308">
              <a:buFont typeface="Arial" panose="020B0604020202020204" pitchFamily="34" charset="0"/>
              <a:buChar char="•"/>
            </a:pPr>
            <a:r>
              <a:rPr lang="en-US" sz="1100" dirty="0">
                <a:solidFill>
                  <a:srgbClr val="324959"/>
                </a:solidFill>
              </a:rPr>
              <a:t>Held fast to Jesus’ name </a:t>
            </a:r>
            <a:r>
              <a:rPr lang="en-US" sz="1100" b="1" dirty="0">
                <a:solidFill>
                  <a:srgbClr val="324959"/>
                </a:solidFill>
              </a:rPr>
              <a:t>(13)</a:t>
            </a:r>
          </a:p>
          <a:p>
            <a:pPr marL="1110282" lvl="2" indent="-175308">
              <a:buFont typeface="Arial" panose="020B0604020202020204" pitchFamily="34" charset="0"/>
              <a:buChar char="•"/>
            </a:pPr>
            <a:r>
              <a:rPr lang="en-US" sz="1100" dirty="0">
                <a:solidFill>
                  <a:srgbClr val="324959"/>
                </a:solidFill>
              </a:rPr>
              <a:t>This, despite the fact that they dwelt where </a:t>
            </a:r>
            <a:r>
              <a:rPr lang="en-US" sz="1100" i="1" dirty="0">
                <a:solidFill>
                  <a:srgbClr val="324959"/>
                </a:solidFill>
              </a:rPr>
              <a:t>“Satan’s throne is”</a:t>
            </a:r>
          </a:p>
          <a:p>
            <a:pPr marL="1110282" lvl="2" indent="-175308">
              <a:buFont typeface="Arial" panose="020B0604020202020204" pitchFamily="34" charset="0"/>
              <a:buChar char="•"/>
            </a:pPr>
            <a:r>
              <a:rPr lang="en-US" sz="1100" dirty="0">
                <a:solidFill>
                  <a:srgbClr val="324959"/>
                </a:solidFill>
              </a:rPr>
              <a:t>It is interesting that Jesus did not tell the Christians to leave this wicked city, but to stay there and fight!</a:t>
            </a:r>
          </a:p>
          <a:p>
            <a:pPr marL="1110282" lvl="2" indent="-175308">
              <a:buFont typeface="Arial" panose="020B0604020202020204" pitchFamily="34" charset="0"/>
              <a:buChar char="•"/>
            </a:pPr>
            <a:r>
              <a:rPr lang="en-US" sz="1100" b="1" dirty="0">
                <a:solidFill>
                  <a:srgbClr val="324959"/>
                </a:solidFill>
              </a:rPr>
              <a:t>MAJOR POINT:  We can either be influenced by our surroundings, or stand as a light to the world, as a positive and uplifting influence among the lost</a:t>
            </a:r>
          </a:p>
          <a:p>
            <a:pPr marL="1110282" lvl="2" indent="-175308">
              <a:buFont typeface="Arial" panose="020B0604020202020204" pitchFamily="34" charset="0"/>
              <a:buChar char="•"/>
            </a:pPr>
            <a:r>
              <a:rPr lang="en-US" sz="1100" dirty="0">
                <a:solidFill>
                  <a:srgbClr val="324959"/>
                </a:solidFill>
              </a:rPr>
              <a:t>Remember the confession of Jesus!</a:t>
            </a:r>
          </a:p>
          <a:p>
            <a:r>
              <a:rPr lang="en-US" sz="1100" b="1" dirty="0">
                <a:solidFill>
                  <a:srgbClr val="324959"/>
                </a:solidFill>
              </a:rPr>
              <a:t>(Luke 12:8-9), </a:t>
            </a:r>
            <a:r>
              <a:rPr lang="en-US" sz="1600" i="1" dirty="0"/>
              <a:t>“Also I say to you, whoever confesses Me before men, him the Son of Man also will confess before the angels of God.</a:t>
            </a:r>
            <a:r>
              <a:rPr lang="en-US" sz="1600" i="1" baseline="30000" dirty="0"/>
              <a:t> 9</a:t>
            </a:r>
            <a:r>
              <a:rPr lang="en-US" sz="1600" i="1" dirty="0"/>
              <a:t> But he who denies Me before men will be denied before the angels of God.”</a:t>
            </a:r>
            <a:endParaRPr lang="en-US" sz="1100" b="1" i="1" dirty="0">
              <a:solidFill>
                <a:srgbClr val="324959"/>
              </a:solidFill>
            </a:endParaRPr>
          </a:p>
          <a:p>
            <a:pPr marL="642795" lvl="1" indent="-175308">
              <a:buFont typeface="Arial" panose="020B0604020202020204" pitchFamily="34" charset="0"/>
              <a:buChar char="•"/>
            </a:pPr>
            <a:r>
              <a:rPr lang="en-US" sz="1100" dirty="0">
                <a:solidFill>
                  <a:srgbClr val="324959"/>
                </a:solidFill>
              </a:rPr>
              <a:t>Did not deny the faith despite persecution</a:t>
            </a:r>
            <a:r>
              <a:rPr lang="en-US" sz="1100" b="1" dirty="0">
                <a:solidFill>
                  <a:srgbClr val="324959"/>
                </a:solidFill>
              </a:rPr>
              <a:t> (13)</a:t>
            </a:r>
          </a:p>
          <a:p>
            <a:pPr marL="1110282" lvl="2" indent="-175308">
              <a:buFont typeface="Arial" panose="020B0604020202020204" pitchFamily="34" charset="0"/>
              <a:buChar char="•"/>
            </a:pPr>
            <a:r>
              <a:rPr lang="en-US" sz="1100" dirty="0">
                <a:solidFill>
                  <a:srgbClr val="324959"/>
                </a:solidFill>
              </a:rPr>
              <a:t>This was persecution unto death in the case of Antipas</a:t>
            </a:r>
          </a:p>
          <a:p>
            <a:pPr marL="1110282" lvl="2" indent="-175308">
              <a:buFont typeface="Arial" panose="020B0604020202020204" pitchFamily="34" charset="0"/>
              <a:buChar char="•"/>
            </a:pPr>
            <a:r>
              <a:rPr lang="en-US" sz="1100" dirty="0">
                <a:solidFill>
                  <a:srgbClr val="324959"/>
                </a:solidFill>
              </a:rPr>
              <a:t>And yet, they were willing to stand up and be counted.</a:t>
            </a:r>
          </a:p>
          <a:p>
            <a:pPr marL="175308" indent="-175308">
              <a:buFont typeface="Arial" panose="020B0604020202020204" pitchFamily="34" charset="0"/>
              <a:buChar char="•"/>
            </a:pPr>
            <a:r>
              <a:rPr lang="en-US" sz="1100" b="1" dirty="0">
                <a:solidFill>
                  <a:srgbClr val="324959"/>
                </a:solidFill>
              </a:rPr>
              <a:t>Bad</a:t>
            </a:r>
          </a:p>
          <a:p>
            <a:pPr marL="642795" lvl="1" indent="-175308">
              <a:buFont typeface="Arial" panose="020B0604020202020204" pitchFamily="34" charset="0"/>
              <a:buChar char="•"/>
            </a:pPr>
            <a:r>
              <a:rPr lang="en-US" sz="1100" dirty="0">
                <a:solidFill>
                  <a:srgbClr val="324959"/>
                </a:solidFill>
              </a:rPr>
              <a:t>Some hold the doctrine of Balaam </a:t>
            </a:r>
            <a:r>
              <a:rPr lang="en-US" sz="1100" b="1" dirty="0">
                <a:solidFill>
                  <a:srgbClr val="324959"/>
                </a:solidFill>
              </a:rPr>
              <a:t>(14)</a:t>
            </a:r>
          </a:p>
          <a:p>
            <a:pPr marL="1110282" lvl="2" indent="-175308">
              <a:buFont typeface="Arial" panose="020B0604020202020204" pitchFamily="34" charset="0"/>
              <a:buChar char="•"/>
            </a:pPr>
            <a:r>
              <a:rPr lang="en-US" sz="1100" dirty="0">
                <a:solidFill>
                  <a:srgbClr val="324959"/>
                </a:solidFill>
              </a:rPr>
              <a:t>While they were willing to die for their faith, doctrinal purity was not important to them (as it was to Ephesus).</a:t>
            </a:r>
          </a:p>
          <a:p>
            <a:pPr marL="1110282" lvl="2" indent="-175308">
              <a:buFont typeface="Arial" panose="020B0604020202020204" pitchFamily="34" charset="0"/>
              <a:buChar char="•"/>
            </a:pPr>
            <a:r>
              <a:rPr lang="en-US" sz="1100" dirty="0">
                <a:solidFill>
                  <a:srgbClr val="324959"/>
                </a:solidFill>
              </a:rPr>
              <a:t>Consider those today critical of the Lord’s church.  Claim:  Major in doctrine, but aren’t loving and “spirit filled.”</a:t>
            </a:r>
          </a:p>
          <a:p>
            <a:pPr marL="1110282" lvl="2" indent="-175308">
              <a:buFont typeface="Arial" panose="020B0604020202020204" pitchFamily="34" charset="0"/>
              <a:buChar char="•"/>
            </a:pPr>
            <a:r>
              <a:rPr lang="en-US" sz="1100" dirty="0">
                <a:solidFill>
                  <a:srgbClr val="324959"/>
                </a:solidFill>
              </a:rPr>
              <a:t>In truth, it is not one or the other (Consider Ephesus/Pergamos), but both that are necessary!</a:t>
            </a:r>
          </a:p>
          <a:p>
            <a:pPr marL="1110282" lvl="2" indent="-175308">
              <a:buFont typeface="Arial" panose="020B0604020202020204" pitchFamily="34" charset="0"/>
              <a:buChar char="•"/>
            </a:pPr>
            <a:r>
              <a:rPr lang="en-US" sz="1100" dirty="0">
                <a:solidFill>
                  <a:srgbClr val="324959"/>
                </a:solidFill>
              </a:rPr>
              <a:t>It is not surprising that idolatry would have an effect upon the church in Pergamos (it did in Israel, as an example).</a:t>
            </a:r>
          </a:p>
          <a:p>
            <a:pPr marL="1110282" lvl="2" indent="-175308">
              <a:buFont typeface="Arial" panose="020B0604020202020204" pitchFamily="34" charset="0"/>
              <a:buChar char="•"/>
            </a:pPr>
            <a:r>
              <a:rPr lang="en-US" sz="1100" dirty="0">
                <a:solidFill>
                  <a:srgbClr val="324959"/>
                </a:solidFill>
              </a:rPr>
              <a:t>Consider Balaam’s influence, as recorded in Numbers 25</a:t>
            </a:r>
          </a:p>
          <a:p>
            <a:r>
              <a:rPr lang="en-US" sz="1100" b="1" dirty="0">
                <a:solidFill>
                  <a:srgbClr val="324959"/>
                </a:solidFill>
              </a:rPr>
              <a:t>(Numbers 25:1-3), </a:t>
            </a:r>
            <a:r>
              <a:rPr lang="en-US" sz="1100" i="1" dirty="0">
                <a:solidFill>
                  <a:srgbClr val="324959"/>
                </a:solidFill>
              </a:rPr>
              <a:t>“</a:t>
            </a:r>
            <a:r>
              <a:rPr lang="en-US" sz="1600" i="1" dirty="0"/>
              <a:t>Now Israel remained in Acacia Grove, and the people began to commit harlotry with the women of Moab.</a:t>
            </a:r>
            <a:r>
              <a:rPr lang="en-US" sz="1600" i="1" baseline="30000" dirty="0"/>
              <a:t> 2</a:t>
            </a:r>
            <a:r>
              <a:rPr lang="en-US" sz="1600" i="1" dirty="0"/>
              <a:t> They invited the people to the sacrifices of their gods, and the people ate and bowed down to their gods.</a:t>
            </a:r>
            <a:r>
              <a:rPr lang="en-US" sz="1600" i="1" baseline="30000" dirty="0"/>
              <a:t> 3</a:t>
            </a:r>
            <a:r>
              <a:rPr lang="en-US" sz="1600" i="1" dirty="0"/>
              <a:t> So Israel was joined to Baal of </a:t>
            </a:r>
            <a:r>
              <a:rPr lang="en-US" sz="1600" i="1" dirty="0" err="1"/>
              <a:t>Peor</a:t>
            </a:r>
            <a:r>
              <a:rPr lang="en-US" sz="1600" i="1" dirty="0"/>
              <a:t>, and the anger of the Lord was aroused against Israel.”</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Some hold the doctrine of the Nicolaitans </a:t>
            </a:r>
            <a:r>
              <a:rPr lang="en-US" sz="1100" b="1" dirty="0">
                <a:solidFill>
                  <a:srgbClr val="324959"/>
                </a:solidFill>
              </a:rPr>
              <a:t>(15)</a:t>
            </a:r>
          </a:p>
          <a:p>
            <a:pPr marL="1110282" lvl="2" indent="-175308">
              <a:buFont typeface="Arial" panose="020B0604020202020204" pitchFamily="34" charset="0"/>
              <a:buChar char="•"/>
            </a:pPr>
            <a:r>
              <a:rPr lang="en-US" sz="1100" dirty="0">
                <a:solidFill>
                  <a:srgbClr val="324959"/>
                </a:solidFill>
              </a:rPr>
              <a:t>It doesn’t matter the doctrine under consideration, souls are endangered, and God hates that which is false!</a:t>
            </a:r>
          </a:p>
          <a:p>
            <a:pPr marL="1110282" lvl="2" indent="-175308">
              <a:buFont typeface="Arial" panose="020B0604020202020204" pitchFamily="34" charset="0"/>
              <a:buChar char="•"/>
            </a:pPr>
            <a:r>
              <a:rPr lang="en-US" sz="1100" dirty="0">
                <a:solidFill>
                  <a:srgbClr val="324959"/>
                </a:solidFill>
              </a:rPr>
              <a:t>Perhaps that was what the Nicolaitans believed.  A little compromise or a few concessions to fit in with society wouldn’t matter to God?</a:t>
            </a:r>
          </a:p>
          <a:p>
            <a:pPr marL="1110282" lvl="2" indent="-175308">
              <a:buFont typeface="Arial" panose="020B0604020202020204" pitchFamily="34" charset="0"/>
              <a:buChar char="•"/>
            </a:pPr>
            <a:r>
              <a:rPr lang="en-US" sz="1100" dirty="0">
                <a:solidFill>
                  <a:srgbClr val="324959"/>
                </a:solidFill>
              </a:rPr>
              <a:t>Think about what the Roman Pontiff has just stated… Homosexual marriage is acceptable.  (Compromise with the age).</a:t>
            </a:r>
          </a:p>
          <a:p>
            <a:r>
              <a:rPr lang="en-US" sz="1100" b="1" dirty="0">
                <a:solidFill>
                  <a:srgbClr val="324959"/>
                </a:solidFill>
              </a:rPr>
              <a:t>(Galatians 1:9), </a:t>
            </a:r>
            <a:r>
              <a:rPr lang="en-US" sz="1100" i="1" dirty="0">
                <a:solidFill>
                  <a:srgbClr val="324959"/>
                </a:solidFill>
              </a:rPr>
              <a:t>“</a:t>
            </a:r>
            <a:r>
              <a:rPr lang="en-US" sz="1600" i="1" dirty="0"/>
              <a:t>As we have said before, so now I say again, if anyone preaches any other gospel to you than what you have received, let him be accursed.”</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Warnings Given</a:t>
            </a:r>
          </a:p>
          <a:p>
            <a:pPr marL="642795" lvl="1" indent="-175308">
              <a:buFont typeface="Arial" panose="020B0604020202020204" pitchFamily="34" charset="0"/>
              <a:buChar char="•"/>
            </a:pPr>
            <a:r>
              <a:rPr lang="en-US" sz="1100" dirty="0">
                <a:solidFill>
                  <a:srgbClr val="324959"/>
                </a:solidFill>
              </a:rPr>
              <a:t>Repent </a:t>
            </a:r>
            <a:r>
              <a:rPr lang="en-US" sz="1100" b="1" dirty="0">
                <a:solidFill>
                  <a:srgbClr val="324959"/>
                </a:solidFill>
              </a:rPr>
              <a:t>(16)  REPENT OR ELSE!  (The “or else” should be taken seriously)</a:t>
            </a:r>
          </a:p>
          <a:p>
            <a:r>
              <a:rPr lang="en-US" sz="1100" b="1" dirty="0">
                <a:solidFill>
                  <a:srgbClr val="324959"/>
                </a:solidFill>
              </a:rPr>
              <a:t>(Luke 13:3), </a:t>
            </a:r>
            <a:r>
              <a:rPr lang="en-US" sz="1100" i="1" dirty="0">
                <a:solidFill>
                  <a:srgbClr val="324959"/>
                </a:solidFill>
              </a:rPr>
              <a:t>“</a:t>
            </a:r>
            <a:r>
              <a:rPr lang="en-US" sz="1600" i="1" dirty="0"/>
              <a:t>I tell you, no; but unless you repent you will all likewise perish.”</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Let him hear </a:t>
            </a:r>
            <a:r>
              <a:rPr lang="en-US" sz="1100" b="1" dirty="0">
                <a:solidFill>
                  <a:srgbClr val="324959"/>
                </a:solidFill>
              </a:rPr>
              <a:t>(17)</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45892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Thyatira (2:18-29) [Corrupt church]</a:t>
            </a:r>
          </a:p>
          <a:p>
            <a:pPr marL="175308" indent="-175308">
              <a:buFont typeface="Arial" panose="020B0604020202020204" pitchFamily="34" charset="0"/>
              <a:buChar char="•"/>
            </a:pPr>
            <a:r>
              <a:rPr lang="en-US" sz="1100" b="1" dirty="0">
                <a:solidFill>
                  <a:srgbClr val="324959"/>
                </a:solidFill>
              </a:rPr>
              <a:t>Thyatira was a city economically dominated by local trade guilds.</a:t>
            </a:r>
          </a:p>
          <a:p>
            <a:pPr marL="642795" lvl="1" indent="-175308">
              <a:buFont typeface="Arial" panose="020B0604020202020204" pitchFamily="34" charset="0"/>
              <a:buChar char="•"/>
            </a:pPr>
            <a:r>
              <a:rPr lang="en-US" sz="1100" dirty="0">
                <a:solidFill>
                  <a:srgbClr val="324959"/>
                </a:solidFill>
              </a:rPr>
              <a:t>The guilds sponsored idolatrous feasts and other immoral practices</a:t>
            </a:r>
          </a:p>
          <a:p>
            <a:pPr marL="642795" lvl="1" indent="-175308">
              <a:buFont typeface="Arial" panose="020B0604020202020204" pitchFamily="34" charset="0"/>
              <a:buChar char="•"/>
            </a:pPr>
            <a:r>
              <a:rPr lang="en-US" sz="1100" dirty="0">
                <a:solidFill>
                  <a:srgbClr val="324959"/>
                </a:solidFill>
              </a:rPr>
              <a:t>The pressure to participate in order to prosper was great</a:t>
            </a:r>
          </a:p>
          <a:p>
            <a:pPr marL="642795" lvl="1" indent="-175308">
              <a:buFont typeface="Arial" panose="020B0604020202020204" pitchFamily="34" charset="0"/>
              <a:buChar char="•"/>
            </a:pPr>
            <a:r>
              <a:rPr lang="en-US" sz="1100" dirty="0">
                <a:solidFill>
                  <a:srgbClr val="324959"/>
                </a:solidFill>
              </a:rPr>
              <a:t>Such economic pressure then could have contributed to their compromises.  And us today as well (for example, social drinking at office parties.  Being a team player, etc.)</a:t>
            </a:r>
          </a:p>
          <a:p>
            <a:pPr marL="642795" lvl="1" indent="-175308">
              <a:buFont typeface="Arial" panose="020B0604020202020204" pitchFamily="34" charset="0"/>
              <a:buChar char="•"/>
            </a:pPr>
            <a:r>
              <a:rPr lang="en-US" sz="1100" dirty="0">
                <a:solidFill>
                  <a:srgbClr val="324959"/>
                </a:solidFill>
              </a:rPr>
              <a:t>I remember Daryl Treat telling me that “being a team player” in the military made it hard for him to stand for his convictions spiritually.</a:t>
            </a:r>
          </a:p>
          <a:p>
            <a:pPr marL="175308" indent="-175308">
              <a:buFont typeface="Arial" panose="020B0604020202020204" pitchFamily="34" charset="0"/>
              <a:buChar char="•"/>
            </a:pPr>
            <a:r>
              <a:rPr lang="en-US" sz="1100" b="1" dirty="0">
                <a:solidFill>
                  <a:srgbClr val="324959"/>
                </a:solidFill>
              </a:rPr>
              <a:t>Good</a:t>
            </a:r>
          </a:p>
          <a:p>
            <a:pPr marL="642795" lvl="1" indent="-175308">
              <a:buFont typeface="Arial" panose="020B0604020202020204" pitchFamily="34" charset="0"/>
              <a:buChar char="•"/>
            </a:pPr>
            <a:r>
              <a:rPr lang="en-US" sz="1100" b="1" dirty="0">
                <a:solidFill>
                  <a:srgbClr val="324959"/>
                </a:solidFill>
              </a:rPr>
              <a:t>Love, service, faith, patience (19)</a:t>
            </a:r>
          </a:p>
          <a:p>
            <a:pPr marL="1110282" lvl="2" indent="-175308">
              <a:buFont typeface="Arial" panose="020B0604020202020204" pitchFamily="34" charset="0"/>
              <a:buChar char="•"/>
            </a:pPr>
            <a:r>
              <a:rPr lang="en-US" sz="1100" dirty="0">
                <a:solidFill>
                  <a:srgbClr val="324959"/>
                </a:solidFill>
              </a:rPr>
              <a:t>Love is the essence of faithfulness.  (And no doubt led to the other positive attributes).</a:t>
            </a:r>
          </a:p>
          <a:p>
            <a:r>
              <a:rPr lang="en-US" sz="1100" b="1" dirty="0">
                <a:solidFill>
                  <a:srgbClr val="324959"/>
                </a:solidFill>
              </a:rPr>
              <a:t>(Matthew 22:37-40), </a:t>
            </a:r>
            <a:r>
              <a:rPr lang="en-US" sz="1100" dirty="0">
                <a:solidFill>
                  <a:srgbClr val="324959"/>
                </a:solidFill>
              </a:rPr>
              <a:t>“</a:t>
            </a:r>
            <a:r>
              <a:rPr lang="en-US" sz="1600" i="1" dirty="0"/>
              <a:t>Jesus said to him, “ ‘You shall love the Lord your God with all your heart, with all your soul, and with all your mind.’</a:t>
            </a:r>
            <a:r>
              <a:rPr lang="en-US" sz="1600" i="1" baseline="30000" dirty="0"/>
              <a:t> 38</a:t>
            </a:r>
            <a:r>
              <a:rPr lang="en-US" sz="1600" i="1" dirty="0"/>
              <a:t> This is the first and great commandment.</a:t>
            </a:r>
            <a:r>
              <a:rPr lang="en-US" sz="1600" i="1" baseline="30000" dirty="0"/>
              <a:t> 39</a:t>
            </a:r>
            <a:r>
              <a:rPr lang="en-US" sz="1600" i="1" dirty="0"/>
              <a:t> And the second is like it: ‘You shall love your neighbor as yourself.’</a:t>
            </a:r>
            <a:r>
              <a:rPr lang="en-US" sz="1600" i="1" baseline="30000" dirty="0"/>
              <a:t> 40</a:t>
            </a:r>
            <a:r>
              <a:rPr lang="en-US" sz="1600" i="1" dirty="0"/>
              <a:t> On these two commandments hang all the Law and the Prophets.”</a:t>
            </a:r>
          </a:p>
          <a:p>
            <a:pPr marL="1110282" lvl="2" indent="-175308">
              <a:buFont typeface="Arial" panose="020B0604020202020204" pitchFamily="34" charset="0"/>
              <a:buChar char="•"/>
            </a:pPr>
            <a:r>
              <a:rPr lang="en-US" sz="1100" dirty="0">
                <a:solidFill>
                  <a:srgbClr val="324959"/>
                </a:solidFill>
              </a:rPr>
              <a:t>Service would have reference to our actions toward others (cf. Good Samaritan, James 1:27)</a:t>
            </a:r>
          </a:p>
          <a:p>
            <a:r>
              <a:rPr lang="en-US" sz="1100" b="1" dirty="0">
                <a:solidFill>
                  <a:srgbClr val="324959"/>
                </a:solidFill>
              </a:rPr>
              <a:t>(James 1:27), </a:t>
            </a:r>
            <a:r>
              <a:rPr lang="en-US" sz="1100" i="1" dirty="0">
                <a:solidFill>
                  <a:srgbClr val="324959"/>
                </a:solidFill>
              </a:rPr>
              <a:t>“</a:t>
            </a:r>
            <a:r>
              <a:rPr lang="en-US" sz="1600" i="1" dirty="0"/>
              <a:t>Pure and undefiled religion before God and the Father is this: to visit orphans and widows in their trouble, and to keep oneself unspotted from the world.”</a:t>
            </a:r>
          </a:p>
          <a:p>
            <a:pPr marL="1110282" lvl="2" indent="-175308">
              <a:buFont typeface="Arial" panose="020B0604020202020204" pitchFamily="34" charset="0"/>
              <a:buChar char="•"/>
            </a:pPr>
            <a:r>
              <a:rPr lang="en-US" sz="1100" dirty="0">
                <a:solidFill>
                  <a:srgbClr val="324959"/>
                </a:solidFill>
              </a:rPr>
              <a:t>Faith is what saves us.  Faith is also what sustains us in our salvation (leads to obedience)</a:t>
            </a:r>
          </a:p>
          <a:p>
            <a:pPr marL="1110282" lvl="2" indent="-175308">
              <a:buFont typeface="Arial" panose="020B0604020202020204" pitchFamily="34" charset="0"/>
              <a:buChar char="•"/>
            </a:pPr>
            <a:r>
              <a:rPr lang="en-US" sz="1100" dirty="0">
                <a:solidFill>
                  <a:srgbClr val="324959"/>
                </a:solidFill>
              </a:rPr>
              <a:t>Patience – perseverance… describes the constancy of devotion in the face of trials.</a:t>
            </a:r>
          </a:p>
          <a:p>
            <a:pPr marL="642795" lvl="1" indent="-175308">
              <a:buFont typeface="Arial" panose="020B0604020202020204" pitchFamily="34" charset="0"/>
              <a:buChar char="•"/>
            </a:pPr>
            <a:r>
              <a:rPr lang="en-US" sz="1100" b="1" dirty="0">
                <a:solidFill>
                  <a:srgbClr val="324959"/>
                </a:solidFill>
              </a:rPr>
              <a:t>Works, last more than first (19)</a:t>
            </a:r>
          </a:p>
          <a:p>
            <a:pPr marL="1110282" lvl="2" indent="-175308">
              <a:buFont typeface="Arial" panose="020B0604020202020204" pitchFamily="34" charset="0"/>
              <a:buChar char="•"/>
            </a:pPr>
            <a:r>
              <a:rPr lang="en-US" sz="1100" dirty="0">
                <a:solidFill>
                  <a:srgbClr val="324959"/>
                </a:solidFill>
              </a:rPr>
              <a:t>Progress is important!  (If you aren’t going forward, you are going backward).</a:t>
            </a:r>
          </a:p>
          <a:p>
            <a:r>
              <a:rPr lang="en-US" sz="1100" b="1" dirty="0">
                <a:solidFill>
                  <a:srgbClr val="324959"/>
                </a:solidFill>
              </a:rPr>
              <a:t>(Hebrews 5:12), </a:t>
            </a:r>
            <a:r>
              <a:rPr lang="en-US" sz="1100" i="1" dirty="0">
                <a:solidFill>
                  <a:srgbClr val="324959"/>
                </a:solidFill>
              </a:rPr>
              <a:t>“</a:t>
            </a:r>
            <a:r>
              <a:rPr lang="en-US" sz="1600" i="1" dirty="0"/>
              <a:t>For though by this time you ought to be teachers, you need someone to teach you again the first principles of the oracles of God; and you have come to need milk and not solid food.”</a:t>
            </a:r>
          </a:p>
          <a:p>
            <a:r>
              <a:rPr lang="en-US" sz="1600" b="1" dirty="0">
                <a:solidFill>
                  <a:srgbClr val="324959"/>
                </a:solidFill>
              </a:rPr>
              <a:t>(Hebrews 2:1), </a:t>
            </a:r>
            <a:r>
              <a:rPr lang="en-US" sz="1600" i="1" dirty="0">
                <a:solidFill>
                  <a:srgbClr val="324959"/>
                </a:solidFill>
              </a:rPr>
              <a:t>“</a:t>
            </a:r>
            <a:r>
              <a:rPr lang="en-US" sz="1600" i="1" dirty="0"/>
              <a:t>Therefore we must give the more earnest heed to the things we have heard, lest we drift away.”</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Bad</a:t>
            </a:r>
          </a:p>
          <a:p>
            <a:pPr marL="642795" lvl="1" indent="-175308">
              <a:buFont typeface="Arial" panose="020B0604020202020204" pitchFamily="34" charset="0"/>
              <a:buChar char="•"/>
            </a:pPr>
            <a:r>
              <a:rPr lang="en-US" sz="1100" b="1" dirty="0">
                <a:solidFill>
                  <a:srgbClr val="324959"/>
                </a:solidFill>
              </a:rPr>
              <a:t>Allow Jezebel to teach and seduce (20-23)</a:t>
            </a:r>
          </a:p>
          <a:p>
            <a:pPr marL="1110282" lvl="2" indent="-175308">
              <a:buFont typeface="Arial" panose="020B0604020202020204" pitchFamily="34" charset="0"/>
              <a:buChar char="•"/>
            </a:pPr>
            <a:r>
              <a:rPr lang="en-US" sz="1100" dirty="0">
                <a:solidFill>
                  <a:srgbClr val="324959"/>
                </a:solidFill>
              </a:rPr>
              <a:t>The teaching would involve Christians into participation with idol worship (Perhaps in reference to the trade guilds mentioned).</a:t>
            </a:r>
          </a:p>
          <a:p>
            <a:pPr marL="1110282" lvl="2" indent="-175308">
              <a:buFont typeface="Arial" panose="020B0604020202020204" pitchFamily="34" charset="0"/>
              <a:buChar char="•"/>
            </a:pPr>
            <a:r>
              <a:rPr lang="en-US" sz="1100" dirty="0">
                <a:solidFill>
                  <a:srgbClr val="324959"/>
                </a:solidFill>
              </a:rPr>
              <a:t>The word seduce – (Greek - </a:t>
            </a:r>
            <a:r>
              <a:rPr lang="en-US" sz="1100" dirty="0" err="1">
                <a:solidFill>
                  <a:srgbClr val="2E78C2"/>
                </a:solidFill>
              </a:rPr>
              <a:t>planao</a:t>
            </a:r>
            <a:r>
              <a:rPr lang="en-US" sz="1100" dirty="0">
                <a:solidFill>
                  <a:srgbClr val="2E78C2"/>
                </a:solidFill>
              </a:rPr>
              <a:t>̄), </a:t>
            </a:r>
            <a:r>
              <a:rPr lang="en-US" sz="1100" b="1" dirty="0">
                <a:solidFill>
                  <a:srgbClr val="292F33"/>
                </a:solidFill>
              </a:rPr>
              <a:t>Thayer Definition: </a:t>
            </a:r>
            <a:r>
              <a:rPr lang="en-US" sz="1100" dirty="0">
                <a:solidFill>
                  <a:srgbClr val="292F33"/>
                </a:solidFill>
              </a:rPr>
              <a:t>to cause to stray, to lead astray, lead aside from the right way</a:t>
            </a:r>
          </a:p>
          <a:p>
            <a:pPr marL="1110282" lvl="2" indent="-175308">
              <a:buFont typeface="Arial" panose="020B0604020202020204" pitchFamily="34" charset="0"/>
              <a:buChar char="•"/>
            </a:pPr>
            <a:r>
              <a:rPr lang="en-US" sz="1100" dirty="0">
                <a:solidFill>
                  <a:srgbClr val="292F33"/>
                </a:solidFill>
              </a:rPr>
              <a:t>Specifically, sexual immorality &amp; idol sacrifices</a:t>
            </a:r>
          </a:p>
          <a:p>
            <a:pPr marL="1110282" lvl="2" indent="-175308">
              <a:buFont typeface="Arial" panose="020B0604020202020204" pitchFamily="34" charset="0"/>
              <a:buChar char="•"/>
            </a:pPr>
            <a:r>
              <a:rPr lang="en-US" sz="1100" dirty="0">
                <a:solidFill>
                  <a:srgbClr val="292F33"/>
                </a:solidFill>
              </a:rPr>
              <a:t>Shouldn’t be too surprising that if Israel could be corrupted by idolatry, Christians could be as well.</a:t>
            </a:r>
          </a:p>
          <a:p>
            <a:pPr marL="1110282" lvl="2" indent="-175308">
              <a:buFont typeface="Arial" panose="020B0604020202020204" pitchFamily="34" charset="0"/>
              <a:buChar char="•"/>
            </a:pPr>
            <a:r>
              <a:rPr lang="en-US" sz="1100" b="1" dirty="0">
                <a:solidFill>
                  <a:srgbClr val="292F33"/>
                </a:solidFill>
              </a:rPr>
              <a:t>Note:  </a:t>
            </a:r>
            <a:r>
              <a:rPr lang="en-US" sz="1100" dirty="0">
                <a:solidFill>
                  <a:srgbClr val="292F33"/>
                </a:solidFill>
              </a:rPr>
              <a:t>Allowing someone to teach error and practice sin is endorsement (cf. 2 John 9-11; 1 Cor. 5:6-7,11)</a:t>
            </a:r>
            <a:endParaRPr lang="en-US" sz="1100" dirty="0">
              <a:solidFill>
                <a:srgbClr val="324959"/>
              </a:solidFill>
            </a:endParaRPr>
          </a:p>
          <a:p>
            <a:pPr marL="175308" indent="-175308">
              <a:buFont typeface="Arial" panose="020B0604020202020204" pitchFamily="34" charset="0"/>
              <a:buChar char="•"/>
            </a:pPr>
            <a:r>
              <a:rPr lang="en-US" sz="1100" b="1" dirty="0">
                <a:solidFill>
                  <a:srgbClr val="324959"/>
                </a:solidFill>
              </a:rPr>
              <a:t>Warnings</a:t>
            </a:r>
          </a:p>
          <a:p>
            <a:pPr marL="642795" lvl="1" indent="-175308">
              <a:buFont typeface="Arial" panose="020B0604020202020204" pitchFamily="34" charset="0"/>
              <a:buChar char="•"/>
            </a:pPr>
            <a:r>
              <a:rPr lang="en-US" sz="1100" b="1" dirty="0">
                <a:solidFill>
                  <a:srgbClr val="324959"/>
                </a:solidFill>
              </a:rPr>
              <a:t>Hold fast “till I come” (25)</a:t>
            </a:r>
          </a:p>
          <a:p>
            <a:pPr marL="1110282" lvl="2" indent="-175308">
              <a:buFont typeface="Arial" panose="020B0604020202020204" pitchFamily="34" charset="0"/>
              <a:buChar char="•"/>
            </a:pPr>
            <a:r>
              <a:rPr lang="en-US" sz="1100" dirty="0">
                <a:solidFill>
                  <a:srgbClr val="324959"/>
                </a:solidFill>
              </a:rPr>
              <a:t>Two possibilities:  1) Final judgment; 2) Judgment of Jezebel and her followers (cf. 21-23)</a:t>
            </a:r>
          </a:p>
          <a:p>
            <a:pPr marL="1110282" lvl="2" indent="-175308">
              <a:buFont typeface="Arial" panose="020B0604020202020204" pitchFamily="34" charset="0"/>
              <a:buChar char="•"/>
            </a:pPr>
            <a:r>
              <a:rPr lang="en-US" sz="1100" dirty="0">
                <a:solidFill>
                  <a:srgbClr val="324959"/>
                </a:solidFill>
              </a:rPr>
              <a:t>Jezebel’s judgment would be a message to all the churches (cf. 23).  </a:t>
            </a:r>
            <a:r>
              <a:rPr lang="en-US" sz="1100" dirty="0" err="1">
                <a:solidFill>
                  <a:srgbClr val="324959"/>
                </a:solidFill>
              </a:rPr>
              <a:t>Harkrider</a:t>
            </a:r>
            <a:r>
              <a:rPr lang="en-US" sz="1100" dirty="0">
                <a:solidFill>
                  <a:srgbClr val="324959"/>
                </a:solidFill>
              </a:rPr>
              <a:t> believes this is the proper reference.</a:t>
            </a:r>
          </a:p>
          <a:p>
            <a:pPr marL="642795" lvl="1" indent="-175308">
              <a:buFont typeface="Arial" panose="020B0604020202020204" pitchFamily="34" charset="0"/>
              <a:buChar char="•"/>
            </a:pPr>
            <a:r>
              <a:rPr lang="en-US" sz="1100" b="1" dirty="0">
                <a:solidFill>
                  <a:srgbClr val="324959"/>
                </a:solidFill>
              </a:rPr>
              <a:t>Let him hear (29)</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26</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65688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Sardis (3:1-6) [Dead Church]</a:t>
            </a:r>
          </a:p>
          <a:p>
            <a:pPr marL="642795" lvl="1" indent="-175308">
              <a:buFont typeface="Arial" panose="020B0604020202020204" pitchFamily="34" charset="0"/>
              <a:buChar char="•"/>
            </a:pPr>
            <a:r>
              <a:rPr lang="en-US" sz="1100" dirty="0">
                <a:solidFill>
                  <a:srgbClr val="324959"/>
                </a:solidFill>
              </a:rPr>
              <a:t>Also a trading center (convergence of 5 important trade roads)</a:t>
            </a:r>
          </a:p>
          <a:p>
            <a:pPr marL="642795" lvl="1" indent="-175308">
              <a:buFont typeface="Arial" panose="020B0604020202020204" pitchFamily="34" charset="0"/>
              <a:buChar char="•"/>
            </a:pPr>
            <a:r>
              <a:rPr lang="en-US" sz="1100" dirty="0">
                <a:solidFill>
                  <a:srgbClr val="324959"/>
                </a:solidFill>
              </a:rPr>
              <a:t>The Greeks viewed it as of great importance</a:t>
            </a:r>
          </a:p>
          <a:p>
            <a:pPr marL="642795" lvl="1" indent="-175308">
              <a:buFont typeface="Arial" panose="020B0604020202020204" pitchFamily="34" charset="0"/>
              <a:buChar char="•"/>
            </a:pPr>
            <a:r>
              <a:rPr lang="en-US" sz="1100" dirty="0">
                <a:solidFill>
                  <a:srgbClr val="324959"/>
                </a:solidFill>
              </a:rPr>
              <a:t>It was believed to be a rich and decadent city.</a:t>
            </a:r>
          </a:p>
          <a:p>
            <a:pPr marL="642795" lvl="1" indent="-175308">
              <a:buFont typeface="Arial" panose="020B0604020202020204" pitchFamily="34" charset="0"/>
              <a:buChar char="•"/>
            </a:pPr>
            <a:r>
              <a:rPr lang="en-US" sz="1100" dirty="0">
                <a:solidFill>
                  <a:srgbClr val="324959"/>
                </a:solidFill>
              </a:rPr>
              <a:t>No indication that the church was suffering in any way from outside persecution (at this point).</a:t>
            </a:r>
          </a:p>
          <a:p>
            <a:pPr marL="175308" indent="-175308">
              <a:buFont typeface="Arial" panose="020B0604020202020204" pitchFamily="34" charset="0"/>
              <a:buChar char="•"/>
            </a:pPr>
            <a:r>
              <a:rPr lang="en-US" sz="1100" b="1" dirty="0">
                <a:solidFill>
                  <a:srgbClr val="324959"/>
                </a:solidFill>
              </a:rPr>
              <a:t>Good (Note, cover bad and warnings first)</a:t>
            </a:r>
          </a:p>
          <a:p>
            <a:pPr marL="642795" lvl="1" indent="-175308">
              <a:buFont typeface="Arial" panose="020B0604020202020204" pitchFamily="34" charset="0"/>
              <a:buChar char="•"/>
            </a:pPr>
            <a:r>
              <a:rPr lang="en-US" sz="1100" dirty="0">
                <a:solidFill>
                  <a:srgbClr val="324959"/>
                </a:solidFill>
              </a:rPr>
              <a:t>(For only a few):  A few had not defiled their garments, and thus were worthy (4)</a:t>
            </a:r>
          </a:p>
          <a:p>
            <a:pPr marL="1110282" lvl="2" indent="-175308">
              <a:buFont typeface="Arial" panose="020B0604020202020204" pitchFamily="34" charset="0"/>
              <a:buChar char="•"/>
            </a:pPr>
            <a:r>
              <a:rPr lang="en-US" sz="1100" dirty="0">
                <a:solidFill>
                  <a:srgbClr val="324959"/>
                </a:solidFill>
              </a:rPr>
              <a:t>Important to note, Judgement is individual in nature, not by congregation</a:t>
            </a:r>
          </a:p>
          <a:p>
            <a:pPr marL="1110282" lvl="2" indent="-175308">
              <a:buFont typeface="Arial" panose="020B0604020202020204" pitchFamily="34" charset="0"/>
              <a:buChar char="•"/>
            </a:pPr>
            <a:r>
              <a:rPr lang="en-US" sz="1100" dirty="0">
                <a:solidFill>
                  <a:srgbClr val="324959"/>
                </a:solidFill>
              </a:rPr>
              <a:t>These individuals were righteous, though the church as a whole was not</a:t>
            </a:r>
          </a:p>
          <a:p>
            <a:pPr marL="1110282" lvl="2" indent="-175308">
              <a:buFont typeface="Arial" panose="020B0604020202020204" pitchFamily="34" charset="0"/>
              <a:buChar char="•"/>
            </a:pPr>
            <a:r>
              <a:rPr lang="en-US" sz="1100" dirty="0">
                <a:solidFill>
                  <a:srgbClr val="324959"/>
                </a:solidFill>
              </a:rPr>
              <a:t>Your reward or condemnation will be determined by your own faithfulness to God</a:t>
            </a:r>
          </a:p>
          <a:p>
            <a:r>
              <a:rPr lang="en-US" sz="1100" b="1" dirty="0">
                <a:solidFill>
                  <a:srgbClr val="324959"/>
                </a:solidFill>
              </a:rPr>
              <a:t>(Matthew 25:44-46) [Jesus’ condemnation of the wicked], </a:t>
            </a:r>
            <a:r>
              <a:rPr lang="en-US" sz="1600" i="1" dirty="0"/>
              <a:t>“Then they also will answer Him, saying, ‘Lord, when did we see You hungry or thirsty or a stranger or naked or sick or in prison, and did not minister to You?’</a:t>
            </a:r>
            <a:r>
              <a:rPr lang="en-US" sz="1600" i="1" baseline="30000" dirty="0"/>
              <a:t> 45</a:t>
            </a:r>
            <a:r>
              <a:rPr lang="en-US" sz="1600" i="1" dirty="0"/>
              <a:t> Then He will answer them, saying, ‘Assuredly, I say to you, inasmuch as you did not do it to one of the least of these, you did not do it to Me.’</a:t>
            </a:r>
            <a:r>
              <a:rPr lang="en-US" sz="1600" i="1" baseline="30000" dirty="0"/>
              <a:t> 46</a:t>
            </a:r>
            <a:r>
              <a:rPr lang="en-US" sz="1600" i="1" dirty="0"/>
              <a:t> And these will go away into everlasting punishment, but the righteous into eternal life.”</a:t>
            </a:r>
            <a:endParaRPr lang="en-US" sz="1100" i="1" dirty="0">
              <a:solidFill>
                <a:srgbClr val="324959"/>
              </a:solidFill>
            </a:endParaRPr>
          </a:p>
          <a:p>
            <a:pPr marL="175308" indent="-175308">
              <a:buFont typeface="Arial" panose="020B0604020202020204" pitchFamily="34" charset="0"/>
              <a:buChar char="•"/>
            </a:pPr>
            <a:r>
              <a:rPr lang="en-US" sz="1100" b="1" dirty="0">
                <a:solidFill>
                  <a:srgbClr val="324959"/>
                </a:solidFill>
              </a:rPr>
              <a:t>Bad</a:t>
            </a:r>
          </a:p>
          <a:p>
            <a:pPr marL="642795" lvl="1" indent="-175308">
              <a:buFont typeface="Arial" panose="020B0604020202020204" pitchFamily="34" charset="0"/>
              <a:buChar char="•"/>
            </a:pPr>
            <a:r>
              <a:rPr lang="en-US" sz="1100" b="1" dirty="0">
                <a:solidFill>
                  <a:srgbClr val="324959"/>
                </a:solidFill>
              </a:rPr>
              <a:t>You are dead (1)</a:t>
            </a:r>
          </a:p>
          <a:p>
            <a:pPr marL="1110282" lvl="2" indent="-175308">
              <a:buFont typeface="Arial" panose="020B0604020202020204" pitchFamily="34" charset="0"/>
              <a:buChar char="•"/>
            </a:pPr>
            <a:r>
              <a:rPr lang="en-US" sz="1100" b="1" dirty="0">
                <a:solidFill>
                  <a:srgbClr val="324959"/>
                </a:solidFill>
              </a:rPr>
              <a:t>Note:  </a:t>
            </a:r>
            <a:r>
              <a:rPr lang="en-US" sz="1100" dirty="0">
                <a:solidFill>
                  <a:srgbClr val="324959"/>
                </a:solidFill>
              </a:rPr>
              <a:t>Their reputation was they were alive.</a:t>
            </a:r>
          </a:p>
          <a:p>
            <a:pPr marL="1110282" lvl="2" indent="-175308">
              <a:buFont typeface="Arial" panose="020B0604020202020204" pitchFamily="34" charset="0"/>
              <a:buChar char="•"/>
            </a:pPr>
            <a:r>
              <a:rPr lang="en-US" sz="1100" dirty="0">
                <a:solidFill>
                  <a:srgbClr val="324959"/>
                </a:solidFill>
              </a:rPr>
              <a:t>Reputation often disguises one’s true spiritual condition (what others say rather than what actually is)</a:t>
            </a:r>
          </a:p>
          <a:p>
            <a:pPr marL="1110282" lvl="2" indent="-175308">
              <a:buFont typeface="Arial" panose="020B0604020202020204" pitchFamily="34" charset="0"/>
              <a:buChar char="•"/>
            </a:pPr>
            <a:r>
              <a:rPr lang="en-US" sz="1100" dirty="0">
                <a:solidFill>
                  <a:srgbClr val="324959"/>
                </a:solidFill>
              </a:rPr>
              <a:t>Numbers, money, influence, acceptance in city, eloquent preacher.  None of these have a bearing on actual faithfulness.</a:t>
            </a:r>
          </a:p>
          <a:p>
            <a:pPr marL="642795" lvl="1" indent="-175308">
              <a:buFont typeface="Arial" panose="020B0604020202020204" pitchFamily="34" charset="0"/>
              <a:buChar char="•"/>
            </a:pPr>
            <a:r>
              <a:rPr lang="en-US" sz="1100" b="1" dirty="0">
                <a:solidFill>
                  <a:srgbClr val="324959"/>
                </a:solidFill>
              </a:rPr>
              <a:t>Works not perfect (2)</a:t>
            </a:r>
          </a:p>
          <a:p>
            <a:pPr marL="1110282" lvl="2" indent="-175308" defTabSz="934974">
              <a:buFont typeface="Arial" panose="020B0604020202020204" pitchFamily="34" charset="0"/>
              <a:buChar char="•"/>
              <a:defRPr/>
            </a:pPr>
            <a:r>
              <a:rPr lang="en-US" sz="1100" b="1" dirty="0">
                <a:solidFill>
                  <a:srgbClr val="324959"/>
                </a:solidFill>
              </a:rPr>
              <a:t>Robert </a:t>
            </a:r>
            <a:r>
              <a:rPr lang="en-US" sz="1100" b="1" dirty="0" err="1">
                <a:solidFill>
                  <a:srgbClr val="324959"/>
                </a:solidFill>
              </a:rPr>
              <a:t>Harkrider</a:t>
            </a:r>
            <a:r>
              <a:rPr lang="en-US" sz="1100" b="1" dirty="0">
                <a:solidFill>
                  <a:srgbClr val="324959"/>
                </a:solidFill>
              </a:rPr>
              <a:t>:  </a:t>
            </a:r>
            <a:r>
              <a:rPr lang="en-US" sz="1100" dirty="0">
                <a:solidFill>
                  <a:srgbClr val="324959"/>
                </a:solidFill>
              </a:rPr>
              <a:t>Two kinds of peaceful churches can exist: 1) Repose after it has conquered many trials, or 2) A peace born of lethargy and brought about by carelessness and overconfidence.  Sardis was of the latter, somewhat like a well organized, peaceful cemetery where only death reigns.  The Lord urged the church at Sardis to fortify the lingering bits of truth, faith and love that might have survived neglect and inactivity.</a:t>
            </a:r>
          </a:p>
          <a:p>
            <a:pPr marL="175308" indent="-175308">
              <a:buFont typeface="Arial" panose="020B0604020202020204" pitchFamily="34" charset="0"/>
              <a:buChar char="•"/>
            </a:pPr>
            <a:r>
              <a:rPr lang="en-US" sz="1100" b="1" dirty="0">
                <a:solidFill>
                  <a:srgbClr val="324959"/>
                </a:solidFill>
              </a:rPr>
              <a:t>Warnings</a:t>
            </a:r>
          </a:p>
          <a:p>
            <a:pPr marL="642795" lvl="1" indent="-175308">
              <a:buFont typeface="Arial" panose="020B0604020202020204" pitchFamily="34" charset="0"/>
              <a:buChar char="•"/>
            </a:pPr>
            <a:r>
              <a:rPr lang="en-US" sz="1100" b="1" dirty="0">
                <a:solidFill>
                  <a:srgbClr val="324959"/>
                </a:solidFill>
              </a:rPr>
              <a:t>Be watchful, and strengthen what remains (2)</a:t>
            </a:r>
          </a:p>
          <a:p>
            <a:pPr marL="1110282" lvl="2" indent="-175308">
              <a:buFont typeface="Arial" panose="020B0604020202020204" pitchFamily="34" charset="0"/>
              <a:buChar char="•"/>
            </a:pPr>
            <a:r>
              <a:rPr lang="en-US" sz="1100" dirty="0">
                <a:solidFill>
                  <a:srgbClr val="324959"/>
                </a:solidFill>
              </a:rPr>
              <a:t>See Robert </a:t>
            </a:r>
            <a:r>
              <a:rPr lang="en-US" sz="1100" dirty="0" err="1">
                <a:solidFill>
                  <a:srgbClr val="324959"/>
                </a:solidFill>
              </a:rPr>
              <a:t>Harkrider</a:t>
            </a:r>
            <a:r>
              <a:rPr lang="en-US" sz="1100" dirty="0">
                <a:solidFill>
                  <a:srgbClr val="324959"/>
                </a:solidFill>
              </a:rPr>
              <a:t> quote above:</a:t>
            </a:r>
          </a:p>
          <a:p>
            <a:pPr marL="1110282" lvl="2" indent="-175308">
              <a:buFont typeface="Arial" panose="020B0604020202020204" pitchFamily="34" charset="0"/>
              <a:buChar char="•"/>
            </a:pPr>
            <a:r>
              <a:rPr lang="en-US" sz="1100" dirty="0">
                <a:solidFill>
                  <a:srgbClr val="324959"/>
                </a:solidFill>
              </a:rPr>
              <a:t>Similar to Hebrews 5 &amp; 6.  An admonition to stop the bleeding, and get back to what you are supposed to be!</a:t>
            </a:r>
          </a:p>
          <a:p>
            <a:r>
              <a:rPr lang="en-US" sz="1100" b="1" dirty="0">
                <a:solidFill>
                  <a:srgbClr val="324959"/>
                </a:solidFill>
              </a:rPr>
              <a:t>(1 Corinthians 15:58), </a:t>
            </a:r>
            <a:r>
              <a:rPr lang="en-US" sz="1100" i="1" dirty="0">
                <a:solidFill>
                  <a:srgbClr val="324959"/>
                </a:solidFill>
              </a:rPr>
              <a:t>“</a:t>
            </a:r>
            <a:r>
              <a:rPr lang="en-US" sz="1600" i="1" dirty="0"/>
              <a:t>Therefore, my beloved brethren, be steadfast, immovable, always abounding in the work of the Lord, knowing that your labor is not in vain in the Lord.”</a:t>
            </a:r>
            <a:endParaRPr lang="en-US" sz="1100" i="1" dirty="0">
              <a:solidFill>
                <a:srgbClr val="324959"/>
              </a:solidFill>
            </a:endParaRPr>
          </a:p>
          <a:p>
            <a:pPr marL="642795" lvl="1" indent="-175308">
              <a:buFont typeface="Arial" panose="020B0604020202020204" pitchFamily="34" charset="0"/>
              <a:buChar char="•"/>
            </a:pPr>
            <a:r>
              <a:rPr lang="en-US" sz="1100" b="1" dirty="0">
                <a:solidFill>
                  <a:srgbClr val="324959"/>
                </a:solidFill>
              </a:rPr>
              <a:t>Hold fast and repent (3)</a:t>
            </a:r>
          </a:p>
          <a:p>
            <a:r>
              <a:rPr lang="en-US" sz="1100" b="1" dirty="0">
                <a:solidFill>
                  <a:srgbClr val="324959"/>
                </a:solidFill>
              </a:rPr>
              <a:t>(2 Timothy 1:13-14), </a:t>
            </a:r>
            <a:r>
              <a:rPr lang="en-US" sz="1100" i="1" dirty="0">
                <a:solidFill>
                  <a:srgbClr val="324959"/>
                </a:solidFill>
              </a:rPr>
              <a:t>“</a:t>
            </a:r>
            <a:r>
              <a:rPr lang="en-US" sz="1600" i="1" dirty="0"/>
              <a:t>Hold fast the pattern of sound words which you have heard from me, in faith and love which are in Christ Jesus.</a:t>
            </a:r>
            <a:r>
              <a:rPr lang="en-US" sz="1600" i="1" baseline="30000" dirty="0"/>
              <a:t> 14</a:t>
            </a:r>
            <a:r>
              <a:rPr lang="en-US" sz="1600" i="1" dirty="0"/>
              <a:t> That good thing which was committed to you, keep by the Holy Spirit who dwells in us.”</a:t>
            </a:r>
            <a:endParaRPr lang="en-US" sz="1100" i="1" dirty="0">
              <a:solidFill>
                <a:srgbClr val="324959"/>
              </a:solidFill>
            </a:endParaRPr>
          </a:p>
          <a:p>
            <a:r>
              <a:rPr lang="en-US" sz="1100" b="1" dirty="0">
                <a:solidFill>
                  <a:srgbClr val="324959"/>
                </a:solidFill>
              </a:rPr>
              <a:t>(Acts 8:22), [Peter to Simon], </a:t>
            </a:r>
            <a:r>
              <a:rPr lang="en-US" sz="1100" i="1" dirty="0">
                <a:solidFill>
                  <a:srgbClr val="324959"/>
                </a:solidFill>
              </a:rPr>
              <a:t>“</a:t>
            </a:r>
            <a:r>
              <a:rPr lang="en-US" sz="1600" i="1" dirty="0"/>
              <a:t>Repent therefore of this your wickedness, and pray God if perhaps the thought of your heart may be forgiven you.”</a:t>
            </a:r>
            <a:endParaRPr lang="en-US" sz="1100" i="1" dirty="0">
              <a:solidFill>
                <a:srgbClr val="324959"/>
              </a:solidFill>
            </a:endParaRPr>
          </a:p>
          <a:p>
            <a:pPr marL="642795" lvl="1" indent="-175308">
              <a:buFont typeface="Arial" panose="020B0604020202020204" pitchFamily="34" charset="0"/>
              <a:buChar char="•"/>
            </a:pPr>
            <a:r>
              <a:rPr lang="en-US" sz="1100" b="1" dirty="0">
                <a:solidFill>
                  <a:srgbClr val="324959"/>
                </a:solidFill>
              </a:rPr>
              <a:t>Let him hear (6)</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363699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Philadelphia (3:7-13) [Faithful Church]</a:t>
            </a:r>
          </a:p>
          <a:p>
            <a:r>
              <a:rPr lang="en-US" sz="1100" dirty="0">
                <a:solidFill>
                  <a:srgbClr val="324959"/>
                </a:solidFill>
              </a:rPr>
              <a:t>Was known as a missionary city in the sense that it was founded by the Greeks to introduce the Greek culture and language to the area. A major road (Roman) ran by.  Destroyed in 17AD by an earthquake, and rebuilt with the help of Tiberius Caesar.</a:t>
            </a:r>
          </a:p>
          <a:p>
            <a:pPr marL="175308" indent="-175308">
              <a:buFont typeface="Arial" panose="020B0604020202020204" pitchFamily="34" charset="0"/>
              <a:buChar char="•"/>
            </a:pPr>
            <a:r>
              <a:rPr lang="en-US" sz="1100" b="1" dirty="0">
                <a:solidFill>
                  <a:srgbClr val="324959"/>
                </a:solidFill>
              </a:rPr>
              <a:t>Good  (Note:  “I know your works” not met with trepidation by this faithful group.)</a:t>
            </a:r>
          </a:p>
          <a:p>
            <a:pPr marL="642795" lvl="1" indent="-175308">
              <a:buFont typeface="Arial" panose="020B0604020202020204" pitchFamily="34" charset="0"/>
              <a:buChar char="•"/>
            </a:pPr>
            <a:r>
              <a:rPr lang="en-US" sz="1100" dirty="0">
                <a:solidFill>
                  <a:srgbClr val="324959"/>
                </a:solidFill>
              </a:rPr>
              <a:t>You have a little strength </a:t>
            </a:r>
            <a:r>
              <a:rPr lang="en-US" sz="1100" b="1" dirty="0">
                <a:solidFill>
                  <a:srgbClr val="324959"/>
                </a:solidFill>
              </a:rPr>
              <a:t>(8)</a:t>
            </a:r>
          </a:p>
          <a:p>
            <a:pPr marL="1110282" lvl="2" indent="-175308">
              <a:buFont typeface="Arial" panose="020B0604020202020204" pitchFamily="34" charset="0"/>
              <a:buChar char="•"/>
            </a:pPr>
            <a:r>
              <a:rPr lang="en-US" sz="1100" dirty="0">
                <a:solidFill>
                  <a:srgbClr val="324959"/>
                </a:solidFill>
              </a:rPr>
              <a:t>This phrase should not indicate weakness on their part.</a:t>
            </a:r>
          </a:p>
          <a:p>
            <a:pPr marL="1110282" lvl="2" indent="-175308">
              <a:buFont typeface="Arial" panose="020B0604020202020204" pitchFamily="34" charset="0"/>
              <a:buChar char="•"/>
            </a:pPr>
            <a:r>
              <a:rPr lang="en-US" sz="1100" dirty="0">
                <a:solidFill>
                  <a:srgbClr val="324959"/>
                </a:solidFill>
              </a:rPr>
              <a:t>However, it may indicate a lack of resources or numbers</a:t>
            </a:r>
          </a:p>
          <a:p>
            <a:pPr marL="1110282" lvl="2" indent="-175308">
              <a:buFont typeface="Arial" panose="020B0604020202020204" pitchFamily="34" charset="0"/>
              <a:buChar char="•"/>
            </a:pPr>
            <a:r>
              <a:rPr lang="en-US" sz="1100" dirty="0">
                <a:solidFill>
                  <a:srgbClr val="324959"/>
                </a:solidFill>
              </a:rPr>
              <a:t>Note:  Size and wealth do NOT indicate ability to do the Lord’s work</a:t>
            </a:r>
          </a:p>
          <a:p>
            <a:r>
              <a:rPr lang="en-US" sz="1100" b="1" dirty="0">
                <a:solidFill>
                  <a:srgbClr val="324959"/>
                </a:solidFill>
              </a:rPr>
              <a:t>(Mark 12:41-44), </a:t>
            </a:r>
            <a:r>
              <a:rPr lang="en-US" sz="1100" i="1" dirty="0">
                <a:solidFill>
                  <a:srgbClr val="324959"/>
                </a:solidFill>
              </a:rPr>
              <a:t>“</a:t>
            </a:r>
            <a:r>
              <a:rPr lang="en-US" sz="1600" i="1" dirty="0"/>
              <a:t>Now Jesus sat opposite the treasury and saw how the people put money into the treasury. And many who were rich put in much.</a:t>
            </a:r>
            <a:r>
              <a:rPr lang="en-US" sz="1600" i="1" baseline="30000" dirty="0"/>
              <a:t> 42</a:t>
            </a:r>
            <a:r>
              <a:rPr lang="en-US" sz="1600" i="1" dirty="0"/>
              <a:t> Then one poor widow came and threw in two mites, which make a quadrans.</a:t>
            </a:r>
            <a:r>
              <a:rPr lang="en-US" sz="1600" i="1" baseline="30000" dirty="0"/>
              <a:t> 43</a:t>
            </a:r>
            <a:r>
              <a:rPr lang="en-US" sz="1600" i="1" dirty="0"/>
              <a:t> So He called His disciples to Himself and said to them, “Assuredly, I say to you that this poor widow has put in more than all those who have given to the treasury;</a:t>
            </a:r>
            <a:r>
              <a:rPr lang="en-US" sz="1600" i="1" baseline="30000" dirty="0"/>
              <a:t> 44</a:t>
            </a:r>
            <a:r>
              <a:rPr lang="en-US" sz="1600" i="1" dirty="0"/>
              <a:t> for they all put in out of their abundance, but she out of her poverty put in all that she had, her whole livelihood.”</a:t>
            </a:r>
          </a:p>
          <a:p>
            <a:pPr marL="1110282" lvl="2" indent="-175308">
              <a:buFont typeface="Arial" panose="020B0604020202020204" pitchFamily="34" charset="0"/>
              <a:buChar char="•"/>
            </a:pPr>
            <a:r>
              <a:rPr lang="en-US" sz="1100" dirty="0">
                <a:solidFill>
                  <a:srgbClr val="324959"/>
                </a:solidFill>
              </a:rPr>
              <a:t>The Lord can use whatever we have for His purposes  (Note below what they had accomplished).</a:t>
            </a:r>
          </a:p>
          <a:p>
            <a:pPr marL="642795" lvl="1" indent="-175308">
              <a:buFont typeface="Arial" panose="020B0604020202020204" pitchFamily="34" charset="0"/>
              <a:buChar char="•"/>
            </a:pPr>
            <a:r>
              <a:rPr lang="en-US" sz="1100" dirty="0">
                <a:solidFill>
                  <a:srgbClr val="324959"/>
                </a:solidFill>
              </a:rPr>
              <a:t>Have kept Christ’s word </a:t>
            </a:r>
            <a:r>
              <a:rPr lang="en-US" sz="1100" b="1" dirty="0">
                <a:solidFill>
                  <a:srgbClr val="324959"/>
                </a:solidFill>
              </a:rPr>
              <a:t>(8)</a:t>
            </a:r>
          </a:p>
          <a:p>
            <a:pPr marL="1110282" lvl="2" indent="-175308">
              <a:buFont typeface="Arial" panose="020B0604020202020204" pitchFamily="34" charset="0"/>
              <a:buChar char="•"/>
            </a:pPr>
            <a:r>
              <a:rPr lang="en-US" sz="1100" dirty="0">
                <a:solidFill>
                  <a:srgbClr val="324959"/>
                </a:solidFill>
              </a:rPr>
              <a:t>Obedience to Christ costs us nothing, and yet requires everything we have to offer</a:t>
            </a:r>
          </a:p>
          <a:p>
            <a:r>
              <a:rPr lang="en-US" sz="1100" b="1" dirty="0">
                <a:solidFill>
                  <a:srgbClr val="324959"/>
                </a:solidFill>
              </a:rPr>
              <a:t>(John 14:15), </a:t>
            </a:r>
            <a:r>
              <a:rPr lang="en-US" sz="1100" i="1" dirty="0">
                <a:solidFill>
                  <a:srgbClr val="324959"/>
                </a:solidFill>
              </a:rPr>
              <a:t>“</a:t>
            </a:r>
            <a:r>
              <a:rPr lang="en-US" sz="1600" i="1" dirty="0"/>
              <a:t>If you love Me, keep My commandments.”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Have not denied Christ’s name </a:t>
            </a:r>
            <a:r>
              <a:rPr lang="en-US" sz="1100" b="1" dirty="0">
                <a:solidFill>
                  <a:srgbClr val="324959"/>
                </a:solidFill>
              </a:rPr>
              <a:t>(8)</a:t>
            </a:r>
          </a:p>
          <a:p>
            <a:pPr marL="1110282" lvl="2" indent="-175308">
              <a:buFont typeface="Arial" panose="020B0604020202020204" pitchFamily="34" charset="0"/>
              <a:buChar char="•"/>
            </a:pPr>
            <a:r>
              <a:rPr lang="en-US" sz="1100" dirty="0">
                <a:solidFill>
                  <a:srgbClr val="324959"/>
                </a:solidFill>
              </a:rPr>
              <a:t>Confession is necessary to become a child of God (cf. Romans 10:9-10)</a:t>
            </a:r>
          </a:p>
          <a:p>
            <a:pPr marL="1110282" lvl="2" indent="-175308">
              <a:buFont typeface="Arial" panose="020B0604020202020204" pitchFamily="34" charset="0"/>
              <a:buChar char="•"/>
            </a:pPr>
            <a:r>
              <a:rPr lang="en-US" sz="1100" dirty="0">
                <a:solidFill>
                  <a:srgbClr val="324959"/>
                </a:solidFill>
              </a:rPr>
              <a:t>Continuing to confess Jesus is necessary throughout life.</a:t>
            </a:r>
          </a:p>
          <a:p>
            <a:r>
              <a:rPr lang="en-US" sz="1100" b="1" dirty="0">
                <a:solidFill>
                  <a:srgbClr val="324959"/>
                </a:solidFill>
              </a:rPr>
              <a:t>(Matthew 10:32-33), </a:t>
            </a:r>
            <a:r>
              <a:rPr lang="en-US" sz="1600" i="1" dirty="0"/>
              <a:t>“Therefore whoever confesses Me before men, him I will also confess before My Father who is in heaven.</a:t>
            </a:r>
            <a:r>
              <a:rPr lang="en-US" sz="1600" i="1" baseline="30000" dirty="0"/>
              <a:t> 33</a:t>
            </a:r>
            <a:r>
              <a:rPr lang="en-US" sz="1600" i="1" dirty="0"/>
              <a:t> But whoever denies Me before men, him I will also deny before My Father who is in heaven.”</a:t>
            </a:r>
            <a:endParaRPr lang="en-US" sz="1100" b="1" i="1" dirty="0">
              <a:solidFill>
                <a:srgbClr val="324959"/>
              </a:solidFill>
            </a:endParaRPr>
          </a:p>
          <a:p>
            <a:pPr marL="642795" lvl="1" indent="-175308">
              <a:buFont typeface="Arial" panose="020B0604020202020204" pitchFamily="34" charset="0"/>
              <a:buChar char="•"/>
            </a:pPr>
            <a:r>
              <a:rPr lang="en-US" sz="1100" dirty="0">
                <a:solidFill>
                  <a:srgbClr val="324959"/>
                </a:solidFill>
              </a:rPr>
              <a:t>Kept His command to persevere </a:t>
            </a:r>
            <a:r>
              <a:rPr lang="en-US" sz="1100" b="1" dirty="0">
                <a:solidFill>
                  <a:srgbClr val="324959"/>
                </a:solidFill>
              </a:rPr>
              <a:t>(10)</a:t>
            </a:r>
          </a:p>
          <a:p>
            <a:pPr marL="1110282" lvl="2" indent="-175308">
              <a:buFont typeface="Arial" panose="020B0604020202020204" pitchFamily="34" charset="0"/>
              <a:buChar char="•"/>
            </a:pPr>
            <a:r>
              <a:rPr lang="en-US" sz="1100" dirty="0">
                <a:solidFill>
                  <a:srgbClr val="324959"/>
                </a:solidFill>
              </a:rPr>
              <a:t>This came with the promise of God’s protection</a:t>
            </a:r>
          </a:p>
          <a:p>
            <a:pPr marL="1110282" lvl="2" indent="-175308">
              <a:buFont typeface="Arial" panose="020B0604020202020204" pitchFamily="34" charset="0"/>
              <a:buChar char="•"/>
            </a:pPr>
            <a:r>
              <a:rPr lang="en-US" sz="1100" dirty="0">
                <a:solidFill>
                  <a:srgbClr val="324959"/>
                </a:solidFill>
              </a:rPr>
              <a:t>Did not mean that God would keep them from the trial itself.  Rather that God would supply protection and strength to overcome.</a:t>
            </a:r>
          </a:p>
          <a:p>
            <a:pPr marL="1110282" lvl="2" indent="-175308">
              <a:buFont typeface="Arial" panose="020B0604020202020204" pitchFamily="34" charset="0"/>
              <a:buChar char="•"/>
            </a:pPr>
            <a:r>
              <a:rPr lang="en-US" sz="1100" dirty="0">
                <a:solidFill>
                  <a:srgbClr val="324959"/>
                </a:solidFill>
              </a:rPr>
              <a:t>It would impact the entire world.  Those faithful to Christ would have Him to lean upon!</a:t>
            </a:r>
          </a:p>
          <a:p>
            <a:pPr marL="175308" indent="-175308">
              <a:buFont typeface="Arial" panose="020B0604020202020204" pitchFamily="34" charset="0"/>
              <a:buChar char="•"/>
            </a:pPr>
            <a:r>
              <a:rPr lang="en-US" sz="1100" b="1" dirty="0">
                <a:solidFill>
                  <a:srgbClr val="324959"/>
                </a:solidFill>
              </a:rPr>
              <a:t>Bad</a:t>
            </a:r>
          </a:p>
          <a:p>
            <a:pPr marL="642795" lvl="1" indent="-175308">
              <a:buFont typeface="Arial" panose="020B0604020202020204" pitchFamily="34" charset="0"/>
              <a:buChar char="•"/>
            </a:pPr>
            <a:r>
              <a:rPr lang="en-US" sz="1100" dirty="0">
                <a:solidFill>
                  <a:srgbClr val="324959"/>
                </a:solidFill>
              </a:rPr>
              <a:t>Nothing</a:t>
            </a:r>
          </a:p>
          <a:p>
            <a:pPr marL="175308" indent="-175308">
              <a:buFont typeface="Arial" panose="020B0604020202020204" pitchFamily="34" charset="0"/>
              <a:buChar char="•"/>
            </a:pPr>
            <a:r>
              <a:rPr lang="en-US" sz="1100" b="1" dirty="0">
                <a:solidFill>
                  <a:srgbClr val="324959"/>
                </a:solidFill>
              </a:rPr>
              <a:t>Exhortations given</a:t>
            </a:r>
          </a:p>
          <a:p>
            <a:pPr marL="642795" lvl="1" indent="-175308">
              <a:buFont typeface="Arial" panose="020B0604020202020204" pitchFamily="34" charset="0"/>
              <a:buChar char="•"/>
            </a:pPr>
            <a:r>
              <a:rPr lang="en-US" sz="1100" dirty="0">
                <a:solidFill>
                  <a:srgbClr val="324959"/>
                </a:solidFill>
              </a:rPr>
              <a:t>Hold fast what you have </a:t>
            </a:r>
            <a:r>
              <a:rPr lang="en-US" sz="1100" b="1" dirty="0">
                <a:solidFill>
                  <a:srgbClr val="324959"/>
                </a:solidFill>
              </a:rPr>
              <a:t>(11)</a:t>
            </a:r>
          </a:p>
          <a:p>
            <a:pPr marL="1110282" lvl="2" indent="-175308">
              <a:buFont typeface="Arial" panose="020B0604020202020204" pitchFamily="34" charset="0"/>
              <a:buChar char="•"/>
            </a:pPr>
            <a:r>
              <a:rPr lang="en-US" sz="1100" dirty="0">
                <a:solidFill>
                  <a:srgbClr val="324959"/>
                </a:solidFill>
              </a:rPr>
              <a:t>Knowing that Christ would help them should give them confidence and steadfastness in the midst of their trials.</a:t>
            </a:r>
          </a:p>
          <a:p>
            <a:r>
              <a:rPr lang="en-US" sz="1100" b="1" dirty="0">
                <a:solidFill>
                  <a:srgbClr val="324959"/>
                </a:solidFill>
              </a:rPr>
              <a:t>(Philippians 4:13), </a:t>
            </a:r>
            <a:r>
              <a:rPr lang="en-US" sz="1100" i="1" dirty="0">
                <a:solidFill>
                  <a:srgbClr val="324959"/>
                </a:solidFill>
              </a:rPr>
              <a:t>“</a:t>
            </a:r>
            <a:r>
              <a:rPr lang="en-US" sz="1600" i="1" dirty="0"/>
              <a:t>I can do all things through Christ who strengthens me.”</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Overcoming will bring victory </a:t>
            </a:r>
            <a:r>
              <a:rPr lang="en-US" sz="1100" b="1" dirty="0">
                <a:solidFill>
                  <a:srgbClr val="324959"/>
                </a:solidFill>
              </a:rPr>
              <a:t>(12)</a:t>
            </a:r>
          </a:p>
          <a:p>
            <a:r>
              <a:rPr lang="en-US" sz="1100" b="1" dirty="0">
                <a:solidFill>
                  <a:srgbClr val="324959"/>
                </a:solidFill>
              </a:rPr>
              <a:t>(Romans 8:37), </a:t>
            </a:r>
            <a:r>
              <a:rPr lang="en-US" sz="1100" i="1" dirty="0">
                <a:solidFill>
                  <a:srgbClr val="324959"/>
                </a:solidFill>
              </a:rPr>
              <a:t>“</a:t>
            </a:r>
            <a:r>
              <a:rPr lang="en-US" sz="1600" i="1" dirty="0"/>
              <a:t>Yet in all these things we are more than conquerors through Him who loved us.”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Let him hear </a:t>
            </a:r>
            <a:r>
              <a:rPr lang="en-US" sz="1100" b="1" dirty="0">
                <a:solidFill>
                  <a:srgbClr val="324959"/>
                </a:solidFill>
              </a:rPr>
              <a:t>(13)</a:t>
            </a:r>
          </a:p>
          <a:p>
            <a:pPr marL="642795" lvl="1" indent="-175308">
              <a:buFont typeface="Arial" panose="020B0604020202020204" pitchFamily="34" charset="0"/>
              <a:buChar char="•"/>
            </a:pPr>
            <a:endParaRPr lang="en-US" sz="110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804321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324959"/>
                </a:solidFill>
              </a:rPr>
              <a:t>Laodicea (3:14-22) [Lukewarm Church]</a:t>
            </a:r>
          </a:p>
          <a:p>
            <a:r>
              <a:rPr lang="en-US" sz="1100" dirty="0">
                <a:solidFill>
                  <a:srgbClr val="324959"/>
                </a:solidFill>
              </a:rPr>
              <a:t>In Roman times, due to prominent trade routes that converged there, Laodicea was the wealthiest of all the cities in the region of Phrygia.  In AD 60, the city was destroyed by an earthquake, and was rebuilt without the help of Rome.  It may be that such an attitude of independence infected the church there as well.</a:t>
            </a:r>
          </a:p>
          <a:p>
            <a:pPr marL="175308" indent="-175308">
              <a:buFont typeface="Arial" panose="020B0604020202020204" pitchFamily="34" charset="0"/>
              <a:buChar char="•"/>
            </a:pPr>
            <a:r>
              <a:rPr lang="en-US" sz="1100" b="1" dirty="0">
                <a:solidFill>
                  <a:srgbClr val="324959"/>
                </a:solidFill>
              </a:rPr>
              <a:t>Good</a:t>
            </a:r>
          </a:p>
          <a:p>
            <a:pPr marL="642795" lvl="1" indent="-175308">
              <a:buFont typeface="Arial" panose="020B0604020202020204" pitchFamily="34" charset="0"/>
              <a:buChar char="•"/>
            </a:pPr>
            <a:r>
              <a:rPr lang="en-US" sz="1100" dirty="0">
                <a:solidFill>
                  <a:srgbClr val="324959"/>
                </a:solidFill>
              </a:rPr>
              <a:t>Nothing</a:t>
            </a:r>
          </a:p>
          <a:p>
            <a:pPr marL="175308" indent="-175308">
              <a:buFont typeface="Arial" panose="020B0604020202020204" pitchFamily="34" charset="0"/>
              <a:buChar char="•"/>
            </a:pPr>
            <a:r>
              <a:rPr lang="en-US" sz="1100" b="1" dirty="0">
                <a:solidFill>
                  <a:srgbClr val="324959"/>
                </a:solidFill>
              </a:rPr>
              <a:t>Bad</a:t>
            </a:r>
          </a:p>
          <a:p>
            <a:pPr marL="642795" lvl="1" indent="-175308">
              <a:buFont typeface="Arial" panose="020B0604020202020204" pitchFamily="34" charset="0"/>
              <a:buChar char="•"/>
            </a:pPr>
            <a:r>
              <a:rPr lang="en-US" sz="1100" dirty="0">
                <a:solidFill>
                  <a:srgbClr val="324959"/>
                </a:solidFill>
              </a:rPr>
              <a:t>You are lukewarm </a:t>
            </a:r>
            <a:r>
              <a:rPr lang="en-US" sz="1100" b="1" dirty="0">
                <a:solidFill>
                  <a:srgbClr val="324959"/>
                </a:solidFill>
              </a:rPr>
              <a:t>(16)</a:t>
            </a:r>
          </a:p>
          <a:p>
            <a:pPr marL="1110282" lvl="2" indent="-175308">
              <a:buFont typeface="Arial" panose="020B0604020202020204" pitchFamily="34" charset="0"/>
              <a:buChar char="•"/>
            </a:pPr>
            <a:r>
              <a:rPr lang="en-US" sz="1100" dirty="0">
                <a:solidFill>
                  <a:srgbClr val="324959"/>
                </a:solidFill>
              </a:rPr>
              <a:t>Laodicea was afflicted with lukewarm water, brought from hot springs several miles to the south.</a:t>
            </a:r>
          </a:p>
          <a:p>
            <a:r>
              <a:rPr lang="en-US" sz="1100" b="1" dirty="0">
                <a:solidFill>
                  <a:srgbClr val="324959"/>
                </a:solidFill>
              </a:rPr>
              <a:t>(Hebrews 6:4-6), </a:t>
            </a:r>
            <a:r>
              <a:rPr lang="en-US" sz="1100" i="1" dirty="0">
                <a:solidFill>
                  <a:srgbClr val="324959"/>
                </a:solidFill>
              </a:rPr>
              <a:t>“</a:t>
            </a:r>
            <a:r>
              <a:rPr lang="en-US" sz="1600" i="1" dirty="0"/>
              <a:t>For it is impossible for those who were once enlightened, and have tasted the heavenly gift, and have become partakers of the Holy Spirit,</a:t>
            </a:r>
            <a:r>
              <a:rPr lang="en-US" sz="1600" i="1" baseline="30000" dirty="0"/>
              <a:t> 5</a:t>
            </a:r>
            <a:r>
              <a:rPr lang="en-US" sz="1600" i="1" dirty="0"/>
              <a:t> and have tasted the good word of God and the powers of the age to come,</a:t>
            </a:r>
            <a:r>
              <a:rPr lang="en-US" sz="1600" i="1" baseline="30000" dirty="0"/>
              <a:t> 6</a:t>
            </a:r>
            <a:r>
              <a:rPr lang="en-US" sz="1600" i="1" dirty="0"/>
              <a:t> if they fall away, to renew them again to repentance, since they crucify again for themselves the Son of God, and put Him to an open shame.”</a:t>
            </a:r>
          </a:p>
          <a:p>
            <a:pPr marL="1110282" lvl="2" indent="-175308">
              <a:buFont typeface="Arial" panose="020B0604020202020204" pitchFamily="34" charset="0"/>
              <a:buChar char="•"/>
            </a:pPr>
            <a:r>
              <a:rPr lang="en-US" sz="1100" dirty="0">
                <a:solidFill>
                  <a:srgbClr val="324959"/>
                </a:solidFill>
              </a:rPr>
              <a:t>To be anything less than burning with zeal is unpalatable to God</a:t>
            </a:r>
          </a:p>
          <a:p>
            <a:r>
              <a:rPr lang="en-US" sz="1100" b="1" dirty="0">
                <a:solidFill>
                  <a:srgbClr val="324959"/>
                </a:solidFill>
              </a:rPr>
              <a:t>(Romans 1:14-15), [Paul’s example], </a:t>
            </a:r>
            <a:r>
              <a:rPr lang="en-US" sz="1100" i="1" dirty="0">
                <a:solidFill>
                  <a:srgbClr val="324959"/>
                </a:solidFill>
              </a:rPr>
              <a:t>“</a:t>
            </a:r>
            <a:r>
              <a:rPr lang="en-US" sz="1600" i="1" dirty="0"/>
              <a:t>I am a debtor both to Greeks and to barbarians, both to wise and to unwise.</a:t>
            </a:r>
            <a:r>
              <a:rPr lang="en-US" sz="1600" i="1" baseline="30000" dirty="0"/>
              <a:t> 15</a:t>
            </a:r>
            <a:r>
              <a:rPr lang="en-US" sz="1600" i="1" dirty="0"/>
              <a:t> So, as much as is in me, I am ready to preach the gospel to you who are in Rome also.”</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Wretched, miserable, poor, blind &amp; naked </a:t>
            </a:r>
            <a:r>
              <a:rPr lang="en-US" sz="1100" b="1" dirty="0">
                <a:solidFill>
                  <a:srgbClr val="324959"/>
                </a:solidFill>
              </a:rPr>
              <a:t>(17)</a:t>
            </a:r>
          </a:p>
          <a:p>
            <a:pPr marL="1110282" lvl="2" indent="-175308">
              <a:buFont typeface="Arial" panose="020B0604020202020204" pitchFamily="34" charset="0"/>
              <a:buChar char="•"/>
            </a:pPr>
            <a:r>
              <a:rPr lang="en-US" sz="1100" dirty="0">
                <a:solidFill>
                  <a:srgbClr val="324959"/>
                </a:solidFill>
              </a:rPr>
              <a:t>“You say”, sad words as it indicates self-delusion.  Lack of perception of their true condition.</a:t>
            </a:r>
          </a:p>
          <a:p>
            <a:pPr marL="1110282" lvl="2" indent="-175308">
              <a:buFont typeface="Arial" panose="020B0604020202020204" pitchFamily="34" charset="0"/>
              <a:buChar char="•"/>
            </a:pPr>
            <a:r>
              <a:rPr lang="en-US" sz="1100" dirty="0">
                <a:solidFill>
                  <a:srgbClr val="324959"/>
                </a:solidFill>
              </a:rPr>
              <a:t>Laodicea was the banking center of Asia Minor</a:t>
            </a:r>
          </a:p>
          <a:p>
            <a:pPr marL="1110282" lvl="2" indent="-175308">
              <a:buFont typeface="Arial" panose="020B0604020202020204" pitchFamily="34" charset="0"/>
              <a:buChar char="•"/>
            </a:pPr>
            <a:r>
              <a:rPr lang="en-US" sz="1100" dirty="0">
                <a:solidFill>
                  <a:srgbClr val="324959"/>
                </a:solidFill>
              </a:rPr>
              <a:t>The clothing center was world famous.  (Famous for fine black wool)</a:t>
            </a:r>
          </a:p>
          <a:p>
            <a:pPr marL="1110282" lvl="2" indent="-175308">
              <a:buFont typeface="Arial" panose="020B0604020202020204" pitchFamily="34" charset="0"/>
              <a:buChar char="•"/>
            </a:pPr>
            <a:r>
              <a:rPr lang="en-US" sz="1100" dirty="0">
                <a:solidFill>
                  <a:srgbClr val="324959"/>
                </a:solidFill>
              </a:rPr>
              <a:t>Famous Medical school there (Phrygian powder, used as remedy for eye problems).</a:t>
            </a:r>
          </a:p>
          <a:p>
            <a:pPr marL="1110282" lvl="2" indent="-175308">
              <a:buFont typeface="Arial" panose="020B0604020202020204" pitchFamily="34" charset="0"/>
              <a:buChar char="•"/>
            </a:pPr>
            <a:r>
              <a:rPr lang="en-US" sz="1100" dirty="0">
                <a:solidFill>
                  <a:srgbClr val="324959"/>
                </a:solidFill>
              </a:rPr>
              <a:t>Christians make a mistake when they trust in material prosperity.  Only spiritual riches matter!</a:t>
            </a:r>
          </a:p>
          <a:p>
            <a:r>
              <a:rPr lang="en-US" sz="1100" b="1" dirty="0">
                <a:solidFill>
                  <a:srgbClr val="324959"/>
                </a:solidFill>
              </a:rPr>
              <a:t>(Luke 8:14) [Explanation of Sower Parable], </a:t>
            </a:r>
            <a:r>
              <a:rPr lang="en-US" sz="1100" i="1" dirty="0">
                <a:solidFill>
                  <a:srgbClr val="324959"/>
                </a:solidFill>
              </a:rPr>
              <a:t>“</a:t>
            </a:r>
            <a:r>
              <a:rPr lang="en-US" sz="1600" i="1" dirty="0"/>
              <a:t>Now the ones that fell among thorns are those who, when they have heard, go out and are choked with cares, riches, and pleasures of life, and bring no fruit to maturity.”</a:t>
            </a:r>
          </a:p>
          <a:p>
            <a:r>
              <a:rPr lang="en-US" sz="1600" b="1" dirty="0">
                <a:solidFill>
                  <a:srgbClr val="324959"/>
                </a:solidFill>
              </a:rPr>
              <a:t>(Matthew 6:33), </a:t>
            </a:r>
            <a:r>
              <a:rPr lang="en-US" sz="1600" i="1" dirty="0">
                <a:solidFill>
                  <a:srgbClr val="324959"/>
                </a:solidFill>
              </a:rPr>
              <a:t>“</a:t>
            </a:r>
            <a:r>
              <a:rPr lang="en-US" sz="1600" i="1" dirty="0"/>
              <a:t>But seek first the kingdom of God and His righteousness, and all these things shall be added to you.”</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Amounts to nakedness &amp; blindness </a:t>
            </a:r>
            <a:r>
              <a:rPr lang="en-US" sz="1100" b="1" dirty="0">
                <a:solidFill>
                  <a:srgbClr val="324959"/>
                </a:solidFill>
              </a:rPr>
              <a:t>(18)</a:t>
            </a:r>
          </a:p>
          <a:p>
            <a:pPr marL="175308" indent="-175308">
              <a:buFont typeface="Arial" panose="020B0604020202020204" pitchFamily="34" charset="0"/>
              <a:buChar char="•"/>
            </a:pPr>
            <a:r>
              <a:rPr lang="en-US" sz="1100" b="1" dirty="0">
                <a:solidFill>
                  <a:srgbClr val="324959"/>
                </a:solidFill>
              </a:rPr>
              <a:t>Warnings Given</a:t>
            </a:r>
          </a:p>
          <a:p>
            <a:pPr marL="642795" lvl="1" indent="-175308">
              <a:buFont typeface="Arial" panose="020B0604020202020204" pitchFamily="34" charset="0"/>
              <a:buChar char="•"/>
            </a:pPr>
            <a:r>
              <a:rPr lang="en-US" sz="1100" dirty="0">
                <a:solidFill>
                  <a:srgbClr val="324959"/>
                </a:solidFill>
              </a:rPr>
              <a:t>Buy gold and white garments</a:t>
            </a:r>
            <a:r>
              <a:rPr lang="en-US" sz="1100" b="1" dirty="0">
                <a:solidFill>
                  <a:srgbClr val="324959"/>
                </a:solidFill>
              </a:rPr>
              <a:t> (18)</a:t>
            </a:r>
          </a:p>
          <a:p>
            <a:pPr marL="1110282" lvl="2" indent="-175308">
              <a:buFont typeface="Arial" panose="020B0604020202020204" pitchFamily="34" charset="0"/>
              <a:buChar char="•"/>
            </a:pPr>
            <a:r>
              <a:rPr lang="en-US" sz="1100" dirty="0">
                <a:solidFill>
                  <a:srgbClr val="324959"/>
                </a:solidFill>
              </a:rPr>
              <a:t>True riches are found only in Christ!</a:t>
            </a:r>
          </a:p>
          <a:p>
            <a:r>
              <a:rPr lang="en-US" sz="1100" b="1" dirty="0">
                <a:solidFill>
                  <a:srgbClr val="324959"/>
                </a:solidFill>
              </a:rPr>
              <a:t>(Titus :11-14), </a:t>
            </a:r>
            <a:r>
              <a:rPr lang="en-US" sz="1100" i="1" dirty="0">
                <a:solidFill>
                  <a:srgbClr val="324959"/>
                </a:solidFill>
              </a:rPr>
              <a:t>“</a:t>
            </a:r>
            <a:r>
              <a:rPr lang="en-US" sz="1600" i="1" dirty="0"/>
              <a:t>For the grace of God that brings salvation has appeared to all men,</a:t>
            </a:r>
            <a:r>
              <a:rPr lang="en-US" sz="1600" i="1" baseline="30000" dirty="0"/>
              <a:t> 12</a:t>
            </a:r>
            <a:r>
              <a:rPr lang="en-US" sz="1600" i="1" dirty="0"/>
              <a:t> teaching us that, denying ungodliness and worldly lusts, we should live soberly, righteously, and godly in the present age,</a:t>
            </a:r>
            <a:r>
              <a:rPr lang="en-US" sz="1600" i="1" baseline="30000" dirty="0"/>
              <a:t> 13</a:t>
            </a:r>
            <a:r>
              <a:rPr lang="en-US" sz="1600" i="1" dirty="0"/>
              <a:t> looking for the blessed hope and glorious appearing of our great God and Savior Jesus Christ,</a:t>
            </a:r>
            <a:r>
              <a:rPr lang="en-US" sz="1600" i="1" baseline="30000" dirty="0"/>
              <a:t> 14</a:t>
            </a:r>
            <a:r>
              <a:rPr lang="en-US" sz="1600" i="1" dirty="0"/>
              <a:t> who gave Himself for us, that He might redeem us from every lawless deed and purify for Himself His own special people, zealous for good works.”</a:t>
            </a:r>
            <a:endParaRPr lang="en-US" sz="1100" i="1" dirty="0">
              <a:solidFill>
                <a:srgbClr val="324959"/>
              </a:solidFill>
            </a:endParaRPr>
          </a:p>
          <a:p>
            <a:pPr marL="642795" lvl="1" indent="-175308">
              <a:buFont typeface="Arial" panose="020B0604020202020204" pitchFamily="34" charset="0"/>
              <a:buChar char="•"/>
            </a:pPr>
            <a:r>
              <a:rPr lang="en-US" sz="1100" dirty="0">
                <a:solidFill>
                  <a:srgbClr val="324959"/>
                </a:solidFill>
              </a:rPr>
              <a:t>Anoint eyes with salve </a:t>
            </a:r>
            <a:r>
              <a:rPr lang="en-US" sz="1100" b="1" dirty="0">
                <a:solidFill>
                  <a:srgbClr val="324959"/>
                </a:solidFill>
              </a:rPr>
              <a:t>(18)</a:t>
            </a:r>
          </a:p>
          <a:p>
            <a:pPr marL="642795" lvl="1" indent="-175308">
              <a:buFont typeface="Arial" panose="020B0604020202020204" pitchFamily="34" charset="0"/>
              <a:buChar char="•"/>
            </a:pPr>
            <a:r>
              <a:rPr lang="en-US" sz="1100" dirty="0">
                <a:solidFill>
                  <a:srgbClr val="324959"/>
                </a:solidFill>
              </a:rPr>
              <a:t>Be zealous and repent </a:t>
            </a:r>
            <a:r>
              <a:rPr lang="en-US" sz="1100" b="1" dirty="0">
                <a:solidFill>
                  <a:srgbClr val="324959"/>
                </a:solidFill>
              </a:rPr>
              <a:t>(19)</a:t>
            </a:r>
          </a:p>
          <a:p>
            <a:r>
              <a:rPr lang="en-US" sz="1100" b="1" dirty="0">
                <a:solidFill>
                  <a:srgbClr val="324959"/>
                </a:solidFill>
              </a:rPr>
              <a:t>(Proverbs 9:8),</a:t>
            </a:r>
            <a:r>
              <a:rPr lang="en-US" sz="1100" b="1" i="1" dirty="0">
                <a:solidFill>
                  <a:srgbClr val="324959"/>
                </a:solidFill>
              </a:rPr>
              <a:t> “</a:t>
            </a:r>
            <a:r>
              <a:rPr lang="en-US" sz="1600" i="1" dirty="0"/>
              <a:t>Do not correct a scoffer, lest he hate you; </a:t>
            </a:r>
            <a:r>
              <a:rPr lang="en-US" sz="1600" i="1" u="sng" dirty="0"/>
              <a:t>Rebuke a wise man, and he will love you</a:t>
            </a:r>
            <a:r>
              <a:rPr lang="en-US" sz="1600" i="1" dirty="0"/>
              <a:t>.”</a:t>
            </a:r>
            <a:endParaRPr lang="en-US" sz="1100" b="1" i="1" dirty="0">
              <a:solidFill>
                <a:srgbClr val="324959"/>
              </a:solidFill>
            </a:endParaRPr>
          </a:p>
          <a:p>
            <a:pPr marL="642795" lvl="1" indent="-175308">
              <a:buFont typeface="Arial" panose="020B0604020202020204" pitchFamily="34" charset="0"/>
              <a:buChar char="•"/>
            </a:pPr>
            <a:r>
              <a:rPr lang="en-US" sz="1100" dirty="0">
                <a:solidFill>
                  <a:srgbClr val="324959"/>
                </a:solidFill>
              </a:rPr>
              <a:t>Let him hear </a:t>
            </a:r>
            <a:r>
              <a:rPr lang="en-US" sz="1100" b="1" dirty="0">
                <a:solidFill>
                  <a:srgbClr val="324959"/>
                </a:solidFill>
              </a:rPr>
              <a:t>(22)</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29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816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Introduction:</a:t>
            </a:r>
            <a:endParaRPr lang="en-US" sz="1100" dirty="0"/>
          </a:p>
          <a:p>
            <a:pPr marL="175308" indent="-175308">
              <a:buFont typeface="Arial" panose="020B0604020202020204" pitchFamily="34" charset="0"/>
              <a:buChar char="•"/>
            </a:pPr>
            <a:r>
              <a:rPr lang="en-US" dirty="0"/>
              <a:t>We begin our study with an important warning against dogmatism.  While there are many obvious erroneous interpretations of the book of Revelation, (which we will expose), the symbols of the Apocalypse can be difficult to understand.  The date of writing itself is under dispute.  An adaptation of a particular date of writing will influence the resulting interpretation of the book.</a:t>
            </a:r>
            <a:endParaRPr lang="en-US" sz="1100" dirty="0"/>
          </a:p>
          <a:p>
            <a:pPr marL="175308" indent="-175308">
              <a:buFont typeface="Arial" panose="020B0604020202020204" pitchFamily="34" charset="0"/>
              <a:buChar char="•"/>
            </a:pPr>
            <a:r>
              <a:rPr lang="en-US" b="1" dirty="0"/>
              <a:t>The theme of the book (as we noted from the readings in the previous slide) is beyond dispute.</a:t>
            </a:r>
            <a:endParaRPr lang="en-US" sz="1100" dirty="0"/>
          </a:p>
          <a:p>
            <a:pPr marL="642795" lvl="1" indent="-175308">
              <a:buFont typeface="Arial" panose="020B0604020202020204" pitchFamily="34" charset="0"/>
              <a:buChar char="•"/>
            </a:pPr>
            <a:r>
              <a:rPr lang="en-US" dirty="0"/>
              <a:t>“The grand theme of Revelation is that of war and conflict between good and evil resulting in victory for the righteous and defeat for the wicked” (Hailey, 51).</a:t>
            </a:r>
            <a:endParaRPr lang="en-US" sz="1100" dirty="0"/>
          </a:p>
          <a:p>
            <a:pPr marL="642795" lvl="1" indent="-175308">
              <a:buFont typeface="Arial" panose="020B0604020202020204" pitchFamily="34" charset="0"/>
              <a:buChar char="•"/>
            </a:pPr>
            <a:r>
              <a:rPr lang="en-US" dirty="0"/>
              <a:t>“Always keep I mind that the theme of Revelation is the victory of Christ and His church over Satan and his allies” (Robert </a:t>
            </a:r>
            <a:r>
              <a:rPr lang="en-US" dirty="0" err="1"/>
              <a:t>Harkrider</a:t>
            </a:r>
            <a:r>
              <a:rPr lang="en-US" dirty="0"/>
              <a:t>, The Book of Revelation, Truth Commentaries, </a:t>
            </a:r>
            <a:r>
              <a:rPr lang="en-US" i="1" dirty="0"/>
              <a:t>xii</a:t>
            </a:r>
            <a:r>
              <a:rPr lang="en-US" dirty="0"/>
              <a:t>).</a:t>
            </a:r>
            <a:endParaRPr lang="en-US" sz="1100" dirty="0"/>
          </a:p>
          <a:p>
            <a:pPr marL="642795" lvl="1" indent="-175308">
              <a:buFont typeface="Arial" panose="020B0604020202020204" pitchFamily="34" charset="0"/>
              <a:buChar char="•"/>
            </a:pPr>
            <a:r>
              <a:rPr lang="en-US" dirty="0"/>
              <a:t>“The theme of this book is</a:t>
            </a:r>
            <a:r>
              <a:rPr lang="en-US" b="1" dirty="0"/>
              <a:t>: the victory of Christ and of His church over the Dragon (</a:t>
            </a:r>
            <a:r>
              <a:rPr lang="en-US" b="1" dirty="0" err="1"/>
              <a:t>satan</a:t>
            </a:r>
            <a:r>
              <a:rPr lang="en-US" b="1" dirty="0"/>
              <a:t>) and his helpers</a:t>
            </a:r>
            <a:r>
              <a:rPr lang="en-US" dirty="0"/>
              <a:t>…”  “Throughout the prophecies of this wonderful book the Christ is ever pictured as the Victor, the Conqueror, 1:18; 2:8; 5:9ff; 6:2; 11:15; 12:9ff; 14:1,14; 15:2ff; 19:16; 20:4; 22:3. He conquers death, Hades, the dragon, the beast, the false prophet, the men who worship the beast, etc. </a:t>
            </a:r>
            <a:r>
              <a:rPr lang="en-US" b="1" dirty="0"/>
              <a:t>He</a:t>
            </a:r>
            <a:r>
              <a:rPr lang="en-US" dirty="0"/>
              <a:t> is victorious; hence so are </a:t>
            </a:r>
            <a:r>
              <a:rPr lang="en-US" b="1" dirty="0"/>
              <a:t>we</a:t>
            </a:r>
            <a:r>
              <a:rPr lang="en-US" dirty="0"/>
              <a:t>! Even when we seem to be hopelessly defeated.  Do you see that band of believers?” (More than Conquerors, W. Hendriksen, 12-13).</a:t>
            </a:r>
            <a:endParaRPr lang="en-US" sz="1100" dirty="0"/>
          </a:p>
          <a:p>
            <a:pPr marL="175308" indent="-175308">
              <a:buFont typeface="Arial" panose="020B0604020202020204" pitchFamily="34" charset="0"/>
              <a:buChar char="•"/>
            </a:pPr>
            <a:r>
              <a:rPr lang="en-US" dirty="0"/>
              <a:t>Keeping the theme always at the front of our mind will help us to be both consistent in our interpretations of the signs of the book, and will also serve as a great encouragement to us as we struggle against our </a:t>
            </a:r>
            <a:r>
              <a:rPr lang="en-US" i="1" dirty="0"/>
              <a:t>“adversary the devil”</a:t>
            </a:r>
            <a:r>
              <a:rPr lang="en-US" dirty="0"/>
              <a:t> (cf. 1 Peter 5:8).</a:t>
            </a:r>
          </a:p>
          <a:p>
            <a:r>
              <a:rPr lang="en-US" b="1" dirty="0"/>
              <a:t>(1 Peter 5:8), </a:t>
            </a:r>
            <a:r>
              <a:rPr lang="en-US" i="1" dirty="0"/>
              <a:t>“Be sober, be vigilant; because your adversary the devil walks about like a roaring lion, seeking whom he may devour.</a:t>
            </a:r>
            <a:r>
              <a:rPr lang="en-US" i="1" baseline="30000" dirty="0"/>
              <a:t> 9</a:t>
            </a:r>
            <a:r>
              <a:rPr lang="en-US" i="1" dirty="0"/>
              <a:t> Resist him, steadfast in the faith, knowing that the same sufferings are experienced by your brotherhood in the world.”</a:t>
            </a:r>
          </a:p>
          <a:p>
            <a:pPr marL="642795" lvl="1" indent="-175308">
              <a:buFont typeface="Arial" panose="020B0604020202020204" pitchFamily="34" charset="0"/>
              <a:buChar char="•"/>
            </a:pPr>
            <a:r>
              <a:rPr lang="en-US" sz="1100" dirty="0"/>
              <a:t>Note:  You will see that though the imagery is of war and conflict, those who take the side of Satan do so because of his </a:t>
            </a:r>
            <a:r>
              <a:rPr lang="en-US" sz="1100" u="sng" dirty="0"/>
              <a:t>insidious influence</a:t>
            </a:r>
            <a:r>
              <a:rPr lang="en-US" sz="1100" dirty="0"/>
              <a:t>.  It comes through </a:t>
            </a:r>
            <a:r>
              <a:rPr lang="en-US" sz="1100" u="sng" dirty="0"/>
              <a:t>temptation and sin</a:t>
            </a:r>
            <a:r>
              <a:rPr lang="en-US" sz="1100" dirty="0"/>
              <a:t>.  They become loyal to his cause voluntarily, and as such make war against God and His people.</a:t>
            </a:r>
          </a:p>
          <a:p>
            <a:pPr marL="642795" lvl="1" indent="-175308">
              <a:buFont typeface="Arial" panose="020B0604020202020204" pitchFamily="34" charset="0"/>
              <a:buChar char="•"/>
            </a:pPr>
            <a:r>
              <a:rPr lang="en-US" sz="1100" b="1" dirty="0"/>
              <a:t>We resist Satan by resisting temptation</a:t>
            </a:r>
          </a:p>
          <a:p>
            <a:r>
              <a:rPr lang="en-US" sz="1100" b="1" dirty="0"/>
              <a:t>(James 4:7-10), </a:t>
            </a:r>
            <a:r>
              <a:rPr lang="en-US" sz="1100" i="1" dirty="0"/>
              <a:t>“Therefore submit to God. Resist the devil and he will flee from you.</a:t>
            </a:r>
            <a:r>
              <a:rPr lang="en-US" sz="1100" i="1" baseline="30000" dirty="0"/>
              <a:t> 8</a:t>
            </a:r>
            <a:r>
              <a:rPr lang="en-US" sz="1100" i="1" dirty="0"/>
              <a:t> Draw near to God and He will draw near to you. Cleanse your hands, you sinners; and purify your hearts, you double-minded.</a:t>
            </a:r>
            <a:r>
              <a:rPr lang="en-US" sz="1100" i="1" baseline="30000" dirty="0"/>
              <a:t> 9</a:t>
            </a:r>
            <a:r>
              <a:rPr lang="en-US" sz="1100" i="1" dirty="0"/>
              <a:t> Lament and mourn and weep! Let your laughter be turned to mourning and your joy to gloom.</a:t>
            </a:r>
            <a:r>
              <a:rPr lang="en-US" sz="1100" i="1" baseline="30000" dirty="0"/>
              <a:t> 10</a:t>
            </a:r>
            <a:r>
              <a:rPr lang="en-US" sz="1100" i="1" dirty="0"/>
              <a:t> Humble yourselves in the sight of the Lord, and He will lift you up.”</a:t>
            </a:r>
          </a:p>
          <a:p>
            <a:pPr marL="642795" lvl="1" indent="-175308">
              <a:buFont typeface="Arial" panose="020B0604020202020204" pitchFamily="34" charset="0"/>
              <a:buChar char="•"/>
            </a:pPr>
            <a:r>
              <a:rPr lang="en-US" sz="1100" b="1" dirty="0"/>
              <a:t>We turn the world to our cause through the preaching of the gospel</a:t>
            </a:r>
          </a:p>
          <a:p>
            <a:r>
              <a:rPr lang="en-US" sz="1100" b="1" dirty="0"/>
              <a:t>(Ephesians 4:17-21), </a:t>
            </a:r>
            <a:r>
              <a:rPr lang="en-US" sz="1100" i="1" dirty="0"/>
              <a:t>“This I say, therefore, and testify in the Lord, that you should no longer walk as the rest of the Gentiles walk, in the futility of their mind,</a:t>
            </a:r>
            <a:r>
              <a:rPr lang="en-US" sz="1100" i="1" baseline="30000" dirty="0"/>
              <a:t> 18</a:t>
            </a:r>
            <a:r>
              <a:rPr lang="en-US" sz="1100" i="1" dirty="0"/>
              <a:t> having their understanding darkened, being alienated from the life of God, </a:t>
            </a:r>
            <a:r>
              <a:rPr lang="en-US" sz="1100" i="1" u="sng" dirty="0"/>
              <a:t>because of the ignorance that is in them</a:t>
            </a:r>
            <a:r>
              <a:rPr lang="en-US" sz="1100" i="1" dirty="0"/>
              <a:t>, because of the blindness of their heart;</a:t>
            </a:r>
            <a:r>
              <a:rPr lang="en-US" sz="1100" i="1" baseline="30000" dirty="0"/>
              <a:t> 19</a:t>
            </a:r>
            <a:r>
              <a:rPr lang="en-US" sz="1100" i="1" dirty="0"/>
              <a:t> who, being past feeling, have given themselves over to lewdness, to work all uncleanness with greediness.  </a:t>
            </a:r>
            <a:r>
              <a:rPr lang="en-US" sz="1100" i="1" baseline="30000" dirty="0"/>
              <a:t>20</a:t>
            </a:r>
            <a:r>
              <a:rPr lang="en-US" sz="1100" i="1" dirty="0"/>
              <a:t> </a:t>
            </a:r>
            <a:r>
              <a:rPr lang="en-US" sz="1100" i="1" u="sng" dirty="0"/>
              <a:t>But you have not so learned Christ,</a:t>
            </a:r>
            <a:r>
              <a:rPr lang="en-US" sz="1100" i="1" u="sng" baseline="30000" dirty="0"/>
              <a:t> 21</a:t>
            </a:r>
            <a:r>
              <a:rPr lang="en-US" sz="1100" i="1" u="sng" dirty="0"/>
              <a:t> if indeed you have heard Him and have been taught by Him</a:t>
            </a:r>
            <a:r>
              <a:rPr lang="en-US" sz="1100" i="1" dirty="0"/>
              <a:t>, </a:t>
            </a:r>
            <a:r>
              <a:rPr lang="en-US" sz="1100" i="1" u="sng" dirty="0"/>
              <a:t>as the truth is in Jesus</a:t>
            </a:r>
            <a:r>
              <a:rPr lang="en-US" sz="1100" i="1" dirty="0"/>
              <a:t>…”</a:t>
            </a:r>
          </a:p>
          <a:p>
            <a:endParaRPr lang="en-US"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fld id="{EDE166EB-2AC6-4A9B-85EA-7F8E3515FAE4}" type="slidenum">
              <a:rPr lang="en-US" smtClean="0"/>
              <a:t>3</a:t>
            </a:fld>
            <a:endParaRPr lang="en-US"/>
          </a:p>
        </p:txBody>
      </p:sp>
    </p:spTree>
    <p:extLst>
      <p:ext uri="{BB962C8B-B14F-4D97-AF65-F5344CB8AC3E}">
        <p14:creationId xmlns:p14="http://schemas.microsoft.com/office/powerpoint/2010/main" val="2614152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Scene Two – Chapters 4 &amp; 5 (READ)</a:t>
            </a:r>
          </a:p>
          <a:p>
            <a:endParaRPr lang="en-US" sz="1100" b="1" dirty="0"/>
          </a:p>
          <a:p>
            <a:r>
              <a:rPr lang="en-US" sz="1100" b="1" dirty="0"/>
              <a:t>PICTURE:</a:t>
            </a:r>
          </a:p>
          <a:p>
            <a:pPr marL="175308" indent="-175308">
              <a:buFont typeface="Arial" panose="020B0604020202020204" pitchFamily="34" charset="0"/>
              <a:buChar char="•"/>
            </a:pPr>
            <a:r>
              <a:rPr lang="en-US" sz="1100" b="1" dirty="0"/>
              <a:t>Note: </a:t>
            </a:r>
            <a:r>
              <a:rPr lang="en-US" sz="1100" dirty="0"/>
              <a:t> In scene 1, we looked at what I wrote down as a way of illustrating how you are to do the work of filling out the scene pages.  Then, I asked for any other input.  From now on, I would like for you to begin the discussion, then we will finish with my perceptions of the scene.</a:t>
            </a:r>
          </a:p>
          <a:p>
            <a:pPr marL="175308" indent="-175308">
              <a:buFont typeface="Arial" panose="020B0604020202020204" pitchFamily="34" charset="0"/>
              <a:buChar char="•"/>
            </a:pPr>
            <a:r>
              <a:rPr lang="en-US" sz="1100" b="1" dirty="0"/>
              <a:t>Question:  What is your emotional response to the second scene in Revelation 4 &amp; 5.  What perceptions do you have of the scene?</a:t>
            </a:r>
          </a:p>
          <a:p>
            <a:pPr marL="642795" lvl="1" indent="-175308">
              <a:buFont typeface="Arial" panose="020B0604020202020204" pitchFamily="34" charset="0"/>
              <a:buChar char="•"/>
            </a:pPr>
            <a:r>
              <a:rPr lang="en-US" sz="1100" b="1" dirty="0"/>
              <a:t>Discussion…</a:t>
            </a:r>
          </a:p>
          <a:p>
            <a:endParaRPr lang="en-US" sz="1100" b="1" dirty="0"/>
          </a:p>
          <a:p>
            <a:r>
              <a:rPr lang="en-US" sz="1100" b="1" dirty="0"/>
              <a:t>My Introductory Thoughts:  </a:t>
            </a:r>
          </a:p>
          <a:p>
            <a:pPr marL="175308" indent="-175308">
              <a:buFont typeface="Arial" panose="020B0604020202020204" pitchFamily="34" charset="0"/>
              <a:buChar char="•"/>
            </a:pPr>
            <a:r>
              <a:rPr lang="en-US" sz="1100" b="1" dirty="0"/>
              <a:t>(</a:t>
            </a:r>
            <a:r>
              <a:rPr lang="en-US" sz="1100" b="1" dirty="0" err="1"/>
              <a:t>Harkrider</a:t>
            </a:r>
            <a:r>
              <a:rPr lang="en-US" sz="1100" b="1" dirty="0"/>
              <a:t>) – </a:t>
            </a:r>
            <a:r>
              <a:rPr lang="en-US" sz="1100" dirty="0"/>
              <a:t>“Chapters 4 and 5 present the sovereignty of God who is on His throne and whose righteous rule is vindicated by the work of Christ. Though it may sometimes appear that the wicked rule, all things are actually controlled by God.”</a:t>
            </a:r>
          </a:p>
          <a:p>
            <a:pPr marL="642795" lvl="1" indent="-175308">
              <a:buFont typeface="Arial" panose="020B0604020202020204" pitchFamily="34" charset="0"/>
              <a:buChar char="•"/>
            </a:pPr>
            <a:r>
              <a:rPr lang="en-US" sz="1100" dirty="0"/>
              <a:t>Imagine how impressed you would be to be able to walk into the Oval office in Washington, or Buckingham Palace in London, etc.</a:t>
            </a:r>
          </a:p>
          <a:p>
            <a:pPr marL="642795" lvl="1" indent="-175308">
              <a:buFont typeface="Arial" panose="020B0604020202020204" pitchFamily="34" charset="0"/>
              <a:buChar char="•"/>
            </a:pPr>
            <a:r>
              <a:rPr lang="en-US" sz="1100" dirty="0"/>
              <a:t>Here, John is shown the throne room scene of God</a:t>
            </a:r>
          </a:p>
          <a:p>
            <a:pPr marL="642795" lvl="1" indent="-175308">
              <a:buFont typeface="Arial" panose="020B0604020202020204" pitchFamily="34" charset="0"/>
              <a:buChar char="•"/>
            </a:pPr>
            <a:r>
              <a:rPr lang="en-US" sz="1100" b="1" dirty="0"/>
              <a:t>He witnessed:</a:t>
            </a:r>
          </a:p>
          <a:p>
            <a:pPr marL="1110282" lvl="2" indent="-175308">
              <a:buFont typeface="Arial" panose="020B0604020202020204" pitchFamily="34" charset="0"/>
              <a:buChar char="•"/>
            </a:pPr>
            <a:r>
              <a:rPr lang="en-US" sz="1100" dirty="0"/>
              <a:t>Majesty, glory, royalty, divinity, Preeminence (God on His Throne, and the Lamb at His right hand)</a:t>
            </a:r>
          </a:p>
          <a:p>
            <a:r>
              <a:rPr lang="en-US" sz="1100" b="1" dirty="0"/>
              <a:t>(1 Chronicles 29:11) [David’s Praise of God before Israel], </a:t>
            </a:r>
            <a:r>
              <a:rPr lang="en-US" sz="1100" i="1" dirty="0"/>
              <a:t>“</a:t>
            </a:r>
            <a:r>
              <a:rPr lang="en-US" sz="1600" i="1" dirty="0"/>
              <a:t>Yours, O Lord, is the greatness, the power and the glory, the victory and the majesty; for all that is in heaven and in earth is Yours; Yours is the kingdom, O Lord, and You are exalted as head over all.”</a:t>
            </a:r>
            <a:endParaRPr lang="en-US" sz="1100" i="1" dirty="0"/>
          </a:p>
          <a:p>
            <a:pPr marL="1110282" lvl="2" indent="-175308">
              <a:buFont typeface="Arial" panose="020B0604020202020204" pitchFamily="34" charset="0"/>
              <a:buChar char="•"/>
            </a:pPr>
            <a:r>
              <a:rPr lang="en-US" sz="1100" dirty="0"/>
              <a:t>Authority &amp; worship (God, who was worthy)…. 4 living creatures and 24 elders.</a:t>
            </a:r>
          </a:p>
          <a:p>
            <a:r>
              <a:rPr lang="en-US" sz="1100" b="1" dirty="0"/>
              <a:t>(Psalm 150), </a:t>
            </a:r>
            <a:r>
              <a:rPr lang="en-US" sz="1100" i="1" dirty="0"/>
              <a:t>“</a:t>
            </a:r>
            <a:r>
              <a:rPr lang="en-US" sz="1600" i="1" dirty="0"/>
              <a:t>Praise the Lord! Praise God in His sanctuary; Praise Him in His mighty firmament! </a:t>
            </a:r>
            <a:r>
              <a:rPr lang="en-US" sz="1600" i="1" baseline="30000" dirty="0"/>
              <a:t>2</a:t>
            </a:r>
            <a:r>
              <a:rPr lang="en-US" sz="1600" i="1" dirty="0"/>
              <a:t> Praise Him for His mighty acts; Praise Him according to His excellent greatness! </a:t>
            </a:r>
            <a:r>
              <a:rPr lang="en-US" sz="1600" i="1" baseline="30000" dirty="0"/>
              <a:t>3</a:t>
            </a:r>
            <a:r>
              <a:rPr lang="en-US" sz="1600" i="1" dirty="0"/>
              <a:t> Praise Him with the sound of the trumpet; Praise Him with the lute and harp! </a:t>
            </a:r>
            <a:r>
              <a:rPr lang="en-US" sz="1600" i="1" baseline="30000" dirty="0"/>
              <a:t>4</a:t>
            </a:r>
            <a:r>
              <a:rPr lang="en-US" sz="1600" i="1" dirty="0"/>
              <a:t> Praise Him with the timbrel and dance; Praise Him with stringed instruments and flutes! </a:t>
            </a:r>
            <a:r>
              <a:rPr lang="en-US" sz="1600" i="1" baseline="30000" dirty="0"/>
              <a:t>5</a:t>
            </a:r>
            <a:r>
              <a:rPr lang="en-US" sz="1600" i="1" dirty="0"/>
              <a:t> Praise Him with loud cymbals; Praise Him with clashing cymbals! </a:t>
            </a:r>
            <a:r>
              <a:rPr lang="en-US" sz="1600" i="1" baseline="30000" dirty="0"/>
              <a:t>6</a:t>
            </a:r>
            <a:r>
              <a:rPr lang="en-US" sz="1600" i="1" dirty="0"/>
              <a:t> Let everything that has breath praise the Lord. Praise the Lord!”</a:t>
            </a:r>
            <a:endParaRPr lang="en-US" sz="1100" i="1" dirty="0"/>
          </a:p>
          <a:p>
            <a:pPr marL="1577769" lvl="3" indent="-175308">
              <a:buFont typeface="Arial" panose="020B0604020202020204" pitchFamily="34" charset="0"/>
              <a:buChar char="•"/>
            </a:pPr>
            <a:r>
              <a:rPr lang="en-US" sz="1100" b="1" dirty="0"/>
              <a:t>Note:  </a:t>
            </a:r>
            <a:r>
              <a:rPr lang="en-US" sz="1100" dirty="0"/>
              <a:t>These living creatures had a singular purpose in their creation, to worship the Almighty God… (cf. vs. 4-8), </a:t>
            </a:r>
            <a:r>
              <a:rPr lang="en-US" sz="1100" i="1" dirty="0"/>
              <a:t>“They do not rest day or night” </a:t>
            </a:r>
            <a:r>
              <a:rPr lang="en-US" sz="1100" dirty="0"/>
              <a:t>(to worship Him).</a:t>
            </a:r>
          </a:p>
          <a:p>
            <a:pPr marL="642795" lvl="1" indent="-175308">
              <a:buFont typeface="Arial" panose="020B0604020202020204" pitchFamily="34" charset="0"/>
              <a:buChar char="•"/>
            </a:pPr>
            <a:r>
              <a:rPr lang="en-US" sz="1100" b="1" dirty="0"/>
              <a:t>Reading the account elicits strong emotions!</a:t>
            </a:r>
          </a:p>
          <a:p>
            <a:pPr marL="1110282" lvl="2" indent="-175308">
              <a:buFont typeface="Arial" panose="020B0604020202020204" pitchFamily="34" charset="0"/>
              <a:buChar char="•"/>
            </a:pPr>
            <a:r>
              <a:rPr lang="en-US" sz="1100" dirty="0"/>
              <a:t>Awe – John was in the presence of God</a:t>
            </a:r>
          </a:p>
          <a:p>
            <a:pPr marL="1110282" lvl="2" indent="-175308">
              <a:buFont typeface="Arial" panose="020B0604020202020204" pitchFamily="34" charset="0"/>
              <a:buChar char="•"/>
            </a:pPr>
            <a:r>
              <a:rPr lang="en-US" sz="1100" dirty="0"/>
              <a:t>Confidence – The omnipotence of God is on display</a:t>
            </a:r>
          </a:p>
          <a:p>
            <a:r>
              <a:rPr lang="en-US" sz="1100" b="1" dirty="0"/>
              <a:t>(2 Chronicles 32:7-8), [Words of King Hezekiah as the King of Assyria lay siege to Jerusalem], </a:t>
            </a:r>
            <a:r>
              <a:rPr lang="en-US" sz="1600" i="1" dirty="0"/>
              <a:t>“Be strong and courageous; do not be afraid nor dismayed before the king of Assyria, nor before all the multitude that is with him; for there are more with us than with him.</a:t>
            </a:r>
            <a:r>
              <a:rPr lang="en-US" sz="1600" i="1" baseline="30000" dirty="0"/>
              <a:t> 8</a:t>
            </a:r>
            <a:r>
              <a:rPr lang="en-US" sz="1600" i="1" dirty="0"/>
              <a:t> With him is an arm of flesh; but with us is the Lord our God, to help us and to fight our battles.” And the people were strengthened by the words of Hezekiah king of Judah.”</a:t>
            </a:r>
          </a:p>
          <a:p>
            <a:pPr marL="1577769" lvl="3" indent="-175308">
              <a:buFont typeface="Arial" panose="020B0604020202020204" pitchFamily="34" charset="0"/>
              <a:buChar char="•"/>
            </a:pPr>
            <a:r>
              <a:rPr lang="en-US" sz="1600" dirty="0"/>
              <a:t>The Lord sent an angel that cut down “every might man of valor, leader and captain the camp of the king of Assyria (vs. 21).  185,000 Assyrians.</a:t>
            </a:r>
          </a:p>
          <a:p>
            <a:pPr marL="1577769" lvl="3" indent="-175308">
              <a:buFont typeface="Arial" panose="020B0604020202020204" pitchFamily="34" charset="0"/>
              <a:buChar char="•"/>
            </a:pPr>
            <a:r>
              <a:rPr lang="en-US" sz="1600" dirty="0"/>
              <a:t>That same God is on our side!</a:t>
            </a:r>
            <a:endParaRPr lang="en-US" sz="1100" dirty="0"/>
          </a:p>
          <a:p>
            <a:pPr marL="1110282" lvl="2" indent="-175308">
              <a:buFont typeface="Arial" panose="020B0604020202020204" pitchFamily="34" charset="0"/>
              <a:buChar char="•"/>
            </a:pPr>
            <a:r>
              <a:rPr lang="en-US" sz="1100" dirty="0"/>
              <a:t>Joy – </a:t>
            </a:r>
            <a:r>
              <a:rPr lang="en-US" sz="1100" i="1" dirty="0"/>
              <a:t>“I was </a:t>
            </a:r>
            <a:r>
              <a:rPr lang="en-US" sz="1100" i="1" u="sng" dirty="0"/>
              <a:t>glad</a:t>
            </a:r>
            <a:r>
              <a:rPr lang="en-US" sz="1100" i="1" dirty="0"/>
              <a:t> when they said unto me, ‘Let us go into the house of the Lord’” </a:t>
            </a:r>
            <a:r>
              <a:rPr lang="en-US" sz="1100" b="1" dirty="0"/>
              <a:t>(Psalm 122:1).</a:t>
            </a:r>
          </a:p>
          <a:p>
            <a:pPr marL="1110282" lvl="2" indent="-175308">
              <a:buFont typeface="Arial" panose="020B0604020202020204" pitchFamily="34" charset="0"/>
              <a:buChar char="•"/>
            </a:pPr>
            <a:r>
              <a:rPr lang="en-US" sz="1100" dirty="0"/>
              <a:t>Thrill – Is it not thrilling to be a witness of great and wondrous events?  What event greater than the opening of God’s scroll!</a:t>
            </a:r>
          </a:p>
          <a:p>
            <a:pPr marL="1110282" lvl="2" indent="-175308">
              <a:buFont typeface="Arial" panose="020B0604020202020204" pitchFamily="34" charset="0"/>
              <a:buChar char="•"/>
            </a:pPr>
            <a:r>
              <a:rPr lang="en-US" sz="1100" dirty="0"/>
              <a:t>Note:  John was sad when no worthy one was initially found who could open the scroll (Wouldn’t we be as well?)</a:t>
            </a:r>
          </a:p>
          <a:p>
            <a:pPr marL="1110282" lvl="2" indent="-175308">
              <a:buFont typeface="Arial" panose="020B0604020202020204" pitchFamily="34" charset="0"/>
              <a:buChar char="•"/>
            </a:pPr>
            <a:r>
              <a:rPr lang="en-US" sz="1100" dirty="0"/>
              <a:t>The relief and joy of John at the revelation of the lamb of God is obvious.  Surely we can relate.</a:t>
            </a:r>
          </a:p>
          <a:p>
            <a:r>
              <a:rPr lang="en-US" sz="1100" b="1" dirty="0"/>
              <a:t>(1 Corinthians 15:17-22), </a:t>
            </a:r>
            <a:r>
              <a:rPr lang="en-US" sz="1100" i="1" dirty="0"/>
              <a:t>“</a:t>
            </a:r>
            <a:r>
              <a:rPr lang="en-US" sz="1600" i="1" dirty="0"/>
              <a:t>And if Christ is not risen, your faith is futile; you are still in your sins!</a:t>
            </a:r>
            <a:r>
              <a:rPr lang="en-US" sz="1600" i="1" baseline="30000" dirty="0"/>
              <a:t> 18</a:t>
            </a:r>
            <a:r>
              <a:rPr lang="en-US" sz="1600" i="1" dirty="0"/>
              <a:t> Then also those who have fallen asleep in Christ have perished.</a:t>
            </a:r>
            <a:r>
              <a:rPr lang="en-US" sz="1600" i="1" baseline="30000" dirty="0"/>
              <a:t> 19</a:t>
            </a:r>
            <a:r>
              <a:rPr lang="en-US" sz="1600" i="1" dirty="0"/>
              <a:t> If in this life only we have hope in Christ, we are of all men the most pitiable. </a:t>
            </a:r>
            <a:r>
              <a:rPr lang="en-US" sz="1600" i="1" baseline="30000" dirty="0"/>
              <a:t>20</a:t>
            </a:r>
            <a:r>
              <a:rPr lang="en-US" sz="1600" i="1" dirty="0"/>
              <a:t> </a:t>
            </a:r>
            <a:r>
              <a:rPr lang="en-US" sz="1600" i="1" u="sng" dirty="0"/>
              <a:t>But now Christ is risen from the dead</a:t>
            </a:r>
            <a:r>
              <a:rPr lang="en-US" sz="1600" i="1" dirty="0"/>
              <a:t>, and has become the </a:t>
            </a:r>
            <a:r>
              <a:rPr lang="en-US" sz="1600" i="1" dirty="0" err="1"/>
              <a:t>firstfruits</a:t>
            </a:r>
            <a:r>
              <a:rPr lang="en-US" sz="1600" i="1" dirty="0"/>
              <a:t> of those who have fallen asleep.</a:t>
            </a:r>
            <a:r>
              <a:rPr lang="en-US" sz="1600" i="1" baseline="30000" dirty="0"/>
              <a:t> 21</a:t>
            </a:r>
            <a:r>
              <a:rPr lang="en-US" sz="1600" i="1" dirty="0"/>
              <a:t> For since by man came death, by Man also came the resurrection of the dead.</a:t>
            </a:r>
            <a:r>
              <a:rPr lang="en-US" sz="1600" i="1" baseline="30000" dirty="0"/>
              <a:t> 22</a:t>
            </a:r>
            <a:r>
              <a:rPr lang="en-US" sz="1600" i="1" dirty="0"/>
              <a:t> For as in Adam all die, even so in Christ all shall be made alive.”</a:t>
            </a:r>
            <a:endParaRPr lang="en-US" sz="1100" b="1"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623829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Why is it found here early in the book?</a:t>
            </a:r>
          </a:p>
          <a:p>
            <a:endParaRPr lang="en-US" sz="1100" b="1" dirty="0"/>
          </a:p>
          <a:p>
            <a:r>
              <a:rPr lang="en-US" sz="1100" b="1" dirty="0"/>
              <a:t>My Thoughts:</a:t>
            </a:r>
          </a:p>
          <a:p>
            <a:pPr marL="175308" indent="-175308">
              <a:buFont typeface="Arial" panose="020B0604020202020204" pitchFamily="34" charset="0"/>
              <a:buChar char="•"/>
            </a:pPr>
            <a:r>
              <a:rPr lang="en-US" sz="1100" b="1" dirty="0"/>
              <a:t>A discussion of the trials and tribulations, their cause (principalities and powers), and the consequence to God’s people will follow in the book.</a:t>
            </a:r>
          </a:p>
          <a:p>
            <a:pPr marL="642795" lvl="1" indent="-175308">
              <a:buFont typeface="Arial" panose="020B0604020202020204" pitchFamily="34" charset="0"/>
              <a:buChar char="•"/>
            </a:pPr>
            <a:r>
              <a:rPr lang="en-US" sz="1100" dirty="0"/>
              <a:t>How important it is to begin by showing who is on our side, and of what They are capable!</a:t>
            </a:r>
          </a:p>
          <a:p>
            <a:pPr marL="175308" indent="-175308">
              <a:buFont typeface="Arial" panose="020B0604020202020204" pitchFamily="34" charset="0"/>
              <a:buChar char="•"/>
            </a:pPr>
            <a:r>
              <a:rPr lang="en-US" sz="1100" b="1" dirty="0"/>
              <a:t>Remember the theme of the book, established in our very first week of study:</a:t>
            </a:r>
          </a:p>
          <a:p>
            <a:pPr marL="642795" lvl="1" indent="-175308">
              <a:buFont typeface="Arial" panose="020B0604020202020204" pitchFamily="34" charset="0"/>
              <a:buChar char="•"/>
            </a:pPr>
            <a:r>
              <a:rPr lang="en-US" b="0" i="0" dirty="0"/>
              <a:t>The victory of God and Christ over Satan</a:t>
            </a:r>
          </a:p>
          <a:p>
            <a:pPr marL="642795" lvl="1" indent="-175308">
              <a:buFont typeface="Arial" panose="020B0604020202020204" pitchFamily="34" charset="0"/>
              <a:buChar char="•"/>
            </a:pPr>
            <a:r>
              <a:rPr lang="en-US" b="0" i="0" dirty="0"/>
              <a:t>The ultimate victory of God’s people, and defeat of evil.</a:t>
            </a:r>
          </a:p>
          <a:p>
            <a:pPr marL="175308" indent="-175308">
              <a:buFont typeface="Arial" panose="020B0604020202020204" pitchFamily="34" charset="0"/>
              <a:buChar char="•"/>
            </a:pPr>
            <a:r>
              <a:rPr lang="en-US" b="1" i="0" dirty="0"/>
              <a:t>God wants confidence, peace and surety for His people!</a:t>
            </a:r>
          </a:p>
          <a:p>
            <a:r>
              <a:rPr lang="en-US" b="1" i="0" dirty="0"/>
              <a:t>(Romans 8:31-32), </a:t>
            </a:r>
            <a:r>
              <a:rPr lang="en-US" b="0" i="1" dirty="0"/>
              <a:t>“</a:t>
            </a:r>
            <a:r>
              <a:rPr lang="en-US" i="1" dirty="0"/>
              <a:t>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p>
          <a:p>
            <a:r>
              <a:rPr lang="en-US" b="1" i="0" dirty="0"/>
              <a:t>(Romans 8:37-39), </a:t>
            </a:r>
            <a:r>
              <a:rPr lang="en-US" b="0" i="1" dirty="0"/>
              <a:t>“</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endParaRPr lang="en-US" b="0" i="1" dirty="0"/>
          </a:p>
          <a:p>
            <a:pPr defTabSz="934974">
              <a:defRPr/>
            </a:pPr>
            <a:r>
              <a:rPr lang="en-US" b="1" i="0" dirty="0"/>
              <a:t>(Revelation 11:16-18) [The 24 elders proclaim the victory of God], </a:t>
            </a:r>
            <a:r>
              <a:rPr lang="en-US" i="1" dirty="0"/>
              <a:t>“And the twenty-four elders who sat before God on their thrones fell on their faces and worshiped God,</a:t>
            </a:r>
            <a:r>
              <a:rPr lang="en-US" i="1" baseline="30000" dirty="0"/>
              <a:t> 17</a:t>
            </a:r>
            <a:r>
              <a:rPr lang="en-US" i="1" dirty="0"/>
              <a:t> saying: “We give You thanks, O Lord God Almighty, The One who is and who was and who is to come, Because You have taken Your great power and reigned. </a:t>
            </a:r>
            <a:r>
              <a:rPr lang="en-US" i="1" baseline="30000" dirty="0"/>
              <a:t>18</a:t>
            </a:r>
            <a:r>
              <a:rPr lang="en-US" i="1" dirty="0"/>
              <a:t> </a:t>
            </a:r>
            <a:r>
              <a:rPr lang="en-US" i="1" u="sng" dirty="0"/>
              <a:t>The nations were angry, and Your wrath has come, And the time of the dead, that they should be judged, And that You should reward Your servants the prophets and the saints</a:t>
            </a:r>
            <a:r>
              <a:rPr lang="en-US" i="1" dirty="0"/>
              <a:t>, And those who fear Your name, small and great, And should destroy those who destroy the earth.”</a:t>
            </a:r>
            <a:endParaRPr lang="en-US" b="0" i="1" dirty="0"/>
          </a:p>
          <a:p>
            <a:pPr marL="175308" indent="-175308">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9397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Note:  In every sense, the message of Revelation 4 &amp; 5 is timeless.  So, the applications that the 1</a:t>
            </a:r>
            <a:r>
              <a:rPr lang="en-US" sz="1100" b="1" baseline="30000" dirty="0"/>
              <a:t>st</a:t>
            </a:r>
            <a:r>
              <a:rPr lang="en-US" sz="1100" b="1" dirty="0"/>
              <a:t> century Christians would make from the vision is exactly the same as we today!</a:t>
            </a:r>
          </a:p>
          <a:p>
            <a:pPr marL="642795" lvl="1" indent="-175308">
              <a:buFont typeface="Arial" panose="020B0604020202020204" pitchFamily="34" charset="0"/>
              <a:buChar char="•"/>
            </a:pPr>
            <a:r>
              <a:rPr lang="en-US" sz="1100" b="1" dirty="0"/>
              <a:t>God is in control</a:t>
            </a:r>
          </a:p>
          <a:p>
            <a:r>
              <a:rPr lang="en-US" sz="1100" b="1" dirty="0"/>
              <a:t>(1 Chronicles 29:12-13), </a:t>
            </a:r>
            <a:r>
              <a:rPr lang="en-US" sz="1100" b="1" i="1" dirty="0"/>
              <a:t>“</a:t>
            </a:r>
            <a:r>
              <a:rPr lang="en-US" sz="1600" i="1" dirty="0"/>
              <a:t>Both riches and honor come from You, And You reign over all. In Your hand is power and might; In Your hand it is to make great and to give strength to all. </a:t>
            </a:r>
            <a:r>
              <a:rPr lang="en-US" sz="1600" i="1" baseline="30000" dirty="0"/>
              <a:t>13</a:t>
            </a:r>
            <a:r>
              <a:rPr lang="en-US" sz="1600" i="1" dirty="0"/>
              <a:t> “Now therefore, our God, we thank You and praise Your glorious name.”</a:t>
            </a:r>
          </a:p>
          <a:p>
            <a:pPr marL="642795" lvl="1" indent="-175308">
              <a:buFont typeface="Arial" panose="020B0604020202020204" pitchFamily="34" charset="0"/>
              <a:buChar char="•"/>
            </a:pPr>
            <a:r>
              <a:rPr lang="en-US" sz="1100" b="1" dirty="0"/>
              <a:t>His will shall be accomplished on the earth (What is that will?) (The scroll in the vision)</a:t>
            </a:r>
          </a:p>
          <a:p>
            <a:r>
              <a:rPr lang="en-US" sz="1100" b="1" dirty="0"/>
              <a:t>(Acts 17:26-27), </a:t>
            </a:r>
            <a:r>
              <a:rPr lang="en-US" sz="1100" i="1" dirty="0"/>
              <a:t>“</a:t>
            </a:r>
            <a:r>
              <a:rPr lang="en-US" sz="1600" i="1" dirty="0"/>
              <a:t>And He has made from one blood every nation of men to dwell on all the face of the earth, and has determined their </a:t>
            </a:r>
            <a:r>
              <a:rPr lang="en-US" sz="1600" i="1" dirty="0" err="1"/>
              <a:t>preappointed</a:t>
            </a:r>
            <a:r>
              <a:rPr lang="en-US" sz="1600" i="1" dirty="0"/>
              <a:t> times and the boundaries of their dwellings,</a:t>
            </a:r>
            <a:r>
              <a:rPr lang="en-US" sz="1600" i="1" baseline="30000" dirty="0"/>
              <a:t> 27</a:t>
            </a:r>
            <a:r>
              <a:rPr lang="en-US" sz="1600" i="1" dirty="0"/>
              <a:t> so that they should seek the Lord, in the hope that they might grope for Him and find Him, though He is not far from each one of us.”</a:t>
            </a:r>
          </a:p>
          <a:p>
            <a:pPr marL="642795" lvl="1" indent="-175308">
              <a:buFont typeface="Arial" panose="020B0604020202020204" pitchFamily="34" charset="0"/>
              <a:buChar char="•"/>
            </a:pPr>
            <a:r>
              <a:rPr lang="en-US" sz="1600" b="1" dirty="0"/>
              <a:t>We are not the center of the universe, but God is the center of all things! (Theocentric view of reality).</a:t>
            </a:r>
            <a:endParaRPr lang="en-US" sz="1100" b="1" dirty="0"/>
          </a:p>
          <a:p>
            <a:pPr marL="1110282" lvl="2" indent="-175308">
              <a:buFont typeface="Arial" panose="020B0604020202020204" pitchFamily="34" charset="0"/>
              <a:buChar char="•"/>
            </a:pPr>
            <a:r>
              <a:rPr lang="en-US" sz="1100" b="1" dirty="0"/>
              <a:t>Recently viewed Video:  Hubble telescope, focused on one section of black space.</a:t>
            </a:r>
          </a:p>
          <a:p>
            <a:pPr marL="1577769" lvl="3" indent="-175308">
              <a:buFont typeface="Arial" panose="020B0604020202020204" pitchFamily="34" charset="0"/>
              <a:buChar char="•"/>
            </a:pPr>
            <a:r>
              <a:rPr lang="en-US" sz="1100" dirty="0"/>
              <a:t>Picture developed.  Two stars, and then hundreds and hundreds of galaxies, each with millions and millions of stars.</a:t>
            </a:r>
          </a:p>
          <a:p>
            <a:pPr marL="1577769" lvl="3" indent="-175308">
              <a:buFont typeface="Arial" panose="020B0604020202020204" pitchFamily="34" charset="0"/>
              <a:buChar char="•"/>
            </a:pPr>
            <a:r>
              <a:rPr lang="en-US" sz="1100" dirty="0"/>
              <a:t>How much of the universe?  Hold a dime at arms length, size of the eye on Truman’s face.</a:t>
            </a:r>
          </a:p>
          <a:p>
            <a:pPr marL="1577769" lvl="3" indent="-175308">
              <a:buFont typeface="Arial" panose="020B0604020202020204" pitchFamily="34" charset="0"/>
              <a:buChar char="•"/>
            </a:pPr>
            <a:r>
              <a:rPr lang="en-US" sz="1100" dirty="0"/>
              <a:t>The earth is nowhere near the center of the universe, and is small and insignificant</a:t>
            </a:r>
          </a:p>
          <a:p>
            <a:pPr marL="1577769" lvl="3" indent="-175308">
              <a:buFont typeface="Arial" panose="020B0604020202020204" pitchFamily="34" charset="0"/>
              <a:buChar char="•"/>
            </a:pPr>
            <a:r>
              <a:rPr lang="en-US" sz="1100" dirty="0"/>
              <a:t>Think of the sun the size of a soccer ball.  The earth would be 26 yards away, the size of the head of a pen.</a:t>
            </a:r>
          </a:p>
          <a:p>
            <a:pPr marL="1110282" lvl="2" indent="-175308">
              <a:buFont typeface="Arial" panose="020B0604020202020204" pitchFamily="34" charset="0"/>
              <a:buChar char="•"/>
            </a:pPr>
            <a:r>
              <a:rPr lang="en-US" sz="1100" b="1" dirty="0"/>
              <a:t>But, look at it from behind the curtain! (Concentric circles, ripples in the center of a pond)</a:t>
            </a:r>
          </a:p>
          <a:p>
            <a:pPr marL="1577769" lvl="3" indent="-175308">
              <a:buFont typeface="Arial" panose="020B0604020202020204" pitchFamily="34" charset="0"/>
              <a:buChar char="•"/>
            </a:pPr>
            <a:r>
              <a:rPr lang="en-US" sz="1100" dirty="0"/>
              <a:t>(Revelation 4:2) God on throne (5:7) Jesus beside him</a:t>
            </a:r>
          </a:p>
          <a:p>
            <a:pPr marL="1577769" lvl="3" indent="-175308">
              <a:buFont typeface="Arial" panose="020B0604020202020204" pitchFamily="34" charset="0"/>
              <a:buChar char="•"/>
            </a:pPr>
            <a:r>
              <a:rPr lang="en-US" sz="1100" dirty="0"/>
              <a:t>(4:4) 24 thrones with 24 elders</a:t>
            </a:r>
          </a:p>
          <a:p>
            <a:pPr marL="1577769" lvl="3" indent="-175308">
              <a:buFont typeface="Arial" panose="020B0604020202020204" pitchFamily="34" charset="0"/>
              <a:buChar char="•"/>
            </a:pPr>
            <a:r>
              <a:rPr lang="en-US" sz="1100" dirty="0"/>
              <a:t>(4:6) Around the throne 4 living creatures</a:t>
            </a:r>
          </a:p>
          <a:p>
            <a:pPr marL="1577769" lvl="3" indent="-175308">
              <a:buFont typeface="Arial" panose="020B0604020202020204" pitchFamily="34" charset="0"/>
              <a:buChar char="•"/>
            </a:pPr>
            <a:r>
              <a:rPr lang="en-US" sz="1100" dirty="0"/>
              <a:t>(5:11) Angels surrounding the throne (10,000 X 10,000, and thousands of thousands)</a:t>
            </a:r>
          </a:p>
          <a:p>
            <a:pPr marL="1577769" lvl="3" indent="-175308">
              <a:buFont typeface="Arial" panose="020B0604020202020204" pitchFamily="34" charset="0"/>
              <a:buChar char="•"/>
            </a:pPr>
            <a:r>
              <a:rPr lang="en-US" sz="1100" dirty="0"/>
              <a:t>(5:13) The rest of creation</a:t>
            </a:r>
          </a:p>
          <a:p>
            <a:pPr marL="1577769" lvl="3" indent="-175308">
              <a:buFont typeface="Arial" panose="020B0604020202020204" pitchFamily="34" charset="0"/>
              <a:buChar char="•"/>
            </a:pPr>
            <a:endParaRPr lang="en-US" sz="1100" b="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829719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chapters 2 and 3</a:t>
            </a:r>
          </a:p>
          <a:p>
            <a:pPr marL="642795" lvl="1" indent="-175308">
              <a:buFont typeface="Arial" panose="020B0604020202020204" pitchFamily="34" charset="0"/>
              <a:buChar char="•"/>
            </a:pPr>
            <a:r>
              <a:rPr lang="en-US" b="1" dirty="0"/>
              <a:t>Identify and define</a:t>
            </a:r>
          </a:p>
          <a:p>
            <a:pPr marL="175308" indent="-175308">
              <a:buFont typeface="Arial" panose="020B0604020202020204" pitchFamily="34" charset="0"/>
              <a:buChar char="•"/>
            </a:pPr>
            <a:r>
              <a:rPr lang="en-US" b="1" dirty="0"/>
              <a:t>Open Door (4:1)</a:t>
            </a:r>
          </a:p>
          <a:p>
            <a:pPr marL="642795" lvl="1" indent="-175308">
              <a:buFont typeface="Arial" panose="020B0604020202020204" pitchFamily="34" charset="0"/>
              <a:buChar char="•"/>
            </a:pPr>
            <a:r>
              <a:rPr lang="en-US" dirty="0"/>
              <a:t>Typically, the use of the word “door” symbolically indicates an opportunity</a:t>
            </a:r>
          </a:p>
          <a:p>
            <a:r>
              <a:rPr lang="en-US" b="1" dirty="0"/>
              <a:t>(3:8), [Letter to church in Philadelphia], </a:t>
            </a:r>
            <a:r>
              <a:rPr lang="en-US" i="1" dirty="0"/>
              <a:t>“I know your works. See, I have set before you an open door, and no one can shut it; for you have a little strength, have kept My word, and have not denied My name.”</a:t>
            </a:r>
          </a:p>
          <a:p>
            <a:r>
              <a:rPr lang="en-US" b="1" dirty="0"/>
              <a:t>(1 Corinthians 16;8-9), </a:t>
            </a:r>
            <a:r>
              <a:rPr lang="en-US" i="1" dirty="0"/>
              <a:t>“But I will tarry in Ephesus until Pentecost.</a:t>
            </a:r>
            <a:r>
              <a:rPr lang="en-US" i="1" baseline="30000" dirty="0"/>
              <a:t> 9</a:t>
            </a:r>
            <a:r>
              <a:rPr lang="en-US" i="1" dirty="0"/>
              <a:t> For a great and effective door has opened to me, and there are many adversaries.”</a:t>
            </a:r>
          </a:p>
          <a:p>
            <a:pPr marL="642795" lvl="1" indent="-175308">
              <a:buFont typeface="Arial" panose="020B0604020202020204" pitchFamily="34" charset="0"/>
              <a:buChar char="•"/>
            </a:pPr>
            <a:r>
              <a:rPr lang="en-US" dirty="0"/>
              <a:t>Here it indicates access.  John had the opportunity to enter the throne room of God!</a:t>
            </a:r>
          </a:p>
          <a:p>
            <a:pPr marL="175308" indent="-175308">
              <a:buFont typeface="Arial" panose="020B0604020202020204" pitchFamily="34" charset="0"/>
              <a:buChar char="•"/>
            </a:pPr>
            <a:r>
              <a:rPr lang="en-US" b="1" dirty="0"/>
              <a:t>Voice like a trumpet (4:1)</a:t>
            </a:r>
          </a:p>
          <a:p>
            <a:pPr marL="642795" lvl="1" indent="-175308">
              <a:buFont typeface="Arial" panose="020B0604020202020204" pitchFamily="34" charset="0"/>
              <a:buChar char="•"/>
            </a:pPr>
            <a:r>
              <a:rPr lang="en-US" dirty="0"/>
              <a:t>The voice is not identified, but the sound of a trumpet is piercing and clear</a:t>
            </a:r>
          </a:p>
          <a:p>
            <a:pPr marL="642795" lvl="1" indent="-175308">
              <a:buFont typeface="Arial" panose="020B0604020202020204" pitchFamily="34" charset="0"/>
              <a:buChar char="•"/>
            </a:pPr>
            <a:r>
              <a:rPr lang="en-US" dirty="0"/>
              <a:t>The voice compelled John to come witness the scene</a:t>
            </a:r>
          </a:p>
          <a:p>
            <a:pPr marL="642795" lvl="1" indent="-175308">
              <a:buFont typeface="Arial" panose="020B0604020202020204" pitchFamily="34" charset="0"/>
              <a:buChar char="•"/>
            </a:pPr>
            <a:r>
              <a:rPr lang="en-US" dirty="0"/>
              <a:t>The image is found elsewhere in scripture</a:t>
            </a:r>
          </a:p>
          <a:p>
            <a:r>
              <a:rPr lang="en-US" b="1" dirty="0"/>
              <a:t>(Exodus 19:16-19) [at Mount Sinai, in God’s presence],</a:t>
            </a:r>
            <a:r>
              <a:rPr lang="en-US" b="1" i="1" dirty="0"/>
              <a:t> </a:t>
            </a:r>
            <a:r>
              <a:rPr lang="en-US" i="1" dirty="0"/>
              <a:t>“Then it came to pass on the third day, in the morning, that there were </a:t>
            </a:r>
            <a:r>
              <a:rPr lang="en-US" i="1" dirty="0" err="1"/>
              <a:t>thunderings</a:t>
            </a:r>
            <a:r>
              <a:rPr lang="en-US" i="1" dirty="0"/>
              <a:t> and lightnings, and a thick cloud on the mountain; and the sound of the trumpet was very loud, so that all the people who were in the camp trembled.</a:t>
            </a:r>
            <a:r>
              <a:rPr lang="en-US" i="1" baseline="30000" dirty="0"/>
              <a:t> 17</a:t>
            </a:r>
            <a:r>
              <a:rPr lang="en-US" i="1" dirty="0"/>
              <a:t> And Moses brought the people out of the camp to meet with God, and they stood at the foot of the mountain.</a:t>
            </a:r>
            <a:r>
              <a:rPr lang="en-US" i="1" baseline="30000" dirty="0"/>
              <a:t> 18</a:t>
            </a:r>
            <a:r>
              <a:rPr lang="en-US" i="1" dirty="0"/>
              <a:t> Now Mount Sinai was completely in smoke, because the Lord descended upon it in fire. Its smoke ascended like the smoke of a furnace, and the whole mountain quaked greatly.</a:t>
            </a:r>
            <a:r>
              <a:rPr lang="en-US" i="1" baseline="30000" dirty="0"/>
              <a:t> 19</a:t>
            </a:r>
            <a:r>
              <a:rPr lang="en-US" i="1" dirty="0"/>
              <a:t> And when the blast of the trumpet sounded long and became louder and louder, Moses spoke, and God answered him by voice.”</a:t>
            </a:r>
          </a:p>
          <a:p>
            <a:r>
              <a:rPr lang="en-US" b="1" dirty="0"/>
              <a:t>(1 Corinthians 15:51-52), [At Christ’s coming], </a:t>
            </a:r>
            <a:r>
              <a:rPr lang="en-US" i="1" dirty="0"/>
              <a:t>“Behold, I tell you a mystery: We shall not all sleep, but we shall all be changed—</a:t>
            </a:r>
            <a:r>
              <a:rPr lang="en-US" i="1" baseline="30000" dirty="0"/>
              <a:t> 52</a:t>
            </a:r>
            <a:r>
              <a:rPr lang="en-US" i="1" dirty="0"/>
              <a:t> in a moment, in the twinkling of an eye, at the last trumpet. For the trumpet will sound, and the dead will be raised incorruptible, and we shall be changed.”</a:t>
            </a:r>
          </a:p>
          <a:p>
            <a:pPr marL="175308" indent="-175308">
              <a:buFont typeface="Arial" panose="020B0604020202020204" pitchFamily="34" charset="0"/>
              <a:buChar char="•"/>
            </a:pPr>
            <a:r>
              <a:rPr lang="en-US" b="1" dirty="0"/>
              <a:t>Throne (4:2)</a:t>
            </a:r>
          </a:p>
          <a:p>
            <a:pPr marL="642795" lvl="1" indent="-175308">
              <a:buFont typeface="Arial" panose="020B0604020202020204" pitchFamily="34" charset="0"/>
              <a:buChar char="•"/>
            </a:pPr>
            <a:r>
              <a:rPr lang="en-US" dirty="0"/>
              <a:t>The throne of God. (Mentioned 17 times in this scene/at least 40 times in the book)</a:t>
            </a:r>
          </a:p>
          <a:p>
            <a:pPr marL="642795" lvl="1" indent="-175308">
              <a:buFont typeface="Arial" panose="020B0604020202020204" pitchFamily="34" charset="0"/>
              <a:buChar char="•"/>
            </a:pPr>
            <a:r>
              <a:rPr lang="en-US" dirty="0"/>
              <a:t>Signifies the “infinite power, rule and dominion of God over His creation (</a:t>
            </a:r>
            <a:r>
              <a:rPr lang="en-US" dirty="0" err="1"/>
              <a:t>Harkrider</a:t>
            </a:r>
            <a:r>
              <a:rPr lang="en-US" dirty="0"/>
              <a:t>)</a:t>
            </a:r>
          </a:p>
          <a:p>
            <a:r>
              <a:rPr lang="en-US" b="1" dirty="0"/>
              <a:t>(1 Kings 22:19) [Similar vision to Micaiah during Ahab’s reign], </a:t>
            </a:r>
            <a:r>
              <a:rPr lang="en-US" i="1" dirty="0"/>
              <a:t>“Then Micaiah said, “Therefore hear the word of the Lord: I saw the Lord sitting on His throne, and all the host of heaven standing by, on His right hand and on His left.”</a:t>
            </a:r>
          </a:p>
          <a:p>
            <a:pPr marL="175308" indent="-175308">
              <a:buFont typeface="Arial" panose="020B0604020202020204" pitchFamily="34" charset="0"/>
              <a:buChar char="•"/>
            </a:pPr>
            <a:r>
              <a:rPr lang="en-US" b="1" dirty="0"/>
              <a:t>God on Throne (4:2-3)</a:t>
            </a:r>
          </a:p>
          <a:p>
            <a:pPr marL="642795" lvl="1" indent="-175308">
              <a:buFont typeface="Arial" panose="020B0604020202020204" pitchFamily="34" charset="0"/>
              <a:buChar char="•"/>
            </a:pPr>
            <a:r>
              <a:rPr lang="en-US" dirty="0"/>
              <a:t>Not an anthropomorphic representation of God</a:t>
            </a:r>
          </a:p>
          <a:p>
            <a:pPr marL="642795" lvl="1" indent="-175308">
              <a:buFont typeface="Arial" panose="020B0604020202020204" pitchFamily="34" charset="0"/>
              <a:buChar char="•"/>
            </a:pPr>
            <a:r>
              <a:rPr lang="en-US" dirty="0"/>
              <a:t>The two gemstones represent the Divine attributes of God as Spirit</a:t>
            </a:r>
          </a:p>
          <a:p>
            <a:pPr marL="1110282" lvl="2" indent="-175308">
              <a:buFont typeface="Arial" panose="020B0604020202020204" pitchFamily="34" charset="0"/>
              <a:buChar char="•"/>
            </a:pPr>
            <a:r>
              <a:rPr lang="en-US" dirty="0"/>
              <a:t>Gemstones associated with radiance and value</a:t>
            </a:r>
          </a:p>
          <a:p>
            <a:pPr marL="1110282" lvl="2" indent="-175308">
              <a:buFont typeface="Arial" panose="020B0604020202020204" pitchFamily="34" charset="0"/>
              <a:buChar char="•"/>
            </a:pPr>
            <a:r>
              <a:rPr lang="en-US" b="1" dirty="0"/>
              <a:t>Jasper</a:t>
            </a:r>
            <a:r>
              <a:rPr lang="en-US" dirty="0"/>
              <a:t> – (Note:  in 21:11 – “clear as crystal”) Such clarity would rightly emphasize the righteousness and holiness of God</a:t>
            </a:r>
          </a:p>
          <a:p>
            <a:pPr marL="1110282" lvl="2" indent="-175308">
              <a:buFont typeface="Arial" panose="020B0604020202020204" pitchFamily="34" charset="0"/>
              <a:buChar char="•"/>
            </a:pPr>
            <a:r>
              <a:rPr lang="en-US" b="1" dirty="0"/>
              <a:t>Sardius – (</a:t>
            </a:r>
            <a:r>
              <a:rPr lang="en-US" b="1" dirty="0" err="1"/>
              <a:t>sardino</a:t>
            </a:r>
            <a:r>
              <a:rPr lang="en-US" b="1" dirty="0"/>
              <a:t>) </a:t>
            </a:r>
            <a:r>
              <a:rPr lang="en-US" dirty="0">
                <a:solidFill>
                  <a:srgbClr val="292F33"/>
                </a:solidFill>
              </a:rPr>
              <a:t>a sardius, a precious stone of which there are two types, the former is called a carnelian (because flesh </a:t>
            </a:r>
            <a:r>
              <a:rPr lang="en-US" dirty="0" err="1">
                <a:solidFill>
                  <a:srgbClr val="292F33"/>
                </a:solidFill>
              </a:rPr>
              <a:t>coloured</a:t>
            </a:r>
            <a:r>
              <a:rPr lang="en-US" dirty="0">
                <a:solidFill>
                  <a:srgbClr val="292F33"/>
                </a:solidFill>
              </a:rPr>
              <a:t>) and the latter a sard (Thayer)</a:t>
            </a:r>
          </a:p>
          <a:p>
            <a:pPr marL="1577769" lvl="3" indent="-175308">
              <a:buFont typeface="Arial" panose="020B0604020202020204" pitchFamily="34" charset="0"/>
              <a:buChar char="•"/>
            </a:pPr>
            <a:r>
              <a:rPr lang="en-US" dirty="0">
                <a:solidFill>
                  <a:srgbClr val="292F33"/>
                </a:solidFill>
              </a:rPr>
              <a:t>Most scholars say the sardius stone, however, references the “sard” which is a red/reddish brown stone.  This would emphasize God’s justice</a:t>
            </a:r>
          </a:p>
          <a:p>
            <a:r>
              <a:rPr lang="en-US" b="1" dirty="0">
                <a:solidFill>
                  <a:srgbClr val="292F33"/>
                </a:solidFill>
              </a:rPr>
              <a:t>(Hebrews 12:29), </a:t>
            </a:r>
            <a:r>
              <a:rPr lang="en-US" i="1" dirty="0">
                <a:solidFill>
                  <a:srgbClr val="292F33"/>
                </a:solidFill>
              </a:rPr>
              <a:t>“</a:t>
            </a:r>
            <a:r>
              <a:rPr lang="en-US" i="1" dirty="0"/>
              <a:t>For our God is a consuming fire.”</a:t>
            </a:r>
            <a:endParaRPr lang="en-US" i="1" dirty="0">
              <a:solidFill>
                <a:srgbClr val="292F33"/>
              </a:solidFill>
            </a:endParaRPr>
          </a:p>
          <a:p>
            <a:r>
              <a:rPr lang="en-US" b="1" dirty="0">
                <a:solidFill>
                  <a:srgbClr val="292F33"/>
                </a:solidFill>
              </a:rPr>
              <a:t>(Psalm 89:14), </a:t>
            </a:r>
            <a:r>
              <a:rPr lang="en-US" i="1" dirty="0">
                <a:solidFill>
                  <a:srgbClr val="292F33"/>
                </a:solidFill>
              </a:rPr>
              <a:t>“</a:t>
            </a:r>
            <a:r>
              <a:rPr lang="en-US" i="1" dirty="0"/>
              <a:t>Righteousness and justice are the foundation of Your throne; mercy and truth go before Your face.”</a:t>
            </a:r>
          </a:p>
          <a:p>
            <a:pPr marL="175308" indent="-175308">
              <a:buFont typeface="Arial" panose="020B0604020202020204" pitchFamily="34" charset="0"/>
              <a:buChar char="•"/>
            </a:pPr>
            <a:r>
              <a:rPr lang="en-US" b="1" dirty="0"/>
              <a:t>Rainbow (4:3)</a:t>
            </a:r>
          </a:p>
          <a:p>
            <a:pPr marL="642795" lvl="1" indent="-175308">
              <a:buFont typeface="Arial" panose="020B0604020202020204" pitchFamily="34" charset="0"/>
              <a:buChar char="•"/>
            </a:pPr>
            <a:r>
              <a:rPr lang="en-US" dirty="0"/>
              <a:t>The rainbow has from Noah been a symbol of hope and mercy (cf. Genesis 9:12-17)</a:t>
            </a:r>
          </a:p>
          <a:p>
            <a:pPr marL="642795" lvl="1" indent="-175308">
              <a:buFont typeface="Arial" panose="020B0604020202020204" pitchFamily="34" charset="0"/>
              <a:buChar char="•"/>
            </a:pPr>
            <a:r>
              <a:rPr lang="en-US" dirty="0"/>
              <a:t>Picture in your minds eye a beautiful emerald (precious stone) rainbow all around the throne.</a:t>
            </a:r>
          </a:p>
          <a:p>
            <a:pPr marL="175308" indent="-175308">
              <a:buFont typeface="Arial" panose="020B0604020202020204" pitchFamily="34" charset="0"/>
              <a:buChar char="•"/>
            </a:pPr>
            <a:r>
              <a:rPr lang="en-US" b="1" dirty="0"/>
              <a:t>24 elders/ sitting on 24 thrones (4:4)</a:t>
            </a:r>
          </a:p>
          <a:p>
            <a:pPr marL="642795" lvl="1" indent="-175308">
              <a:buFont typeface="Arial" panose="020B0604020202020204" pitchFamily="34" charset="0"/>
              <a:buChar char="•"/>
            </a:pPr>
            <a:r>
              <a:rPr lang="en-US" dirty="0"/>
              <a:t>“Why are there 24 seats around the throne?  Again the apocalyptic use of numbers must be discerned. Perhaps the most logical answer is that since “twelve” is symbolic of “God’s people,” when one combines the 12 tribes of Israel with those who followed Christ as taught by the 12 apostles, one gets the number 24, </a:t>
            </a:r>
            <a:r>
              <a:rPr lang="en-US" u="sng" dirty="0"/>
              <a:t>which represents the sum of God’s covenant people</a:t>
            </a:r>
            <a:r>
              <a:rPr lang="en-US" dirty="0"/>
              <a:t>.” (</a:t>
            </a:r>
            <a:r>
              <a:rPr lang="en-US" dirty="0" err="1"/>
              <a:t>Harkrider</a:t>
            </a:r>
            <a:r>
              <a:rPr lang="en-US" dirty="0"/>
              <a:t>).</a:t>
            </a:r>
          </a:p>
          <a:p>
            <a:pPr marL="642795" lvl="1" indent="-175308">
              <a:buFont typeface="Arial" panose="020B0604020202020204" pitchFamily="34" charset="0"/>
              <a:buChar char="•"/>
            </a:pPr>
            <a:r>
              <a:rPr lang="en-US" dirty="0"/>
              <a:t>Leaders of God’s covenant people (both physical and spiritual).  Sons of Israel/Apostles.</a:t>
            </a:r>
          </a:p>
          <a:p>
            <a:pPr marL="175308" indent="-175308">
              <a:buFont typeface="Arial" panose="020B0604020202020204" pitchFamily="34" charset="0"/>
              <a:buChar char="•"/>
            </a:pPr>
            <a:r>
              <a:rPr lang="en-US" b="1" dirty="0"/>
              <a:t>White Robes (4:4)</a:t>
            </a:r>
          </a:p>
          <a:p>
            <a:pPr marL="642795" lvl="1" indent="-175308">
              <a:buFont typeface="Arial" panose="020B0604020202020204" pitchFamily="34" charset="0"/>
              <a:buChar char="•"/>
            </a:pPr>
            <a:r>
              <a:rPr lang="en-US" dirty="0" err="1"/>
              <a:t>Rainment</a:t>
            </a:r>
            <a:r>
              <a:rPr lang="en-US" dirty="0"/>
              <a:t> of the 24 elders.</a:t>
            </a:r>
          </a:p>
          <a:p>
            <a:pPr marL="642795" lvl="1" indent="-175308">
              <a:buFont typeface="Arial" panose="020B0604020202020204" pitchFamily="34" charset="0"/>
              <a:buChar char="•"/>
            </a:pPr>
            <a:r>
              <a:rPr lang="en-US" dirty="0"/>
              <a:t>White indicates purity.  (Washed in the blood of the lamb).</a:t>
            </a:r>
          </a:p>
          <a:p>
            <a:r>
              <a:rPr lang="en-US" b="1" dirty="0"/>
              <a:t>(7:13-14) [the great multitude in white robes],</a:t>
            </a:r>
            <a:r>
              <a:rPr lang="en-US" b="1" i="1" dirty="0"/>
              <a:t> </a:t>
            </a:r>
            <a:r>
              <a:rPr lang="en-US" i="1" dirty="0"/>
              <a:t>“Then one of the elders answered, saying to me, “Who are these arrayed in white robes, and where did they come from?” </a:t>
            </a:r>
            <a:r>
              <a:rPr lang="en-US" i="1" baseline="30000" dirty="0"/>
              <a:t>14</a:t>
            </a:r>
            <a:r>
              <a:rPr lang="en-US" i="1" dirty="0"/>
              <a:t> And I said to him, “Sir, you know.” So he said to me, “These are the ones who come out of the great tribulation, and washed their robes and made them white in the blood of the Lamb.”</a:t>
            </a:r>
          </a:p>
          <a:p>
            <a:pPr marL="175308" indent="-175308">
              <a:buFont typeface="Arial" panose="020B0604020202020204" pitchFamily="34" charset="0"/>
              <a:buChar char="•"/>
            </a:pPr>
            <a:r>
              <a:rPr lang="en-US" b="1" dirty="0"/>
              <a:t>Crowns of gold (4:4)</a:t>
            </a:r>
          </a:p>
          <a:p>
            <a:pPr marL="642795" lvl="1" indent="-175308">
              <a:buFont typeface="Arial" panose="020B0604020202020204" pitchFamily="34" charset="0"/>
              <a:buChar char="•"/>
            </a:pPr>
            <a:r>
              <a:rPr lang="en-US" dirty="0"/>
              <a:t>Worn by the 24 elders.</a:t>
            </a:r>
          </a:p>
          <a:p>
            <a:pPr marL="642795" lvl="1" indent="-175308">
              <a:buFont typeface="Arial" panose="020B0604020202020204" pitchFamily="34" charset="0"/>
              <a:buChar char="•"/>
            </a:pPr>
            <a:r>
              <a:rPr lang="en-US" dirty="0"/>
              <a:t>The crowns signify their reign in victory over God’s enemies</a:t>
            </a:r>
          </a:p>
          <a:p>
            <a:r>
              <a:rPr lang="en-US" b="1" dirty="0"/>
              <a:t>(2 Timothy 2:12), </a:t>
            </a:r>
            <a:r>
              <a:rPr lang="en-US" i="1" dirty="0"/>
              <a:t>“If we endure, we shall also reign with Him.”</a:t>
            </a:r>
          </a:p>
          <a:p>
            <a:pPr marL="175308" indent="-175308">
              <a:buFont typeface="Arial" panose="020B0604020202020204" pitchFamily="34" charset="0"/>
              <a:buChar char="•"/>
            </a:pPr>
            <a:r>
              <a:rPr lang="en-US" b="1" dirty="0"/>
              <a:t>Lightnings, thunders, and voices (4:5)</a:t>
            </a:r>
          </a:p>
          <a:p>
            <a:pPr marL="642795" lvl="1" indent="-175308">
              <a:buFont typeface="Arial" panose="020B0604020202020204" pitchFamily="34" charset="0"/>
              <a:buChar char="•"/>
            </a:pPr>
            <a:r>
              <a:rPr lang="en-US" dirty="0"/>
              <a:t>A very similar display before Israel on Mount Sinai</a:t>
            </a:r>
          </a:p>
          <a:p>
            <a:r>
              <a:rPr lang="en-US" b="1" dirty="0"/>
              <a:t>(Exodus 19:16), </a:t>
            </a:r>
            <a:r>
              <a:rPr lang="en-US" i="1" dirty="0"/>
              <a:t>“</a:t>
            </a:r>
            <a:r>
              <a:rPr lang="en-US" b="0" i="1" u="none" dirty="0"/>
              <a:t>Then it came to pass on the third day, in the morning, that there were </a:t>
            </a:r>
            <a:r>
              <a:rPr lang="en-US" b="0" i="1" u="none" dirty="0" err="1"/>
              <a:t>thunderings</a:t>
            </a:r>
            <a:r>
              <a:rPr lang="en-US" b="0" i="1" u="none" dirty="0"/>
              <a:t> and lightnings, and a thick cloud on the mountain; and the sound of the trumpet was very loud, so that all the people who were in the camp trembled.”</a:t>
            </a:r>
          </a:p>
          <a:p>
            <a:pPr marL="642795" lvl="1" indent="-175308">
              <a:buFont typeface="Arial" panose="020B0604020202020204" pitchFamily="34" charset="0"/>
              <a:buChar char="•"/>
            </a:pPr>
            <a:r>
              <a:rPr lang="en-US" dirty="0"/>
              <a:t>When God is present, there is reason to tremble, and be in awe at His magnificent presence.</a:t>
            </a:r>
          </a:p>
          <a:p>
            <a:pPr marL="175308" indent="-175308">
              <a:buFont typeface="Arial" panose="020B0604020202020204" pitchFamily="34" charset="0"/>
              <a:buChar char="•"/>
            </a:pPr>
            <a:r>
              <a:rPr lang="en-US" b="1" dirty="0"/>
              <a:t>7 lamps of fire (4:5)</a:t>
            </a:r>
          </a:p>
          <a:p>
            <a:pPr marL="642795" lvl="1" indent="-175308">
              <a:buFont typeface="Arial" panose="020B0604020202020204" pitchFamily="34" charset="0"/>
              <a:buChar char="•"/>
            </a:pPr>
            <a:r>
              <a:rPr lang="en-US" dirty="0"/>
              <a:t>In the text, described as the 7 Spirits of God (already identified as the Holy Spirit). (1:4)</a:t>
            </a:r>
          </a:p>
          <a:p>
            <a:pPr marL="642795" lvl="1" indent="-175308">
              <a:buFont typeface="Arial" panose="020B0604020202020204" pitchFamily="34" charset="0"/>
              <a:buChar char="•"/>
            </a:pPr>
            <a:r>
              <a:rPr lang="en-US" dirty="0" err="1"/>
              <a:t>Harkider</a:t>
            </a:r>
            <a:r>
              <a:rPr lang="en-US" dirty="0"/>
              <a:t> notes that since the work of the Spirit is “that of illumination of the truth” the lamps of burning fire offer “a graphic portrayal of this mission.</a:t>
            </a:r>
          </a:p>
          <a:p>
            <a:pPr marL="175308" indent="-175308">
              <a:buFont typeface="Arial" panose="020B0604020202020204" pitchFamily="34" charset="0"/>
              <a:buChar char="•"/>
            </a:pPr>
            <a:r>
              <a:rPr lang="en-US" b="1" dirty="0"/>
              <a:t>Sea of Glass (4:6)</a:t>
            </a:r>
          </a:p>
          <a:p>
            <a:pPr marL="642795" lvl="1" indent="-175308">
              <a:buFont typeface="Arial" panose="020B0604020202020204" pitchFamily="34" charset="0"/>
              <a:buChar char="•"/>
            </a:pPr>
            <a:r>
              <a:rPr lang="en-US" dirty="0"/>
              <a:t>The interesting thing about the sea is the contrast here with the scene in Revelation 21:1-ff</a:t>
            </a:r>
          </a:p>
          <a:p>
            <a:pPr marL="642795" lvl="1" indent="-175308">
              <a:buFont typeface="Arial" panose="020B0604020202020204" pitchFamily="34" charset="0"/>
              <a:buChar char="•"/>
            </a:pPr>
            <a:r>
              <a:rPr lang="en-US" dirty="0"/>
              <a:t>Indications are we are describing the same basic scene with God on His throne (cf. Revelation 5)</a:t>
            </a:r>
          </a:p>
          <a:p>
            <a:pPr marL="642795" lvl="1" indent="-175308">
              <a:buFont typeface="Arial" panose="020B0604020202020204" pitchFamily="34" charset="0"/>
              <a:buChar char="•"/>
            </a:pPr>
            <a:r>
              <a:rPr lang="en-US" dirty="0"/>
              <a:t>But in Revelation 21 there is no more sea</a:t>
            </a:r>
          </a:p>
          <a:p>
            <a:r>
              <a:rPr lang="en-US" b="1" dirty="0"/>
              <a:t>(Revelation 21:1), </a:t>
            </a:r>
            <a:r>
              <a:rPr lang="en-US" b="1" i="1" dirty="0"/>
              <a:t>“</a:t>
            </a:r>
            <a:r>
              <a:rPr lang="en-US" i="1" dirty="0"/>
              <a:t>Now I saw a new heaven and a new earth, for the first heaven and the first earth had passed away. Also there was no more sea.”</a:t>
            </a:r>
          </a:p>
          <a:p>
            <a:pPr marL="642795" lvl="1" indent="-175308">
              <a:buFont typeface="Arial" panose="020B0604020202020204" pitchFamily="34" charset="0"/>
              <a:buChar char="•"/>
            </a:pPr>
            <a:r>
              <a:rPr lang="en-US" dirty="0"/>
              <a:t>Where the sea at present separates God from man, after judgment, we will be in His presence!</a:t>
            </a:r>
          </a:p>
          <a:p>
            <a:pPr marL="175308" indent="-175308">
              <a:buFont typeface="Arial" panose="020B0604020202020204" pitchFamily="34" charset="0"/>
              <a:buChar char="•"/>
            </a:pPr>
            <a:r>
              <a:rPr lang="en-US" b="1" dirty="0"/>
              <a:t>Four Living Creatures (4:6-8)</a:t>
            </a:r>
          </a:p>
          <a:p>
            <a:pPr marL="642795" lvl="1" indent="-175308">
              <a:buFont typeface="Arial" panose="020B0604020202020204" pitchFamily="34" charset="0"/>
              <a:buChar char="•"/>
            </a:pPr>
            <a:r>
              <a:rPr lang="en-US" dirty="0"/>
              <a:t>Remember – Symbolic language (with analogues to the Old Testament) Consider Ezekiel 1:1-14</a:t>
            </a:r>
          </a:p>
          <a:p>
            <a:pPr marL="642795" lvl="1" indent="-175308">
              <a:buFont typeface="Arial" panose="020B0604020202020204" pitchFamily="34" charset="0"/>
              <a:buChar char="•"/>
            </a:pPr>
            <a:r>
              <a:rPr lang="en-US" dirty="0"/>
              <a:t>In Ezekiel the four creatures each had four faces (Lion, Man, Ox/Calf, Eagle) Just like in Revelation</a:t>
            </a:r>
          </a:p>
          <a:p>
            <a:pPr marL="1110282" lvl="2" indent="-175308">
              <a:buFont typeface="Arial" panose="020B0604020202020204" pitchFamily="34" charset="0"/>
              <a:buChar char="•"/>
            </a:pPr>
            <a:r>
              <a:rPr lang="en-US" dirty="0"/>
              <a:t>Lion – Represents Strength</a:t>
            </a:r>
          </a:p>
          <a:p>
            <a:pPr marL="1110282" lvl="2" indent="-175308">
              <a:buFont typeface="Arial" panose="020B0604020202020204" pitchFamily="34" charset="0"/>
              <a:buChar char="•"/>
            </a:pPr>
            <a:r>
              <a:rPr lang="en-US" dirty="0"/>
              <a:t>Calf/Ox – Represents patient service and endurance</a:t>
            </a:r>
          </a:p>
          <a:p>
            <a:pPr marL="1110282" lvl="2" indent="-175308">
              <a:buFont typeface="Arial" panose="020B0604020202020204" pitchFamily="34" charset="0"/>
              <a:buChar char="•"/>
            </a:pPr>
            <a:r>
              <a:rPr lang="en-US" dirty="0"/>
              <a:t>Man – Signifies intelligence, reason and wisdom</a:t>
            </a:r>
          </a:p>
          <a:p>
            <a:pPr marL="1110282" lvl="2" indent="-175308">
              <a:buFont typeface="Arial" panose="020B0604020202020204" pitchFamily="34" charset="0"/>
              <a:buChar char="•"/>
            </a:pPr>
            <a:r>
              <a:rPr lang="en-US" dirty="0"/>
              <a:t>Eagle – Penetrating vision and swiftness</a:t>
            </a:r>
          </a:p>
          <a:p>
            <a:pPr marL="642795" lvl="1" indent="-175308">
              <a:buFont typeface="Arial" panose="020B0604020202020204" pitchFamily="34" charset="0"/>
              <a:buChar char="•"/>
            </a:pPr>
            <a:r>
              <a:rPr lang="en-US" dirty="0"/>
              <a:t>They are strong, smart, swift, with a desire to serve the Living God.  (Always worshipping the Almighty)</a:t>
            </a:r>
          </a:p>
          <a:p>
            <a:pPr marL="1110282" lvl="2" indent="-175308">
              <a:buFont typeface="Arial" panose="020B0604020202020204" pitchFamily="34" charset="0"/>
              <a:buChar char="•"/>
            </a:pPr>
            <a:r>
              <a:rPr lang="en-US" dirty="0"/>
              <a:t>Isaiah’s throne room scene shows a similar worship being offered to God</a:t>
            </a:r>
          </a:p>
          <a:p>
            <a:r>
              <a:rPr lang="en-US" b="1" dirty="0"/>
              <a:t>(Isaiah 6:1-3), </a:t>
            </a:r>
            <a:r>
              <a:rPr lang="en-US" i="1" dirty="0"/>
              <a:t>“In the year that King Uzziah died, I saw the Lord sitting on a throne, high and lifted up, and the train of His robe filled the temple.</a:t>
            </a:r>
            <a:r>
              <a:rPr lang="en-US" i="1" baseline="30000" dirty="0"/>
              <a:t> 2</a:t>
            </a:r>
            <a:r>
              <a:rPr lang="en-US" i="1" dirty="0"/>
              <a:t> Above it stood seraphim; each one had six wings: with two he covered his face, with two he covered his feet, and with two he flew.</a:t>
            </a:r>
            <a:r>
              <a:rPr lang="en-US" i="1" baseline="30000" dirty="0"/>
              <a:t> 3</a:t>
            </a:r>
            <a:r>
              <a:rPr lang="en-US" i="1" dirty="0"/>
              <a:t> And one cried to another and said: “Holy, holy, holy is the Lord of hosts; The whole earth is full of His glory!”</a:t>
            </a:r>
          </a:p>
          <a:p>
            <a:pPr marL="175308" indent="-175308">
              <a:buFont typeface="Arial" panose="020B0604020202020204" pitchFamily="34" charset="0"/>
              <a:buChar char="•"/>
            </a:pPr>
            <a:r>
              <a:rPr lang="en-US" b="1" dirty="0"/>
              <a:t>Scroll (5:1) (KJV – BOOK) &amp; Seven Seals (5:1)</a:t>
            </a:r>
          </a:p>
          <a:p>
            <a:pPr marL="642795" lvl="1" indent="-175308">
              <a:buFont typeface="Arial" panose="020B0604020202020204" pitchFamily="34" charset="0"/>
              <a:buChar char="•"/>
            </a:pPr>
            <a:r>
              <a:rPr lang="en-US" dirty="0"/>
              <a:t>Basic statement of what the scroll is – The entirety of God’s will, to be revealed to man in the breaking of the seals.</a:t>
            </a:r>
          </a:p>
          <a:p>
            <a:pPr marL="642795" lvl="1" indent="-175308">
              <a:buFont typeface="Arial" panose="020B0604020202020204" pitchFamily="34" charset="0"/>
              <a:buChar char="•"/>
            </a:pPr>
            <a:r>
              <a:rPr lang="en-US" dirty="0"/>
              <a:t>As Matthew 13:11 states, </a:t>
            </a:r>
            <a:r>
              <a:rPr lang="en-US" i="1" dirty="0"/>
              <a:t>“the mysteries of the kingdom of heaven.”</a:t>
            </a:r>
          </a:p>
          <a:p>
            <a:pPr marL="642795" lvl="1" indent="-175308">
              <a:buFont typeface="Arial" panose="020B0604020202020204" pitchFamily="34" charset="0"/>
              <a:buChar char="•"/>
            </a:pPr>
            <a:r>
              <a:rPr lang="en-US" dirty="0"/>
              <a:t>7 seals – 7 is a number of perfection (A perfect seal – only to be opened by one who is worthy</a:t>
            </a:r>
          </a:p>
          <a:p>
            <a:pPr marL="642795" lvl="1" indent="-175308">
              <a:buFont typeface="Arial" panose="020B0604020202020204" pitchFamily="34" charset="0"/>
              <a:buChar char="•"/>
            </a:pPr>
            <a:r>
              <a:rPr lang="en-US" dirty="0" err="1"/>
              <a:t>Harkrider</a:t>
            </a:r>
            <a:r>
              <a:rPr lang="en-US" dirty="0"/>
              <a:t> – The fulness of the book and the guard of seven seals denote the completeness of Revelation</a:t>
            </a:r>
          </a:p>
          <a:p>
            <a:r>
              <a:rPr lang="en-US" b="1" dirty="0"/>
              <a:t>(Jude 3), </a:t>
            </a:r>
            <a:r>
              <a:rPr lang="en-US" i="1" dirty="0"/>
              <a:t>“Beloved, while I was very diligent to write to you concerning our common salvation, I found it necessary to write to you exhorting you to contend earnestly for the faith which was once for all delivered to the saints.”</a:t>
            </a:r>
          </a:p>
          <a:p>
            <a:r>
              <a:rPr lang="en-US" b="1" dirty="0"/>
              <a:t>(James 1:25), </a:t>
            </a:r>
            <a:r>
              <a:rPr lang="en-US" i="1" dirty="0"/>
              <a:t>“But he who looks into the perfect law of liberty and continues in it, and is not a forgetful hearer but a doer of the work, this one will be blessed in what he does.”</a:t>
            </a:r>
          </a:p>
          <a:p>
            <a:pPr marL="642795" lvl="1" indent="-175308">
              <a:buFont typeface="Arial" panose="020B0604020202020204" pitchFamily="34" charset="0"/>
              <a:buChar char="•"/>
            </a:pPr>
            <a:r>
              <a:rPr lang="en-US" dirty="0"/>
              <a:t>The significance of the opening of the seals, revealing God’s will shall become evident as the study progresses</a:t>
            </a:r>
          </a:p>
          <a:p>
            <a:pPr marL="175308" indent="-175308">
              <a:buFont typeface="Arial" panose="020B0604020202020204" pitchFamily="34" charset="0"/>
              <a:buChar char="•"/>
            </a:pPr>
            <a:r>
              <a:rPr lang="en-US" b="1" dirty="0"/>
              <a:t>Lion of the Tribe of Judah (5:5)</a:t>
            </a:r>
          </a:p>
          <a:p>
            <a:pPr marL="642795" lvl="1" indent="-175308">
              <a:buFont typeface="Arial" panose="020B0604020202020204" pitchFamily="34" charset="0"/>
              <a:buChar char="•"/>
            </a:pPr>
            <a:r>
              <a:rPr lang="en-US" dirty="0"/>
              <a:t>A reference to the Messiah (Lion indicating strength) Judah was the kingly tribe from which Jesus came.</a:t>
            </a:r>
          </a:p>
          <a:p>
            <a:r>
              <a:rPr lang="en-US" b="1" dirty="0"/>
              <a:t>(Genesis 49:9-10), [Israel/Jacob’s blessing of Judah] </a:t>
            </a:r>
            <a:r>
              <a:rPr lang="en-US" i="1" dirty="0"/>
              <a:t>“Judah is a lion's whelp; from the prey, my son, you have gone up.  He bows down, he lies down as a lion; and as a lion, who shall rouse him? </a:t>
            </a:r>
            <a:r>
              <a:rPr lang="en-US" i="1" baseline="30000" dirty="0"/>
              <a:t>10</a:t>
            </a:r>
            <a:r>
              <a:rPr lang="en-US" i="1" dirty="0"/>
              <a:t> The scepter shall not depart from Judah, nor a lawgiver from between his feet, until Shiloh comes; and to Him shall be the obedience of the people.”</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217789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chapters 2 and 3</a:t>
            </a:r>
          </a:p>
          <a:p>
            <a:pPr marL="642795" lvl="1" indent="-175308">
              <a:buFont typeface="Arial" panose="020B0604020202020204" pitchFamily="34" charset="0"/>
              <a:buChar char="•"/>
            </a:pPr>
            <a:r>
              <a:rPr lang="en-US" b="1" dirty="0"/>
              <a:t>Identify and define</a:t>
            </a:r>
          </a:p>
          <a:p>
            <a:pPr marL="175308" indent="-175308">
              <a:buFont typeface="Arial" panose="020B0604020202020204" pitchFamily="34" charset="0"/>
              <a:buChar char="•"/>
            </a:pPr>
            <a:r>
              <a:rPr lang="en-US" b="1" dirty="0"/>
              <a:t>Root of David (5:5)  Here defined as root in (22:16) as David’s offspring or descendent</a:t>
            </a:r>
          </a:p>
          <a:p>
            <a:pPr marL="642795" lvl="1" indent="-175308">
              <a:buFont typeface="Arial" panose="020B0604020202020204" pitchFamily="34" charset="0"/>
              <a:buChar char="•"/>
            </a:pPr>
            <a:r>
              <a:rPr lang="en-US" dirty="0"/>
              <a:t>Root indicates David’s source.  This an indication of Jesus’ authority and deity</a:t>
            </a:r>
          </a:p>
          <a:p>
            <a:r>
              <a:rPr lang="en-US" b="1" dirty="0"/>
              <a:t>(Matthew 22:41-46), </a:t>
            </a:r>
            <a:r>
              <a:rPr lang="en-US" i="1" dirty="0"/>
              <a:t>“While the Pharisees were gathered together, Jesus asked them,</a:t>
            </a:r>
            <a:r>
              <a:rPr lang="en-US" i="1" baseline="30000" dirty="0"/>
              <a:t> 42</a:t>
            </a:r>
            <a:r>
              <a:rPr lang="en-US" i="1" dirty="0"/>
              <a:t> saying, “What do you think about the Christ? Whose Son is He?”  They said to Him, “The Son of David.” </a:t>
            </a:r>
            <a:r>
              <a:rPr lang="en-US" i="1" baseline="30000" dirty="0"/>
              <a:t>43</a:t>
            </a:r>
            <a:r>
              <a:rPr lang="en-US" i="1" dirty="0"/>
              <a:t> He said to them, “How then does David in the Spirit call Him ‘Lord,’ saying: </a:t>
            </a:r>
            <a:r>
              <a:rPr lang="en-US" i="1" baseline="30000" dirty="0"/>
              <a:t>44</a:t>
            </a:r>
            <a:r>
              <a:rPr lang="en-US" i="1" dirty="0"/>
              <a:t> “The Lord said to my Lord, ‘Sit at My right hand, Till I make Your enemies Your footstool’ ”? </a:t>
            </a:r>
            <a:r>
              <a:rPr lang="en-US" i="1" baseline="30000" dirty="0"/>
              <a:t>45</a:t>
            </a:r>
            <a:r>
              <a:rPr lang="en-US" i="1" dirty="0"/>
              <a:t> If David then calls Him ‘Lord,’ how is He his Son?”</a:t>
            </a:r>
            <a:r>
              <a:rPr lang="en-US" i="1" baseline="30000" dirty="0"/>
              <a:t> 46</a:t>
            </a:r>
            <a:r>
              <a:rPr lang="en-US" i="1" dirty="0"/>
              <a:t> And no one was able to answer Him a word, nor from that day on did anyone dare question Him anymore.”</a:t>
            </a:r>
          </a:p>
          <a:p>
            <a:pPr marL="642795" lvl="1" indent="-175308">
              <a:buFont typeface="Arial" panose="020B0604020202020204" pitchFamily="34" charset="0"/>
              <a:buChar char="•"/>
            </a:pPr>
            <a:r>
              <a:rPr lang="en-US" dirty="0"/>
              <a:t>They didn’t understand Jesus, the Christ as God’s son (Both Deity and Humanity).  So, they couldn’t answer Him.</a:t>
            </a:r>
          </a:p>
          <a:p>
            <a:pPr marL="642795" lvl="1" indent="-175308">
              <a:buFont typeface="Arial" panose="020B0604020202020204" pitchFamily="34" charset="0"/>
              <a:buChar char="•"/>
            </a:pPr>
            <a:r>
              <a:rPr lang="en-US" dirty="0"/>
              <a:t>His association with David indicated the Messiah’s rule on the throne</a:t>
            </a:r>
          </a:p>
          <a:p>
            <a:r>
              <a:rPr lang="en-US" b="1" dirty="0"/>
              <a:t>(Acts 2:30, 36), </a:t>
            </a:r>
            <a:r>
              <a:rPr lang="en-US" i="1" dirty="0"/>
              <a:t>“Therefore, being a prophet, and knowing that God had sworn with an oath to him that of the fruit of his body, according to the flesh, He would raise up the Christ to sit on his throne…..  “Therefore let all the house of Israel know assuredly that God has made this Jesus, whom you crucified, both </a:t>
            </a:r>
            <a:r>
              <a:rPr lang="en-US" i="1" u="sng" dirty="0"/>
              <a:t>Lord</a:t>
            </a:r>
            <a:r>
              <a:rPr lang="en-US" i="1" dirty="0"/>
              <a:t> and Christ.”</a:t>
            </a:r>
          </a:p>
          <a:p>
            <a:pPr marL="175308" indent="-175308">
              <a:buFont typeface="Arial" panose="020B0604020202020204" pitchFamily="34" charset="0"/>
              <a:buChar char="•"/>
            </a:pPr>
            <a:r>
              <a:rPr lang="en-US" b="1" dirty="0"/>
              <a:t>A Lamb as though it had been slain (5:6)</a:t>
            </a:r>
          </a:p>
          <a:p>
            <a:pPr marL="642795" lvl="1" indent="-175308">
              <a:buFont typeface="Arial" panose="020B0604020202020204" pitchFamily="34" charset="0"/>
              <a:buChar char="•"/>
            </a:pPr>
            <a:r>
              <a:rPr lang="en-US" dirty="0"/>
              <a:t>Interesting, He was told to look at the Lion of Judah, the root of David, and when he looked, He saw a lamb</a:t>
            </a:r>
          </a:p>
          <a:p>
            <a:pPr marL="642795" lvl="1" indent="-175308">
              <a:buFont typeface="Arial" panose="020B0604020202020204" pitchFamily="34" charset="0"/>
              <a:buChar char="•"/>
            </a:pPr>
            <a:r>
              <a:rPr lang="en-US" dirty="0"/>
              <a:t>Remember, the view that the Israelites had of a conquering Messiah, rather than a suffering Savior!  It is through His sacrifice that victory and power came!</a:t>
            </a:r>
          </a:p>
          <a:p>
            <a:r>
              <a:rPr lang="en-US" b="1" dirty="0"/>
              <a:t>(Isaiah 53:7), </a:t>
            </a:r>
            <a:r>
              <a:rPr lang="en-US" i="1" dirty="0"/>
              <a:t>“</a:t>
            </a:r>
            <a:r>
              <a:rPr lang="en-US" b="0" i="1" dirty="0"/>
              <a:t>He was oppressed and He was afflicted, yet He opened not His mouth; He was led as a lamb to the slaughter, and as a sheep before its shearers is silent, so He opened not His mouth.”</a:t>
            </a:r>
          </a:p>
          <a:p>
            <a:r>
              <a:rPr lang="en-US" b="1" dirty="0"/>
              <a:t>(John 1:29), </a:t>
            </a:r>
            <a:r>
              <a:rPr lang="en-US" i="1" dirty="0"/>
              <a:t>“</a:t>
            </a:r>
            <a:r>
              <a:rPr lang="en-US" b="0" i="1" dirty="0"/>
              <a:t>The next day John saw Jesus coming toward him, and said, “Behold! The Lamb of God who takes away the sin of the world!”</a:t>
            </a:r>
          </a:p>
          <a:p>
            <a:pPr marL="175308" indent="-175308">
              <a:buFont typeface="Arial" panose="020B0604020202020204" pitchFamily="34" charset="0"/>
              <a:buChar char="•"/>
            </a:pPr>
            <a:r>
              <a:rPr lang="en-US" b="1" dirty="0"/>
              <a:t>Harps (5:8)</a:t>
            </a:r>
          </a:p>
          <a:p>
            <a:pPr marL="642795" lvl="1" indent="-175308">
              <a:buFont typeface="Arial" panose="020B0604020202020204" pitchFamily="34" charset="0"/>
              <a:buChar char="•"/>
            </a:pPr>
            <a:r>
              <a:rPr lang="en-US" dirty="0"/>
              <a:t>Just like the bowls of incense represent prayer, the harps are symbolic of musical praise.</a:t>
            </a:r>
          </a:p>
          <a:p>
            <a:pPr marL="642795" lvl="1" indent="-175308">
              <a:buFont typeface="Arial" panose="020B0604020202020204" pitchFamily="34" charset="0"/>
              <a:buChar char="•"/>
            </a:pPr>
            <a:r>
              <a:rPr lang="en-US" dirty="0"/>
              <a:t>If harps are literal (thus authorizing use of mechanical instruments) then the bowls are literal as well</a:t>
            </a:r>
          </a:p>
          <a:p>
            <a:pPr marL="642795" lvl="1" indent="-175308">
              <a:buFont typeface="Arial" panose="020B0604020202020204" pitchFamily="34" charset="0"/>
              <a:buChar char="•"/>
            </a:pPr>
            <a:r>
              <a:rPr lang="en-US" dirty="0"/>
              <a:t>Notice the Singing of a new song (Ephesians 5:19) (Colossians 3:16).</a:t>
            </a:r>
          </a:p>
          <a:p>
            <a:pPr marL="175308" indent="-175308">
              <a:buFont typeface="Arial" panose="020B0604020202020204" pitchFamily="34" charset="0"/>
              <a:buChar char="•"/>
            </a:pPr>
            <a:r>
              <a:rPr lang="en-US" b="1" dirty="0"/>
              <a:t>Golden Bowls of Incense (5:8)</a:t>
            </a:r>
          </a:p>
          <a:p>
            <a:pPr marL="642795" lvl="1" indent="-175308">
              <a:buFont typeface="Arial" panose="020B0604020202020204" pitchFamily="34" charset="0"/>
              <a:buChar char="•"/>
            </a:pPr>
            <a:r>
              <a:rPr lang="en-US" dirty="0"/>
              <a:t>The prayers of the saints</a:t>
            </a:r>
          </a:p>
          <a:p>
            <a:r>
              <a:rPr lang="en-US" b="1" dirty="0"/>
              <a:t>(1 Corinthians 14:15), </a:t>
            </a:r>
            <a:r>
              <a:rPr lang="en-US" i="1" dirty="0"/>
              <a:t>“What is the conclusion then? I will pray with the spirit, and I will also pray with the understanding. I will sing with the spirit, and I will also sing with the understanding.”</a:t>
            </a:r>
          </a:p>
          <a:p>
            <a:pPr marL="175308" indent="-175308">
              <a:buFont typeface="Arial" panose="020B0604020202020204" pitchFamily="34" charset="0"/>
              <a:buChar char="•"/>
            </a:pPr>
            <a:r>
              <a:rPr lang="en-US" b="1" dirty="0"/>
              <a:t>New Song (5:9-10)</a:t>
            </a:r>
          </a:p>
          <a:p>
            <a:pPr marL="642795" lvl="1" indent="-175308">
              <a:buFont typeface="Arial" panose="020B0604020202020204" pitchFamily="34" charset="0"/>
              <a:buChar char="•"/>
            </a:pPr>
            <a:r>
              <a:rPr lang="en-US" dirty="0"/>
              <a:t>The song is new because it is about the appearance of the one who is capable of redeeming mankind.</a:t>
            </a:r>
          </a:p>
          <a:p>
            <a:r>
              <a:rPr lang="en-US" b="1" dirty="0"/>
              <a:t>(Hebrews 11:13), </a:t>
            </a:r>
            <a:r>
              <a:rPr lang="en-US" i="1" dirty="0"/>
              <a:t>“These all died in faith, not having received the promises, but having seen them afar off were assured of them, embraced them and confessed that they were strangers and pilgrims on the earth.”</a:t>
            </a:r>
          </a:p>
          <a:p>
            <a:pPr marL="1110282" lvl="2" indent="-175308">
              <a:buFont typeface="Arial" panose="020B0604020202020204" pitchFamily="34" charset="0"/>
              <a:buChar char="•"/>
            </a:pPr>
            <a:r>
              <a:rPr lang="en-US" dirty="0"/>
              <a:t>Before Jesus came, Redemption was unattainable.  It was only hinted at until the fullness of time.</a:t>
            </a:r>
          </a:p>
          <a:p>
            <a:pPr marL="1110282" lvl="2" indent="-175308">
              <a:buFont typeface="Arial" panose="020B0604020202020204" pitchFamily="34" charset="0"/>
              <a:buChar char="•"/>
            </a:pPr>
            <a:r>
              <a:rPr lang="en-US" dirty="0"/>
              <a:t>The appearance of the Lion of Judah, the Root of David, the slain Lamb.  Redemption (and victory) comes through the actions of God’s son!</a:t>
            </a:r>
          </a:p>
          <a:p>
            <a:pPr marL="1110282" lvl="2" indent="-175308">
              <a:buFont typeface="Arial" panose="020B0604020202020204" pitchFamily="34" charset="0"/>
              <a:buChar char="•"/>
            </a:pPr>
            <a:r>
              <a:rPr lang="en-US" dirty="0"/>
              <a:t>(cf. Psalm 98)</a:t>
            </a:r>
          </a:p>
          <a:p>
            <a:pPr marL="175308" indent="-175308">
              <a:buFont typeface="Arial" panose="020B0604020202020204" pitchFamily="34" charset="0"/>
              <a:buChar char="•"/>
            </a:pPr>
            <a:r>
              <a:rPr lang="en-US" b="1" dirty="0"/>
              <a:t>Many angels (5:11)</a:t>
            </a:r>
          </a:p>
          <a:p>
            <a:pPr marL="642795" lvl="1" indent="-175308">
              <a:buFont typeface="Arial" panose="020B0604020202020204" pitchFamily="34" charset="0"/>
              <a:buChar char="•"/>
            </a:pPr>
            <a:r>
              <a:rPr lang="en-US" dirty="0"/>
              <a:t>Imagine the scene (100,000,000) angels, plus thousands more, singing adulation and praise to God!</a:t>
            </a:r>
          </a:p>
          <a:p>
            <a:pPr marL="642795" lvl="1" indent="-175308">
              <a:buFont typeface="Arial" panose="020B0604020202020204" pitchFamily="34" charset="0"/>
              <a:buChar char="•"/>
            </a:pPr>
            <a:r>
              <a:rPr lang="en-US" dirty="0"/>
              <a:t>Again, remember the symbols regarding the numbers.  Not literal, rather incalculable.</a:t>
            </a:r>
          </a:p>
          <a:p>
            <a:pPr marL="642795" lvl="1" indent="-175308">
              <a:buFont typeface="Arial" panose="020B0604020202020204" pitchFamily="34" charset="0"/>
              <a:buChar char="•"/>
            </a:pPr>
            <a:r>
              <a:rPr lang="en-US" dirty="0"/>
              <a:t>Escalating finally to the entirety of God’s creation!</a:t>
            </a:r>
          </a:p>
          <a:p>
            <a:pPr marL="175308" indent="-175308">
              <a:buFont typeface="Arial" panose="020B0604020202020204" pitchFamily="34" charset="0"/>
              <a:buChar char="•"/>
            </a:pPr>
            <a:r>
              <a:rPr lang="en-US" b="1" dirty="0"/>
              <a:t>Every creature (5:13)</a:t>
            </a:r>
          </a:p>
          <a:p>
            <a:pPr marL="642795" lvl="1" indent="-175308">
              <a:buFont typeface="Arial" panose="020B0604020202020204" pitchFamily="34" charset="0"/>
              <a:buChar char="•"/>
            </a:pPr>
            <a:r>
              <a:rPr lang="en-US" dirty="0"/>
              <a:t>The entirety of creation expresses their adulation for the worthy God and the Lamb</a:t>
            </a:r>
          </a:p>
          <a:p>
            <a:pPr marL="642795" lvl="1" indent="-175308">
              <a:buFont typeface="Arial" panose="020B0604020202020204" pitchFamily="34" charset="0"/>
              <a:buChar char="•"/>
            </a:pPr>
            <a:r>
              <a:rPr lang="en-US" dirty="0"/>
              <a:t>(cf. Psalm 148)</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954266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scene establishes the omnipotence of God.  This message at the beginning of the book would help to equip Christians during their suffering at the end of the first century.</a:t>
            </a:r>
          </a:p>
          <a:p>
            <a:endParaRPr lang="en-US" b="1" dirty="0"/>
          </a:p>
          <a:p>
            <a:r>
              <a:rPr lang="en-US" b="1" dirty="0"/>
              <a:t>This glorious vision is good for us as well.  Any Christian should thrill at this scene of Almighty God, and His redeeming Son.  All the heavenly host praised them, and we should as well!</a:t>
            </a:r>
          </a:p>
          <a:p>
            <a:endParaRPr lang="en-US" b="1" dirty="0"/>
          </a:p>
          <a:p>
            <a:r>
              <a:rPr lang="en-US" b="1" dirty="0"/>
              <a:t>The four living creatures are identified as </a:t>
            </a:r>
            <a:r>
              <a:rPr lang="en-US" b="1" dirty="0" err="1"/>
              <a:t>cherubims</a:t>
            </a:r>
            <a:r>
              <a:rPr lang="en-US" b="1" dirty="0"/>
              <a:t> in Ezekiel</a:t>
            </a:r>
          </a:p>
          <a:p>
            <a:r>
              <a:rPr lang="en-US" b="1" dirty="0"/>
              <a:t>(Ezekiel 10:20-22), </a:t>
            </a:r>
            <a:r>
              <a:rPr lang="en-US" i="1" dirty="0"/>
              <a:t>“This is the living creature I saw under the God of Israel by the River </a:t>
            </a:r>
            <a:r>
              <a:rPr lang="en-US" i="1" dirty="0" err="1"/>
              <a:t>Chebar</a:t>
            </a:r>
            <a:r>
              <a:rPr lang="en-US" i="1" dirty="0"/>
              <a:t>, and I knew they were cherubim.</a:t>
            </a:r>
            <a:r>
              <a:rPr lang="en-US" i="1" baseline="30000" dirty="0"/>
              <a:t> 21</a:t>
            </a:r>
            <a:r>
              <a:rPr lang="en-US" i="1" dirty="0"/>
              <a:t> Each one had four faces and each one four wings, and the likeness of the hands of a man was under their wings.</a:t>
            </a:r>
            <a:r>
              <a:rPr lang="en-US" i="1" baseline="30000" dirty="0"/>
              <a:t> 22</a:t>
            </a:r>
            <a:r>
              <a:rPr lang="en-US" i="1" dirty="0"/>
              <a:t> And the likeness of their faces was the same as the faces which I had seen by the River </a:t>
            </a:r>
            <a:r>
              <a:rPr lang="en-US" i="1" dirty="0" err="1"/>
              <a:t>Chebar</a:t>
            </a:r>
            <a:r>
              <a:rPr lang="en-US" i="1" dirty="0"/>
              <a:t>, their appearance and their persons. They each went straight forward.”</a:t>
            </a:r>
          </a:p>
          <a:p>
            <a:pPr marL="642795" lvl="1" indent="-175308">
              <a:buFont typeface="Arial" panose="020B0604020202020204" pitchFamily="34" charset="0"/>
              <a:buChar char="•"/>
            </a:pPr>
            <a:r>
              <a:rPr lang="en-US" dirty="0"/>
              <a:t>Cherubim are presented in scripture as a high order of angels, who execute God’s will, and are assigned the work of guarding holy things.</a:t>
            </a:r>
          </a:p>
          <a:p>
            <a:r>
              <a:rPr lang="en-US" b="1" dirty="0"/>
              <a:t>(Genesis 3:24), </a:t>
            </a:r>
            <a:r>
              <a:rPr lang="en-US" i="1" dirty="0"/>
              <a:t>“So He drove out the man; and He placed cherubim at the east of the garden of Eden, and a flaming sword which turned every way, to guard the way to the tree of life.”</a:t>
            </a:r>
          </a:p>
          <a:p>
            <a:pPr marL="642795" lvl="1" indent="-175308">
              <a:buFont typeface="Arial" panose="020B0604020202020204" pitchFamily="34" charset="0"/>
              <a:buChar char="•"/>
            </a:pPr>
            <a:r>
              <a:rPr lang="en-US" dirty="0"/>
              <a:t>Representations on the ark of the covenant</a:t>
            </a:r>
          </a:p>
          <a:p>
            <a:r>
              <a:rPr lang="en-US" b="1" dirty="0"/>
              <a:t>(Exodus 25:18-22),</a:t>
            </a:r>
            <a:r>
              <a:rPr lang="en-US" b="1" i="1" dirty="0"/>
              <a:t> </a:t>
            </a:r>
            <a:r>
              <a:rPr lang="en-US" i="1" dirty="0"/>
              <a:t>“And you shall make two cherubim of gold; of hammered work you shall make them at the two ends of the mercy seat.</a:t>
            </a:r>
            <a:r>
              <a:rPr lang="en-US" i="1" baseline="30000" dirty="0"/>
              <a:t> 19</a:t>
            </a:r>
            <a:r>
              <a:rPr lang="en-US" i="1" dirty="0"/>
              <a:t> Make one cherub at one end, and the other cherub at the other end; you shall make the cherubim at the two ends of it of one piece with the mercy seat.</a:t>
            </a:r>
            <a:r>
              <a:rPr lang="en-US" i="1" baseline="30000" dirty="0"/>
              <a:t> 20</a:t>
            </a:r>
            <a:r>
              <a:rPr lang="en-US" i="1" dirty="0"/>
              <a:t> And the cherubim shall stretch out their wings above, covering the mercy seat with their wings, and they shall face one another; the faces of the cherubim shall be toward the mercy seat.</a:t>
            </a:r>
            <a:r>
              <a:rPr lang="en-US" i="1" baseline="30000" dirty="0"/>
              <a:t> 21</a:t>
            </a:r>
            <a:r>
              <a:rPr lang="en-US" i="1" dirty="0"/>
              <a:t> You shall put the mercy seat on top of the ark, and in the ark you shall put the Testimony that I will give you.</a:t>
            </a:r>
            <a:r>
              <a:rPr lang="en-US" i="1" baseline="30000" dirty="0"/>
              <a:t> 22</a:t>
            </a:r>
            <a:r>
              <a:rPr lang="en-US" i="1" dirty="0"/>
              <a:t> And there I will meet with you, and I will speak with you from above the mercy seat, from between the two cherubim which are on the ark of the Testimony, about everything which I will give you in commandment to the children of Israel.”</a:t>
            </a:r>
          </a:p>
          <a:p>
            <a:pPr marL="642795" lvl="1" indent="-175308">
              <a:buFont typeface="Arial" panose="020B0604020202020204" pitchFamily="34" charset="0"/>
              <a:buChar char="•"/>
            </a:pPr>
            <a:r>
              <a:rPr lang="en-US" dirty="0"/>
              <a:t>Spoken of as being in God’s presence when He reigns in heaven.</a:t>
            </a:r>
          </a:p>
          <a:p>
            <a:r>
              <a:rPr lang="en-US" b="1" dirty="0"/>
              <a:t>(Psalm 99:1), </a:t>
            </a:r>
            <a:r>
              <a:rPr lang="en-US" i="1" dirty="0"/>
              <a:t>“The Lord reigns; let the peoples tremble! He dwells between the cherubim; let the earth be moved!”</a:t>
            </a:r>
          </a:p>
          <a:p>
            <a:pPr marL="642795" lvl="1" indent="-175308">
              <a:buFont typeface="Arial" panose="020B0604020202020204" pitchFamily="34" charset="0"/>
              <a:buChar char="•"/>
            </a:pPr>
            <a:r>
              <a:rPr lang="en-US" b="1" i="0" dirty="0"/>
              <a:t>(</a:t>
            </a:r>
            <a:r>
              <a:rPr lang="en-US" b="1" i="0" dirty="0" err="1"/>
              <a:t>Harkrider</a:t>
            </a:r>
            <a:r>
              <a:rPr lang="en-US" b="1" i="0" dirty="0"/>
              <a:t>) </a:t>
            </a:r>
            <a:r>
              <a:rPr lang="en-US" i="0" dirty="0"/>
              <a:t>“These living creatures are special servants of God – strong, swift, intelligent, and always vigilant. The highest of the heavenly host serve the Father.”</a:t>
            </a:r>
          </a:p>
          <a:p>
            <a:pPr marL="642795" lvl="1" indent="-175308">
              <a:buFont typeface="Arial" panose="020B0604020202020204" pitchFamily="34" charset="0"/>
              <a:buChar char="•"/>
            </a:pPr>
            <a:endParaRPr lang="en-US" i="0" dirty="0"/>
          </a:p>
          <a:p>
            <a:r>
              <a:rPr lang="en-US" b="1" i="0" dirty="0"/>
              <a:t>The songs of praise sung give explain the worthiness of God and the Lamb!</a:t>
            </a:r>
          </a:p>
          <a:p>
            <a:pPr marL="642795" lvl="1" indent="-175308">
              <a:buFont typeface="Arial" panose="020B0604020202020204" pitchFamily="34" charset="0"/>
              <a:buChar char="•"/>
            </a:pPr>
            <a:r>
              <a:rPr lang="en-US" b="1" i="0" dirty="0"/>
              <a:t>CREATOR (4:11) READ</a:t>
            </a:r>
          </a:p>
          <a:p>
            <a:r>
              <a:rPr lang="en-US" b="1" i="0" dirty="0"/>
              <a:t>(Psalm 19:1-4), </a:t>
            </a:r>
            <a:r>
              <a:rPr lang="en-US" i="1" dirty="0"/>
              <a:t>“The heavens declare the glory of God; and the firmament shows His handiwork. </a:t>
            </a:r>
            <a:r>
              <a:rPr lang="en-US" i="1" baseline="30000" dirty="0"/>
              <a:t>2</a:t>
            </a:r>
            <a:r>
              <a:rPr lang="en-US" i="1" dirty="0"/>
              <a:t> Day unto day utters speech, and night unto night reveals knowledge. </a:t>
            </a:r>
            <a:r>
              <a:rPr lang="en-US" i="1" baseline="30000" dirty="0"/>
              <a:t>3</a:t>
            </a:r>
            <a:r>
              <a:rPr lang="en-US" i="1" dirty="0"/>
              <a:t> There is no speech nor language where their voice is not heard. </a:t>
            </a:r>
            <a:r>
              <a:rPr lang="en-US" i="1" baseline="30000" dirty="0"/>
              <a:t>4</a:t>
            </a:r>
            <a:r>
              <a:rPr lang="en-US" i="1" dirty="0"/>
              <a:t> Their line has gone out through all the earth, and their words to the end of the world.”</a:t>
            </a:r>
          </a:p>
          <a:p>
            <a:pPr marL="642795" lvl="1" indent="-175308">
              <a:buFont typeface="Arial" panose="020B0604020202020204" pitchFamily="34" charset="0"/>
              <a:buChar char="•"/>
            </a:pPr>
            <a:r>
              <a:rPr lang="en-US" b="1" i="0" dirty="0"/>
              <a:t>SLAIN LAMB AS SAVIOR (5:9-10) READ, (5:12) READ</a:t>
            </a:r>
          </a:p>
          <a:p>
            <a:pPr marL="1110282" lvl="2" indent="-175308">
              <a:buFont typeface="Arial" panose="020B0604020202020204" pitchFamily="34" charset="0"/>
              <a:buChar char="•"/>
            </a:pPr>
            <a:r>
              <a:rPr lang="en-US" b="0" i="0" dirty="0"/>
              <a:t>He has redeemed us to God</a:t>
            </a:r>
          </a:p>
          <a:p>
            <a:pPr marL="1110282" lvl="2" indent="-175308">
              <a:buFont typeface="Arial" panose="020B0604020202020204" pitchFamily="34" charset="0"/>
              <a:buChar char="•"/>
            </a:pPr>
            <a:r>
              <a:rPr lang="en-US" b="0" i="0" dirty="0"/>
              <a:t>He has bought us with a price (His precious blood)</a:t>
            </a:r>
          </a:p>
          <a:p>
            <a:r>
              <a:rPr lang="en-US" b="1" i="0" dirty="0"/>
              <a:t>(1 Peter 1:18-19), </a:t>
            </a:r>
            <a:r>
              <a:rPr lang="en-US" b="0" i="1" dirty="0"/>
              <a:t>“knowing that you were not redeemed with corruptible things, like silver or gold, from your aimless conduct received by tradition from your fathers,</a:t>
            </a:r>
            <a:r>
              <a:rPr lang="en-US" b="0" i="1" baseline="30000" dirty="0"/>
              <a:t> 19</a:t>
            </a:r>
            <a:r>
              <a:rPr lang="en-US" b="0" i="1" dirty="0"/>
              <a:t> but with the precious blood of Christ, as of a lamb without blemish and without spot.”</a:t>
            </a:r>
            <a:endParaRPr lang="en-US" b="0" i="0" dirty="0"/>
          </a:p>
          <a:p>
            <a:pPr marL="642795" lvl="1" indent="-175308">
              <a:buFont typeface="Arial" panose="020B0604020202020204" pitchFamily="34" charset="0"/>
              <a:buChar char="•"/>
            </a:pPr>
            <a:r>
              <a:rPr lang="en-US" b="1" i="0" dirty="0"/>
              <a:t>BOTH FATHER AND LAMB AS PREEMINENT GOD ON THRONE (5:13) READ</a:t>
            </a:r>
          </a:p>
          <a:p>
            <a:r>
              <a:rPr lang="en-US" b="0" i="1" dirty="0"/>
              <a:t>(Psalm 148), </a:t>
            </a:r>
            <a:r>
              <a:rPr lang="en-US" b="0" i="0" dirty="0"/>
              <a:t>“</a:t>
            </a:r>
            <a:r>
              <a:rPr lang="en-US" i="0" dirty="0"/>
              <a:t>Praise the Lord! Praise the Lord from the heavens; Praise Him in the heights! </a:t>
            </a:r>
            <a:r>
              <a:rPr lang="en-US" i="0" baseline="30000" dirty="0"/>
              <a:t>2</a:t>
            </a:r>
            <a:r>
              <a:rPr lang="en-US" i="0" dirty="0"/>
              <a:t> Praise Him, all His angels; Praise Him, all His hosts! </a:t>
            </a:r>
            <a:r>
              <a:rPr lang="en-US" i="0" baseline="30000" dirty="0"/>
              <a:t>3</a:t>
            </a:r>
            <a:r>
              <a:rPr lang="en-US" i="0" dirty="0"/>
              <a:t> Praise Him, sun and moon; Praise Him, all you stars of light! </a:t>
            </a:r>
            <a:r>
              <a:rPr lang="en-US" i="0" baseline="30000" dirty="0"/>
              <a:t>4</a:t>
            </a:r>
            <a:r>
              <a:rPr lang="en-US" i="0" dirty="0"/>
              <a:t> Praise Him, you heavens of heavens, And you waters above the heavens! </a:t>
            </a:r>
            <a:r>
              <a:rPr lang="en-US" i="0" baseline="30000" dirty="0"/>
              <a:t>5</a:t>
            </a:r>
            <a:r>
              <a:rPr lang="en-US" i="0" dirty="0"/>
              <a:t> Let them praise the name of the Lord, For He commanded and they were created. </a:t>
            </a:r>
            <a:r>
              <a:rPr lang="en-US" i="0" baseline="30000" dirty="0"/>
              <a:t>6</a:t>
            </a:r>
            <a:r>
              <a:rPr lang="en-US" i="0" dirty="0"/>
              <a:t> He also established them forever and ever; He made a decree which shall not pass away. </a:t>
            </a:r>
            <a:r>
              <a:rPr lang="en-US" i="0" baseline="30000" dirty="0"/>
              <a:t>7</a:t>
            </a:r>
            <a:r>
              <a:rPr lang="en-US" i="0" dirty="0"/>
              <a:t> Praise the Lord from the earth, You great sea creatures and all the depths; </a:t>
            </a:r>
            <a:r>
              <a:rPr lang="en-US" i="0" baseline="30000" dirty="0"/>
              <a:t>8</a:t>
            </a:r>
            <a:r>
              <a:rPr lang="en-US" i="0" dirty="0"/>
              <a:t> Fire and hail, snow and clouds; Stormy wind, fulfilling His word; </a:t>
            </a:r>
            <a:r>
              <a:rPr lang="en-US" i="0" baseline="30000" dirty="0"/>
              <a:t>9</a:t>
            </a:r>
            <a:r>
              <a:rPr lang="en-US" i="0" dirty="0"/>
              <a:t> Mountains and all hills; Fruitful trees and all cedars; </a:t>
            </a:r>
            <a:r>
              <a:rPr lang="en-US" i="0" baseline="30000" dirty="0"/>
              <a:t>10</a:t>
            </a:r>
            <a:r>
              <a:rPr lang="en-US" i="0" dirty="0"/>
              <a:t> Beasts and all cattle; Creeping things and flying fowl; </a:t>
            </a:r>
            <a:r>
              <a:rPr lang="en-US" i="0" baseline="30000" dirty="0"/>
              <a:t>11</a:t>
            </a:r>
            <a:r>
              <a:rPr lang="en-US" i="0" dirty="0"/>
              <a:t> Kings of the earth and all peoples; Princes and all judges of the earth; </a:t>
            </a:r>
            <a:r>
              <a:rPr lang="en-US" i="0" baseline="30000" dirty="0"/>
              <a:t>12</a:t>
            </a:r>
            <a:r>
              <a:rPr lang="en-US" i="0" dirty="0"/>
              <a:t> Both young men and maidens; Old men and children. </a:t>
            </a:r>
            <a:r>
              <a:rPr lang="en-US" i="0" baseline="30000" dirty="0"/>
              <a:t>13</a:t>
            </a:r>
            <a:r>
              <a:rPr lang="en-US" i="0" dirty="0"/>
              <a:t> Let them praise the name of the Lord, For His name alone is exalted; His glory is above the earth and heaven. </a:t>
            </a:r>
            <a:r>
              <a:rPr lang="en-US" i="0" baseline="30000" dirty="0"/>
              <a:t>14</a:t>
            </a:r>
            <a:r>
              <a:rPr lang="en-US" i="0" dirty="0"/>
              <a:t> And He has exalted the horn of His people, The praise of all His saints — Of the children of Israel, A people near to Him. Praise the Lord!”</a:t>
            </a:r>
          </a:p>
          <a:p>
            <a:endParaRPr lang="en-US" dirty="0"/>
          </a:p>
          <a:p>
            <a:r>
              <a:rPr lang="en-US" b="1" dirty="0"/>
              <a:t>The opening of the seven seals</a:t>
            </a:r>
          </a:p>
          <a:p>
            <a:pPr marL="642795" lvl="1" indent="-175308">
              <a:buFont typeface="Arial" panose="020B0604020202020204" pitchFamily="34" charset="0"/>
              <a:buChar char="•"/>
            </a:pPr>
            <a:r>
              <a:rPr lang="en-US" dirty="0"/>
              <a:t>Our next scene (6:1-17) relates the events which occurred at the opening of the first 6 of the 7 seals of the scroll</a:t>
            </a:r>
          </a:p>
          <a:p>
            <a:pPr marL="642795" lvl="1" indent="-175308">
              <a:buFont typeface="Arial" panose="020B0604020202020204" pitchFamily="34" charset="0"/>
              <a:buChar char="•"/>
            </a:pPr>
            <a:r>
              <a:rPr lang="en-US" dirty="0"/>
              <a:t>The book also refers to the blowing of 7 trumpets, and the pouring out of 7 bowls of wrath</a:t>
            </a:r>
          </a:p>
          <a:p>
            <a:pPr marL="642795" lvl="1" indent="-175308">
              <a:buFont typeface="Arial" panose="020B0604020202020204" pitchFamily="34" charset="0"/>
              <a:buChar char="•"/>
            </a:pPr>
            <a:r>
              <a:rPr lang="en-US" dirty="0"/>
              <a:t>We will be discussing the parallels of these events throughout our study of Revelation.</a:t>
            </a:r>
          </a:p>
          <a:p>
            <a:pPr marL="642795" lvl="1" indent="-175308">
              <a:buFont typeface="Arial" panose="020B0604020202020204" pitchFamily="34" charset="0"/>
              <a:buChar char="•"/>
            </a:pPr>
            <a:r>
              <a:rPr lang="en-US" b="1" dirty="0"/>
              <a:t>The opening of the seals indicates the carrying out of God’s divine will.  Who can (as </a:t>
            </a:r>
            <a:r>
              <a:rPr lang="en-US" b="1" dirty="0" err="1"/>
              <a:t>Harkider</a:t>
            </a:r>
            <a:r>
              <a:rPr lang="en-US" b="1" dirty="0"/>
              <a:t> asks) “open the book, extricate and then execute its contents?”</a:t>
            </a:r>
          </a:p>
          <a:p>
            <a:pPr marL="1110282" lvl="2" indent="-175308">
              <a:buFont typeface="Arial" panose="020B0604020202020204" pitchFamily="34" charset="0"/>
              <a:buChar char="•"/>
            </a:pPr>
            <a:r>
              <a:rPr lang="en-US" dirty="0"/>
              <a:t>Only the lamb that had been slain.</a:t>
            </a:r>
          </a:p>
          <a:p>
            <a:r>
              <a:rPr lang="en-US" b="1" dirty="0"/>
              <a:t>(Jeremiah 23:5-6), </a:t>
            </a:r>
            <a:r>
              <a:rPr lang="en-US" i="1" dirty="0"/>
              <a:t>“Behold, the days are coming,” says the Lord, ‘That I will raise to David a Branch of righteousness;</a:t>
            </a:r>
            <a:br>
              <a:rPr lang="en-US" i="1" dirty="0"/>
            </a:br>
            <a:r>
              <a:rPr lang="en-US" i="1" dirty="0"/>
              <a:t>A King shall reign and prosper, And execute judgment and righteousness in the earth. </a:t>
            </a:r>
            <a:r>
              <a:rPr lang="en-US" i="1" baseline="30000" dirty="0"/>
              <a:t>6</a:t>
            </a:r>
            <a:r>
              <a:rPr lang="en-US" i="1" dirty="0"/>
              <a:t> In His days Judah will be saved,</a:t>
            </a:r>
            <a:br>
              <a:rPr lang="en-US" i="1" dirty="0"/>
            </a:br>
            <a:r>
              <a:rPr lang="en-US" i="1" dirty="0"/>
              <a:t>And Israel will dwell safely; Now this is His name by which He will be called: THE LORD OUR RIGHTEOUSNESS.”</a:t>
            </a:r>
          </a:p>
          <a:p>
            <a:endParaRPr lang="en-US" i="1" dirty="0"/>
          </a:p>
          <a:p>
            <a:r>
              <a:rPr lang="en-US" b="1" i="0" dirty="0"/>
              <a:t>(Acts 2:30-36), </a:t>
            </a:r>
            <a:r>
              <a:rPr lang="en-US" i="1" dirty="0"/>
              <a:t>“Therefore, being a prophet, and knowing that God had sworn with an oath to him that of the fruit of his body, according to the flesh, He would raise up the Christ to sit on his throne,</a:t>
            </a:r>
            <a:r>
              <a:rPr lang="en-US" i="1" baseline="30000" dirty="0"/>
              <a:t> 31</a:t>
            </a:r>
            <a:r>
              <a:rPr lang="en-US" i="1" dirty="0"/>
              <a:t> he, foreseeing this, spoke concerning the resurrection of the Christ, that His soul was not left in Hades, nor did His flesh see corruption.</a:t>
            </a:r>
            <a:r>
              <a:rPr lang="en-US" i="1" baseline="30000" dirty="0"/>
              <a:t> 32</a:t>
            </a:r>
            <a:r>
              <a:rPr lang="en-US" i="1" dirty="0"/>
              <a:t> This Jesus God has raised up, of which we are all witnesses.</a:t>
            </a:r>
            <a:r>
              <a:rPr lang="en-US" i="1" baseline="30000" dirty="0"/>
              <a:t> 33</a:t>
            </a:r>
            <a:r>
              <a:rPr lang="en-US" i="1" dirty="0"/>
              <a:t> Therefore being exalted to the right hand of God, and having received from the Father the promise of the Holy Spirit, He poured out this which you now see and hear. </a:t>
            </a:r>
            <a:r>
              <a:rPr lang="en-US" i="1" baseline="30000" dirty="0"/>
              <a:t>34</a:t>
            </a:r>
            <a:r>
              <a:rPr lang="en-US" i="1" dirty="0"/>
              <a:t> “For David did not ascend into the heavens, but he says himself: ‘The Lord said to my Lord, “Sit at My right hand, </a:t>
            </a:r>
            <a:r>
              <a:rPr lang="en-US" i="1" baseline="30000" dirty="0"/>
              <a:t>35</a:t>
            </a:r>
            <a:r>
              <a:rPr lang="en-US" i="1" dirty="0"/>
              <a:t> Till I make Your enemies Your footstool.” ’ </a:t>
            </a:r>
            <a:r>
              <a:rPr lang="en-US" i="1" baseline="30000" dirty="0"/>
              <a:t>36</a:t>
            </a:r>
            <a:r>
              <a:rPr lang="en-US" i="1" dirty="0"/>
              <a:t> “Therefore let all the house of Israel know assuredly that God has made this Jesus, whom you crucified, both Lord and Christ.”</a:t>
            </a:r>
          </a:p>
          <a:p>
            <a:endParaRPr lang="en-US" b="1" i="1" dirty="0"/>
          </a:p>
          <a:p>
            <a:r>
              <a:rPr lang="en-US" b="1" dirty="0"/>
              <a:t>A reminder:  Reality has God at the center.  This encompasses more than the physical.  It encompasses both God’s creation (physical and spiritual realms) and God’s own self-sufficient/eternal nature.  This must always be remembered by God’s children.</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976294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to be stated BEFORE the reading of the text:</a:t>
            </a:r>
          </a:p>
          <a:p>
            <a:pPr marL="175308" indent="-175308">
              <a:buFont typeface="Arial" panose="020B0604020202020204" pitchFamily="34" charset="0"/>
              <a:buChar char="•"/>
            </a:pPr>
            <a:r>
              <a:rPr lang="en-US" sz="1100" b="1" dirty="0"/>
              <a:t>This is the first of 3 “sevens” contained in the book</a:t>
            </a:r>
          </a:p>
          <a:p>
            <a:pPr marL="642795" lvl="1" indent="-175308">
              <a:buFont typeface="Arial" panose="020B0604020202020204" pitchFamily="34" charset="0"/>
              <a:buChar char="•"/>
            </a:pPr>
            <a:r>
              <a:rPr lang="en-US" sz="1100" dirty="0"/>
              <a:t>6:1 – 8:5, the unsealing of the 7 seals</a:t>
            </a:r>
          </a:p>
          <a:p>
            <a:pPr marL="642795" lvl="1" indent="-175308">
              <a:buFont typeface="Arial" panose="020B0604020202020204" pitchFamily="34" charset="0"/>
              <a:buChar char="•"/>
            </a:pPr>
            <a:r>
              <a:rPr lang="en-US" sz="1100" dirty="0"/>
              <a:t>8:6 – 9:21, the sounding of the 7 trumpets</a:t>
            </a:r>
          </a:p>
          <a:p>
            <a:pPr marL="642795" lvl="1" indent="-175308">
              <a:buFont typeface="Arial" panose="020B0604020202020204" pitchFamily="34" charset="0"/>
              <a:buChar char="•"/>
            </a:pPr>
            <a:r>
              <a:rPr lang="en-US" sz="1100" dirty="0"/>
              <a:t>15:1 – 16:21, the pouring out of the seven bows of wrath</a:t>
            </a:r>
          </a:p>
          <a:p>
            <a:pPr marL="175308" indent="-175308">
              <a:buFont typeface="Arial" panose="020B0604020202020204" pitchFamily="34" charset="0"/>
              <a:buChar char="•"/>
            </a:pPr>
            <a:r>
              <a:rPr lang="en-US" sz="1100" b="1" dirty="0"/>
              <a:t>These three series run parallel to each other (with the trumpets and bowls offering more detail)</a:t>
            </a:r>
          </a:p>
          <a:p>
            <a:pPr marL="642795" lvl="1" indent="-175308">
              <a:buFont typeface="Arial" panose="020B0604020202020204" pitchFamily="34" charset="0"/>
              <a:buChar char="•"/>
            </a:pPr>
            <a:r>
              <a:rPr lang="en-US" sz="1100" b="1" dirty="0"/>
              <a:t>Robert </a:t>
            </a:r>
            <a:r>
              <a:rPr lang="en-US" sz="1100" b="1" dirty="0" err="1"/>
              <a:t>Harkrider</a:t>
            </a:r>
            <a:r>
              <a:rPr lang="en-US" sz="1100" b="1" dirty="0"/>
              <a:t>:  </a:t>
            </a:r>
            <a:r>
              <a:rPr lang="en-US" sz="1100" dirty="0"/>
              <a:t>“The information revealed in the seven seals is more general in nature as the first six seals give a panorama of God’s dealings with mankind on earth, beginning with the coming of Christ and culminating in the scene of final judgment.”</a:t>
            </a:r>
          </a:p>
          <a:p>
            <a:pPr marL="175308" indent="-175308">
              <a:buFont typeface="Arial" panose="020B0604020202020204" pitchFamily="34" charset="0"/>
              <a:buChar char="•"/>
            </a:pPr>
            <a:r>
              <a:rPr lang="en-US" sz="1100" b="1" dirty="0"/>
              <a:t>So, all three sevens, for the most part, are simultaneous</a:t>
            </a:r>
          </a:p>
          <a:p>
            <a:pPr marL="642795" lvl="1" indent="-175308">
              <a:buFont typeface="Arial" panose="020B0604020202020204" pitchFamily="34" charset="0"/>
              <a:buChar char="•"/>
            </a:pPr>
            <a:r>
              <a:rPr lang="en-US" sz="1100" b="1" dirty="0" err="1"/>
              <a:t>Harkrider</a:t>
            </a:r>
            <a:r>
              <a:rPr lang="en-US" sz="1100" b="1" dirty="0"/>
              <a:t> again: </a:t>
            </a:r>
            <a:r>
              <a:rPr lang="en-US" sz="1100" dirty="0"/>
              <a:t>“From the background of heaven, John describes them one after the other by revealing from different viewpoints the judging and restraining action of God.”  …  “The symbols are a panoramic overview of the constant struggle between Christ and Satan, truth and falsehood. When the picture is completed, the thread that ties it all together is this: truth and righteousness will prevail.”</a:t>
            </a:r>
          </a:p>
          <a:p>
            <a:endParaRPr lang="en-US" sz="1100" b="1" dirty="0"/>
          </a:p>
          <a:p>
            <a:r>
              <a:rPr lang="en-US" sz="1100" b="1" dirty="0"/>
              <a:t>Scene Three [Opening of the first 6 seals] – 6:1-17 (READ)</a:t>
            </a:r>
          </a:p>
          <a:p>
            <a:r>
              <a:rPr lang="en-US" sz="1100" b="1" dirty="0"/>
              <a:t>Picture:  To see what emotions and impressions the text has upon each of us…</a:t>
            </a:r>
          </a:p>
          <a:p>
            <a:endParaRPr lang="en-US" sz="1100" b="1" dirty="0"/>
          </a:p>
          <a:p>
            <a:r>
              <a:rPr lang="en-US" sz="1100" b="1" dirty="0"/>
              <a:t>PICTURE:</a:t>
            </a:r>
          </a:p>
          <a:p>
            <a:pPr marL="175308" indent="-175308">
              <a:buFont typeface="Arial" panose="020B0604020202020204" pitchFamily="34" charset="0"/>
              <a:buChar char="•"/>
            </a:pPr>
            <a:r>
              <a:rPr lang="en-US" sz="1100" b="1" dirty="0"/>
              <a:t>A mixed bag in this text, as we begin to see the plight of the Christians in the first century.</a:t>
            </a:r>
          </a:p>
          <a:p>
            <a:pPr marL="642795" lvl="1" indent="-175308">
              <a:buFont typeface="Arial" panose="020B0604020202020204" pitchFamily="34" charset="0"/>
              <a:buChar char="•"/>
            </a:pPr>
            <a:r>
              <a:rPr lang="en-US" sz="1100" dirty="0"/>
              <a:t>However, even in the midst of these horrible sights, there is reason for the Christian to remain hopeful.</a:t>
            </a:r>
          </a:p>
          <a:p>
            <a:pPr marL="175308" indent="-175308">
              <a:buFont typeface="Arial" panose="020B0604020202020204" pitchFamily="34" charset="0"/>
              <a:buChar char="•"/>
            </a:pPr>
            <a:r>
              <a:rPr lang="en-US" sz="1100" b="1" dirty="0"/>
              <a:t>Emotions and Impressions</a:t>
            </a:r>
          </a:p>
          <a:p>
            <a:pPr marL="642795" lvl="1" indent="-175308">
              <a:buFont typeface="Arial" panose="020B0604020202020204" pitchFamily="34" charset="0"/>
              <a:buChar char="•"/>
            </a:pPr>
            <a:r>
              <a:rPr lang="en-US" sz="1100" dirty="0"/>
              <a:t>Awe, because of the power of the vision, with the four horsemen</a:t>
            </a:r>
          </a:p>
          <a:p>
            <a:pPr marL="642795" lvl="1" indent="-175308">
              <a:buFont typeface="Arial" panose="020B0604020202020204" pitchFamily="34" charset="0"/>
              <a:buChar char="•"/>
            </a:pPr>
            <a:r>
              <a:rPr lang="en-US" sz="1100" dirty="0"/>
              <a:t>“Four horsemen of the Apocalypse” (Does not fully envision the control of God over the circumstances.  He utilizes them, limits them, dismisses them when their work is done.  God is in control!</a:t>
            </a:r>
          </a:p>
          <a:p>
            <a:pPr marL="642795" lvl="1" indent="-175308">
              <a:buFont typeface="Arial" panose="020B0604020202020204" pitchFamily="34" charset="0"/>
              <a:buChar char="•"/>
            </a:pPr>
            <a:r>
              <a:rPr lang="en-US" sz="1100" dirty="0"/>
              <a:t>Sobering idea of mayhem, scarcity, death, persecution and fear</a:t>
            </a:r>
          </a:p>
          <a:p>
            <a:pPr marL="175308" indent="-175308">
              <a:buFont typeface="Arial" panose="020B0604020202020204" pitchFamily="34" charset="0"/>
              <a:buChar char="•"/>
            </a:pPr>
            <a:r>
              <a:rPr lang="en-US" sz="1100" b="1" dirty="0"/>
              <a:t>The ultimate question in verse 17:  </a:t>
            </a:r>
            <a:r>
              <a:rPr lang="en-US" sz="1100" b="1" i="1" dirty="0"/>
              <a:t>“For the great day of His </a:t>
            </a:r>
            <a:r>
              <a:rPr lang="en-US" sz="1100" b="1" dirty="0"/>
              <a:t>[the Lamb’s] </a:t>
            </a:r>
            <a:r>
              <a:rPr lang="en-US" sz="1100" b="1" i="1" dirty="0"/>
              <a:t>wrath has come, and who is able to stand?</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36</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922811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sz="1100" dirty="0"/>
              <a:t>I don’t think I was sufficiently clear last week regarding the correspondence of the 7 seals, with the 7 trumpets and the 7 bowls of wrath</a:t>
            </a:r>
          </a:p>
          <a:p>
            <a:pPr marL="175308" indent="-175308">
              <a:buFont typeface="Arial" panose="020B0604020202020204" pitchFamily="34" charset="0"/>
              <a:buChar char="•"/>
            </a:pPr>
            <a:r>
              <a:rPr lang="en-US" sz="1100" dirty="0"/>
              <a:t>This chart helps to picture the simultaneous nature of the seals, trumpets and bowls of wrath as we consider the next 10 chapters of the book.</a:t>
            </a:r>
          </a:p>
          <a:p>
            <a:pPr marL="642795" lvl="1" indent="-175308">
              <a:buFont typeface="Arial" panose="020B0604020202020204" pitchFamily="34" charset="0"/>
              <a:buChar char="•"/>
            </a:pPr>
            <a:r>
              <a:rPr lang="en-US" sz="1100" dirty="0"/>
              <a:t>Robert </a:t>
            </a:r>
            <a:r>
              <a:rPr lang="en-US" sz="1100" dirty="0" err="1"/>
              <a:t>Harkrider</a:t>
            </a:r>
            <a:r>
              <a:rPr lang="en-US" sz="1100" dirty="0"/>
              <a:t> quote:  “The information revealed in the 7 seals is more general in natures as the first six seals give a panorama of God’s dealings with mankind on earth, beginning with the coming of Christ and culminating in the scene of final judgment” (Truth Commentary – Revelation)</a:t>
            </a:r>
          </a:p>
          <a:p>
            <a:pPr marL="642795" lvl="1" indent="-175308">
              <a:buFont typeface="Arial" panose="020B0604020202020204" pitchFamily="34" charset="0"/>
              <a:buChar char="•"/>
            </a:pPr>
            <a:r>
              <a:rPr lang="en-US" sz="1100" dirty="0"/>
              <a:t>The 7</a:t>
            </a:r>
            <a:r>
              <a:rPr lang="en-US" sz="1100" baseline="30000" dirty="0"/>
              <a:t>th</a:t>
            </a:r>
            <a:r>
              <a:rPr lang="en-US" sz="1100" dirty="0"/>
              <a:t> seal opens the second series (trumpets) which are warnings God issues to the wicked before the judgment.  From the 7</a:t>
            </a:r>
            <a:r>
              <a:rPr lang="en-US" sz="1100" baseline="30000" dirty="0"/>
              <a:t>th</a:t>
            </a:r>
            <a:r>
              <a:rPr lang="en-US" sz="1100" dirty="0"/>
              <a:t> trumpet come seven plagues (bowls of wrath) showing the successful defeat of the wicked. </a:t>
            </a:r>
          </a:p>
          <a:p>
            <a:pPr marL="642795" lvl="1" indent="-175308">
              <a:buFont typeface="Arial" panose="020B0604020202020204" pitchFamily="34" charset="0"/>
              <a:buChar char="•"/>
            </a:pPr>
            <a:endParaRPr lang="en-US" sz="1100" dirty="0"/>
          </a:p>
          <a:p>
            <a:pPr marL="467487" lvl="1" algn="r"/>
            <a:r>
              <a:rPr lang="en-US" sz="1100" b="1" dirty="0"/>
              <a:t>Note:  This chart appears on page 79 of Robert </a:t>
            </a:r>
            <a:r>
              <a:rPr lang="en-US" sz="1100" b="1" dirty="0" err="1"/>
              <a:t>Harkrider’s</a:t>
            </a:r>
            <a:r>
              <a:rPr lang="en-US" sz="1100" b="1" dirty="0"/>
              <a:t> Revelation commentary (Truth Series)</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221691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5308" indent="-175308">
              <a:buFont typeface="Arial" panose="020B0604020202020204" pitchFamily="34" charset="0"/>
              <a:buChar char="•"/>
            </a:pPr>
            <a:r>
              <a:rPr lang="en-US" sz="1100" b="1" dirty="0"/>
              <a:t>The events covered by Revelation began with the coming of the Messiah, as the battle against Satan was joined in His advent</a:t>
            </a:r>
          </a:p>
          <a:p>
            <a:pPr marL="175308" indent="-175308">
              <a:buFont typeface="Arial" panose="020B0604020202020204" pitchFamily="34" charset="0"/>
              <a:buChar char="•"/>
            </a:pPr>
            <a:r>
              <a:rPr lang="en-US" sz="1100" b="1" dirty="0"/>
              <a:t>Though the end is certain, Satan is allowed to impact the lives of the faithful while they are here on the earth.</a:t>
            </a:r>
          </a:p>
          <a:p>
            <a:pPr marL="642795" lvl="1" indent="-175308">
              <a:buFont typeface="Arial" panose="020B0604020202020204" pitchFamily="34" charset="0"/>
              <a:buChar char="•"/>
            </a:pPr>
            <a:r>
              <a:rPr lang="en-US" b="0" i="0" kern="1200" dirty="0">
                <a:solidFill>
                  <a:schemeClr val="tx1"/>
                </a:solidFill>
                <a:effectLst/>
                <a:latin typeface="+mn-lt"/>
                <a:ea typeface="+mn-ea"/>
                <a:cs typeface="+mn-cs"/>
              </a:rPr>
              <a:t>For example, consider the response to the loud cry of the martyrs mentioned in verse 10</a:t>
            </a:r>
          </a:p>
          <a:p>
            <a:pPr marL="642795" lvl="1" indent="-175308">
              <a:buFont typeface="Arial" panose="020B0604020202020204" pitchFamily="34" charset="0"/>
              <a:buChar char="•"/>
            </a:pPr>
            <a:r>
              <a:rPr lang="en-US" b="1" i="0" kern="1200" dirty="0">
                <a:solidFill>
                  <a:schemeClr val="tx1"/>
                </a:solidFill>
                <a:effectLst/>
                <a:latin typeface="+mn-lt"/>
                <a:ea typeface="+mn-ea"/>
                <a:cs typeface="+mn-cs"/>
              </a:rPr>
              <a:t>(6:11), </a:t>
            </a:r>
            <a:r>
              <a:rPr lang="en-US" b="0" i="1" kern="1200" dirty="0">
                <a:solidFill>
                  <a:schemeClr val="tx1"/>
                </a:solidFill>
                <a:effectLst/>
                <a:latin typeface="+mn-lt"/>
                <a:ea typeface="+mn-ea"/>
                <a:cs typeface="+mn-cs"/>
              </a:rPr>
              <a:t>“and it was said to them that they should rest a little while longer, until both the number of their fellow servants and their brethren, who would be killed as they were, was completed.”</a:t>
            </a:r>
          </a:p>
          <a:p>
            <a:pPr marL="175308" indent="-175308">
              <a:buFont typeface="Arial" panose="020B0604020202020204" pitchFamily="34" charset="0"/>
              <a:buChar char="•"/>
            </a:pPr>
            <a:r>
              <a:rPr lang="en-US" b="1" i="0" kern="1200" dirty="0">
                <a:solidFill>
                  <a:schemeClr val="tx1"/>
                </a:solidFill>
                <a:effectLst/>
                <a:latin typeface="+mn-lt"/>
                <a:ea typeface="+mn-ea"/>
                <a:cs typeface="+mn-cs"/>
              </a:rPr>
              <a:t>In the end, the wrath of the Lamb can not be withstood. God wins.</a:t>
            </a:r>
            <a:endParaRPr lang="en-US" b="1" i="0" dirty="0"/>
          </a:p>
          <a:p>
            <a:pPr marL="175308" indent="-175308">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753094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They would be afflicted by Satan</a:t>
            </a:r>
          </a:p>
          <a:p>
            <a:pPr marL="1110282" lvl="2" indent="-175308">
              <a:buFont typeface="Arial" panose="020B0604020202020204" pitchFamily="34" charset="0"/>
              <a:buChar char="•"/>
            </a:pPr>
            <a:r>
              <a:rPr lang="en-US" sz="1100" dirty="0"/>
              <a:t>Persecution unto death</a:t>
            </a:r>
          </a:p>
          <a:p>
            <a:pPr marL="1110282" lvl="2" indent="-175308">
              <a:buFont typeface="Arial" panose="020B0604020202020204" pitchFamily="34" charset="0"/>
              <a:buChar char="•"/>
            </a:pPr>
            <a:r>
              <a:rPr lang="en-US" sz="1100" dirty="0"/>
              <a:t>Economic deprivation</a:t>
            </a:r>
          </a:p>
          <a:p>
            <a:pPr marL="1110282" lvl="2" indent="-175308">
              <a:buFont typeface="Arial" panose="020B0604020202020204" pitchFamily="34" charset="0"/>
              <a:buChar char="•"/>
            </a:pPr>
            <a:r>
              <a:rPr lang="en-US" sz="1100" dirty="0"/>
              <a:t>Plagues, famines, wars</a:t>
            </a:r>
          </a:p>
          <a:p>
            <a:pPr marL="642795" lvl="1" indent="-175308">
              <a:buFont typeface="Arial" panose="020B0604020202020204" pitchFamily="34" charset="0"/>
              <a:buChar char="•"/>
            </a:pPr>
            <a:r>
              <a:rPr lang="en-US" sz="1100" b="1" dirty="0"/>
              <a:t>God’s judgment would come upon the world</a:t>
            </a:r>
          </a:p>
          <a:p>
            <a:pPr marL="175308" indent="-175308">
              <a:buFont typeface="Arial" panose="020B0604020202020204" pitchFamily="34" charset="0"/>
              <a:buChar char="•"/>
            </a:pPr>
            <a:r>
              <a:rPr lang="en-US" sz="1100" b="1" dirty="0"/>
              <a:t>To us:</a:t>
            </a:r>
          </a:p>
          <a:p>
            <a:pPr marL="642795" lvl="1" indent="-175308">
              <a:buFont typeface="Arial" panose="020B0604020202020204" pitchFamily="34" charset="0"/>
              <a:buChar char="•"/>
            </a:pPr>
            <a:r>
              <a:rPr lang="en-US" sz="1100" b="1" dirty="0"/>
              <a:t>Persecution will continue until all is “completed” (vs. 11)</a:t>
            </a:r>
          </a:p>
          <a:p>
            <a:pPr marL="642795" lvl="1" indent="-175308">
              <a:buFont typeface="Arial" panose="020B0604020202020204" pitchFamily="34" charset="0"/>
              <a:buChar char="•"/>
            </a:pPr>
            <a:r>
              <a:rPr lang="en-US" sz="1100" b="1" dirty="0"/>
              <a:t>Though the persecution then was especially bad, each of us can expect a measure of that same attack of Satan</a:t>
            </a:r>
          </a:p>
          <a:p>
            <a:r>
              <a:rPr lang="en-US" sz="1100" b="1" dirty="0"/>
              <a:t>(2 Timothy 3:12), </a:t>
            </a:r>
            <a:r>
              <a:rPr lang="en-US" sz="1100" i="1" dirty="0"/>
              <a:t>“</a:t>
            </a:r>
            <a:r>
              <a:rPr lang="en-US" sz="1600" i="1" dirty="0"/>
              <a:t>Yes, and all who desire to live godly in Christ Jesus will suffer persecution.”</a:t>
            </a:r>
          </a:p>
          <a:p>
            <a:endParaRPr lang="en-US" sz="1600" i="1" dirty="0"/>
          </a:p>
          <a:p>
            <a:r>
              <a:rPr lang="en-US" sz="1600" b="1" dirty="0"/>
              <a:t>Note:  As we will soon see in the vision, the answer to the question asked in verse 17, “who is able to stand” against the wrath of the Lamb in that great day IS … the faithful!</a:t>
            </a:r>
          </a:p>
          <a:p>
            <a:endParaRPr lang="en-US" sz="1600" b="1" dirty="0"/>
          </a:p>
          <a:p>
            <a:r>
              <a:rPr lang="en-US" sz="1100" b="1" dirty="0"/>
              <a:t>(2 Thessalonians 1:6-10), </a:t>
            </a:r>
            <a:r>
              <a:rPr lang="en-US" sz="1100" i="1" dirty="0"/>
              <a:t>“</a:t>
            </a:r>
            <a:r>
              <a:rPr lang="en-US" sz="1600" i="1" dirty="0"/>
              <a:t>since it is a righteous thing with God to repay with tribulation those who trouble you,</a:t>
            </a:r>
            <a:r>
              <a:rPr lang="en-US" sz="1600" i="1" baseline="30000" dirty="0"/>
              <a:t> 7</a:t>
            </a:r>
            <a:r>
              <a:rPr lang="en-US" sz="1600" i="1" dirty="0"/>
              <a:t> and to give you who are troubled rest with us when the Lord Jesus is revealed from heaven with His mighty angels,</a:t>
            </a:r>
            <a:r>
              <a:rPr lang="en-US" sz="1600" i="1" baseline="30000" dirty="0"/>
              <a:t> 8</a:t>
            </a:r>
            <a:r>
              <a:rPr lang="en-US" sz="1600" i="1" dirty="0"/>
              <a:t> in flaming fire taking vengeance on those who do not know God, and on those who do not obey the gospel of our Lord Jesus Christ.</a:t>
            </a:r>
            <a:r>
              <a:rPr lang="en-US" sz="1600" i="1" baseline="30000" dirty="0"/>
              <a:t> 9</a:t>
            </a:r>
            <a:r>
              <a:rPr lang="en-US" sz="1600" i="1" dirty="0"/>
              <a:t> These shall be punished with everlasting destruction from the presence of the Lord and from the glory of His power,</a:t>
            </a:r>
            <a:r>
              <a:rPr lang="en-US" sz="1600" i="1" baseline="30000" dirty="0"/>
              <a:t> 10</a:t>
            </a:r>
            <a:r>
              <a:rPr lang="en-US" sz="1600" i="1" dirty="0"/>
              <a:t> when He comes, in that Day, to be glorified in His saints and to be admired among all those who believe, because our testimony among you was believed.”</a:t>
            </a:r>
            <a:endParaRPr lang="en-US" sz="1100" i="1" dirty="0"/>
          </a:p>
          <a:p>
            <a:pPr marL="1577769" lvl="3" indent="-175308">
              <a:buFont typeface="Arial" panose="020B0604020202020204" pitchFamily="34" charset="0"/>
              <a:buChar char="•"/>
            </a:pPr>
            <a:endParaRPr lang="en-US" sz="1100" b="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39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25800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The Author of the Book of Revelation</a:t>
            </a:r>
            <a:endParaRPr lang="en-US" sz="1100" dirty="0"/>
          </a:p>
          <a:p>
            <a:r>
              <a:rPr lang="en-US" b="1" dirty="0"/>
              <a:t>(Revelation 1:1-2), </a:t>
            </a:r>
            <a:r>
              <a:rPr lang="en-US" i="1" dirty="0"/>
              <a:t>“The Revelation of Jesus Christ, which God gave Him to show His servants—things which must shortly take place. And He sent and signified it by His angel </a:t>
            </a:r>
            <a:r>
              <a:rPr lang="en-US" b="1" i="1" dirty="0"/>
              <a:t>to His servant John</a:t>
            </a:r>
            <a:r>
              <a:rPr lang="en-US" i="1" dirty="0"/>
              <a:t>,</a:t>
            </a:r>
            <a:r>
              <a:rPr lang="en-US" i="1" baseline="30000" dirty="0"/>
              <a:t> 2</a:t>
            </a:r>
            <a:r>
              <a:rPr lang="en-US" i="1" dirty="0"/>
              <a:t> who bore witness to the word of God, and to the testimony of Jesus Christ, to all things that he saw”</a:t>
            </a:r>
            <a:endParaRPr lang="en-US" dirty="0"/>
          </a:p>
          <a:p>
            <a:pPr marL="175308" indent="-175308">
              <a:buFont typeface="Arial" panose="020B0604020202020204" pitchFamily="34" charset="0"/>
              <a:buChar char="•"/>
            </a:pPr>
            <a:r>
              <a:rPr lang="en-US" b="1" dirty="0"/>
              <a:t>The writer calls himself by the name John on four occasions (1:1,4,9; 22:8)</a:t>
            </a:r>
          </a:p>
          <a:p>
            <a:r>
              <a:rPr lang="en-US" b="1" dirty="0"/>
              <a:t>(Revelation 1:4), </a:t>
            </a:r>
            <a:r>
              <a:rPr lang="en-US" i="1" dirty="0"/>
              <a:t>“John, to the seven churches which are in Asia…”</a:t>
            </a:r>
          </a:p>
          <a:p>
            <a:r>
              <a:rPr lang="en-US" b="1" dirty="0"/>
              <a:t>(Revelation 1:9), </a:t>
            </a:r>
            <a:r>
              <a:rPr lang="en-US" i="1" dirty="0"/>
              <a:t>“I, John, both your brother and companion in the tribulation and kingdom and patience of Jesus Christ, was on the island that is called Patmos for the word of God and for the testimony of Jesus Christ.”</a:t>
            </a:r>
          </a:p>
          <a:p>
            <a:r>
              <a:rPr lang="en-US" b="1" dirty="0"/>
              <a:t>(Revelation 22:8), </a:t>
            </a:r>
            <a:r>
              <a:rPr lang="en-US" i="1" dirty="0"/>
              <a:t>“Now I, John, saw and heard these things…”</a:t>
            </a:r>
          </a:p>
          <a:p>
            <a:endParaRPr lang="en-US" i="1" dirty="0"/>
          </a:p>
          <a:p>
            <a:pPr marL="175308" indent="-175308">
              <a:buFont typeface="Arial" panose="020B0604020202020204" pitchFamily="34" charset="0"/>
              <a:buChar char="•"/>
            </a:pPr>
            <a:r>
              <a:rPr lang="en-US" b="1" dirty="0"/>
              <a:t>There are some who question whether John the Apostle is the writer… Why?</a:t>
            </a:r>
          </a:p>
          <a:p>
            <a:pPr marL="642795" lvl="1" indent="-175308">
              <a:buFont typeface="Arial" panose="020B0604020202020204" pitchFamily="34" charset="0"/>
              <a:buChar char="•"/>
            </a:pPr>
            <a:r>
              <a:rPr lang="en-US" sz="1100" dirty="0"/>
              <a:t>He does not identify himself explicitly as the author, and there are other John’s who have been considered</a:t>
            </a:r>
          </a:p>
          <a:p>
            <a:pPr marL="642795" lvl="1" indent="-175308">
              <a:buFont typeface="Arial" panose="020B0604020202020204" pitchFamily="34" charset="0"/>
              <a:buChar char="•"/>
            </a:pPr>
            <a:r>
              <a:rPr lang="en-US" sz="1100" dirty="0"/>
              <a:t>(John Mark) (John, that tradition has as an elder in Ephesus) (Another writer seeking authority by using John’s name).</a:t>
            </a:r>
          </a:p>
          <a:p>
            <a:pPr marL="642795" lvl="1" indent="-175308">
              <a:buFont typeface="Arial" panose="020B0604020202020204" pitchFamily="34" charset="0"/>
              <a:buChar char="•"/>
            </a:pPr>
            <a:r>
              <a:rPr lang="en-US" sz="1100" dirty="0"/>
              <a:t>Dionysius of Alexandria (circa 250 AD) expressed a belief that another John wrote the letter.  He did not cite any testimony or knowledge that we would not have access to, however.</a:t>
            </a:r>
          </a:p>
          <a:p>
            <a:pPr marL="1110282" lvl="2" indent="-175308">
              <a:buFont typeface="Arial" panose="020B0604020202020204" pitchFamily="34" charset="0"/>
              <a:buChar char="•"/>
            </a:pPr>
            <a:r>
              <a:rPr lang="en-US" sz="1100" dirty="0"/>
              <a:t>He believed if it was the apostle he would have identified himself as such.</a:t>
            </a:r>
          </a:p>
          <a:p>
            <a:pPr marL="1110282" lvl="2" indent="-175308">
              <a:buFont typeface="Arial" panose="020B0604020202020204" pitchFamily="34" charset="0"/>
              <a:buChar char="•"/>
            </a:pPr>
            <a:r>
              <a:rPr lang="en-US" sz="1100" dirty="0"/>
              <a:t>He believed that since he identified himself by name, it wasn’t the same John because John the apostle didn’t identify himself by name in his gospel or epistles.</a:t>
            </a:r>
          </a:p>
          <a:p>
            <a:pPr marL="1110282" lvl="2" indent="-175308">
              <a:buFont typeface="Arial" panose="020B0604020202020204" pitchFamily="34" charset="0"/>
              <a:buChar char="•"/>
            </a:pPr>
            <a:r>
              <a:rPr lang="en-US" sz="1100" dirty="0"/>
              <a:t>The grammar used in the gospel was different from the Apocalypse (Many say the same thing today).</a:t>
            </a:r>
          </a:p>
          <a:p>
            <a:pPr marL="1110282" lvl="2" indent="-175308">
              <a:buFont typeface="Arial" panose="020B0604020202020204" pitchFamily="34" charset="0"/>
              <a:buChar char="•"/>
            </a:pPr>
            <a:r>
              <a:rPr lang="en-US" sz="1100" dirty="0"/>
              <a:t>Others claim the difference in grammar indicates that Revelation was written before the gospel, but by the same John.</a:t>
            </a:r>
          </a:p>
          <a:p>
            <a:pPr marL="642795" lvl="1" indent="-175308">
              <a:buFont typeface="Arial" panose="020B0604020202020204" pitchFamily="34" charset="0"/>
              <a:buChar char="•"/>
            </a:pPr>
            <a:r>
              <a:rPr lang="en-US" sz="1100" dirty="0"/>
              <a:t>The idea of different grammar is not compelling.  For example, my writing style changes depending upon purpose!</a:t>
            </a:r>
          </a:p>
          <a:p>
            <a:pPr marL="642795" lvl="1" indent="-175308">
              <a:buFont typeface="Arial" panose="020B0604020202020204" pitchFamily="34" charset="0"/>
              <a:buChar char="•"/>
            </a:pPr>
            <a:r>
              <a:rPr lang="en-US" sz="1100" dirty="0"/>
              <a:t>It must be recognized that the apocalyptic language of Revelation can explain any differences in grammar or writing style, and that such arguments do not compare to the overwhelming evidence that the apostle was the author of the book. (</a:t>
            </a:r>
            <a:r>
              <a:rPr lang="en-US" sz="1100" u="sng" dirty="0"/>
              <a:t>They are very subjective, and can lead to very different conclusions, as seen above</a:t>
            </a:r>
            <a:r>
              <a:rPr lang="en-US" sz="1100" dirty="0"/>
              <a:t>).</a:t>
            </a:r>
          </a:p>
          <a:p>
            <a:pPr marL="642795" lvl="1" indent="-175308">
              <a:buFont typeface="Arial" panose="020B0604020202020204" pitchFamily="34" charset="0"/>
              <a:buChar char="•"/>
            </a:pPr>
            <a:endParaRPr lang="en-US" sz="1100" dirty="0"/>
          </a:p>
          <a:p>
            <a:pPr marL="175308" indent="-175308">
              <a:buFont typeface="Arial" panose="020B0604020202020204" pitchFamily="34" charset="0"/>
              <a:buChar char="•"/>
            </a:pPr>
            <a:r>
              <a:rPr lang="en-US" b="1" dirty="0"/>
              <a:t>It is widely recognized that John the apostle is the author of the book.  No legitimate evidence exists in denial of this view.</a:t>
            </a:r>
            <a:endParaRPr lang="en-US" sz="1100" b="1" dirty="0"/>
          </a:p>
          <a:p>
            <a:pPr marL="642795" lvl="1" indent="-175308">
              <a:buFont typeface="Arial" panose="020B0604020202020204" pitchFamily="34" charset="0"/>
              <a:buChar char="•"/>
            </a:pPr>
            <a:r>
              <a:rPr lang="en-US" dirty="0"/>
              <a:t>Justin Martyr, Eusebius, Irenaeus, Tertullian and Victorinus all assign the book of Revelation to Paul’s pen.</a:t>
            </a:r>
          </a:p>
          <a:p>
            <a:pPr marL="1110282" lvl="2" indent="-175308">
              <a:buFont typeface="Arial" panose="020B0604020202020204" pitchFamily="34" charset="0"/>
              <a:buChar char="•"/>
            </a:pPr>
            <a:r>
              <a:rPr lang="en-US" sz="1100" b="1" dirty="0"/>
              <a:t>Justin Martyr </a:t>
            </a:r>
            <a:r>
              <a:rPr lang="en-US" sz="1100" dirty="0"/>
              <a:t>(A.D. 110-165) in his </a:t>
            </a:r>
            <a:r>
              <a:rPr lang="en-US" sz="1100" i="1" dirty="0"/>
              <a:t>Dialogue with Trypho the Jew </a:t>
            </a:r>
            <a:r>
              <a:rPr lang="en-US" sz="1100" dirty="0"/>
              <a:t>(LXXXI says, “There was a certain man with us, whose name was John, one of the apostles of Christ, who prophesied by a revelation,” and then refers to the thousand years, the resurrection and the judgment of Revelation 20. (Hailey, 21).</a:t>
            </a:r>
          </a:p>
          <a:p>
            <a:pPr marL="1110282" lvl="2" indent="-175308">
              <a:buFont typeface="Arial" panose="020B0604020202020204" pitchFamily="34" charset="0"/>
              <a:buChar char="•"/>
            </a:pPr>
            <a:r>
              <a:rPr lang="en-US" sz="1100" b="1" dirty="0"/>
              <a:t>Irenaeus</a:t>
            </a:r>
            <a:r>
              <a:rPr lang="en-US" sz="1100" dirty="0"/>
              <a:t> (AD 120-202) who had heard Polycarp, a disciple of John the apostle, wrote in his </a:t>
            </a:r>
            <a:r>
              <a:rPr lang="en-US" sz="1100" i="1" dirty="0"/>
              <a:t>Against Heresies</a:t>
            </a:r>
            <a:r>
              <a:rPr lang="en-US" sz="1100" dirty="0"/>
              <a:t> (IV. XX. 11), “John, also the Lord’s disciple…says in the Apocalypse,” and then quotes profusely from that book…. Irenaeus says later:  In a still clearer light has John, in the Apocalypse” revealed certain things, which the writer proceeds to discuss (V. </a:t>
            </a:r>
            <a:r>
              <a:rPr lang="en-US" sz="1100" dirty="0" err="1"/>
              <a:t>xxi.l</a:t>
            </a:r>
            <a:r>
              <a:rPr lang="en-US" sz="1100" dirty="0"/>
              <a:t>).  (Hailey, 21)</a:t>
            </a:r>
          </a:p>
          <a:p>
            <a:pPr marL="1110282" lvl="2" indent="-175308">
              <a:buFont typeface="Arial" panose="020B0604020202020204" pitchFamily="34" charset="0"/>
              <a:buChar char="•"/>
            </a:pPr>
            <a:r>
              <a:rPr lang="en-US" sz="1100" b="1" dirty="0"/>
              <a:t>Clement of Alexandria </a:t>
            </a:r>
            <a:r>
              <a:rPr lang="en-US" sz="1100" dirty="0"/>
              <a:t>(A.D. 153-217) in his </a:t>
            </a:r>
            <a:r>
              <a:rPr lang="en-US" sz="1100" dirty="0" err="1"/>
              <a:t>treastise</a:t>
            </a:r>
            <a:r>
              <a:rPr lang="en-US" sz="1100" dirty="0"/>
              <a:t>, </a:t>
            </a:r>
            <a:r>
              <a:rPr lang="en-US" sz="1100" i="1" dirty="0"/>
              <a:t>Who is the Rich Man that Shall Be Saved? </a:t>
            </a:r>
            <a:r>
              <a:rPr lang="en-US" sz="1100" dirty="0"/>
              <a:t>(XLII), writes of “the apostle John” who “returned to Ephesus from the isle of Patmos” after “the tyrant’s death.”  The tyrant is unnamed. (Hailey, 22).</a:t>
            </a:r>
          </a:p>
          <a:p>
            <a:pPr marL="642795" lvl="1" indent="-175308">
              <a:buFont typeface="Arial" panose="020B0604020202020204" pitchFamily="34" charset="0"/>
              <a:buChar char="•"/>
            </a:pPr>
            <a:r>
              <a:rPr lang="en-US" sz="1100" dirty="0"/>
              <a:t>Regarding the language of the book, consider some words that John the apostle uses in his writings that are almost unique to him.  (Do a concordance search for details).</a:t>
            </a:r>
          </a:p>
          <a:p>
            <a:pPr marL="1110282" lvl="2" indent="-175308">
              <a:buFont typeface="Arial" panose="020B0604020202020204" pitchFamily="34" charset="0"/>
              <a:buChar char="•"/>
            </a:pPr>
            <a:r>
              <a:rPr lang="en-US" sz="1100" dirty="0"/>
              <a:t>The Word (logos) identifying the Christ (only in John, 1 John &amp; Revelation)</a:t>
            </a:r>
          </a:p>
          <a:p>
            <a:pPr marL="1110282" lvl="2" indent="-175308">
              <a:buFont typeface="Arial" panose="020B0604020202020204" pitchFamily="34" charset="0"/>
              <a:buChar char="•"/>
            </a:pPr>
            <a:r>
              <a:rPr lang="en-US" sz="1100" dirty="0"/>
              <a:t>To overcome or conquer (</a:t>
            </a:r>
            <a:r>
              <a:rPr lang="en-US" sz="1100" dirty="0" err="1"/>
              <a:t>nicao</a:t>
            </a:r>
            <a:r>
              <a:rPr lang="en-US" sz="1100" dirty="0"/>
              <a:t>) John (1), 1 John (7), Revelation (17)</a:t>
            </a:r>
          </a:p>
          <a:p>
            <a:pPr marL="1110282" lvl="2" indent="-175308">
              <a:buFont typeface="Arial" panose="020B0604020202020204" pitchFamily="34" charset="0"/>
              <a:buChar char="•"/>
            </a:pPr>
            <a:r>
              <a:rPr lang="en-US" sz="1100" dirty="0"/>
              <a:t>True (</a:t>
            </a:r>
            <a:r>
              <a:rPr lang="en-US" sz="1100" dirty="0" err="1"/>
              <a:t>alethinos</a:t>
            </a:r>
            <a:r>
              <a:rPr lang="en-US" sz="1100" dirty="0"/>
              <a:t>) (the rest of N.T. only 5 times:  John (8), 1 John (4), Revelation (10)</a:t>
            </a:r>
          </a:p>
          <a:p>
            <a:pPr marL="1110282" lvl="2" indent="-175308">
              <a:buFont typeface="Arial" panose="020B0604020202020204" pitchFamily="34" charset="0"/>
              <a:buChar char="•"/>
            </a:pPr>
            <a:r>
              <a:rPr lang="en-US" sz="1100" dirty="0"/>
              <a:t>Lamb (</a:t>
            </a:r>
            <a:r>
              <a:rPr lang="en-US" sz="1100" dirty="0" err="1"/>
              <a:t>arnion</a:t>
            </a:r>
            <a:r>
              <a:rPr lang="en-US" sz="1100" dirty="0"/>
              <a:t>) (John 21:15, of his disciples); Revelation (29 times)</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570405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13:11-18), The Beast of the Earth</a:t>
            </a:r>
          </a:p>
          <a:p>
            <a:r>
              <a:rPr lang="en-US" b="1" dirty="0"/>
              <a:t>(18), </a:t>
            </a:r>
            <a:r>
              <a:rPr lang="en-US" b="1" i="1" dirty="0"/>
              <a:t>“</a:t>
            </a:r>
            <a:r>
              <a:rPr lang="en-US" i="1" dirty="0"/>
              <a:t>Here is wisdom. Let him who has understanding calculate the number of the beast, for it is the number of a man: His number is 666.”</a:t>
            </a:r>
          </a:p>
          <a:p>
            <a:pPr marL="628650" lvl="1" indent="-171450">
              <a:buFont typeface="Arial" panose="020B0604020202020204" pitchFamily="34" charset="0"/>
              <a:buChar char="•"/>
            </a:pPr>
            <a:r>
              <a:rPr lang="en-US" b="1" i="0" dirty="0"/>
              <a:t>Mark on right hand or forehead</a:t>
            </a:r>
          </a:p>
          <a:p>
            <a:pPr marL="628650" lvl="1" indent="-171450">
              <a:buFont typeface="Arial" panose="020B0604020202020204" pitchFamily="34" charset="0"/>
              <a:buChar char="•"/>
            </a:pPr>
            <a:r>
              <a:rPr lang="en-US" b="1" i="0" dirty="0"/>
              <a:t>No one could buy or sell unless they had the mark</a:t>
            </a:r>
          </a:p>
          <a:p>
            <a:pPr marL="628650" lvl="1" indent="-171450">
              <a:buFont typeface="Arial" panose="020B0604020202020204" pitchFamily="34" charset="0"/>
              <a:buChar char="•"/>
            </a:pPr>
            <a:endParaRPr lang="en-US" b="1" i="0" dirty="0"/>
          </a:p>
          <a:p>
            <a:pPr marL="0" lvl="0" indent="0">
              <a:buFont typeface="Arial" panose="020B0604020202020204" pitchFamily="34" charset="0"/>
              <a:buNone/>
            </a:pPr>
            <a:r>
              <a:rPr lang="en-US" b="1" i="0" dirty="0"/>
              <a:t>A Dispensationalist Preacher named Robert Breaker recently preached a sermon on the subject, attributing the Corona Virus with the mark of the Beast</a:t>
            </a:r>
          </a:p>
          <a:p>
            <a:pPr marL="628650" lvl="1" indent="-171450">
              <a:buFont typeface="Arial" panose="020B0604020202020204" pitchFamily="34" charset="0"/>
              <a:buChar char="•"/>
            </a:pPr>
            <a:r>
              <a:rPr lang="en-US" b="1" i="0" dirty="0"/>
              <a:t>First, he noted that the Word Corona, when the number of the letters, and the numerical value of each letter is taken, leads to the number 666.</a:t>
            </a:r>
          </a:p>
          <a:p>
            <a:pPr marL="628650" lvl="1" indent="-171450">
              <a:buFont typeface="Arial" panose="020B0604020202020204" pitchFamily="34" charset="0"/>
              <a:buChar char="•"/>
            </a:pPr>
            <a:r>
              <a:rPr lang="en-US" b="1" i="0" dirty="0"/>
              <a:t>Second, he noted the claims of some regarding the technical name COVID-19</a:t>
            </a:r>
          </a:p>
          <a:p>
            <a:pPr marL="1085850" lvl="2" indent="-171450">
              <a:buFont typeface="Arial" panose="020B0604020202020204" pitchFamily="34" charset="0"/>
              <a:buChar char="•"/>
            </a:pPr>
            <a:r>
              <a:rPr lang="en-US" b="1" i="0" dirty="0"/>
              <a:t>COV – </a:t>
            </a:r>
            <a:r>
              <a:rPr lang="en-US" b="0" i="0" dirty="0"/>
              <a:t>Certificate of Vaccination</a:t>
            </a:r>
          </a:p>
          <a:p>
            <a:pPr marL="1085850" lvl="2" indent="-171450">
              <a:buFont typeface="Arial" panose="020B0604020202020204" pitchFamily="34" charset="0"/>
              <a:buChar char="•"/>
            </a:pPr>
            <a:r>
              <a:rPr lang="en-US" b="1" i="0" dirty="0"/>
              <a:t>ID – </a:t>
            </a:r>
            <a:r>
              <a:rPr lang="en-US" b="0" i="0" dirty="0"/>
              <a:t>To Identify all who have been Vaccinated (Only those will be able to buy and sell)</a:t>
            </a:r>
          </a:p>
          <a:p>
            <a:pPr marL="1085850" lvl="2" indent="-171450">
              <a:buFont typeface="Arial" panose="020B0604020202020204" pitchFamily="34" charset="0"/>
              <a:buChar char="•"/>
            </a:pPr>
            <a:r>
              <a:rPr lang="en-US" b="1" i="0" dirty="0"/>
              <a:t>19 – </a:t>
            </a:r>
            <a:r>
              <a:rPr lang="en-US" b="0" i="0" dirty="0"/>
              <a:t>AI (Artificial intelligence) used to monitor those who are vaccinated</a:t>
            </a:r>
          </a:p>
          <a:p>
            <a:pPr marL="1543050" lvl="3" indent="-171450">
              <a:buFont typeface="Arial" panose="020B0604020202020204" pitchFamily="34" charset="0"/>
              <a:buChar char="•"/>
            </a:pPr>
            <a:r>
              <a:rPr lang="en-US" b="0" i="0" dirty="0"/>
              <a:t>Inject something into the arm (via vaccination)</a:t>
            </a:r>
          </a:p>
          <a:p>
            <a:pPr marL="1543050" lvl="3" indent="-171450">
              <a:buFont typeface="Arial" panose="020B0604020202020204" pitchFamily="34" charset="0"/>
              <a:buChar char="•"/>
            </a:pPr>
            <a:r>
              <a:rPr lang="en-US" b="0" i="0" dirty="0"/>
              <a:t>Bill Gates – (false claim, rebutted) Quantum dot tattoo that can be used to monitor who has and who has not been vaccinated</a:t>
            </a:r>
          </a:p>
          <a:p>
            <a:pPr marL="2000250" lvl="4" indent="-171450">
              <a:buFont typeface="Arial" panose="020B0604020202020204" pitchFamily="34" charset="0"/>
              <a:buChar char="•"/>
            </a:pPr>
            <a:r>
              <a:rPr lang="en-US" b="0" i="0" dirty="0"/>
              <a:t>Gates here is a big contributor to the World Health Organization / </a:t>
            </a:r>
            <a:r>
              <a:rPr lang="en-US" b="0" i="0" dirty="0" err="1"/>
              <a:t>Fauci</a:t>
            </a:r>
            <a:r>
              <a:rPr lang="en-US" b="0" i="0" dirty="0"/>
              <a:t> also in favor of mandatory certificates</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These kinds of speculative theories regarding the meaning of the number 666, have been common for 100’s of years</a:t>
            </a:r>
          </a:p>
          <a:p>
            <a:pPr marL="628650" lvl="1" indent="-171450">
              <a:buFont typeface="Arial" panose="020B0604020202020204" pitchFamily="34" charset="0"/>
              <a:buChar char="•"/>
            </a:pPr>
            <a:r>
              <a:rPr lang="en-US" b="1" i="0" dirty="0"/>
              <a:t>Did you know when you translate Nero Caesar from the Greek language into the Hebrew, and give the letter equivalents, you also get 666?  Some feel NERO is the beast.</a:t>
            </a:r>
          </a:p>
          <a:p>
            <a:pPr marL="628650" lvl="1" indent="-171450">
              <a:buFont typeface="Arial" panose="020B0604020202020204" pitchFamily="34" charset="0"/>
              <a:buChar char="•"/>
            </a:pPr>
            <a:r>
              <a:rPr lang="en-US" b="1" i="0" dirty="0"/>
              <a:t>I met a man used numbers to claim in some convoluted way that JFK’s name </a:t>
            </a:r>
            <a:r>
              <a:rPr lang="en-US" b="1" i="0" dirty="0" err="1"/>
              <a:t>equalled</a:t>
            </a:r>
            <a:r>
              <a:rPr lang="en-US" b="1" i="0" dirty="0"/>
              <a:t> 666.  He called JFK (this was less than a decade after his death) was the Ant-Christ</a:t>
            </a:r>
          </a:p>
          <a:p>
            <a:pPr marL="1085850" lvl="2" indent="-171450">
              <a:buFont typeface="Arial" panose="020B0604020202020204" pitchFamily="34" charset="0"/>
              <a:buChar char="•"/>
            </a:pPr>
            <a:r>
              <a:rPr lang="en-US" b="0" i="0" dirty="0"/>
              <a:t>Revelation 13:3 (Mortally wounded head that healed).  Thus, JFK was the Antichrist, alive, and going to bring about the end days</a:t>
            </a:r>
          </a:p>
          <a:p>
            <a:pPr marL="628650" lvl="1" indent="-171450">
              <a:buFont typeface="Arial" panose="020B0604020202020204" pitchFamily="34" charset="0"/>
              <a:buChar char="•"/>
            </a:pPr>
            <a:r>
              <a:rPr lang="en-US" b="1" i="0" dirty="0"/>
              <a:t>[CLICK] Some thought that Ronald Reagan was the beast because of his name.</a:t>
            </a:r>
          </a:p>
          <a:p>
            <a:pPr marL="628650" lvl="1" indent="-171450">
              <a:buFont typeface="Arial" panose="020B0604020202020204" pitchFamily="34" charset="0"/>
              <a:buChar char="•"/>
            </a:pPr>
            <a:r>
              <a:rPr lang="en-US" b="1" i="0" dirty="0"/>
              <a:t>[CLICK] Others think that the World Wide Web has beastly qualities.  Claiming that Satan’s minions would only allow buying and selling on the WWW</a:t>
            </a:r>
          </a:p>
          <a:p>
            <a:pPr marL="628650" lvl="1" indent="-171450">
              <a:buFont typeface="Arial" panose="020B0604020202020204" pitchFamily="34" charset="0"/>
              <a:buChar char="•"/>
            </a:pPr>
            <a:endParaRPr lang="en-US" b="1" i="0" dirty="0"/>
          </a:p>
          <a:p>
            <a:pPr marL="0" lvl="0" indent="0">
              <a:buFont typeface="Arial" panose="020B0604020202020204" pitchFamily="34" charset="0"/>
              <a:buNone/>
            </a:pPr>
            <a:r>
              <a:rPr lang="en-US" b="1" i="0" dirty="0"/>
              <a:t>Certainly don’t have time to debunk them all, but… let’s deal quickly with the latest</a:t>
            </a:r>
          </a:p>
          <a:p>
            <a:pPr marL="628650" lvl="1" indent="-171450">
              <a:buFont typeface="Arial" panose="020B0604020202020204" pitchFamily="34" charset="0"/>
              <a:buChar char="•"/>
            </a:pPr>
            <a:r>
              <a:rPr lang="en-US" b="1" i="0" dirty="0"/>
              <a:t>First, coronaviruses are not new.  At present 7 have been discovered that impact humans, including the common cold</a:t>
            </a:r>
          </a:p>
          <a:p>
            <a:pPr marL="628650" lvl="1" indent="-171450">
              <a:buFont typeface="Arial" panose="020B0604020202020204" pitchFamily="34" charset="0"/>
              <a:buChar char="•"/>
            </a:pPr>
            <a:r>
              <a:rPr lang="en-US" b="1" i="0" dirty="0"/>
              <a:t>Second, the naming of the Virus is far different that this man (and the crazy websites where he got his information) claim.</a:t>
            </a:r>
          </a:p>
          <a:p>
            <a:pPr marL="1085850" lvl="2" indent="-171450">
              <a:buFont typeface="Arial" panose="020B0604020202020204" pitchFamily="34" charset="0"/>
              <a:buChar char="•"/>
            </a:pPr>
            <a:r>
              <a:rPr lang="en-US" b="1" i="0" dirty="0"/>
              <a:t>CO </a:t>
            </a:r>
            <a:r>
              <a:rPr lang="en-US" b="0" i="0" dirty="0"/>
              <a:t>(Corona)</a:t>
            </a:r>
          </a:p>
          <a:p>
            <a:pPr marL="1085850" lvl="2" indent="-171450">
              <a:buFont typeface="Arial" panose="020B0604020202020204" pitchFamily="34" charset="0"/>
              <a:buChar char="•"/>
            </a:pPr>
            <a:r>
              <a:rPr lang="en-US" b="1" i="0" dirty="0"/>
              <a:t>VI </a:t>
            </a:r>
            <a:r>
              <a:rPr lang="en-US" b="0" i="0" dirty="0"/>
              <a:t>(Virus)</a:t>
            </a:r>
          </a:p>
          <a:p>
            <a:pPr marL="1085850" lvl="2" indent="-171450">
              <a:buFont typeface="Arial" panose="020B0604020202020204" pitchFamily="34" charset="0"/>
              <a:buChar char="•"/>
            </a:pPr>
            <a:r>
              <a:rPr lang="en-US" b="1" i="0" dirty="0"/>
              <a:t>D  </a:t>
            </a:r>
            <a:r>
              <a:rPr lang="en-US" b="0" i="0" dirty="0"/>
              <a:t>(Disease)</a:t>
            </a:r>
          </a:p>
          <a:p>
            <a:pPr marL="1085850" lvl="2" indent="-171450">
              <a:buFont typeface="Arial" panose="020B0604020202020204" pitchFamily="34" charset="0"/>
              <a:buChar char="•"/>
            </a:pPr>
            <a:r>
              <a:rPr lang="en-US" b="1" i="0" dirty="0"/>
              <a:t>19 - </a:t>
            </a:r>
            <a:r>
              <a:rPr lang="en-US" b="0" i="0" dirty="0"/>
              <a:t>Originated in Wuhan, China in 2019</a:t>
            </a:r>
          </a:p>
          <a:p>
            <a:pPr marL="628650" lvl="1" indent="-171450">
              <a:buFont typeface="Arial" panose="020B0604020202020204" pitchFamily="34" charset="0"/>
              <a:buChar char="•"/>
            </a:pPr>
            <a:r>
              <a:rPr lang="en-US" b="1" dirty="0"/>
              <a:t>Third, it would be silly to think that the only way a book written in Greek can be understood is to ascribe an ENGLISH word to its interpretation!</a:t>
            </a:r>
          </a:p>
          <a:p>
            <a:pPr marL="1085850" lvl="2" indent="-171450">
              <a:buFont typeface="Arial" panose="020B0604020202020204" pitchFamily="34" charset="0"/>
              <a:buChar char="•"/>
            </a:pPr>
            <a:r>
              <a:rPr lang="en-US" b="0" dirty="0"/>
              <a:t>The word Corona is applied to the viruses because of the common definition of the word:</a:t>
            </a:r>
          </a:p>
          <a:p>
            <a:pPr marL="1543050" lvl="3" indent="-171450">
              <a:buFont typeface="Arial" panose="020B0604020202020204" pitchFamily="34" charset="0"/>
              <a:buChar char="•"/>
            </a:pPr>
            <a:r>
              <a:rPr lang="en-US" b="0" dirty="0"/>
              <a:t>Corona – a part of a body that looks like a crown; Gaseous envelope of the sun and other stars</a:t>
            </a:r>
          </a:p>
          <a:p>
            <a:pPr marL="1543050" lvl="3" indent="-171450">
              <a:buFont typeface="Arial" panose="020B0604020202020204" pitchFamily="34" charset="0"/>
              <a:buChar char="•"/>
            </a:pPr>
            <a:r>
              <a:rPr lang="en-US" b="0" dirty="0"/>
              <a:t>In other words, it is named because of the way it looks under an electron microscope</a:t>
            </a:r>
          </a:p>
          <a:p>
            <a:pPr marL="628650" lvl="1" indent="-171450">
              <a:buFont typeface="Arial" panose="020B0604020202020204" pitchFamily="34" charset="0"/>
              <a:buChar char="•"/>
            </a:pPr>
            <a:r>
              <a:rPr lang="en-US" b="1" dirty="0"/>
              <a:t>Fourth, the context!  (Remember, these are things impacting Christians in the first century!</a:t>
            </a:r>
          </a:p>
          <a:p>
            <a:pPr marL="0" lvl="0" indent="0">
              <a:buFont typeface="Arial" panose="020B0604020202020204" pitchFamily="34" charset="0"/>
              <a:buNone/>
            </a:pPr>
            <a:r>
              <a:rPr lang="en-US" b="1" i="0" dirty="0"/>
              <a:t>(Revelation 1:1-3), </a:t>
            </a:r>
            <a:r>
              <a:rPr lang="en-US" b="0" i="1" dirty="0"/>
              <a:t>“</a:t>
            </a:r>
            <a:r>
              <a:rPr lang="en-US" i="1" dirty="0"/>
              <a:t>The Revelation of Jesus Christ, which God gave Him to show His servants—things which must shortly take place. And He sent and signified it by His angel to His servant John,</a:t>
            </a:r>
            <a:r>
              <a:rPr lang="en-US" i="1" baseline="30000" dirty="0"/>
              <a:t> 2</a:t>
            </a:r>
            <a:r>
              <a:rPr lang="en-US" i="1" dirty="0"/>
              <a:t> who bore witness to the word of God, and to the testimony of Jesus Christ, to all things that he saw.</a:t>
            </a:r>
            <a:r>
              <a:rPr lang="en-US" i="1" baseline="30000" dirty="0"/>
              <a:t> 3</a:t>
            </a:r>
            <a:r>
              <a:rPr lang="en-US" i="1" dirty="0"/>
              <a:t> Blessed is he who reads and those who hear the words of this prophecy, and keep those things which are written in it; for the time is near.”</a:t>
            </a:r>
          </a:p>
          <a:p>
            <a:pPr marL="1543050" lvl="3" indent="-171450">
              <a:buFont typeface="Arial" panose="020B0604020202020204" pitchFamily="34" charset="0"/>
              <a:buChar char="•"/>
            </a:pPr>
            <a:r>
              <a:rPr lang="en-US" b="0" i="0" dirty="0"/>
              <a:t>Not referencing the struggle between Catholicism and the Muslims during the crusades</a:t>
            </a:r>
          </a:p>
          <a:p>
            <a:pPr marL="1543050" lvl="3" indent="-171450">
              <a:buFont typeface="Arial" panose="020B0604020202020204" pitchFamily="34" charset="0"/>
              <a:buChar char="•"/>
            </a:pPr>
            <a:r>
              <a:rPr lang="en-US" b="0" i="0" dirty="0"/>
              <a:t>Not referencing World War 1, the war to end all wars</a:t>
            </a:r>
          </a:p>
          <a:p>
            <a:pPr marL="1543050" lvl="3" indent="-171450">
              <a:buFont typeface="Arial" panose="020B0604020202020204" pitchFamily="34" charset="0"/>
              <a:buChar char="•"/>
            </a:pPr>
            <a:r>
              <a:rPr lang="en-US" b="0" i="0" dirty="0"/>
              <a:t>Not referencing World War 2, nor Adolf Hitler</a:t>
            </a:r>
          </a:p>
          <a:p>
            <a:pPr marL="1543050" lvl="3" indent="-171450">
              <a:buFont typeface="Arial" panose="020B0604020202020204" pitchFamily="34" charset="0"/>
              <a:buChar char="•"/>
            </a:pPr>
            <a:r>
              <a:rPr lang="en-US" b="0" i="0" dirty="0"/>
              <a:t>Not referencing the Cold War, and the Soviet Union</a:t>
            </a:r>
          </a:p>
          <a:p>
            <a:pPr marL="1543050" lvl="3" indent="-171450">
              <a:buFont typeface="Arial" panose="020B0604020202020204" pitchFamily="34" charset="0"/>
              <a:buChar char="•"/>
            </a:pPr>
            <a:r>
              <a:rPr lang="en-US" b="0" i="0" dirty="0"/>
              <a:t>Not referencing Social security numbers, computer chips injected into the skin, or the European Union.</a:t>
            </a:r>
          </a:p>
          <a:p>
            <a:pPr marL="1543050" lvl="3" indent="-171450">
              <a:buFont typeface="Arial" panose="020B0604020202020204" pitchFamily="34" charset="0"/>
              <a:buChar char="•"/>
            </a:pPr>
            <a:r>
              <a:rPr lang="en-US" b="0" i="0" dirty="0"/>
              <a:t>Any effort to speculate is misguided and has been disproven again, and again, and again by the failures of previous speculations.</a:t>
            </a:r>
          </a:p>
          <a:p>
            <a:pPr marL="1085850" lvl="2" indent="-171450">
              <a:buFont typeface="Arial" panose="020B0604020202020204" pitchFamily="34" charset="0"/>
              <a:buChar char="•"/>
            </a:pPr>
            <a:r>
              <a:rPr lang="en-US" b="1" i="0" dirty="0"/>
              <a:t>Why are such speculations constant, convincing so many?</a:t>
            </a:r>
          </a:p>
          <a:p>
            <a:pPr marL="1543050" lvl="3" indent="-171450">
              <a:buFont typeface="Arial" panose="020B0604020202020204" pitchFamily="34" charset="0"/>
              <a:buChar char="•"/>
            </a:pPr>
            <a:r>
              <a:rPr lang="en-US" b="0" i="0" dirty="0"/>
              <a:t>Because people are credulous (naïve and often ignorant!)</a:t>
            </a:r>
          </a:p>
          <a:p>
            <a:pPr marL="1543050" lvl="3" indent="-171450">
              <a:buFont typeface="Arial" panose="020B0604020202020204" pitchFamily="34" charset="0"/>
              <a:buChar char="•"/>
            </a:pPr>
            <a:r>
              <a:rPr lang="en-US" b="0" i="0" dirty="0"/>
              <a:t>Conspiracy theories trouble too many (including too many Christians)</a:t>
            </a:r>
          </a:p>
          <a:p>
            <a:pPr marL="1543050" lvl="3" indent="-171450">
              <a:buFont typeface="Arial" panose="020B0604020202020204" pitchFamily="34" charset="0"/>
              <a:buChar char="•"/>
            </a:pPr>
            <a:r>
              <a:rPr lang="en-US" b="0" i="0" dirty="0"/>
              <a:t>It is a sign of a person who is credulous, naive and spiritually immature to take at face value any view.  (Done all the time by Christians on social media).</a:t>
            </a:r>
          </a:p>
          <a:p>
            <a:pPr marL="1543050" lvl="3" indent="-171450">
              <a:buFont typeface="Arial" panose="020B0604020202020204" pitchFamily="34" charset="0"/>
              <a:buChar char="•"/>
            </a:pPr>
            <a:r>
              <a:rPr lang="en-US" b="0" i="0" dirty="0"/>
              <a:t>It is a sign of nobility to research claims, and reject the false and erroneous information or disseminated teaching!</a:t>
            </a:r>
          </a:p>
          <a:p>
            <a:pPr marL="0" lvl="0" indent="0">
              <a:buFont typeface="Arial" panose="020B0604020202020204" pitchFamily="34" charset="0"/>
              <a:buNone/>
            </a:pPr>
            <a:r>
              <a:rPr lang="en-US" b="1" i="0" dirty="0"/>
              <a:t>(Acts 17:11), </a:t>
            </a:r>
            <a:r>
              <a:rPr lang="en-US" b="0" i="1" dirty="0"/>
              <a:t>“</a:t>
            </a:r>
            <a:r>
              <a:rPr lang="en-US" i="1" dirty="0"/>
              <a:t>These were more fair-minded than those in Thessalonica, in that they received the word with all readiness, and searched the Scriptures daily to find out whether these things were so.”</a:t>
            </a:r>
            <a:endParaRPr lang="en-US" b="0" i="1" dirty="0"/>
          </a:p>
          <a:p>
            <a:pPr marL="628650" lvl="1" indent="-171450">
              <a:buFont typeface="Arial" panose="020B0604020202020204" pitchFamily="34" charset="0"/>
              <a:buChar char="•"/>
            </a:pPr>
            <a:r>
              <a:rPr lang="en-US" b="1" i="0" dirty="0"/>
              <a:t>Fifth, you can’t make symbolic language literal!</a:t>
            </a:r>
          </a:p>
          <a:p>
            <a:pPr marL="1085850" lvl="2" indent="-171450">
              <a:buFont typeface="Arial" panose="020B0604020202020204" pitchFamily="34" charset="0"/>
              <a:buChar char="•"/>
            </a:pPr>
            <a:r>
              <a:rPr lang="en-US" b="0" i="0" dirty="0"/>
              <a:t>The text defines the number 666, </a:t>
            </a:r>
            <a:r>
              <a:rPr lang="en-US" b="0" i="1" dirty="0"/>
              <a:t>“</a:t>
            </a:r>
            <a:r>
              <a:rPr lang="en-US" i="1" dirty="0"/>
              <a:t>for it is the number of a man: His number is 666” </a:t>
            </a:r>
            <a:r>
              <a:rPr lang="en-US" b="1" i="0" dirty="0"/>
              <a:t>(13:18)</a:t>
            </a:r>
          </a:p>
          <a:p>
            <a:pPr marL="1085850" lvl="2" indent="-171450">
              <a:buFont typeface="Arial" panose="020B0604020202020204" pitchFamily="34" charset="0"/>
              <a:buChar char="•"/>
            </a:pPr>
            <a:r>
              <a:rPr lang="en-US" b="0" i="0" dirty="0"/>
              <a:t>The number 7 is divine.  The number 6 is one less than divine, it is human</a:t>
            </a:r>
          </a:p>
          <a:p>
            <a:pPr marL="1085850" lvl="2" indent="-171450">
              <a:buFont typeface="Arial" panose="020B0604020202020204" pitchFamily="34" charset="0"/>
              <a:buChar char="•"/>
            </a:pPr>
            <a:r>
              <a:rPr lang="en-US" b="0" i="0" dirty="0"/>
              <a:t>The divine is from above and perfect.  The human is from below and is imperfect</a:t>
            </a:r>
          </a:p>
          <a:p>
            <a:pPr marL="1085850" lvl="2" indent="-171450">
              <a:buFont typeface="Arial" panose="020B0604020202020204" pitchFamily="34" charset="0"/>
              <a:buChar char="•"/>
            </a:pPr>
            <a:r>
              <a:rPr lang="en-US" b="0" i="0" dirty="0"/>
              <a:t>The conflict being described in Revelation is GOD VS Satan.  Good VS Evil.  The Divine VS Sinful Mankind.</a:t>
            </a:r>
          </a:p>
          <a:p>
            <a:pPr marL="0" lvl="0" indent="0">
              <a:buFont typeface="Arial" panose="020B0604020202020204" pitchFamily="34" charset="0"/>
              <a:buNone/>
            </a:pPr>
            <a:r>
              <a:rPr lang="en-US" b="1" i="0" dirty="0"/>
              <a:t>I like Robert </a:t>
            </a:r>
            <a:r>
              <a:rPr lang="en-US" b="1" i="0" dirty="0" err="1"/>
              <a:t>Harkrider's</a:t>
            </a:r>
            <a:r>
              <a:rPr lang="en-US" b="1" i="0" dirty="0"/>
              <a:t> conclusion to Revelation 13, which we will study in more detail later:</a:t>
            </a:r>
          </a:p>
          <a:p>
            <a:pPr marL="628650" lvl="1" indent="-171450">
              <a:buFont typeface="Arial" panose="020B0604020202020204" pitchFamily="34" charset="0"/>
              <a:buChar char="•"/>
            </a:pPr>
            <a:r>
              <a:rPr lang="en-US" b="0" i="0" dirty="0"/>
              <a:t>"The number 6 is a stand-in number for man, just as the number 7 exclusively represents God. Any occasion where man is in conflict with God, man will fail.  Therefore the "wisdom" referred to in this text is that all who stand with God shall win, but possessors of the mark of the beast shall see failure upon failure upon failure!"</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43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6, part 1</a:t>
            </a:r>
          </a:p>
          <a:p>
            <a:pPr marL="642795" lvl="1" indent="-175308">
              <a:buFont typeface="Arial" panose="020B0604020202020204" pitchFamily="34" charset="0"/>
              <a:buChar char="•"/>
            </a:pPr>
            <a:r>
              <a:rPr lang="en-US" b="1" dirty="0"/>
              <a:t>Identify and define</a:t>
            </a:r>
          </a:p>
          <a:p>
            <a:pPr marL="175308" indent="-175308">
              <a:buFont typeface="Arial" panose="020B0604020202020204" pitchFamily="34" charset="0"/>
              <a:buChar char="•"/>
            </a:pPr>
            <a:r>
              <a:rPr lang="en-US" b="1" dirty="0"/>
              <a:t>Lamb (6:1)</a:t>
            </a:r>
          </a:p>
          <a:p>
            <a:pPr marL="628650" lvl="1" indent="-171450">
              <a:buFont typeface="Arial" panose="020B0604020202020204" pitchFamily="34" charset="0"/>
              <a:buChar char="•"/>
            </a:pPr>
            <a:r>
              <a:rPr lang="en-US" b="1" dirty="0"/>
              <a:t>Q: Who is the lamb?  </a:t>
            </a:r>
            <a:r>
              <a:rPr lang="en-US" b="0" dirty="0"/>
              <a:t>Already identified, the reference is to the Lord</a:t>
            </a:r>
          </a:p>
          <a:p>
            <a:pPr marL="175308" indent="-175308">
              <a:buFont typeface="Arial" panose="020B0604020202020204" pitchFamily="34" charset="0"/>
              <a:buChar char="•"/>
            </a:pPr>
            <a:r>
              <a:rPr lang="en-US" b="1" dirty="0"/>
              <a:t>Four Living Creatures (6:1)</a:t>
            </a:r>
          </a:p>
          <a:p>
            <a:pPr marL="632508" lvl="1" indent="-175308">
              <a:buFont typeface="Arial" panose="020B0604020202020204" pitchFamily="34" charset="0"/>
              <a:buChar char="•"/>
            </a:pPr>
            <a:r>
              <a:rPr lang="en-US" b="1" dirty="0"/>
              <a:t>Q:  Who are the living creatures?  </a:t>
            </a:r>
            <a:r>
              <a:rPr lang="en-US" b="0" dirty="0"/>
              <a:t>Angels (seraphim/cherubim) who worship God continually</a:t>
            </a:r>
          </a:p>
          <a:p>
            <a:pPr marL="175308" indent="-175308">
              <a:buFont typeface="Arial" panose="020B0604020202020204" pitchFamily="34" charset="0"/>
              <a:buChar char="•"/>
            </a:pPr>
            <a:r>
              <a:rPr lang="en-US" b="1" dirty="0"/>
              <a:t>White horse (6:2) (First seal)</a:t>
            </a:r>
          </a:p>
          <a:p>
            <a:pPr marL="628650" lvl="1" indent="-171450">
              <a:buFont typeface="Arial" panose="020B0604020202020204" pitchFamily="34" charset="0"/>
              <a:buChar char="•"/>
            </a:pPr>
            <a:r>
              <a:rPr lang="en-US" b="0" dirty="0"/>
              <a:t>The horses are similar to the vision of Zechariah (6:1-3)</a:t>
            </a:r>
          </a:p>
          <a:p>
            <a:pPr marL="0" lvl="0" indent="0">
              <a:buFont typeface="Arial" panose="020B0604020202020204" pitchFamily="34" charset="0"/>
              <a:buNone/>
            </a:pPr>
            <a:r>
              <a:rPr lang="en-US" b="1" dirty="0"/>
              <a:t>(Zechariah 6:1-3), </a:t>
            </a:r>
            <a:r>
              <a:rPr lang="en-US" b="0" i="1" dirty="0"/>
              <a:t>“</a:t>
            </a:r>
            <a:r>
              <a:rPr lang="en-US" i="1" dirty="0"/>
              <a:t>Then I turned and raised my eyes and looked, and behold, four chariots were coming from between two mountains, and the mountains were mountains of bronze.</a:t>
            </a:r>
            <a:r>
              <a:rPr lang="en-US" i="1" baseline="30000" dirty="0"/>
              <a:t> 2</a:t>
            </a:r>
            <a:r>
              <a:rPr lang="en-US" i="1" dirty="0"/>
              <a:t> With the first chariot were red horses, with the second chariot black horses,</a:t>
            </a:r>
            <a:r>
              <a:rPr lang="en-US" i="1" baseline="30000" dirty="0"/>
              <a:t> 3</a:t>
            </a:r>
            <a:r>
              <a:rPr lang="en-US" i="1" dirty="0"/>
              <a:t> with the third chariot white horses, and with the fourth chariot dappled horses—strong steeds.</a:t>
            </a:r>
            <a:r>
              <a:rPr lang="en-US" i="1" baseline="30000" dirty="0"/>
              <a:t> 4</a:t>
            </a:r>
            <a:r>
              <a:rPr lang="en-US" i="1" dirty="0"/>
              <a:t> Then I answered and said to the angel who talked with me, “What are these, my lord?”</a:t>
            </a:r>
          </a:p>
          <a:p>
            <a:pPr marL="628650" lvl="1" indent="-171450">
              <a:buFont typeface="Arial" panose="020B0604020202020204" pitchFamily="34" charset="0"/>
              <a:buChar char="•"/>
            </a:pPr>
            <a:r>
              <a:rPr lang="en-US" b="0" i="0" dirty="0"/>
              <a:t>So, the imagery would be familiar to the Jews</a:t>
            </a:r>
          </a:p>
          <a:p>
            <a:pPr marL="628650" lvl="1" indent="-171450">
              <a:buFont typeface="Arial" panose="020B0604020202020204" pitchFamily="34" charset="0"/>
              <a:buChar char="•"/>
            </a:pPr>
            <a:r>
              <a:rPr lang="en-US" b="0" i="0" dirty="0"/>
              <a:t>If there is any significance to the horse, it is in the color white (same with other horses, only the colors have any significance.  The rider is the agent bringing the events of the seals to pass).</a:t>
            </a:r>
          </a:p>
          <a:p>
            <a:pPr marL="628650" lvl="1" indent="-171450">
              <a:buFont typeface="Arial" panose="020B0604020202020204" pitchFamily="34" charset="0"/>
              <a:buChar char="•"/>
            </a:pPr>
            <a:r>
              <a:rPr lang="en-US" b="0" i="0" dirty="0"/>
              <a:t>(What have we noted regarding the color white?  It signifies righteousness or purity)</a:t>
            </a:r>
          </a:p>
          <a:p>
            <a:pPr marL="175308" indent="-175308">
              <a:buFont typeface="Arial" panose="020B0604020202020204" pitchFamily="34" charset="0"/>
              <a:buChar char="•"/>
            </a:pPr>
            <a:r>
              <a:rPr lang="en-US" b="1" dirty="0"/>
              <a:t>He who sat (6:2)</a:t>
            </a:r>
          </a:p>
          <a:p>
            <a:pPr marL="628650" lvl="1" indent="-171450">
              <a:buFont typeface="Arial" panose="020B0604020202020204" pitchFamily="34" charset="0"/>
              <a:buChar char="•"/>
            </a:pPr>
            <a:r>
              <a:rPr lang="en-US" b="1" dirty="0"/>
              <a:t>Two major views regarding the one who sat on the white horse (not identified)</a:t>
            </a:r>
          </a:p>
          <a:p>
            <a:pPr marL="1085850" lvl="2" indent="-171450">
              <a:buFont typeface="Arial" panose="020B0604020202020204" pitchFamily="34" charset="0"/>
              <a:buChar char="•"/>
            </a:pPr>
            <a:r>
              <a:rPr lang="en-US" b="0" dirty="0"/>
              <a:t>Picture of a Parthian general, signifying conquests against the Roman empire</a:t>
            </a:r>
          </a:p>
          <a:p>
            <a:pPr marL="1543050" lvl="3" indent="-171450">
              <a:buFont typeface="Arial" panose="020B0604020202020204" pitchFamily="34" charset="0"/>
              <a:buChar char="•"/>
            </a:pPr>
            <a:r>
              <a:rPr lang="en-US" b="0" dirty="0"/>
              <a:t>Parthia (Iran/Persia) was the most capable opponent of Rome at this time</a:t>
            </a:r>
          </a:p>
          <a:p>
            <a:pPr marL="1085850" lvl="2" indent="-171450">
              <a:buFont typeface="Arial" panose="020B0604020202020204" pitchFamily="34" charset="0"/>
              <a:buChar char="•"/>
            </a:pPr>
            <a:r>
              <a:rPr lang="en-US" b="1" dirty="0"/>
              <a:t>The Victorious Christ going forth as the conqueror of evil in the world</a:t>
            </a:r>
          </a:p>
          <a:p>
            <a:pPr marL="1543050" lvl="3" indent="-171450">
              <a:buFont typeface="Arial" panose="020B0604020202020204" pitchFamily="34" charset="0"/>
              <a:buChar char="•"/>
            </a:pPr>
            <a:r>
              <a:rPr lang="en-US" b="0" dirty="0" err="1"/>
              <a:t>Harkrider</a:t>
            </a:r>
            <a:r>
              <a:rPr lang="en-US" b="0" dirty="0"/>
              <a:t>, Hailey and </a:t>
            </a:r>
            <a:r>
              <a:rPr lang="en-US" b="0" dirty="0" err="1"/>
              <a:t>Hendrikson</a:t>
            </a:r>
            <a:r>
              <a:rPr lang="en-US" b="0" dirty="0"/>
              <a:t> all agree with this view</a:t>
            </a:r>
          </a:p>
          <a:p>
            <a:pPr marL="1543050" lvl="3" indent="-171450">
              <a:buFont typeface="Arial" panose="020B0604020202020204" pitchFamily="34" charset="0"/>
              <a:buChar char="•"/>
            </a:pPr>
            <a:r>
              <a:rPr lang="en-US" b="0" dirty="0"/>
              <a:t>Consider </a:t>
            </a:r>
            <a:r>
              <a:rPr lang="en-US" b="0" dirty="0" err="1"/>
              <a:t>Hendrikson’s</a:t>
            </a:r>
            <a:r>
              <a:rPr lang="en-US" b="0" dirty="0"/>
              <a:t> arguments on the matter:</a:t>
            </a:r>
          </a:p>
          <a:p>
            <a:pPr marL="685800" lvl="1" indent="-228600">
              <a:buFont typeface="+mj-lt"/>
              <a:buAutoNum type="arabicPeriod"/>
            </a:pPr>
            <a:r>
              <a:rPr lang="en-US" b="0" dirty="0"/>
              <a:t>Context:  The Lamb (opening the seals) is said to have “conquered/prevailed to open the scrolls” (5:5).  It seems warranted that the conqueror in chapter 5 &amp; 6 is the same person</a:t>
            </a:r>
          </a:p>
          <a:p>
            <a:pPr marL="685800" lvl="1" indent="-228600">
              <a:buFont typeface="+mj-lt"/>
              <a:buAutoNum type="arabicPeriod"/>
            </a:pPr>
            <a:r>
              <a:rPr lang="en-US" b="0" dirty="0"/>
              <a:t>Word Study:  “White” associated with that which is holy/heavenly. “Crown”, consider (14:14). The word “conquer”, with only two exceptions, only has reference to Christ or believers, consider (John 16:33; 3:21; 5:5; 6:2).  </a:t>
            </a:r>
            <a:r>
              <a:rPr lang="en-US" b="0" dirty="0" err="1"/>
              <a:t>Hendrikson</a:t>
            </a:r>
            <a:r>
              <a:rPr lang="en-US" b="0" dirty="0"/>
              <a:t>:  “Meditate on this exalted phrase. We feel pretty sure that, had you never heard another interpretation, you would at once have said: ‘This is the conquering Christ.’”</a:t>
            </a:r>
          </a:p>
          <a:p>
            <a:pPr marL="685800" lvl="1" indent="-228600">
              <a:buFont typeface="+mj-lt"/>
              <a:buAutoNum type="arabicPeriod"/>
            </a:pPr>
            <a:r>
              <a:rPr lang="en-US" b="0" dirty="0"/>
              <a:t>Parallel passage of 19:11, </a:t>
            </a:r>
            <a:r>
              <a:rPr lang="en-US" b="0" i="1" dirty="0"/>
              <a:t>“</a:t>
            </a:r>
            <a:r>
              <a:rPr lang="en-US" i="1" dirty="0"/>
              <a:t>Now I saw heaven opened, and behold, a white horse. And He who sat on him was called Faithful and True, and in righteousness He judges and makes war.”</a:t>
            </a:r>
          </a:p>
          <a:p>
            <a:pPr marL="685800" lvl="1" indent="-228600">
              <a:buFont typeface="+mj-lt"/>
              <a:buAutoNum type="arabicPeriod"/>
            </a:pPr>
            <a:r>
              <a:rPr lang="en-US" b="0" dirty="0"/>
              <a:t>Conclusion by </a:t>
            </a:r>
            <a:r>
              <a:rPr lang="en-US" b="0" dirty="0" err="1"/>
              <a:t>Hendrikson</a:t>
            </a:r>
            <a:r>
              <a:rPr lang="en-US" b="0" dirty="0"/>
              <a:t>:  “Frankly, we do not see how any one is justified in saying that the Rider on the white horse in 6:2 means one thing, and in 19:11 something else.  Why not permit the Apocalypse to explain its own symbolism?”</a:t>
            </a:r>
          </a:p>
          <a:p>
            <a:pPr marL="685800" lvl="1" indent="-228600">
              <a:buFont typeface="+mj-lt"/>
              <a:buAutoNum type="arabicPeriod"/>
            </a:pPr>
            <a:r>
              <a:rPr lang="en-US" b="0" dirty="0"/>
              <a:t>Note:  if you have questions about this, I will be glad to supply you with copies of the commentary passages from all three commentators that defend this interpretation.</a:t>
            </a:r>
          </a:p>
          <a:p>
            <a:pPr marL="175308" indent="-175308">
              <a:buFont typeface="Arial" panose="020B0604020202020204" pitchFamily="34" charset="0"/>
              <a:buChar char="•"/>
            </a:pPr>
            <a:r>
              <a:rPr lang="en-US" b="1" dirty="0"/>
              <a:t>Bow (6:2)</a:t>
            </a:r>
          </a:p>
          <a:p>
            <a:pPr marL="632508" lvl="1" indent="-175308">
              <a:buFont typeface="Arial" panose="020B0604020202020204" pitchFamily="34" charset="0"/>
              <a:buChar char="•"/>
            </a:pPr>
            <a:r>
              <a:rPr lang="en-US" b="1" dirty="0"/>
              <a:t>A weapon of warfare/conquest</a:t>
            </a:r>
          </a:p>
          <a:p>
            <a:pPr marL="0" lvl="0" indent="0">
              <a:buFont typeface="Arial" panose="020B0604020202020204" pitchFamily="34" charset="0"/>
              <a:buNone/>
            </a:pPr>
            <a:r>
              <a:rPr lang="en-US" b="1" dirty="0"/>
              <a:t>(Psalm 45:3-6) [Note: a Messianic Psalm], </a:t>
            </a:r>
            <a:r>
              <a:rPr lang="en-US" b="0" i="1" dirty="0"/>
              <a:t>“Gird Your sword upon Your thigh, O Mighty One, with Your glory and Your majesty. </a:t>
            </a:r>
            <a:r>
              <a:rPr lang="en-US" b="0" i="1" baseline="30000" dirty="0"/>
              <a:t>4</a:t>
            </a:r>
            <a:r>
              <a:rPr lang="en-US" b="0" i="1" dirty="0"/>
              <a:t> And in Your majesty ride prosperously because of truth, humility, and righteousness; and Your right hand shall teach You awesome things. </a:t>
            </a:r>
            <a:r>
              <a:rPr lang="en-US" b="0" i="1" baseline="30000" dirty="0"/>
              <a:t>5</a:t>
            </a:r>
            <a:r>
              <a:rPr lang="en-US" b="0" i="1" dirty="0"/>
              <a:t> </a:t>
            </a:r>
            <a:r>
              <a:rPr lang="en-US" b="0" i="1" u="sng" dirty="0"/>
              <a:t>Your arrows are sharp in the heart of the King's enemies</a:t>
            </a:r>
            <a:r>
              <a:rPr lang="en-US" b="0" i="1" dirty="0"/>
              <a:t>; the peoples fall under You. </a:t>
            </a:r>
            <a:r>
              <a:rPr lang="en-US" b="0" i="1" baseline="30000" dirty="0"/>
              <a:t>6</a:t>
            </a:r>
            <a:r>
              <a:rPr lang="en-US" b="0" i="1" dirty="0"/>
              <a:t> Your throne, O God, is forever and ever; a scepter of righteousness is the scepter of Your kingdom.”</a:t>
            </a:r>
          </a:p>
          <a:p>
            <a:pPr marL="175308" indent="-175308">
              <a:buFont typeface="Arial" panose="020B0604020202020204" pitchFamily="34" charset="0"/>
              <a:buChar char="•"/>
            </a:pPr>
            <a:r>
              <a:rPr lang="en-US" b="1" dirty="0"/>
              <a:t>Crown (6:2) (note: </a:t>
            </a:r>
            <a:r>
              <a:rPr lang="en-US" b="1" dirty="0" err="1"/>
              <a:t>stephanos</a:t>
            </a:r>
            <a:r>
              <a:rPr lang="en-US" b="1" dirty="0"/>
              <a:t>, rather than diadem) victor or conqueror vs royalty.  But, both Apply to Jesus</a:t>
            </a:r>
          </a:p>
          <a:p>
            <a:pPr marL="632508" lvl="1" indent="-175308">
              <a:buFont typeface="Arial" panose="020B0604020202020204" pitchFamily="34" charset="0"/>
              <a:buChar char="•"/>
            </a:pPr>
            <a:r>
              <a:rPr lang="en-US" b="0" dirty="0"/>
              <a:t>Royalty/authority.  A conqueror.  (16 times the Greek word for conqueror is used in Revelation, 14 of those times referencing the victory of either God/Lord or believers)</a:t>
            </a:r>
          </a:p>
          <a:p>
            <a:pPr marL="632508" lvl="1" indent="-175308">
              <a:buFont typeface="Arial" panose="020B0604020202020204" pitchFamily="34" charset="0"/>
              <a:buChar char="•"/>
            </a:pPr>
            <a:r>
              <a:rPr lang="en-US" b="1" dirty="0" err="1"/>
              <a:t>Harkrider</a:t>
            </a:r>
            <a:r>
              <a:rPr lang="en-US" b="1" dirty="0"/>
              <a:t>:  “</a:t>
            </a:r>
            <a:r>
              <a:rPr lang="en-US" b="0" dirty="0"/>
              <a:t>Christ conquered the devil’s unchecked power over sin and death, and he continues to conquer every effort of this destroyer of the kingdom of God.”</a:t>
            </a:r>
          </a:p>
          <a:p>
            <a:pPr marL="175308" indent="-175308">
              <a:buFont typeface="Arial" panose="020B0604020202020204" pitchFamily="34" charset="0"/>
              <a:buChar char="•"/>
            </a:pPr>
            <a:r>
              <a:rPr lang="en-US" b="1" dirty="0"/>
              <a:t>Fiery red horse (6:4) (2</a:t>
            </a:r>
            <a:r>
              <a:rPr lang="en-US" b="1" baseline="30000" dirty="0"/>
              <a:t>nd</a:t>
            </a:r>
            <a:r>
              <a:rPr lang="en-US" b="1" dirty="0"/>
              <a:t> seal)</a:t>
            </a:r>
          </a:p>
          <a:p>
            <a:pPr marL="632508" lvl="1" indent="-175308">
              <a:buFont typeface="Arial" panose="020B0604020202020204" pitchFamily="34" charset="0"/>
              <a:buChar char="•"/>
            </a:pPr>
            <a:r>
              <a:rPr lang="en-US" b="0" i="1" dirty="0"/>
              <a:t>Red – symbolizes judgment. Also slaughter or bloodshed (Context would indicate latter)</a:t>
            </a:r>
          </a:p>
          <a:p>
            <a:pPr marL="175308" indent="-175308">
              <a:buFont typeface="Arial" panose="020B0604020202020204" pitchFamily="34" charset="0"/>
              <a:buChar char="•"/>
            </a:pPr>
            <a:r>
              <a:rPr lang="en-US" b="1" dirty="0"/>
              <a:t>One who sat (6:4)</a:t>
            </a:r>
          </a:p>
          <a:p>
            <a:pPr marL="632508" lvl="1" indent="-175308">
              <a:buFont typeface="Arial" panose="020B0604020202020204" pitchFamily="34" charset="0"/>
              <a:buChar char="•"/>
            </a:pPr>
            <a:r>
              <a:rPr lang="en-US" b="0" dirty="0"/>
              <a:t>Second rider would seem to be signifying one who persecutes</a:t>
            </a:r>
          </a:p>
          <a:p>
            <a:pPr marL="632508" lvl="1" indent="-175308">
              <a:buFont typeface="Arial" panose="020B0604020202020204" pitchFamily="34" charset="0"/>
              <a:buChar char="•"/>
            </a:pPr>
            <a:r>
              <a:rPr lang="en-US" b="0" dirty="0"/>
              <a:t>Good point:  Wherever the gospel is preached, it is followed by the sword of persecution!</a:t>
            </a:r>
          </a:p>
          <a:p>
            <a:pPr marL="0" lvl="0" indent="0">
              <a:buFont typeface="Arial" panose="020B0604020202020204" pitchFamily="34" charset="0"/>
              <a:buNone/>
            </a:pPr>
            <a:r>
              <a:rPr lang="en-US" b="1" dirty="0"/>
              <a:t>(Matthew 10:21-22a) [Jesus warned His disciples of persecution to follow their preaching], </a:t>
            </a:r>
            <a:r>
              <a:rPr lang="en-US" b="0" i="1" dirty="0"/>
              <a:t>“</a:t>
            </a:r>
            <a:r>
              <a:rPr lang="en-US" i="1" dirty="0"/>
              <a:t>Now brother will deliver up brother to death, and a father his child; and children will rise up against parents and cause them to be put to death.</a:t>
            </a:r>
            <a:r>
              <a:rPr lang="en-US" i="1" baseline="30000" dirty="0"/>
              <a:t> 22</a:t>
            </a:r>
            <a:r>
              <a:rPr lang="en-US" i="1" dirty="0"/>
              <a:t> And you will be hated by all for My name's sake.”</a:t>
            </a:r>
          </a:p>
          <a:p>
            <a:pPr marL="0" lvl="0" indent="0">
              <a:buFont typeface="Arial" panose="020B0604020202020204" pitchFamily="34" charset="0"/>
              <a:buNone/>
            </a:pPr>
            <a:r>
              <a:rPr lang="en-US" b="1" i="0" dirty="0"/>
              <a:t>(Matthew 10:34-36), </a:t>
            </a:r>
            <a:r>
              <a:rPr lang="en-US" b="1" i="1" dirty="0"/>
              <a:t>“</a:t>
            </a:r>
            <a:r>
              <a:rPr lang="en-US" i="1" dirty="0"/>
              <a:t>Do not think that I came to bring peace on earth. I did not come to bring peace but a sword.</a:t>
            </a:r>
            <a:r>
              <a:rPr lang="en-US" i="1" baseline="30000" dirty="0"/>
              <a:t> 35</a:t>
            </a:r>
            <a:r>
              <a:rPr lang="en-US" i="1" dirty="0"/>
              <a:t> For I have come to “set a man against his father, a daughter against her mother, and a daughter-in-law against her mother-in-law’;</a:t>
            </a:r>
            <a:r>
              <a:rPr lang="en-US" i="1" baseline="30000" dirty="0"/>
              <a:t> 36</a:t>
            </a:r>
            <a:r>
              <a:rPr lang="en-US" i="1" dirty="0"/>
              <a:t> and ‘a man's enemies will be those of his own household.’”</a:t>
            </a:r>
            <a:endParaRPr lang="en-US" b="1" i="1" dirty="0"/>
          </a:p>
          <a:p>
            <a:pPr marL="175308" indent="-175308">
              <a:buFont typeface="Arial" panose="020B0604020202020204" pitchFamily="34" charset="0"/>
              <a:buChar char="•"/>
            </a:pPr>
            <a:r>
              <a:rPr lang="en-US" b="1" dirty="0"/>
              <a:t>Great sword (6:4)</a:t>
            </a:r>
          </a:p>
          <a:p>
            <a:pPr marL="632508" lvl="1" indent="-175308">
              <a:buFont typeface="Arial" panose="020B0604020202020204" pitchFamily="34" charset="0"/>
              <a:buChar char="•"/>
            </a:pPr>
            <a:r>
              <a:rPr lang="en-US" b="0" dirty="0"/>
              <a:t>No peace on earth. Men killing men.   The sword of persecution great in the extent to which it’s reach would be felt.  (Same Greek work as in Matthew 10:34 above)</a:t>
            </a:r>
          </a:p>
          <a:p>
            <a:pPr marL="632508" lvl="1" indent="-175308">
              <a:buFont typeface="Arial" panose="020B0604020202020204" pitchFamily="34" charset="0"/>
              <a:buChar char="•"/>
            </a:pPr>
            <a:r>
              <a:rPr lang="en-US" b="0" dirty="0"/>
              <a:t>Note:  Greek word (</a:t>
            </a:r>
            <a:r>
              <a:rPr lang="en-US" b="0" dirty="0" err="1"/>
              <a:t>rhomphaia</a:t>
            </a:r>
            <a:r>
              <a:rPr lang="en-US" b="0" dirty="0"/>
              <a:t>/6:8) used to describe the long heavy sword used in warfare</a:t>
            </a:r>
          </a:p>
          <a:p>
            <a:pPr marL="632508" lvl="1" indent="-175308">
              <a:buFont typeface="Arial" panose="020B0604020202020204" pitchFamily="34" charset="0"/>
              <a:buChar char="•"/>
            </a:pPr>
            <a:r>
              <a:rPr lang="en-US" b="0" dirty="0"/>
              <a:t>Here, Greek word (</a:t>
            </a:r>
            <a:r>
              <a:rPr lang="en-US" b="0" dirty="0" err="1"/>
              <a:t>machaira</a:t>
            </a:r>
            <a:r>
              <a:rPr lang="en-US" b="0" dirty="0"/>
              <a:t>) would symbolize persecution</a:t>
            </a:r>
          </a:p>
          <a:p>
            <a:pPr marL="632508" lvl="1" indent="-175308">
              <a:buFont typeface="Arial" panose="020B0604020202020204" pitchFamily="34" charset="0"/>
              <a:buChar char="•"/>
            </a:pPr>
            <a:r>
              <a:rPr lang="en-US" b="0" dirty="0"/>
              <a:t>Early Christians were killed with swords and knives, mauled by wild animals, burned alive at the stake, nailed to crosses, thrown into boiling oil.  There was no rest for them during this time.  Only the promise of danger and violence.</a:t>
            </a:r>
          </a:p>
          <a:p>
            <a:pPr marL="175308" indent="-175308">
              <a:buFont typeface="Arial" panose="020B0604020202020204" pitchFamily="34" charset="0"/>
              <a:buChar char="•"/>
            </a:pPr>
            <a:r>
              <a:rPr lang="en-US" b="1" dirty="0"/>
              <a:t>Black horse (6:5) (3</a:t>
            </a:r>
            <a:r>
              <a:rPr lang="en-US" b="1" baseline="30000" dirty="0"/>
              <a:t>rd</a:t>
            </a:r>
            <a:r>
              <a:rPr lang="en-US" b="1" dirty="0"/>
              <a:t> seal)</a:t>
            </a:r>
          </a:p>
          <a:p>
            <a:pPr marL="632508" lvl="1" indent="-175308">
              <a:buFont typeface="Arial" panose="020B0604020202020204" pitchFamily="34" charset="0"/>
              <a:buChar char="•"/>
            </a:pPr>
            <a:r>
              <a:rPr lang="en-US" b="0" dirty="0"/>
              <a:t>Hailey:  “Black portrays grief and mourning. In it is no light”</a:t>
            </a:r>
          </a:p>
          <a:p>
            <a:pPr marL="0" lvl="0" indent="0">
              <a:buFont typeface="Arial" panose="020B0604020202020204" pitchFamily="34" charset="0"/>
              <a:buNone/>
            </a:pPr>
            <a:r>
              <a:rPr lang="en-US" b="1" dirty="0"/>
              <a:t>(Jeremiah 4:27-28), [God’s judgment of Israel for her evil], </a:t>
            </a:r>
            <a:r>
              <a:rPr lang="en-US" b="0" i="1" dirty="0"/>
              <a:t>“</a:t>
            </a:r>
            <a:r>
              <a:rPr lang="en-US" i="1" dirty="0"/>
              <a:t>For thus says the Lord: “The whole land shall be desolate; Yet I will not make a full end. </a:t>
            </a:r>
            <a:r>
              <a:rPr lang="en-US" i="1" baseline="30000" dirty="0"/>
              <a:t>28</a:t>
            </a:r>
            <a:r>
              <a:rPr lang="en-US" i="1" dirty="0"/>
              <a:t> For this shall the earth mourn, And the heavens above be black, Because I have spoken. I have purposed and will not relent, Nor will I turn back from it.”</a:t>
            </a:r>
          </a:p>
          <a:p>
            <a:pPr marL="171450" lvl="0" indent="-171450">
              <a:buFont typeface="Arial" panose="020B0604020202020204" pitchFamily="34" charset="0"/>
              <a:buChar char="•"/>
            </a:pPr>
            <a:r>
              <a:rPr lang="en-US" b="1" dirty="0"/>
              <a:t>He who sat (6:5)</a:t>
            </a:r>
          </a:p>
          <a:p>
            <a:pPr marL="628650" lvl="1" indent="-171450">
              <a:buFont typeface="Arial" panose="020B0604020202020204" pitchFamily="34" charset="0"/>
              <a:buChar char="•"/>
            </a:pPr>
            <a:r>
              <a:rPr lang="en-US" b="0" dirty="0"/>
              <a:t>He does not signify famine, as there is plenty of oil and wine (6)</a:t>
            </a:r>
          </a:p>
          <a:p>
            <a:pPr marL="628650" lvl="1" indent="-171450">
              <a:buFont typeface="Arial" panose="020B0604020202020204" pitchFamily="34" charset="0"/>
              <a:buChar char="•"/>
            </a:pPr>
            <a:r>
              <a:rPr lang="en-US" b="0" dirty="0"/>
              <a:t>However, the idea here does signify scarcity.  Perhaps the lot of Christians to be persecuted through economic deprivation. (Not all persecution is physical/violent)</a:t>
            </a:r>
          </a:p>
          <a:p>
            <a:pPr marL="628650" lvl="1" indent="-171450">
              <a:buFont typeface="Arial" panose="020B0604020202020204" pitchFamily="34" charset="0"/>
              <a:buChar char="•"/>
            </a:pPr>
            <a:r>
              <a:rPr lang="en-US" b="0" dirty="0"/>
              <a:t>Hailey: “The rider of the black horse therefore symbolizes grief, woe and mourning, the lot of persecuted saints who followed the preaching of the gospel.”</a:t>
            </a:r>
          </a:p>
          <a:p>
            <a:pPr marL="175308" indent="-175308">
              <a:buFont typeface="Arial" panose="020B0604020202020204" pitchFamily="34" charset="0"/>
              <a:buChar char="•"/>
            </a:pPr>
            <a:r>
              <a:rPr lang="en-US" b="1" dirty="0"/>
              <a:t>Pair of scales (6:5)</a:t>
            </a:r>
          </a:p>
          <a:p>
            <a:pPr marL="632508" lvl="1" indent="-175308">
              <a:buFont typeface="Arial" panose="020B0604020202020204" pitchFamily="34" charset="0"/>
              <a:buChar char="•"/>
            </a:pPr>
            <a:r>
              <a:rPr lang="en-US" b="0" dirty="0"/>
              <a:t>A means of measuring out (Note: a penny was a full days wage)</a:t>
            </a:r>
          </a:p>
          <a:p>
            <a:pPr marL="632508" lvl="1" indent="-175308">
              <a:buFont typeface="Arial" panose="020B0604020202020204" pitchFamily="34" charset="0"/>
              <a:buChar char="•"/>
            </a:pPr>
            <a:r>
              <a:rPr lang="en-US" b="0" dirty="0"/>
              <a:t>Consider the plight of a Christian whose entire day’s wage would only buy a single portion of the most basic necessities needed to feed one person.</a:t>
            </a:r>
          </a:p>
          <a:p>
            <a:pPr marL="632508" lvl="1" indent="-175308">
              <a:buFont typeface="Arial" panose="020B0604020202020204" pitchFamily="34" charset="0"/>
              <a:buChar char="•"/>
            </a:pPr>
            <a:r>
              <a:rPr lang="en-US" b="0" dirty="0"/>
              <a:t>Note:  Christians who were unwilling to worship the emperor or engage in the evil practices of the trade guilds, they were removed from jobs, or forced to accept lower wages.</a:t>
            </a:r>
          </a:p>
          <a:p>
            <a:pPr marL="632508" lvl="1" indent="-175308">
              <a:buFont typeface="Arial" panose="020B0604020202020204" pitchFamily="34" charset="0"/>
              <a:buChar char="•"/>
            </a:pPr>
            <a:r>
              <a:rPr lang="en-US" b="0" dirty="0"/>
              <a:t>Consider the test to all Christians:  Reject faith, and enjoy the food and advantages of those in the good graces of the empire.  Or serve Christ and suffer persecution, both physical and economic.</a:t>
            </a:r>
          </a:p>
          <a:p>
            <a:pPr marL="175308" indent="-175308">
              <a:buFont typeface="Arial" panose="020B0604020202020204" pitchFamily="34" charset="0"/>
              <a:buChar char="•"/>
            </a:pPr>
            <a:r>
              <a:rPr lang="en-US" b="1" dirty="0"/>
              <a:t>Pale horse (6:8)</a:t>
            </a:r>
          </a:p>
          <a:p>
            <a:pPr marL="632508" lvl="1" indent="-175308">
              <a:buFont typeface="Arial" panose="020B0604020202020204" pitchFamily="34" charset="0"/>
              <a:buChar char="•"/>
            </a:pPr>
            <a:r>
              <a:rPr lang="en-US" b="0" dirty="0"/>
              <a:t>Pale:  A sickly, gruesome color symbolic of disease and death (</a:t>
            </a:r>
            <a:r>
              <a:rPr lang="en-US" b="0" dirty="0" err="1"/>
              <a:t>Harkrider</a:t>
            </a:r>
            <a:r>
              <a:rPr lang="en-US" b="0" dirty="0"/>
              <a:t>)</a:t>
            </a:r>
          </a:p>
          <a:p>
            <a:pPr marL="175308" indent="-175308">
              <a:buFont typeface="Arial" panose="020B0604020202020204" pitchFamily="34" charset="0"/>
              <a:buChar char="•"/>
            </a:pPr>
            <a:r>
              <a:rPr lang="en-US" b="1" dirty="0"/>
              <a:t>Death (6:8)</a:t>
            </a:r>
          </a:p>
          <a:p>
            <a:pPr marL="632508" lvl="1" indent="-175308">
              <a:buFont typeface="Arial" panose="020B0604020202020204" pitchFamily="34" charset="0"/>
              <a:buChar char="•"/>
            </a:pPr>
            <a:r>
              <a:rPr lang="en-US" b="0" dirty="0"/>
              <a:t>So far we have noticed Satan’s efforts to Persecute, and Economically oppress</a:t>
            </a:r>
          </a:p>
          <a:p>
            <a:pPr marL="632508" lvl="1" indent="-175308">
              <a:buFont typeface="Arial" panose="020B0604020202020204" pitchFamily="34" charset="0"/>
              <a:buChar char="•"/>
            </a:pPr>
            <a:r>
              <a:rPr lang="en-US" b="0" dirty="0"/>
              <a:t>Also, there are normal frailties and struggles that are common to men (disease and death)</a:t>
            </a:r>
          </a:p>
          <a:p>
            <a:pPr marL="632508" lvl="1" indent="-175308">
              <a:buFont typeface="Arial" panose="020B0604020202020204" pitchFamily="34" charset="0"/>
              <a:buChar char="•"/>
            </a:pPr>
            <a:r>
              <a:rPr lang="en-US" b="0" dirty="0"/>
              <a:t>Such will continue until Christ comes again.  Men are afflicted with all kinds of fleshly troubles, whether from warfare, famine, disease or “beasts” (death by accident or danger).</a:t>
            </a:r>
          </a:p>
          <a:p>
            <a:pPr marL="632508" lvl="1" indent="-175308">
              <a:buFont typeface="Arial" panose="020B0604020202020204" pitchFamily="34" charset="0"/>
              <a:buChar char="•"/>
            </a:pPr>
            <a:r>
              <a:rPr lang="en-US" b="0" dirty="0"/>
              <a:t>Consider the ends of 25% of the earth, in addition to the persecution and deprivation Christians would suffer!</a:t>
            </a:r>
          </a:p>
          <a:p>
            <a:pPr marL="632508" lvl="1" indent="-175308">
              <a:buFont typeface="Arial" panose="020B0604020202020204" pitchFamily="34" charset="0"/>
              <a:buChar char="•"/>
            </a:pPr>
            <a:r>
              <a:rPr lang="en-US" b="0" dirty="0"/>
              <a:t>(</a:t>
            </a:r>
            <a:r>
              <a:rPr lang="en-US" b="0" dirty="0" err="1"/>
              <a:t>Harkrider</a:t>
            </a:r>
            <a:r>
              <a:rPr lang="en-US" b="0" dirty="0"/>
              <a:t>:  When these common woes of mankind are added to the specific persecutions brought on the saints, one can easily understand the agonizing plea of souls under the altar embodied in the fifth seal.”  “How long!”</a:t>
            </a:r>
          </a:p>
          <a:p>
            <a:pPr marL="175308" indent="-175308">
              <a:buFont typeface="Arial" panose="020B0604020202020204" pitchFamily="34" charset="0"/>
              <a:buChar char="•"/>
            </a:pPr>
            <a:r>
              <a:rPr lang="en-US" b="1" dirty="0"/>
              <a:t>Hades (6:8)</a:t>
            </a:r>
          </a:p>
          <a:p>
            <a:pPr marL="632508" lvl="1" indent="-175308">
              <a:buFont typeface="Arial" panose="020B0604020202020204" pitchFamily="34" charset="0"/>
              <a:buChar char="•"/>
            </a:pPr>
            <a:r>
              <a:rPr lang="en-US" b="1" dirty="0"/>
              <a:t>Not Hell:  Hades goes hand in hand with Death.  The realm of those who are dead</a:t>
            </a:r>
          </a:p>
          <a:p>
            <a:pPr marL="0" lvl="0" indent="0">
              <a:buFont typeface="Arial" panose="020B0604020202020204" pitchFamily="34" charset="0"/>
              <a:buNone/>
            </a:pPr>
            <a:r>
              <a:rPr lang="en-US" b="1" dirty="0"/>
              <a:t>(Matthew 16:18), “</a:t>
            </a:r>
            <a:r>
              <a:rPr lang="en-US" dirty="0"/>
              <a:t>And I also say to you that you are Peter, and on this rock I will build My church, and the gates of Hades shall not prevail against it.”</a:t>
            </a:r>
          </a:p>
          <a:p>
            <a:pPr marL="632508" lvl="1" indent="-175308">
              <a:buFont typeface="Arial" panose="020B0604020202020204" pitchFamily="34" charset="0"/>
              <a:buChar char="•"/>
            </a:pPr>
            <a:r>
              <a:rPr lang="en-US" b="0" i="0" dirty="0"/>
              <a:t>Though Hades is the present reality of those who die, it has no lasting power because of the resurrection of Christ.</a:t>
            </a:r>
          </a:p>
          <a:p>
            <a:pPr marL="632508" lvl="1" indent="-175308">
              <a:buFont typeface="Arial" panose="020B0604020202020204" pitchFamily="34" charset="0"/>
              <a:buChar char="•"/>
            </a:pPr>
            <a:endParaRPr lang="en-US" b="0" i="0" dirty="0"/>
          </a:p>
          <a:p>
            <a:pPr marL="0" lvl="0" indent="0">
              <a:buFont typeface="Arial" panose="020B0604020202020204" pitchFamily="34" charset="0"/>
              <a:buNone/>
            </a:pPr>
            <a:r>
              <a:rPr lang="en-US" b="1" i="0" dirty="0"/>
              <a:t>(Consider with the 5</a:t>
            </a:r>
            <a:r>
              <a:rPr lang="en-US" b="1" i="0" baseline="30000" dirty="0"/>
              <a:t>th</a:t>
            </a:r>
            <a:r>
              <a:rPr lang="en-US" b="1" i="0" dirty="0"/>
              <a:t> seal, there is a change in the vision.  The horses, and their impact on earth are gone, and now we have the martyrs of God under the altar).</a:t>
            </a:r>
          </a:p>
          <a:p>
            <a:pPr marL="175308" indent="-175308">
              <a:buFont typeface="Arial" panose="020B0604020202020204" pitchFamily="34" charset="0"/>
              <a:buChar char="•"/>
            </a:pPr>
            <a:r>
              <a:rPr lang="en-US" b="1" dirty="0"/>
              <a:t>Martyred Souls (6:9)</a:t>
            </a:r>
          </a:p>
          <a:p>
            <a:pPr marL="632508" lvl="1" indent="-175308">
              <a:buFont typeface="Arial" panose="020B0604020202020204" pitchFamily="34" charset="0"/>
              <a:buChar char="•"/>
            </a:pPr>
            <a:r>
              <a:rPr lang="en-US" b="0" i="1" dirty="0"/>
              <a:t>“Slain for the word of God and for the testimony which they held.” </a:t>
            </a:r>
            <a:r>
              <a:rPr lang="en-US" b="1" dirty="0"/>
              <a:t>(9)</a:t>
            </a:r>
          </a:p>
          <a:p>
            <a:pPr marL="0" lvl="0" indent="0">
              <a:buFont typeface="Arial" panose="020B0604020202020204" pitchFamily="34" charset="0"/>
              <a:buNone/>
            </a:pPr>
            <a:r>
              <a:rPr lang="en-US" b="1" dirty="0"/>
              <a:t>Stephen (Acts 7:57-58),</a:t>
            </a:r>
            <a:r>
              <a:rPr lang="en-US" b="0" i="1" dirty="0"/>
              <a:t> “Then they cried out with a loud voice, stopped their ears, and ran at him with one accord;</a:t>
            </a:r>
            <a:r>
              <a:rPr lang="en-US" b="0" i="1" baseline="30000" dirty="0"/>
              <a:t> 58</a:t>
            </a:r>
            <a:r>
              <a:rPr lang="en-US" b="0" i="1" dirty="0"/>
              <a:t> and they cast him out of the city and stoned him.”</a:t>
            </a:r>
          </a:p>
          <a:p>
            <a:pPr marL="0" lvl="0" indent="0">
              <a:buFont typeface="Arial" panose="020B0604020202020204" pitchFamily="34" charset="0"/>
              <a:buNone/>
            </a:pPr>
            <a:r>
              <a:rPr lang="en-US" b="1" i="0" dirty="0"/>
              <a:t>(Acts 9:1-2), </a:t>
            </a:r>
            <a:r>
              <a:rPr lang="en-US" b="0" i="1" dirty="0"/>
              <a:t>“</a:t>
            </a:r>
            <a:r>
              <a:rPr lang="en-US" i="1" dirty="0"/>
              <a:t>Then Saul, still breathing </a:t>
            </a:r>
            <a:r>
              <a:rPr lang="en-US" i="1" u="sng" dirty="0"/>
              <a:t>threats and murder</a:t>
            </a:r>
            <a:r>
              <a:rPr lang="en-US" i="1" u="none" dirty="0"/>
              <a:t> </a:t>
            </a:r>
            <a:r>
              <a:rPr lang="en-US" i="1" dirty="0"/>
              <a:t>against the disciples of the Lord, went to the high priest</a:t>
            </a:r>
            <a:r>
              <a:rPr lang="en-US" i="1" baseline="30000" dirty="0"/>
              <a:t> 2</a:t>
            </a:r>
            <a:r>
              <a:rPr lang="en-US" i="1" dirty="0"/>
              <a:t> and asked letters from him to the synagogues of Damascus, so that if he found any who were of the Way, whether men or women, he might bring them bound to Jerusalem.”</a:t>
            </a:r>
          </a:p>
          <a:p>
            <a:pPr marL="0" lvl="0" indent="0">
              <a:buFont typeface="Arial" panose="020B0604020202020204" pitchFamily="34" charset="0"/>
              <a:buNone/>
            </a:pPr>
            <a:r>
              <a:rPr lang="en-US" b="1" i="0" dirty="0"/>
              <a:t>James (Acts 12:1-2), </a:t>
            </a:r>
            <a:r>
              <a:rPr lang="en-US" b="0" i="1" dirty="0"/>
              <a:t>“</a:t>
            </a:r>
            <a:r>
              <a:rPr lang="en-US" i="1" dirty="0"/>
              <a:t>Now about that time Herod the king stretched out his hand to harass some from the church.</a:t>
            </a:r>
            <a:r>
              <a:rPr lang="en-US" i="1" baseline="30000" dirty="0"/>
              <a:t> 2</a:t>
            </a:r>
            <a:r>
              <a:rPr lang="en-US" i="1" dirty="0"/>
              <a:t> Then he killed James the brother of John with the sword.”</a:t>
            </a:r>
          </a:p>
          <a:p>
            <a:pPr marL="628650" lvl="1" indent="-171450">
              <a:buFont typeface="Arial" panose="020B0604020202020204" pitchFamily="34" charset="0"/>
              <a:buChar char="•"/>
            </a:pPr>
            <a:r>
              <a:rPr lang="en-US" b="1" i="0" dirty="0"/>
              <a:t>Tradition:  </a:t>
            </a:r>
            <a:r>
              <a:rPr lang="en-US" i="0" dirty="0"/>
              <a:t>Philip-stoned (54); Hierapolis (54); James (John’s brother)-beaten to death; Barnabas-burned alive (64); Mark-dragged to death (64); Peter-crucified (69/Nero); Paul-beheaded (69/Nero); Aristarchus (70); Epaphras (70); Priscilla, Aquila, Andronicus, </a:t>
            </a:r>
            <a:r>
              <a:rPr lang="en-US" i="0" dirty="0" err="1"/>
              <a:t>Junia</a:t>
            </a:r>
            <a:r>
              <a:rPr lang="en-US" i="0" dirty="0"/>
              <a:t> (70). Silas-scourging (70); </a:t>
            </a:r>
            <a:r>
              <a:rPr lang="en-US" i="0" dirty="0" err="1"/>
              <a:t>Onesiphorus</a:t>
            </a:r>
            <a:r>
              <a:rPr lang="en-US" i="0" dirty="0"/>
              <a:t> and </a:t>
            </a:r>
            <a:r>
              <a:rPr lang="en-US" i="0" dirty="0" err="1"/>
              <a:t>Porphyius</a:t>
            </a:r>
            <a:r>
              <a:rPr lang="en-US" i="0" dirty="0"/>
              <a:t>-tied to wild horses (70); Andrew-crucified (70); Bartholomew-beheaded (70); Thomas-burned to death (70); Matthew-beheaded (70); Simon </a:t>
            </a:r>
            <a:r>
              <a:rPr lang="en-US" i="0" dirty="0" err="1"/>
              <a:t>Zelotes</a:t>
            </a:r>
            <a:r>
              <a:rPr lang="en-US" i="0" dirty="0"/>
              <a:t> and Judas Thaddeus-crucified/beaten to death (70); Luke-hanged (93); Antipas-roasted alive (95); Timothy-stoned to death (98)</a:t>
            </a:r>
          </a:p>
          <a:p>
            <a:pPr marL="628650" lvl="1" indent="-171450">
              <a:buFont typeface="Arial" panose="020B0604020202020204" pitchFamily="34" charset="0"/>
              <a:buChar char="•"/>
            </a:pPr>
            <a:r>
              <a:rPr lang="en-US" b="1" i="0" dirty="0"/>
              <a:t>Note:  Consider their plea (vs. 10)</a:t>
            </a:r>
          </a:p>
          <a:p>
            <a:pPr marL="175308" lvl="0" indent="-175308">
              <a:buFont typeface="Arial" panose="020B0604020202020204" pitchFamily="34" charset="0"/>
              <a:buChar char="•"/>
            </a:pPr>
            <a:r>
              <a:rPr lang="en-US" b="1" dirty="0"/>
              <a:t>White robe (6:11)</a:t>
            </a:r>
          </a:p>
          <a:p>
            <a:pPr marL="632508" lvl="1" indent="-175308">
              <a:buFont typeface="Arial" panose="020B0604020202020204" pitchFamily="34" charset="0"/>
              <a:buChar char="•"/>
            </a:pPr>
            <a:r>
              <a:rPr lang="en-US" b="0" dirty="0"/>
              <a:t>Symbol of righteousness</a:t>
            </a:r>
          </a:p>
          <a:p>
            <a:pPr marL="632508" lvl="1" indent="-175308">
              <a:buFont typeface="Arial" panose="020B0604020202020204" pitchFamily="34" charset="0"/>
              <a:buChar char="•"/>
            </a:pPr>
            <a:r>
              <a:rPr lang="en-US" b="0" dirty="0"/>
              <a:t>As given to them, it indicates their glory and victory</a:t>
            </a:r>
          </a:p>
          <a:p>
            <a:pPr marL="175308" indent="-175308">
              <a:buFont typeface="Arial" panose="020B0604020202020204" pitchFamily="34" charset="0"/>
              <a:buChar char="•"/>
            </a:pPr>
            <a:r>
              <a:rPr lang="en-US" b="1" dirty="0"/>
              <a:t>Servants &amp; Brethren (6:11)</a:t>
            </a:r>
          </a:p>
          <a:p>
            <a:pPr marL="632508" lvl="1" indent="-175308">
              <a:buFont typeface="Arial" panose="020B0604020202020204" pitchFamily="34" charset="0"/>
              <a:buChar char="•"/>
            </a:pPr>
            <a:r>
              <a:rPr lang="en-US" dirty="0"/>
              <a:t>Others would die for Christ</a:t>
            </a:r>
          </a:p>
          <a:p>
            <a:pPr marL="632508" lvl="1" indent="-175308">
              <a:buFont typeface="Arial" panose="020B0604020202020204" pitchFamily="34" charset="0"/>
              <a:buChar char="•"/>
            </a:pPr>
            <a:r>
              <a:rPr lang="en-US" dirty="0"/>
              <a:t>Persecution would continue (and continues even today).</a:t>
            </a:r>
          </a:p>
          <a:p>
            <a:pPr marL="632508" lvl="1" indent="-175308">
              <a:buFont typeface="Arial" panose="020B0604020202020204" pitchFamily="34" charset="0"/>
              <a:buChar char="•"/>
            </a:pPr>
            <a:r>
              <a:rPr lang="en-US" dirty="0"/>
              <a:t>No specific end date is noted here.  Persecution will not end until Christ comes</a:t>
            </a:r>
          </a:p>
          <a:p>
            <a:pPr marL="0" lvl="0" indent="0">
              <a:buFont typeface="Arial" panose="020B0604020202020204" pitchFamily="34" charset="0"/>
              <a:buNone/>
            </a:pPr>
            <a:r>
              <a:rPr lang="en-US" b="1" i="0" dirty="0"/>
              <a:t>(2 Timothy 3:12), </a:t>
            </a:r>
            <a:r>
              <a:rPr lang="en-US" i="1" dirty="0"/>
              <a:t>“Yes, and all who desire to live godly in Christ Jesus will suffer persecution.”</a:t>
            </a:r>
          </a:p>
          <a:p>
            <a:pPr marL="632508" lvl="1" indent="-175308">
              <a:buFont typeface="Arial" panose="020B0604020202020204" pitchFamily="34" charset="0"/>
              <a:buChar char="•"/>
            </a:pPr>
            <a:r>
              <a:rPr lang="en-US" dirty="0"/>
              <a:t>When he does, avenging will happen, Justice will be meted out by the Lord.</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41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41746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6 continued</a:t>
            </a:r>
          </a:p>
          <a:p>
            <a:pPr marL="642795" lvl="1" indent="-175308">
              <a:buFont typeface="Arial" panose="020B0604020202020204" pitchFamily="34" charset="0"/>
              <a:buChar char="•"/>
            </a:pPr>
            <a:r>
              <a:rPr lang="en-US" b="1" dirty="0"/>
              <a:t>Identify and define</a:t>
            </a:r>
          </a:p>
          <a:p>
            <a:pPr marL="642795" lvl="1" indent="-175308">
              <a:buFont typeface="Arial" panose="020B0604020202020204" pitchFamily="34" charset="0"/>
              <a:buChar char="•"/>
            </a:pPr>
            <a:r>
              <a:rPr lang="en-US" b="1" dirty="0"/>
              <a:t>Note:  The sixth seal brings a “day of the Lord” – Judgment on the wicked</a:t>
            </a:r>
          </a:p>
          <a:p>
            <a:pPr marL="1099995" lvl="2" indent="-175308">
              <a:buFont typeface="Arial" panose="020B0604020202020204" pitchFamily="34" charset="0"/>
              <a:buChar char="•"/>
            </a:pPr>
            <a:r>
              <a:rPr lang="en-US" b="0" dirty="0"/>
              <a:t>OT writers often use such language (earthquakes, heavenly bodies changing appearance, etc. to signify judgment against wickedness).  Cf. Joel 2:10; Isa. 13:10; Jer. 4:23-24; Matt. 24:29).</a:t>
            </a:r>
          </a:p>
          <a:p>
            <a:pPr marL="1099995" lvl="2" indent="-175308">
              <a:buFont typeface="Arial" panose="020B0604020202020204" pitchFamily="34" charset="0"/>
              <a:buChar char="•"/>
            </a:pPr>
            <a:r>
              <a:rPr lang="en-US" b="0" dirty="0"/>
              <a:t>Hailey believes this a judgment in that time against forces of evil persecuting the saints.  He thinks that the promise to the martyrs would be fulfilled in that time frame.</a:t>
            </a:r>
          </a:p>
          <a:p>
            <a:pPr marL="1099995" lvl="2" indent="-175308">
              <a:buFont typeface="Arial" panose="020B0604020202020204" pitchFamily="34" charset="0"/>
              <a:buChar char="•"/>
            </a:pPr>
            <a:r>
              <a:rPr lang="en-US" b="0" dirty="0" err="1"/>
              <a:t>Harkrider</a:t>
            </a:r>
            <a:r>
              <a:rPr lang="en-US" b="0" dirty="0"/>
              <a:t> believes this judgment to be one reference to the final judgment of God (connecting it with the triumphant scene in 7:9-17, which seems to depict “an eternal, heavenly state”)</a:t>
            </a:r>
          </a:p>
          <a:p>
            <a:pPr marL="1099995" lvl="2" indent="-175308">
              <a:buFont typeface="Arial" panose="020B0604020202020204" pitchFamily="34" charset="0"/>
              <a:buChar char="•"/>
            </a:pPr>
            <a:r>
              <a:rPr lang="en-US" b="0" dirty="0"/>
              <a:t>As with many of the “days of the Lord” in the OT, it is difficult to go to history to ascribe any specific day as a fulfillment.  In fact, the language is symbolic.  No need to look for earthquakes in that era, or astronomical occurrences.</a:t>
            </a:r>
          </a:p>
          <a:p>
            <a:pPr marL="175308" indent="-175308">
              <a:buFont typeface="Arial" panose="020B0604020202020204" pitchFamily="34" charset="0"/>
              <a:buChar char="•"/>
            </a:pPr>
            <a:r>
              <a:rPr lang="en-US" b="1" dirty="0"/>
              <a:t>Sackcloth of hair (6:12)</a:t>
            </a:r>
          </a:p>
          <a:p>
            <a:pPr marL="632508" lvl="1" indent="-175308">
              <a:buFont typeface="Arial" panose="020B0604020202020204" pitchFamily="34" charset="0"/>
              <a:buChar char="•"/>
            </a:pPr>
            <a:r>
              <a:rPr lang="en-US" b="0" dirty="0"/>
              <a:t>Total blackness (Sun not shining, covered with this sackcloth)</a:t>
            </a:r>
          </a:p>
          <a:p>
            <a:pPr marL="632508" lvl="1" indent="-175308">
              <a:buFont typeface="Arial" panose="020B0604020202020204" pitchFamily="34" charset="0"/>
              <a:buChar char="•"/>
            </a:pPr>
            <a:r>
              <a:rPr lang="en-US" b="1" dirty="0"/>
              <a:t>(Isaiah 50:3), </a:t>
            </a:r>
            <a:r>
              <a:rPr lang="en-US" b="0" i="1" dirty="0"/>
              <a:t>“</a:t>
            </a:r>
            <a:r>
              <a:rPr lang="en-US" i="1" dirty="0"/>
              <a:t>I clothe the heavens with blackness, And I make sackcloth their covering.”</a:t>
            </a:r>
          </a:p>
          <a:p>
            <a:pPr marL="632508" lvl="1" indent="-175308">
              <a:buFont typeface="Arial" panose="020B0604020202020204" pitchFamily="34" charset="0"/>
              <a:buChar char="•"/>
            </a:pPr>
            <a:r>
              <a:rPr lang="en-US" b="0" i="0" dirty="0"/>
              <a:t>Garment of dark, coarse cloth, made from the hair of animals. Used as a sign of mourning.</a:t>
            </a:r>
          </a:p>
          <a:p>
            <a:pPr marL="175308" indent="-175308">
              <a:buFont typeface="Arial" panose="020B0604020202020204" pitchFamily="34" charset="0"/>
              <a:buChar char="•"/>
            </a:pPr>
            <a:r>
              <a:rPr lang="en-US" b="1" dirty="0"/>
              <a:t>Moon like blood (6:12)</a:t>
            </a:r>
          </a:p>
          <a:p>
            <a:pPr marL="632508" lvl="1" indent="-175308">
              <a:buFont typeface="Arial" panose="020B0604020202020204" pitchFamily="34" charset="0"/>
              <a:buChar char="•"/>
            </a:pPr>
            <a:r>
              <a:rPr lang="en-US" b="0" dirty="0"/>
              <a:t>Discoloration of moon would accompany the darkening of the sun as a sign of judgment</a:t>
            </a:r>
          </a:p>
          <a:p>
            <a:pPr marL="632508" lvl="1" indent="-175308">
              <a:buFont typeface="Arial" panose="020B0604020202020204" pitchFamily="34" charset="0"/>
              <a:buChar char="•"/>
            </a:pPr>
            <a:r>
              <a:rPr lang="en-US" b="0" dirty="0"/>
              <a:t>Red – a color indicating judgment</a:t>
            </a:r>
          </a:p>
          <a:p>
            <a:pPr marL="175308" indent="-175308">
              <a:buFont typeface="Arial" panose="020B0604020202020204" pitchFamily="34" charset="0"/>
              <a:buChar char="•"/>
            </a:pPr>
            <a:r>
              <a:rPr lang="en-US" b="1" dirty="0"/>
              <a:t>Kings of the earth (6:15)</a:t>
            </a:r>
          </a:p>
          <a:p>
            <a:pPr marL="632508" lvl="1" indent="-175308">
              <a:buFont typeface="Arial" panose="020B0604020202020204" pitchFamily="34" charset="0"/>
              <a:buChar char="•"/>
            </a:pPr>
            <a:r>
              <a:rPr lang="en-US" b="0" dirty="0"/>
              <a:t>First of seven classes of men mentioned who quail at the judgment from God.  They can’t stand before God’s wrath.  No man can.</a:t>
            </a:r>
          </a:p>
          <a:p>
            <a:pPr marL="632508" lvl="1" indent="-175308">
              <a:buFont typeface="Arial" panose="020B0604020202020204" pitchFamily="34" charset="0"/>
              <a:buChar char="•"/>
            </a:pPr>
            <a:r>
              <a:rPr lang="en-US" b="0" dirty="0"/>
              <a:t>Make applications to our nation at present, who stand against God, and fall into these categories.</a:t>
            </a:r>
          </a:p>
          <a:p>
            <a:pPr marL="632508" lvl="1" indent="-175308">
              <a:buFont typeface="Arial" panose="020B0604020202020204" pitchFamily="34" charset="0"/>
              <a:buChar char="•"/>
            </a:pPr>
            <a:r>
              <a:rPr lang="en-US" b="0" dirty="0"/>
              <a:t>Kings would be the most powerful, rulers of nations</a:t>
            </a:r>
          </a:p>
          <a:p>
            <a:pPr marL="1089708" lvl="2" indent="-175308">
              <a:buFont typeface="Arial" panose="020B0604020202020204" pitchFamily="34" charset="0"/>
              <a:buChar char="•"/>
            </a:pPr>
            <a:r>
              <a:rPr lang="en-US" b="0" dirty="0"/>
              <a:t>Our politicians (especially national ones, who rule our nation)</a:t>
            </a:r>
          </a:p>
          <a:p>
            <a:pPr marL="175308" indent="-175308">
              <a:buFont typeface="Arial" panose="020B0604020202020204" pitchFamily="34" charset="0"/>
              <a:buChar char="•"/>
            </a:pPr>
            <a:r>
              <a:rPr lang="en-US" b="1" dirty="0"/>
              <a:t>Great men (6:15)</a:t>
            </a:r>
          </a:p>
          <a:p>
            <a:pPr marL="632508" lvl="1" indent="-175308">
              <a:buFont typeface="Arial" panose="020B0604020202020204" pitchFamily="34" charset="0"/>
              <a:buChar char="•"/>
            </a:pPr>
            <a:r>
              <a:rPr lang="en-US" b="0" dirty="0"/>
              <a:t>Men of learning.  Arts and Sciences.  Celebrities.  Athletes.  Influencers.  Those who are admired.</a:t>
            </a:r>
          </a:p>
          <a:p>
            <a:pPr marL="175308" indent="-175308">
              <a:buFont typeface="Arial" panose="020B0604020202020204" pitchFamily="34" charset="0"/>
              <a:buChar char="•"/>
            </a:pPr>
            <a:r>
              <a:rPr lang="en-US" b="1" dirty="0"/>
              <a:t>Rich men (6:15)</a:t>
            </a:r>
          </a:p>
          <a:p>
            <a:pPr marL="628650" lvl="1" indent="-171450">
              <a:buFont typeface="Arial" panose="020B0604020202020204" pitchFamily="34" charset="0"/>
              <a:buChar char="•"/>
            </a:pPr>
            <a:r>
              <a:rPr lang="en-US" b="0" dirty="0"/>
              <a:t>Consider the effect of technocrats, their influence.  (Men like Elon Musk, Jeff </a:t>
            </a:r>
            <a:r>
              <a:rPr lang="en-US" b="0" dirty="0" err="1"/>
              <a:t>Besos</a:t>
            </a:r>
            <a:r>
              <a:rPr lang="en-US" b="0" dirty="0"/>
              <a:t>, Mark Zuckerberg, Bill Gates). </a:t>
            </a:r>
          </a:p>
          <a:p>
            <a:pPr marL="175308" indent="-175308">
              <a:buFont typeface="Arial" panose="020B0604020202020204" pitchFamily="34" charset="0"/>
              <a:buChar char="•"/>
            </a:pPr>
            <a:r>
              <a:rPr lang="en-US" b="1" dirty="0"/>
              <a:t>Commanders (6:15)</a:t>
            </a:r>
          </a:p>
          <a:p>
            <a:pPr marL="628650" lvl="1" indent="-171450">
              <a:buFont typeface="Arial" panose="020B0604020202020204" pitchFamily="34" charset="0"/>
              <a:buChar char="•"/>
            </a:pPr>
            <a:r>
              <a:rPr lang="en-US" b="0" dirty="0"/>
              <a:t>Military leaders: Maybe not direct correlation.  But in history, these men could not stand against God – Nebuchadnezzar, Alexander the Great, Roman emperors).</a:t>
            </a:r>
          </a:p>
          <a:p>
            <a:pPr marL="175308" indent="-175308">
              <a:buFont typeface="Arial" panose="020B0604020202020204" pitchFamily="34" charset="0"/>
              <a:buChar char="•"/>
            </a:pPr>
            <a:r>
              <a:rPr lang="en-US" b="1" dirty="0"/>
              <a:t>Mighty men (6:15)</a:t>
            </a:r>
          </a:p>
          <a:p>
            <a:pPr marL="632508" lvl="1" indent="-175308">
              <a:buFont typeface="Arial" panose="020B0604020202020204" pitchFamily="34" charset="0"/>
              <a:buChar char="•"/>
            </a:pPr>
            <a:r>
              <a:rPr lang="en-US" b="0" dirty="0"/>
              <a:t>Men of influence because of their ability or might (Economic, physical, position, etc.)</a:t>
            </a:r>
          </a:p>
          <a:p>
            <a:pPr marL="632508" lvl="1" indent="-175308">
              <a:buFont typeface="Arial" panose="020B0604020202020204" pitchFamily="34" charset="0"/>
              <a:buChar char="•"/>
            </a:pPr>
            <a:r>
              <a:rPr lang="en-US" b="0" dirty="0"/>
              <a:t>Macho idea of physical strength indicating power pales in the face of God Almighty</a:t>
            </a:r>
          </a:p>
          <a:p>
            <a:pPr marL="632508" lvl="1" indent="-175308">
              <a:buFont typeface="Arial" panose="020B0604020202020204" pitchFamily="34" charset="0"/>
              <a:buChar char="•"/>
            </a:pPr>
            <a:r>
              <a:rPr lang="en-US" b="0" dirty="0"/>
              <a:t>(Think about the Marvel Superheroes/ or Greek Gods/ as contrasted with Jehovah)</a:t>
            </a:r>
          </a:p>
          <a:p>
            <a:pPr marL="175308" indent="-175308">
              <a:buFont typeface="Arial" panose="020B0604020202020204" pitchFamily="34" charset="0"/>
              <a:buChar char="•"/>
            </a:pPr>
            <a:r>
              <a:rPr lang="en-US" b="1" dirty="0"/>
              <a:t>Slave &amp; Free men (6:15)</a:t>
            </a:r>
          </a:p>
          <a:p>
            <a:pPr marL="628650" lvl="1" indent="-171450">
              <a:buFont typeface="Arial" panose="020B0604020202020204" pitchFamily="34" charset="0"/>
              <a:buChar char="•"/>
            </a:pPr>
            <a:r>
              <a:rPr lang="en-US" b="0" dirty="0"/>
              <a:t>Societal situations have no bearing on whether you will escape God’s judgment.</a:t>
            </a:r>
          </a:p>
          <a:p>
            <a:pPr marL="628650" lvl="1" indent="-171450">
              <a:buFont typeface="Arial" panose="020B0604020202020204" pitchFamily="34" charset="0"/>
              <a:buChar char="•"/>
            </a:pPr>
            <a:r>
              <a:rPr lang="en-US" b="0" dirty="0"/>
              <a:t>If none of the others apply to us, these surely do.</a:t>
            </a:r>
          </a:p>
          <a:p>
            <a:pPr marL="0" lvl="0" indent="0">
              <a:buFont typeface="Arial" panose="020B0604020202020204" pitchFamily="34" charset="0"/>
              <a:buNone/>
            </a:pPr>
            <a:r>
              <a:rPr lang="en-US" b="1" dirty="0"/>
              <a:t>(Romans 14:10b-12), </a:t>
            </a:r>
            <a:r>
              <a:rPr lang="en-US" b="0" i="1" dirty="0"/>
              <a:t>“For we shall all stand before the judgment seat of Christ.</a:t>
            </a:r>
            <a:r>
              <a:rPr lang="en-US" b="0" i="1" baseline="30000" dirty="0"/>
              <a:t> 11</a:t>
            </a:r>
            <a:r>
              <a:rPr lang="en-US" b="0" i="1" dirty="0"/>
              <a:t> For it is written: “As I live, says the Lord, Every knee shall bow to Me, And every tongue shall confess to God.” </a:t>
            </a:r>
            <a:r>
              <a:rPr lang="en-US" b="0" i="1" baseline="30000" dirty="0"/>
              <a:t>12</a:t>
            </a:r>
            <a:r>
              <a:rPr lang="en-US" b="0" i="1" dirty="0"/>
              <a:t> So then each of us shall give account of himself to God.”</a:t>
            </a:r>
          </a:p>
          <a:p>
            <a:pPr marL="0" lvl="0" indent="0">
              <a:buFont typeface="Arial" panose="020B0604020202020204" pitchFamily="34" charset="0"/>
              <a:buNone/>
            </a:pPr>
            <a:r>
              <a:rPr lang="en-US" b="1" dirty="0"/>
              <a:t>(Philippians 2:9-11), </a:t>
            </a:r>
            <a:r>
              <a:rPr lang="en-US" b="0" i="1" dirty="0"/>
              <a:t>“Therefore God also has highly exalted Him and given Him the name which is above every name,</a:t>
            </a:r>
            <a:r>
              <a:rPr lang="en-US" b="0" i="1" baseline="30000" dirty="0"/>
              <a:t> 10</a:t>
            </a:r>
            <a:r>
              <a:rPr lang="en-US" b="0" i="1" dirty="0"/>
              <a:t> that at the name of Jesus every knee should bow, of those in heaven, and of those on earth, and of those under the earth,</a:t>
            </a:r>
            <a:r>
              <a:rPr lang="en-US" b="0" i="1" baseline="30000" dirty="0"/>
              <a:t> 11</a:t>
            </a:r>
            <a:r>
              <a:rPr lang="en-US" b="0" i="1" dirty="0"/>
              <a:t> and that every tongue should confess that Jesus Christ is Lord, to the glory of God the Father.”</a:t>
            </a:r>
          </a:p>
          <a:p>
            <a:pPr marL="175308" indent="-175308">
              <a:buFont typeface="Arial" panose="020B0604020202020204" pitchFamily="34" charset="0"/>
              <a:buChar char="•"/>
            </a:pPr>
            <a:r>
              <a:rPr lang="en-US" b="1" dirty="0"/>
              <a:t>Great day of wrath (6:17)</a:t>
            </a:r>
          </a:p>
          <a:p>
            <a:pPr marL="632508" lvl="1" indent="-175308">
              <a:buFont typeface="Arial" panose="020B0604020202020204" pitchFamily="34" charset="0"/>
              <a:buChar char="•"/>
            </a:pPr>
            <a:r>
              <a:rPr lang="en-US" b="0" dirty="0"/>
              <a:t>The contextual description of this “day of the Lord” or judgment against the wicked.</a:t>
            </a:r>
          </a:p>
          <a:p>
            <a:pPr marL="632508" lvl="1" indent="-175308">
              <a:buFont typeface="Arial" panose="020B0604020202020204" pitchFamily="34" charset="0"/>
              <a:buChar char="•"/>
            </a:pPr>
            <a:r>
              <a:rPr lang="en-US" b="0" dirty="0"/>
              <a:t>Question:  </a:t>
            </a:r>
            <a:r>
              <a:rPr lang="en-US" b="0" i="1" dirty="0"/>
              <a:t>“Who is able to stand?” </a:t>
            </a:r>
            <a:r>
              <a:rPr lang="en-US" b="0" dirty="0"/>
              <a:t>(17)</a:t>
            </a:r>
          </a:p>
          <a:p>
            <a:pPr marL="632508" lvl="1" indent="-175308">
              <a:buFont typeface="Arial" panose="020B0604020202020204" pitchFamily="34" charset="0"/>
              <a:buChar char="•"/>
            </a:pPr>
            <a:r>
              <a:rPr lang="en-US" b="0" dirty="0"/>
              <a:t>Answer:  None who oppose God, or who God brings His wrath upon.</a:t>
            </a:r>
          </a:p>
          <a:p>
            <a:pPr marL="632508" lvl="1" indent="-175308">
              <a:buFont typeface="Arial" panose="020B0604020202020204" pitchFamily="34" charset="0"/>
              <a:buChar char="•"/>
            </a:pPr>
            <a:r>
              <a:rPr lang="en-US" b="0" dirty="0"/>
              <a:t>However, in the next chapter we will see a group who will be able to stand in that day!</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42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500612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 lvl="0" indent="0">
              <a:buFont typeface="Arial" panose="020B0604020202020204" pitchFamily="34" charset="0"/>
              <a:buNone/>
            </a:pPr>
            <a:r>
              <a:rPr lang="en-US" b="1" dirty="0"/>
              <a:t>The opening of the seals is  the unveiling of the entirety of God’s will, to reveal it to man.</a:t>
            </a:r>
          </a:p>
          <a:p>
            <a:pPr marL="642795" lvl="1" indent="-175308">
              <a:buFont typeface="Arial" panose="020B0604020202020204" pitchFamily="34" charset="0"/>
              <a:buChar char="•"/>
            </a:pPr>
            <a:r>
              <a:rPr lang="en-US" dirty="0"/>
              <a:t>As Matthew 13:11 states, </a:t>
            </a:r>
            <a:r>
              <a:rPr lang="en-US" i="1" dirty="0"/>
              <a:t>“the mysteries of the kingdom of heaven.”</a:t>
            </a:r>
          </a:p>
          <a:p>
            <a:pPr marL="10287" lvl="0" indent="0">
              <a:buFont typeface="Arial" panose="020B0604020202020204" pitchFamily="34" charset="0"/>
              <a:buNone/>
            </a:pPr>
            <a:r>
              <a:rPr lang="en-US" b="1" i="0" dirty="0"/>
              <a:t>A time of conflict, ending in an unavoidable </a:t>
            </a:r>
            <a:r>
              <a:rPr lang="en-US" b="1" i="1" dirty="0"/>
              <a:t>“day of the Lord.”</a:t>
            </a:r>
            <a:r>
              <a:rPr lang="en-US" b="1" i="0" dirty="0"/>
              <a:t> The </a:t>
            </a:r>
            <a:r>
              <a:rPr lang="en-US" b="1" i="1" dirty="0"/>
              <a:t>“great day of His wrath.”</a:t>
            </a:r>
          </a:p>
          <a:p>
            <a:pPr marL="638937" lvl="1" indent="-171450">
              <a:buFont typeface="Arial" panose="020B0604020202020204" pitchFamily="34" charset="0"/>
              <a:buChar char="•"/>
            </a:pPr>
            <a:r>
              <a:rPr lang="en-US" b="0" i="0" dirty="0"/>
              <a:t>The cry of the martyrs reminds me of 2 Thessalonians 1</a:t>
            </a:r>
          </a:p>
          <a:p>
            <a:pPr marL="10287" lvl="0" indent="0">
              <a:buFont typeface="Arial" panose="020B0604020202020204" pitchFamily="34" charset="0"/>
              <a:buNone/>
            </a:pPr>
            <a:r>
              <a:rPr lang="en-US" b="1" i="0" dirty="0"/>
              <a:t>(6:10), </a:t>
            </a:r>
            <a:r>
              <a:rPr lang="en-US" b="0" i="1" dirty="0"/>
              <a:t>“</a:t>
            </a:r>
            <a:r>
              <a:rPr lang="en-US" i="1" dirty="0"/>
              <a:t>And they cried with a loud voice, saying, “How long, O Lord, holy and true, until You judge and avenge our blood on those who dwell on the earth?”</a:t>
            </a:r>
            <a:endParaRPr lang="en-US" b="0" i="1" dirty="0"/>
          </a:p>
          <a:p>
            <a:pPr marL="10287" lvl="0" indent="0">
              <a:buFont typeface="Arial" panose="020B0604020202020204" pitchFamily="34" charset="0"/>
              <a:buNone/>
            </a:pPr>
            <a:r>
              <a:rPr lang="en-US" b="1" i="0" dirty="0"/>
              <a:t>(2 Thessalonians 1:3-10), </a:t>
            </a:r>
            <a:r>
              <a:rPr lang="en-US" b="0" i="1" dirty="0"/>
              <a:t>“</a:t>
            </a:r>
            <a:r>
              <a:rPr lang="en-US" i="1" dirty="0"/>
              <a:t>We are bound to thank God always for you, brethren, as it is fitting, because your faith grows exceedingly, and the love of every one of you all abounds toward each other,</a:t>
            </a:r>
            <a:r>
              <a:rPr lang="en-US" i="1" baseline="30000" dirty="0"/>
              <a:t> 4</a:t>
            </a:r>
            <a:r>
              <a:rPr lang="en-US" i="1" dirty="0"/>
              <a:t> so that we ourselves boast of you among the churches of God for your patience and faith in all your persecutions and tribulations that you endure,</a:t>
            </a:r>
            <a:r>
              <a:rPr lang="en-US" i="1" baseline="30000" dirty="0"/>
              <a:t> 5</a:t>
            </a:r>
            <a:r>
              <a:rPr lang="en-US" i="1" dirty="0"/>
              <a:t> which is manifest evidence of the righteous judgment of God, that you may be counted worthy of the kingdom of God, for which you also suffer;</a:t>
            </a:r>
            <a:r>
              <a:rPr lang="en-US" i="1" baseline="30000" dirty="0"/>
              <a:t> 6</a:t>
            </a:r>
            <a:r>
              <a:rPr lang="en-US" i="1" dirty="0"/>
              <a:t> 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r>
              <a:rPr lang="en-US" i="1" baseline="30000" dirty="0"/>
              <a:t> 9</a:t>
            </a:r>
            <a:r>
              <a:rPr lang="en-US" i="1" dirty="0"/>
              <a:t> These shall be punished with everlasting destruction from the presence of the Lord and from the glory of His power,</a:t>
            </a:r>
            <a:r>
              <a:rPr lang="en-US" i="1" baseline="30000" dirty="0"/>
              <a:t> 10</a:t>
            </a:r>
            <a:r>
              <a:rPr lang="en-US" i="1" dirty="0"/>
              <a:t> when He comes, in that Day, to be glorified in His saints and to be admired among all those who believe, because our testimony among you was believed.”</a:t>
            </a:r>
          </a:p>
          <a:p>
            <a:pPr marL="10287" lvl="0" indent="0">
              <a:buFont typeface="Arial" panose="020B0604020202020204" pitchFamily="34" charset="0"/>
              <a:buNone/>
            </a:pPr>
            <a:r>
              <a:rPr lang="en-US" b="1" i="0" dirty="0"/>
              <a:t>The inevitability of judgment. God’s will shall be done in all things!</a:t>
            </a:r>
          </a:p>
          <a:p>
            <a:pPr marL="10287" lvl="0" indent="0">
              <a:buFont typeface="Arial" panose="020B0604020202020204" pitchFamily="34" charset="0"/>
              <a:buNone/>
            </a:pPr>
            <a:r>
              <a:rPr lang="en-US" b="1" i="0" dirty="0"/>
              <a:t>(2 Corinthians 5:9-11), </a:t>
            </a:r>
            <a:r>
              <a:rPr lang="en-US" b="0" i="1" dirty="0"/>
              <a:t>“</a:t>
            </a:r>
            <a:r>
              <a:rPr lang="en-US" i="1" dirty="0"/>
              <a:t>Therefore we make it our aim, whether present or absent, to be well pleasing to Him.</a:t>
            </a:r>
            <a:r>
              <a:rPr lang="en-US" i="1" baseline="30000" dirty="0"/>
              <a:t> 10</a:t>
            </a:r>
            <a:r>
              <a:rPr lang="en-US" i="1" dirty="0"/>
              <a:t> For we must all appear before the judgment seat of Christ, that each one may receive the things done in the body, according to what he has done, whether good or bad.</a:t>
            </a:r>
            <a:r>
              <a:rPr lang="en-US" i="1" baseline="30000" dirty="0"/>
              <a:t> 11</a:t>
            </a:r>
            <a:r>
              <a:rPr lang="en-US" i="1" dirty="0"/>
              <a:t> Knowing, therefore, the terror of the Lord, we persuade men; but we are well known to God, and I also trust are well known in your consciences.”</a:t>
            </a:r>
            <a:endParaRPr lang="en-US"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43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954246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to be stated BEFORE the reading of the text:</a:t>
            </a:r>
          </a:p>
          <a:p>
            <a:pPr marL="632508" lvl="1" indent="-175308">
              <a:buFont typeface="Arial" panose="020B0604020202020204" pitchFamily="34" charset="0"/>
              <a:buChar char="•"/>
            </a:pPr>
            <a:r>
              <a:rPr lang="en-US" sz="1100" b="1" dirty="0"/>
              <a:t>After the opening of the first six seals, we have a new vision recorded by John</a:t>
            </a:r>
          </a:p>
          <a:p>
            <a:pPr marL="1089708" lvl="2" indent="-175308">
              <a:buFont typeface="Arial" panose="020B0604020202020204" pitchFamily="34" charset="0"/>
              <a:buChar char="•"/>
            </a:pPr>
            <a:r>
              <a:rPr lang="en-US" sz="1100" b="0" i="0" dirty="0"/>
              <a:t>Notice:  </a:t>
            </a:r>
            <a:r>
              <a:rPr lang="en-US" sz="1100" b="0" i="1" dirty="0"/>
              <a:t>“After these things I saw” </a:t>
            </a:r>
            <a:r>
              <a:rPr lang="en-US" sz="1100" b="1" i="0" dirty="0"/>
              <a:t>(7:1)</a:t>
            </a:r>
          </a:p>
          <a:p>
            <a:pPr marL="1089708" lvl="2" indent="-175308">
              <a:buFont typeface="Arial" panose="020B0604020202020204" pitchFamily="34" charset="0"/>
              <a:buChar char="•"/>
            </a:pPr>
            <a:endParaRPr lang="en-US" sz="1100" b="1" i="0" dirty="0"/>
          </a:p>
          <a:p>
            <a:pPr marL="0" lvl="0" indent="0">
              <a:buFont typeface="Arial" panose="020B0604020202020204" pitchFamily="34" charset="0"/>
              <a:buNone/>
            </a:pPr>
            <a:r>
              <a:rPr lang="en-US" sz="1100" b="1" i="0" dirty="0"/>
              <a:t>(Revelation 7:1-8) READ</a:t>
            </a:r>
          </a:p>
          <a:p>
            <a:pPr marL="0" lvl="0" indent="0">
              <a:buFont typeface="Arial" panose="020B0604020202020204" pitchFamily="34" charset="0"/>
              <a:buNone/>
            </a:pPr>
            <a:endParaRPr lang="en-US" sz="1100" b="1" i="0" dirty="0"/>
          </a:p>
          <a:p>
            <a:pPr marL="632508" lvl="1" indent="-175308">
              <a:buFont typeface="Arial" panose="020B0604020202020204" pitchFamily="34" charset="0"/>
              <a:buChar char="•"/>
            </a:pPr>
            <a:r>
              <a:rPr lang="en-US" sz="1100" b="1" i="0" dirty="0"/>
              <a:t>Our discussion of this text will have to include some response to Jehovah’s Witness doctrine regarding the 144,000.</a:t>
            </a:r>
          </a:p>
          <a:p>
            <a:pPr marL="1089708" lvl="2" indent="-175308">
              <a:buFont typeface="Arial" panose="020B0604020202020204" pitchFamily="34" charset="0"/>
              <a:buChar char="•"/>
            </a:pPr>
            <a:r>
              <a:rPr lang="en-US" sz="1100" b="0" i="0" dirty="0"/>
              <a:t>It is very problematic, in that it claims a literal, though inconsistent, interpretation of the number and text.</a:t>
            </a:r>
          </a:p>
          <a:p>
            <a:pPr marL="632508" lvl="1" indent="-175308">
              <a:buFont typeface="Arial" panose="020B0604020202020204" pitchFamily="34" charset="0"/>
              <a:buChar char="•"/>
            </a:pPr>
            <a:r>
              <a:rPr lang="en-US" sz="1100" b="1" i="0" dirty="0"/>
              <a:t>We will also discuss why the tribes of Dan and Ephraim are not counted among the twelve tribes which make up the 144,000.</a:t>
            </a:r>
          </a:p>
          <a:p>
            <a:pPr marL="0" lvl="0" indent="0">
              <a:buFont typeface="Arial" panose="020B0604020202020204" pitchFamily="34" charset="0"/>
              <a:buNone/>
            </a:pPr>
            <a:r>
              <a:rPr lang="en-US" sz="1100" b="1" i="0" dirty="0"/>
              <a:t>Emotions and Initial perceptions</a:t>
            </a:r>
          </a:p>
          <a:p>
            <a:pPr marL="628650" lvl="1" indent="-171450">
              <a:buFont typeface="Arial" panose="020B0604020202020204" pitchFamily="34" charset="0"/>
              <a:buChar char="•"/>
            </a:pPr>
            <a:r>
              <a:rPr lang="en-US" sz="1100" b="1" i="0" dirty="0"/>
              <a:t>(AWE) The vision again indicates a coming of God’s wrath.</a:t>
            </a:r>
          </a:p>
          <a:p>
            <a:pPr marL="1085850" lvl="2" indent="-171450">
              <a:buFont typeface="Arial" panose="020B0604020202020204" pitchFamily="34" charset="0"/>
              <a:buChar char="•"/>
            </a:pPr>
            <a:r>
              <a:rPr lang="en-US" sz="1100" b="0" i="0" dirty="0"/>
              <a:t>Consider the power of God – 4 angels given the power to hurt the earth and the sea.</a:t>
            </a:r>
          </a:p>
          <a:p>
            <a:pPr marL="628650" lvl="1" indent="-171450">
              <a:buFont typeface="Arial" panose="020B0604020202020204" pitchFamily="34" charset="0"/>
              <a:buChar char="•"/>
            </a:pPr>
            <a:r>
              <a:rPr lang="en-US" sz="1100" b="1" i="0" dirty="0"/>
              <a:t>(THANKSGIVING) There is reason to be thankful and relieved.  God protects those who have His mark upon them.</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89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628650" lvl="1" indent="-171450">
              <a:buFont typeface="Arial" panose="020B0604020202020204" pitchFamily="34" charset="0"/>
              <a:buChar char="•"/>
            </a:pPr>
            <a:r>
              <a:rPr lang="en-US" b="1" i="0" dirty="0"/>
              <a:t>We have observed from 6:17, no man is able to stand against the wrath of the Lamb of God.</a:t>
            </a:r>
          </a:p>
          <a:p>
            <a:pPr marL="1089708" lvl="2" indent="-175308">
              <a:buFont typeface="Arial" panose="020B0604020202020204" pitchFamily="34" charset="0"/>
              <a:buChar char="•"/>
            </a:pPr>
            <a:r>
              <a:rPr lang="en-US" sz="1100" dirty="0"/>
              <a:t>You will note that this particular day of wrath will be visited upon the “four corners of the earth.”  That is, the entire earth!</a:t>
            </a:r>
          </a:p>
          <a:p>
            <a:pPr marL="1089708" lvl="2" indent="-175308">
              <a:buFont typeface="Arial" panose="020B0604020202020204" pitchFamily="34" charset="0"/>
              <a:buChar char="•"/>
            </a:pPr>
            <a:r>
              <a:rPr lang="en-US" sz="1100" dirty="0"/>
              <a:t>Wind blowing is a common OT symbol used for God’s power to destroy</a:t>
            </a:r>
          </a:p>
          <a:p>
            <a:pPr marL="0" lvl="0" indent="0">
              <a:buFont typeface="Arial" panose="020B0604020202020204" pitchFamily="34" charset="0"/>
              <a:buNone/>
            </a:pPr>
            <a:r>
              <a:rPr lang="en-US" sz="1100" b="1" dirty="0"/>
              <a:t>(Jeremiah 49:36-37), </a:t>
            </a:r>
            <a:r>
              <a:rPr lang="en-US" sz="1100" i="1" dirty="0"/>
              <a:t>“</a:t>
            </a:r>
            <a:r>
              <a:rPr lang="en-US" sz="1600" i="1" dirty="0"/>
              <a:t>Against Elam I will bring the four winds from the four quarters of heaven, and scatter them toward all those winds; there shall be no nations where the outcasts of Elam will not go. </a:t>
            </a:r>
            <a:r>
              <a:rPr lang="en-US" sz="1600" i="1" baseline="30000" dirty="0"/>
              <a:t>37</a:t>
            </a:r>
            <a:r>
              <a:rPr lang="en-US" sz="1600" i="1" dirty="0"/>
              <a:t> For I will cause Elam to be dismayed before their enemies and before those who seek their life. I will bring disaster upon them, My fierce anger,’ says the Lord; ‘And I will send the sword after them until I have consumed them.”</a:t>
            </a:r>
          </a:p>
          <a:p>
            <a:pPr marL="0" lvl="0" indent="0">
              <a:buFont typeface="Arial" panose="020B0604020202020204" pitchFamily="34" charset="0"/>
              <a:buNone/>
            </a:pPr>
            <a:r>
              <a:rPr lang="en-US" sz="1600" b="1" dirty="0"/>
              <a:t>(51:1-2), </a:t>
            </a:r>
            <a:r>
              <a:rPr lang="en-US" sz="1600" i="1" dirty="0"/>
              <a:t>“Thus says the Lord: “Behold, I will raise up against Babylon, against those who dwell in </a:t>
            </a:r>
            <a:r>
              <a:rPr lang="en-US" sz="1600" i="1" dirty="0" err="1"/>
              <a:t>Leb</a:t>
            </a:r>
            <a:r>
              <a:rPr lang="en-US" sz="1600" i="1" dirty="0"/>
              <a:t> </a:t>
            </a:r>
            <a:r>
              <a:rPr lang="en-US" sz="1600" i="1" dirty="0" err="1"/>
              <a:t>Kamai</a:t>
            </a:r>
            <a:r>
              <a:rPr lang="en-US" sz="1600" i="1" dirty="0"/>
              <a:t>, a destroying wind. </a:t>
            </a:r>
            <a:r>
              <a:rPr lang="en-US" sz="1600" i="1" baseline="30000" dirty="0"/>
              <a:t>2</a:t>
            </a:r>
            <a:r>
              <a:rPr lang="en-US" sz="1600" i="1" dirty="0"/>
              <a:t> And I will send winnowers to Babylon, who shall winnow her and empty her land. For in the day of doom they shall be against her all around.”</a:t>
            </a:r>
          </a:p>
          <a:p>
            <a:pPr marL="628650" lvl="1" indent="-171450">
              <a:buFont typeface="Arial" panose="020B0604020202020204" pitchFamily="34" charset="0"/>
              <a:buChar char="•"/>
            </a:pPr>
            <a:r>
              <a:rPr lang="en-US" sz="1100" b="1" i="0" dirty="0"/>
              <a:t>The vision here shows that those who belong to God will receive His protection at the execution of God’s judgment.</a:t>
            </a:r>
          </a:p>
          <a:p>
            <a:pPr marL="1085850" lvl="2" indent="-171450">
              <a:buFont typeface="Arial" panose="020B0604020202020204" pitchFamily="34" charset="0"/>
              <a:buChar char="•"/>
            </a:pPr>
            <a:r>
              <a:rPr lang="en-US" sz="1100" i="0" dirty="0"/>
              <a:t>The Biblical concept of a seal indicates a number of things:  1) Protection; 2) Ownership; 3) Certification</a:t>
            </a:r>
          </a:p>
          <a:p>
            <a:pPr marL="1085850" lvl="2" indent="-171450">
              <a:buFont typeface="Arial" panose="020B0604020202020204" pitchFamily="34" charset="0"/>
              <a:buChar char="•"/>
            </a:pPr>
            <a:r>
              <a:rPr lang="en-US" sz="1100" i="0" dirty="0"/>
              <a:t>We will discuss these further when looking at the characters and symbols of the chapter</a:t>
            </a:r>
          </a:p>
          <a:p>
            <a:pPr marL="1085850" lvl="2" indent="-171450">
              <a:buFont typeface="Arial" panose="020B0604020202020204" pitchFamily="34" charset="0"/>
              <a:buChar char="•"/>
            </a:pPr>
            <a:r>
              <a:rPr lang="en-US" sz="1100" i="0" dirty="0"/>
              <a:t>However, here note that the 144,000 who received the seal are thereby signified as belonging to Him.</a:t>
            </a:r>
          </a:p>
          <a:p>
            <a:pPr marL="1085850" lvl="2" indent="-171450">
              <a:buFont typeface="Arial" panose="020B0604020202020204" pitchFamily="34" charset="0"/>
              <a:buChar char="•"/>
            </a:pPr>
            <a:r>
              <a:rPr lang="en-US" sz="1100" i="0" dirty="0"/>
              <a:t>Until all were identified and marked, the day of wrath was delayed.</a:t>
            </a:r>
          </a:p>
          <a:p>
            <a:pPr marL="1085850" lvl="2" indent="-171450">
              <a:buFont typeface="Arial" panose="020B0604020202020204" pitchFamily="34" charset="0"/>
              <a:buChar char="•"/>
            </a:pPr>
            <a:r>
              <a:rPr lang="en-US" sz="1100" i="0" dirty="0"/>
              <a:t>They are identified and contrasted with those who receive the mark of the beast in numerous places in the book (7:3; 14:1; 15:2; 20:4; 22:4)  Mark of the beast (13:15-18; 9:4; 14:9-11; 16:2; 19:20)</a:t>
            </a:r>
          </a:p>
          <a:p>
            <a:pPr marL="628650" lvl="1" indent="-171450">
              <a:buFont typeface="Arial" panose="020B0604020202020204" pitchFamily="34" charset="0"/>
              <a:buChar char="•"/>
            </a:pPr>
            <a:r>
              <a:rPr lang="en-US" sz="1100" b="1" i="0" dirty="0"/>
              <a:t>The 144,000 refers to the sum total of God’s people who are on the earth when God’s day of wrath is visited upon the world.</a:t>
            </a:r>
          </a:p>
          <a:p>
            <a:pPr marL="1543050" lvl="3" indent="-171450">
              <a:buFont typeface="Arial" panose="020B0604020202020204" pitchFamily="34" charset="0"/>
              <a:buChar char="•"/>
            </a:pPr>
            <a:r>
              <a:rPr lang="en-US" sz="1100" i="0" dirty="0"/>
              <a:t>The number is symbolic, and we will discuss it in more detail.  It is a number of fullness or completeness.  It is not a literal number.</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952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As seen in chapter 6, God’s protection does not guarantee escape from persecution and life’s difficulties</a:t>
            </a:r>
          </a:p>
          <a:p>
            <a:pPr marL="10287" lvl="0" indent="0">
              <a:buFont typeface="Arial" panose="020B0604020202020204" pitchFamily="34" charset="0"/>
              <a:buNone/>
            </a:pPr>
            <a:r>
              <a:rPr lang="en-US" sz="1100" b="1" dirty="0"/>
              <a:t>(2 Timothy 3:12-15), </a:t>
            </a:r>
            <a:r>
              <a:rPr lang="en-US" sz="1100" b="0" i="1" dirty="0"/>
              <a:t>“</a:t>
            </a:r>
            <a:r>
              <a:rPr lang="en-US" sz="1600" b="0" i="1" dirty="0"/>
              <a:t>Yes, and all who desire to live godly in Christ Jesus will suffer persecution.</a:t>
            </a:r>
            <a:r>
              <a:rPr lang="en-US" sz="1600" b="0" i="1" baseline="30000" dirty="0"/>
              <a:t> 13</a:t>
            </a:r>
            <a:r>
              <a:rPr lang="en-US" sz="1600" b="0" i="1" dirty="0"/>
              <a:t> But evil men and impostors will grow worse and worse, deceiving and being deceived.</a:t>
            </a:r>
            <a:r>
              <a:rPr lang="en-US" sz="1600" b="0" i="1" baseline="30000" dirty="0"/>
              <a:t> 14</a:t>
            </a:r>
            <a:r>
              <a:rPr lang="en-US" sz="1600" b="0" i="1" dirty="0"/>
              <a:t> But you must continue in the things which you have learned and been assured of, knowing from whom you have learned them,</a:t>
            </a:r>
            <a:r>
              <a:rPr lang="en-US" sz="1600" b="0" i="1" baseline="30000" dirty="0"/>
              <a:t> 15</a:t>
            </a:r>
            <a:r>
              <a:rPr lang="en-US" sz="1600" b="0" i="1" dirty="0"/>
              <a:t> and that from childhood you have known the Holy Scriptures, which are able to make you wise for salvation through faith which is in Christ Jesus.”</a:t>
            </a:r>
          </a:p>
          <a:p>
            <a:pPr marL="638937" lvl="1" indent="-171450">
              <a:buFont typeface="Arial" panose="020B0604020202020204" pitchFamily="34" charset="0"/>
              <a:buChar char="•"/>
            </a:pPr>
            <a:r>
              <a:rPr lang="en-US" sz="1100" b="1" i="0" dirty="0"/>
              <a:t>However, it does guarantee salvation</a:t>
            </a:r>
          </a:p>
          <a:p>
            <a:pPr marL="10287" lvl="0" indent="0">
              <a:buFont typeface="Arial" panose="020B0604020202020204" pitchFamily="34" charset="0"/>
              <a:buNone/>
            </a:pPr>
            <a:r>
              <a:rPr lang="en-US" sz="1100" b="1" i="0" dirty="0"/>
              <a:t>(Romans 8:37-39), </a:t>
            </a:r>
            <a:r>
              <a:rPr lang="en-US" sz="1100" b="0" i="1" dirty="0"/>
              <a:t>“</a:t>
            </a:r>
            <a:r>
              <a:rPr lang="en-US" sz="1600" b="0" i="1" dirty="0"/>
              <a:t>Yet in all these things we are more than conquerors through Him who loved us.</a:t>
            </a:r>
            <a:r>
              <a:rPr lang="en-US" sz="1600" b="0" i="1" baseline="30000" dirty="0"/>
              <a:t> 38</a:t>
            </a:r>
            <a:r>
              <a:rPr lang="en-US" sz="1600" b="0" i="1" dirty="0"/>
              <a:t> For I am persuaded that neither death nor life, nor angels nor principalities nor powers, nor things present nor things to come,</a:t>
            </a:r>
            <a:r>
              <a:rPr lang="en-US" sz="1600" b="0" i="1" baseline="30000" dirty="0"/>
              <a:t> 39</a:t>
            </a:r>
            <a:r>
              <a:rPr lang="en-US" sz="1600" b="0" i="1" dirty="0"/>
              <a:t> nor height nor depth, nor any other created thing, shall be able to separate us from the love of God which is in Christ Jesus our Lord.”</a:t>
            </a:r>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lvl="1" indent="-175308">
              <a:buFont typeface="Arial" panose="020B0604020202020204" pitchFamily="34" charset="0"/>
              <a:buChar char="•"/>
            </a:pPr>
            <a:r>
              <a:rPr lang="en-US" sz="1100" b="1" dirty="0"/>
              <a:t>Both of these lessons are as applicable to us today as they were to those Christians living in the first century.</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355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6, part 1</a:t>
            </a:r>
          </a:p>
          <a:p>
            <a:pPr marL="642795" lvl="1" indent="-175308">
              <a:buFont typeface="Arial" panose="020B0604020202020204" pitchFamily="34" charset="0"/>
              <a:buChar char="•"/>
            </a:pPr>
            <a:r>
              <a:rPr lang="en-US" b="1" dirty="0"/>
              <a:t>Identify and define</a:t>
            </a:r>
          </a:p>
          <a:p>
            <a:pPr marL="175308" indent="-175308">
              <a:buFont typeface="Arial" panose="020B0604020202020204" pitchFamily="34" charset="0"/>
              <a:buChar char="•"/>
            </a:pPr>
            <a:r>
              <a:rPr lang="en-US" b="1" dirty="0"/>
              <a:t>Four Angels (7:1)</a:t>
            </a:r>
          </a:p>
          <a:p>
            <a:pPr marL="632508" lvl="1" indent="-175308">
              <a:buFont typeface="Arial" panose="020B0604020202020204" pitchFamily="34" charset="0"/>
              <a:buChar char="•"/>
            </a:pPr>
            <a:r>
              <a:rPr lang="en-US" b="0" dirty="0"/>
              <a:t>One who brings a message from God</a:t>
            </a:r>
          </a:p>
          <a:p>
            <a:pPr marL="632508" lvl="1" indent="-175308">
              <a:buFont typeface="Arial" panose="020B0604020202020204" pitchFamily="34" charset="0"/>
              <a:buChar char="•"/>
            </a:pPr>
            <a:r>
              <a:rPr lang="en-US" b="0" dirty="0"/>
              <a:t>Sometimes glad tidings</a:t>
            </a:r>
          </a:p>
          <a:p>
            <a:pPr marL="0" lvl="0" indent="0">
              <a:buFont typeface="Arial" panose="020B0604020202020204" pitchFamily="34" charset="0"/>
              <a:buNone/>
            </a:pPr>
            <a:r>
              <a:rPr lang="en-US" b="1" dirty="0"/>
              <a:t>(Luke 2:13-14),</a:t>
            </a:r>
            <a:r>
              <a:rPr lang="en-US" b="1" i="1" dirty="0"/>
              <a:t> </a:t>
            </a:r>
            <a:r>
              <a:rPr lang="en-US" b="0" i="1" dirty="0"/>
              <a:t>“</a:t>
            </a:r>
            <a:r>
              <a:rPr lang="en-US" i="1" dirty="0"/>
              <a:t>And suddenly there was with the angel a multitude of the heavenly host praising God and saying: </a:t>
            </a:r>
            <a:r>
              <a:rPr lang="en-US" i="1" baseline="30000" dirty="0"/>
              <a:t>14</a:t>
            </a:r>
            <a:r>
              <a:rPr lang="en-US" i="1" dirty="0"/>
              <a:t> “Glory to God in the highest, and on earth peace, goodwill toward men!”</a:t>
            </a:r>
            <a:endParaRPr lang="en-US" b="0" i="1" dirty="0"/>
          </a:p>
          <a:p>
            <a:pPr marL="632508" lvl="1" indent="-175308">
              <a:buFont typeface="Arial" panose="020B0604020202020204" pitchFamily="34" charset="0"/>
              <a:buChar char="•"/>
            </a:pPr>
            <a:r>
              <a:rPr lang="en-US" b="0" dirty="0"/>
              <a:t>But here, to execute God’s judgment upon the earth.  Given the authority to harm the earth, sea and trees at the time determined by God.</a:t>
            </a:r>
          </a:p>
          <a:p>
            <a:pPr marL="632508" lvl="1" indent="-175308">
              <a:buFont typeface="Arial" panose="020B0604020202020204" pitchFamily="34" charset="0"/>
              <a:buChar char="•"/>
            </a:pPr>
            <a:r>
              <a:rPr lang="en-US" b="0" dirty="0"/>
              <a:t>Adam Clarke:  “Instruments which God employs in the dispensation of His providence…”</a:t>
            </a:r>
          </a:p>
          <a:p>
            <a:pPr marL="175308" indent="-175308">
              <a:buFont typeface="Arial" panose="020B0604020202020204" pitchFamily="34" charset="0"/>
              <a:buChar char="•"/>
            </a:pPr>
            <a:r>
              <a:rPr lang="en-US" b="1" dirty="0"/>
              <a:t>Four corners of the earth (7:1)</a:t>
            </a:r>
          </a:p>
          <a:p>
            <a:pPr marL="628650" lvl="1" indent="-171450">
              <a:buFont typeface="Arial" panose="020B0604020202020204" pitchFamily="34" charset="0"/>
              <a:buChar char="•"/>
            </a:pPr>
            <a:r>
              <a:rPr lang="en-US" b="0" dirty="0"/>
              <a:t>Not literally four corners (earth is spherical, not a cube or square).</a:t>
            </a:r>
          </a:p>
          <a:p>
            <a:pPr marL="628650" lvl="1" indent="-171450">
              <a:buFont typeface="Arial" panose="020B0604020202020204" pitchFamily="34" charset="0"/>
              <a:buChar char="•"/>
            </a:pPr>
            <a:r>
              <a:rPr lang="en-US" b="0" dirty="0"/>
              <a:t>Intended to encompass all the earth</a:t>
            </a:r>
          </a:p>
          <a:p>
            <a:pPr marL="628650" lvl="1" indent="-171450">
              <a:buFont typeface="Arial" panose="020B0604020202020204" pitchFamily="34" charset="0"/>
              <a:buChar char="•"/>
            </a:pPr>
            <a:r>
              <a:rPr lang="en-US" b="0" dirty="0"/>
              <a:t>Note:  This judgment is a world wide event, not just limited to Judea, or some other region</a:t>
            </a:r>
          </a:p>
          <a:p>
            <a:pPr marL="175308" indent="-175308">
              <a:buFont typeface="Arial" panose="020B0604020202020204" pitchFamily="34" charset="0"/>
              <a:buChar char="•"/>
            </a:pPr>
            <a:r>
              <a:rPr lang="en-US" b="1" dirty="0"/>
              <a:t>Four winds of the earth (7:1)</a:t>
            </a:r>
          </a:p>
          <a:p>
            <a:pPr marL="632508" lvl="1" indent="-175308">
              <a:buFont typeface="Arial" panose="020B0604020202020204" pitchFamily="34" charset="0"/>
              <a:buChar char="•"/>
            </a:pPr>
            <a:r>
              <a:rPr lang="en-US" b="0" dirty="0"/>
              <a:t>Wind from every direction:  North, South, East, West</a:t>
            </a:r>
          </a:p>
          <a:p>
            <a:pPr marL="632508" lvl="1" indent="-175308">
              <a:buFont typeface="Arial" panose="020B0604020202020204" pitchFamily="34" charset="0"/>
              <a:buChar char="•"/>
            </a:pPr>
            <a:r>
              <a:rPr lang="en-US" b="0" dirty="0"/>
              <a:t>As already noted, wind is and OT symbol of God’s power to destroy</a:t>
            </a:r>
          </a:p>
          <a:p>
            <a:pPr marL="632508" lvl="1" indent="-175308">
              <a:buFont typeface="Arial" panose="020B0604020202020204" pitchFamily="34" charset="0"/>
              <a:buChar char="•"/>
            </a:pPr>
            <a:r>
              <a:rPr lang="en-US" b="0" dirty="0"/>
              <a:t>These winds, as indicated by the text, are fully under God’s control  (Note:  The angels were “holding” the winds, preventing them from harming the world until they had received the go ahead by God).</a:t>
            </a:r>
          </a:p>
          <a:p>
            <a:pPr marL="0" lvl="0" indent="0">
              <a:buFont typeface="Arial" panose="020B0604020202020204" pitchFamily="34" charset="0"/>
              <a:buNone/>
            </a:pPr>
            <a:r>
              <a:rPr lang="en-US" b="1" dirty="0"/>
              <a:t>(Mark 4:37-41), [This ability a sign of Jesus’ deity], </a:t>
            </a:r>
            <a:r>
              <a:rPr lang="en-US" b="0" i="1" dirty="0"/>
              <a:t>“And a great windstorm arose, and the waves beat into the boat, so that it was already filling.</a:t>
            </a:r>
            <a:r>
              <a:rPr lang="en-US" b="0" i="1" baseline="30000" dirty="0"/>
              <a:t> 38</a:t>
            </a:r>
            <a:r>
              <a:rPr lang="en-US" b="0" i="1" dirty="0"/>
              <a:t> But He was in the stern, asleep on a pillow. And they awoke Him and said to Him, “Teacher, do You not care that we are perishing?” </a:t>
            </a:r>
            <a:r>
              <a:rPr lang="en-US" b="0" i="1" baseline="30000" dirty="0"/>
              <a:t>39</a:t>
            </a:r>
            <a:r>
              <a:rPr lang="en-US" b="0" i="1" dirty="0"/>
              <a:t> Then He arose and rebuked the wind, and said to the sea, “Peace, be still!” And the wind ceased and there was a great calm.</a:t>
            </a:r>
            <a:r>
              <a:rPr lang="en-US" b="0" i="1" baseline="30000" dirty="0"/>
              <a:t> 40</a:t>
            </a:r>
            <a:r>
              <a:rPr lang="en-US" b="0" i="1" dirty="0"/>
              <a:t> But He said to them, “Why are you so fearful? How is it that you have no faith?”</a:t>
            </a:r>
            <a:r>
              <a:rPr lang="en-US" b="0" i="1" baseline="30000" dirty="0"/>
              <a:t> 41</a:t>
            </a:r>
            <a:r>
              <a:rPr lang="en-US" b="0" i="1" dirty="0"/>
              <a:t> And they feared exceedingly, and said to one another, “Who can this be, that even the wind and the sea obey Him!”</a:t>
            </a:r>
          </a:p>
          <a:p>
            <a:pPr marL="175308" indent="-175308">
              <a:buFont typeface="Arial" panose="020B0604020202020204" pitchFamily="34" charset="0"/>
              <a:buChar char="•"/>
            </a:pPr>
            <a:r>
              <a:rPr lang="en-US" b="1" dirty="0"/>
              <a:t>Another angel (7:2)</a:t>
            </a:r>
          </a:p>
          <a:p>
            <a:pPr marL="632508" lvl="1" indent="-175308">
              <a:buFont typeface="Arial" panose="020B0604020202020204" pitchFamily="34" charset="0"/>
              <a:buChar char="•"/>
            </a:pPr>
            <a:r>
              <a:rPr lang="en-US" b="0" dirty="0"/>
              <a:t>This angel ascended from the east.  (Any significance of east?  Don’t know… likened to the rising sun, but no way of knowing is there is any significance to the quarter from which he came).</a:t>
            </a:r>
          </a:p>
          <a:p>
            <a:pPr marL="632508" lvl="1" indent="-175308">
              <a:buFont typeface="Arial" panose="020B0604020202020204" pitchFamily="34" charset="0"/>
              <a:buChar char="•"/>
            </a:pPr>
            <a:r>
              <a:rPr lang="en-US" b="0" dirty="0"/>
              <a:t>This angel was bringing a message to the other angels who were holding back the wind.</a:t>
            </a:r>
          </a:p>
          <a:p>
            <a:pPr marL="632508" lvl="1" indent="-175308">
              <a:buFont typeface="Arial" panose="020B0604020202020204" pitchFamily="34" charset="0"/>
              <a:buChar char="•"/>
            </a:pPr>
            <a:r>
              <a:rPr lang="en-US" b="0" dirty="0"/>
              <a:t>This angel was holding the seal of God.</a:t>
            </a:r>
          </a:p>
          <a:p>
            <a:pPr marL="632508" lvl="1" indent="-175308">
              <a:buFont typeface="Arial" panose="020B0604020202020204" pitchFamily="34" charset="0"/>
              <a:buChar char="•"/>
            </a:pPr>
            <a:r>
              <a:rPr lang="en-US" b="0" dirty="0"/>
              <a:t>His message from God, that the judgment should not commence until all the servants of God have received the seal on their foreheads.</a:t>
            </a:r>
          </a:p>
          <a:p>
            <a:pPr marL="175308" indent="-175308">
              <a:buFont typeface="Arial" panose="020B0604020202020204" pitchFamily="34" charset="0"/>
              <a:buChar char="•"/>
            </a:pPr>
            <a:r>
              <a:rPr lang="en-US" b="1" dirty="0"/>
              <a:t>The seal of the living God (7:2)</a:t>
            </a:r>
          </a:p>
          <a:p>
            <a:pPr marL="632508" lvl="1" indent="-175308">
              <a:buFont typeface="Arial" panose="020B0604020202020204" pitchFamily="34" charset="0"/>
              <a:buChar char="•"/>
            </a:pPr>
            <a:r>
              <a:rPr lang="en-US" b="0" dirty="0"/>
              <a:t>This type of language found in the OT (Ezekiel 9)</a:t>
            </a:r>
          </a:p>
          <a:p>
            <a:pPr marL="1089708" lvl="2" indent="-175308">
              <a:buFont typeface="Arial" panose="020B0604020202020204" pitchFamily="34" charset="0"/>
              <a:buChar char="•"/>
            </a:pPr>
            <a:r>
              <a:rPr lang="en-US" b="0" dirty="0"/>
              <a:t>God determined to slay the wicked in Jerusalem</a:t>
            </a:r>
          </a:p>
          <a:p>
            <a:pPr marL="1089708" lvl="2" indent="-175308">
              <a:buFont typeface="Arial" panose="020B0604020202020204" pitchFamily="34" charset="0"/>
              <a:buChar char="•"/>
            </a:pPr>
            <a:r>
              <a:rPr lang="en-US" b="0" dirty="0"/>
              <a:t>Six men (angels of God) appeared with battle axes to bring God’s judgment</a:t>
            </a:r>
          </a:p>
          <a:p>
            <a:pPr marL="1089708" lvl="2" indent="-175308">
              <a:buFont typeface="Arial" panose="020B0604020202020204" pitchFamily="34" charset="0"/>
              <a:buChar char="•"/>
            </a:pPr>
            <a:r>
              <a:rPr lang="en-US" b="0" dirty="0"/>
              <a:t>One man has a writer’s inkhorn in his hand</a:t>
            </a:r>
          </a:p>
          <a:p>
            <a:pPr marL="0" lvl="0" indent="0">
              <a:buFont typeface="Arial" panose="020B0604020202020204" pitchFamily="34" charset="0"/>
              <a:buNone/>
            </a:pPr>
            <a:r>
              <a:rPr lang="en-US" b="1" dirty="0"/>
              <a:t>(Ezekiel 9:4-7), </a:t>
            </a:r>
            <a:r>
              <a:rPr lang="en-US" b="0" dirty="0"/>
              <a:t>“</a:t>
            </a:r>
            <a:r>
              <a:rPr lang="en-US" i="1" dirty="0"/>
              <a:t>and the Lord said to him, “Go through the midst of the city, through the midst of Jerusalem, and put a mark on the foreheads of the men who sigh and cry over all the abominations that are done within it.” </a:t>
            </a:r>
            <a:r>
              <a:rPr lang="en-US" i="1" baseline="30000" dirty="0"/>
              <a:t>5</a:t>
            </a:r>
            <a:r>
              <a:rPr lang="en-US" i="1" dirty="0"/>
              <a:t> To the others He said in my hearing, “Go after him through the city and kill; do not let your eye spare, nor have any pity.</a:t>
            </a:r>
            <a:r>
              <a:rPr lang="en-US" i="1" baseline="30000" dirty="0"/>
              <a:t> 6</a:t>
            </a:r>
            <a:r>
              <a:rPr lang="en-US" i="1" dirty="0"/>
              <a:t> Utterly slay old and young men, maidens and little children and women; but do not come near anyone on whom is the mark; and begin at My sanctuary.” So they began with the elders who were before the temple.</a:t>
            </a:r>
            <a:r>
              <a:rPr lang="en-US" i="1" baseline="30000" dirty="0"/>
              <a:t> 7</a:t>
            </a:r>
            <a:r>
              <a:rPr lang="en-US" i="1" dirty="0"/>
              <a:t> Then He said to them, “Defile the temple, and fill the courts with the slain. Go out!” And they went out and killed in the city.”</a:t>
            </a:r>
            <a:endParaRPr lang="en-US" b="0" i="1" dirty="0"/>
          </a:p>
          <a:p>
            <a:pPr marL="632508" lvl="1" indent="-175308">
              <a:buFont typeface="Arial" panose="020B0604020202020204" pitchFamily="34" charset="0"/>
              <a:buChar char="•"/>
            </a:pPr>
            <a:r>
              <a:rPr lang="en-US" b="0" dirty="0"/>
              <a:t>From</a:t>
            </a:r>
            <a:r>
              <a:rPr lang="en-US" b="1" dirty="0"/>
              <a:t> (Revelation 6:15), </a:t>
            </a:r>
            <a:r>
              <a:rPr lang="en-US" b="0" dirty="0"/>
              <a:t>no man, no matter how powerful or influential, would be able to avoid God’s wrath in that day</a:t>
            </a:r>
          </a:p>
          <a:p>
            <a:pPr marL="632508" lvl="1" indent="-175308">
              <a:buFont typeface="Arial" panose="020B0604020202020204" pitchFamily="34" charset="0"/>
              <a:buChar char="•"/>
            </a:pPr>
            <a:r>
              <a:rPr lang="en-US" b="0" dirty="0"/>
              <a:t>Who would escape that judgment?  Those who had the seal of God on their forehead.</a:t>
            </a:r>
          </a:p>
          <a:p>
            <a:pPr marL="632508" lvl="1" indent="-175308">
              <a:buFont typeface="Arial" panose="020B0604020202020204" pitchFamily="34" charset="0"/>
              <a:buChar char="•"/>
            </a:pPr>
            <a:r>
              <a:rPr lang="en-US" b="0" dirty="0"/>
              <a:t>Not a literal seal, any more than the mark of the beast is a literal mark.</a:t>
            </a:r>
          </a:p>
          <a:p>
            <a:pPr marL="632508" lvl="1" indent="-175308">
              <a:buFont typeface="Arial" panose="020B0604020202020204" pitchFamily="34" charset="0"/>
              <a:buChar char="•"/>
            </a:pPr>
            <a:r>
              <a:rPr lang="en-US" b="1" dirty="0"/>
              <a:t>(</a:t>
            </a:r>
            <a:r>
              <a:rPr lang="en-US" b="1" dirty="0" err="1"/>
              <a:t>Harkrider</a:t>
            </a:r>
            <a:r>
              <a:rPr lang="en-US" b="1" dirty="0"/>
              <a:t>)</a:t>
            </a:r>
            <a:r>
              <a:rPr lang="en-US" b="0" dirty="0"/>
              <a:t> “Only the ones whom God knows as His own shall be able to stand.”</a:t>
            </a:r>
          </a:p>
          <a:p>
            <a:pPr marL="632508" lvl="1" indent="-175308">
              <a:buFont typeface="Arial" panose="020B0604020202020204" pitchFamily="34" charset="0"/>
              <a:buChar char="•"/>
            </a:pPr>
            <a:r>
              <a:rPr lang="en-US" b="0" dirty="0"/>
              <a:t>Biblical concept of a seal</a:t>
            </a:r>
          </a:p>
          <a:p>
            <a:pPr marL="1089708" lvl="2" indent="-175308">
              <a:buFont typeface="Arial" panose="020B0604020202020204" pitchFamily="34" charset="0"/>
              <a:buChar char="•"/>
            </a:pPr>
            <a:r>
              <a:rPr lang="en-US" b="0" u="sng" dirty="0"/>
              <a:t>Protection</a:t>
            </a:r>
            <a:r>
              <a:rPr lang="en-US" b="0" dirty="0"/>
              <a:t> against tampering (Christians are under God’s protection, obvious from the context)</a:t>
            </a:r>
          </a:p>
          <a:p>
            <a:pPr marL="0" lvl="0" indent="0">
              <a:buFont typeface="Arial" panose="020B0604020202020204" pitchFamily="34" charset="0"/>
              <a:buNone/>
            </a:pPr>
            <a:r>
              <a:rPr lang="en-US" b="1" dirty="0"/>
              <a:t>(Matthew 27:66), </a:t>
            </a:r>
            <a:r>
              <a:rPr lang="en-US" b="0" i="1" dirty="0"/>
              <a:t>“</a:t>
            </a:r>
            <a:r>
              <a:rPr lang="en-US" i="1" dirty="0"/>
              <a:t>Pilate said to them, “You have a guard; go your way, make it as secure as you know how.”</a:t>
            </a:r>
            <a:r>
              <a:rPr lang="en-US" i="1" baseline="30000" dirty="0"/>
              <a:t> 66</a:t>
            </a:r>
            <a:r>
              <a:rPr lang="en-US" i="1" dirty="0"/>
              <a:t> So they went and made the tomb secure, sealing the stone and setting the guard.”</a:t>
            </a:r>
          </a:p>
          <a:p>
            <a:pPr marL="1085850" lvl="2" indent="-171450">
              <a:buFont typeface="Arial" panose="020B0604020202020204" pitchFamily="34" charset="0"/>
              <a:buChar char="•"/>
            </a:pPr>
            <a:r>
              <a:rPr lang="en-US" b="0" i="0" u="sng" dirty="0"/>
              <a:t>Ownership</a:t>
            </a:r>
            <a:r>
              <a:rPr lang="en-US" b="0" i="0" dirty="0"/>
              <a:t>  (God is a jealous God, We are His!) </a:t>
            </a:r>
            <a:r>
              <a:rPr lang="en-US" b="0" i="1" dirty="0"/>
              <a:t>“You shall have no other gods before Me” </a:t>
            </a:r>
            <a:r>
              <a:rPr lang="en-US" b="0" i="0" dirty="0"/>
              <a:t>(Ex. 20:3).</a:t>
            </a:r>
          </a:p>
          <a:p>
            <a:pPr marL="0" lvl="0" indent="0">
              <a:buFont typeface="Arial" panose="020B0604020202020204" pitchFamily="34" charset="0"/>
              <a:buNone/>
            </a:pPr>
            <a:r>
              <a:rPr lang="en-US" b="1" i="0" dirty="0"/>
              <a:t>(Song of Solomon 8:6), [Shulamite to her Beloved], </a:t>
            </a:r>
            <a:r>
              <a:rPr lang="en-US" b="0" i="1" dirty="0"/>
              <a:t>“Set me as a seal upon your heart, as a seal upon your arm; for love is as strong as death, jealousy as cruel as the graved; its flames are flames of fire, a most vehement fire.”</a:t>
            </a:r>
          </a:p>
          <a:p>
            <a:pPr marL="1085850" lvl="2" indent="-171450">
              <a:buFont typeface="Arial" panose="020B0604020202020204" pitchFamily="34" charset="0"/>
              <a:buChar char="•"/>
            </a:pPr>
            <a:r>
              <a:rPr lang="en-US" b="0" i="0" u="sng" dirty="0"/>
              <a:t>Certification</a:t>
            </a:r>
            <a:r>
              <a:rPr lang="en-US" b="0" i="0" dirty="0"/>
              <a:t> (Christians are certified by the Holy Spirit to be God’s children)</a:t>
            </a:r>
          </a:p>
          <a:p>
            <a:pPr marL="0" lvl="0" indent="0">
              <a:buFont typeface="Arial" panose="020B0604020202020204" pitchFamily="34" charset="0"/>
              <a:buNone/>
            </a:pPr>
            <a:r>
              <a:rPr lang="en-US" b="1" i="0" dirty="0"/>
              <a:t>(Esther 3:12), [A certified message from King </a:t>
            </a:r>
            <a:r>
              <a:rPr lang="en-US" b="1" i="0" dirty="0" err="1"/>
              <a:t>Ahaseurus</a:t>
            </a:r>
            <a:r>
              <a:rPr lang="en-US" b="1" i="0" dirty="0"/>
              <a:t>], </a:t>
            </a:r>
            <a:r>
              <a:rPr lang="en-US" b="0" i="0" dirty="0"/>
              <a:t>“</a:t>
            </a:r>
            <a:r>
              <a:rPr lang="en-US" i="0" dirty="0"/>
              <a:t>Then the king's scribes were called on the thirteenth day of the first month, and a decree was written according to all that Haman commanded—to the king's satraps, to the governors who were over each province, to the officials of all people, to every province according to its script, and to every people in their language. In the name of King Ahasuerus it was written, and sealed with the king's signet ring.”</a:t>
            </a:r>
            <a:endParaRPr lang="en-US" b="0" i="0" dirty="0"/>
          </a:p>
          <a:p>
            <a:pPr marL="0" lvl="0" indent="0">
              <a:buFont typeface="Arial" panose="020B0604020202020204" pitchFamily="34" charset="0"/>
              <a:buNone/>
            </a:pPr>
            <a:r>
              <a:rPr lang="en-US" b="1" i="0" dirty="0"/>
              <a:t>(Ephesians 1:13-14), </a:t>
            </a:r>
            <a:r>
              <a:rPr lang="en-US" b="0" i="1" dirty="0"/>
              <a:t>“</a:t>
            </a:r>
            <a:r>
              <a:rPr lang="en-US" i="1" dirty="0"/>
              <a:t>In Him you also trusted, after you heard the word of truth, the gospel of your salvation; in whom also, having believed, you were sealed with the Holy Spirit of promise,</a:t>
            </a:r>
            <a:r>
              <a:rPr lang="en-US" i="1" baseline="30000" dirty="0"/>
              <a:t> 14</a:t>
            </a:r>
            <a:r>
              <a:rPr lang="en-US" i="1" dirty="0"/>
              <a:t> who is the guarantee of our inheritance until the redemption of the purchased possession, to the praise of His glory.”</a:t>
            </a:r>
            <a:endParaRPr lang="en-US" b="0" i="1" dirty="0"/>
          </a:p>
          <a:p>
            <a:pPr marL="175308" indent="-175308">
              <a:buFont typeface="Arial" panose="020B0604020202020204" pitchFamily="34" charset="0"/>
              <a:buChar char="•"/>
            </a:pPr>
            <a:r>
              <a:rPr lang="en-US" b="1" dirty="0"/>
              <a:t>144,000 servants of God (7:4)</a:t>
            </a:r>
          </a:p>
          <a:p>
            <a:pPr marL="632508" lvl="1" indent="-175308">
              <a:buFont typeface="Arial" panose="020B0604020202020204" pitchFamily="34" charset="0"/>
              <a:buChar char="•"/>
            </a:pPr>
            <a:r>
              <a:rPr lang="en-US" b="1" dirty="0"/>
              <a:t>How is the number arrived at?</a:t>
            </a:r>
          </a:p>
          <a:p>
            <a:pPr marL="1089708" lvl="2" indent="-175308">
              <a:buFont typeface="Arial" panose="020B0604020202020204" pitchFamily="34" charset="0"/>
              <a:buChar char="•"/>
            </a:pPr>
            <a:r>
              <a:rPr lang="en-US" b="0" dirty="0"/>
              <a:t>Number 12 in apocalyptic writing represents God’s covenant people</a:t>
            </a:r>
          </a:p>
          <a:p>
            <a:pPr marL="1099995" lvl="2" indent="-175308">
              <a:buFont typeface="Arial" panose="020B0604020202020204" pitchFamily="34" charset="0"/>
              <a:buChar char="•"/>
            </a:pPr>
            <a:r>
              <a:rPr lang="en-US" b="1" dirty="0"/>
              <a:t>Note:  24 elders (scene 2) “</a:t>
            </a:r>
            <a:r>
              <a:rPr lang="en-US" dirty="0"/>
              <a:t>“Why are there 24 seats around the throne?  Again the apocalyptic use of numbers must be discerned. Perhaps the most logical answer is that since “twelve” is symbolic of “God’s people,” when one combines the 12 tribes of Israel with those who followed Christ as taught by the 12 apostles, one gets the number 24, </a:t>
            </a:r>
            <a:r>
              <a:rPr lang="en-US" u="sng" dirty="0"/>
              <a:t>which represents the sum of God’s covenant people</a:t>
            </a:r>
            <a:r>
              <a:rPr lang="en-US" dirty="0"/>
              <a:t>.” (</a:t>
            </a:r>
            <a:r>
              <a:rPr lang="en-US" dirty="0" err="1"/>
              <a:t>Harkrider</a:t>
            </a:r>
            <a:r>
              <a:rPr lang="en-US" dirty="0"/>
              <a:t>).  Leaders of God’s covenant people (both physical and spiritual).  Sons of Israel/Apostles.</a:t>
            </a:r>
          </a:p>
          <a:p>
            <a:pPr marL="1099995" lvl="2" indent="-175308">
              <a:buFont typeface="Arial" panose="020B0604020202020204" pitchFamily="34" charset="0"/>
              <a:buChar char="•"/>
            </a:pPr>
            <a:r>
              <a:rPr lang="en-US" dirty="0"/>
              <a:t>Number 10 is the apocalyptic number for fullness or completeness</a:t>
            </a:r>
          </a:p>
          <a:p>
            <a:pPr marL="1099995" lvl="2" indent="-175308">
              <a:buFont typeface="Arial" panose="020B0604020202020204" pitchFamily="34" charset="0"/>
              <a:buChar char="•"/>
            </a:pPr>
            <a:r>
              <a:rPr lang="en-US" dirty="0"/>
              <a:t>(12X12X10X10X10 = 144,000)</a:t>
            </a:r>
          </a:p>
          <a:p>
            <a:pPr marL="642795" lvl="1" indent="-175308">
              <a:buFont typeface="Arial" panose="020B0604020202020204" pitchFamily="34" charset="0"/>
              <a:buChar char="•"/>
            </a:pPr>
            <a:r>
              <a:rPr lang="en-US" dirty="0"/>
              <a:t>Therefore, symbolizes all of God’s people, every servant upon the earth.  God knows them all, and God will protect them all when the day of wrath comes!</a:t>
            </a:r>
          </a:p>
          <a:p>
            <a:pPr marL="10287" lvl="0" indent="0">
              <a:buFont typeface="Arial" panose="020B0604020202020204" pitchFamily="34" charset="0"/>
              <a:buNone/>
            </a:pPr>
            <a:r>
              <a:rPr lang="en-US" b="1" dirty="0"/>
              <a:t>(2 Timothy 2:19), </a:t>
            </a:r>
            <a:r>
              <a:rPr lang="en-US" i="1" dirty="0"/>
              <a:t>“Nevertheless the solid foundation of God stands, having this seal: “The Lord knows those who are His,” and, “Let everyone who names the name of Christ depart from iniquity.”</a:t>
            </a:r>
          </a:p>
          <a:p>
            <a:pPr marL="638937" lvl="1" indent="-171450">
              <a:buFont typeface="Arial" panose="020B0604020202020204" pitchFamily="34" charset="0"/>
              <a:buChar char="•"/>
            </a:pPr>
            <a:r>
              <a:rPr lang="en-US" i="0" dirty="0"/>
              <a:t>Any claim that God may “miss” one is a false claim</a:t>
            </a:r>
          </a:p>
          <a:p>
            <a:pPr marL="10287" lvl="0" indent="0">
              <a:buFont typeface="Arial" panose="020B0604020202020204" pitchFamily="34" charset="0"/>
              <a:buNone/>
            </a:pPr>
            <a:r>
              <a:rPr lang="en-US" b="1" i="0" dirty="0"/>
              <a:t>(Isaiah 40:26-27), </a:t>
            </a:r>
            <a:r>
              <a:rPr lang="en-US" i="1" dirty="0"/>
              <a:t>“Lift up your eyes on high, and see who has created these things, who brings out their host by number; He calls them all by name, by the greatness of His might and the strength of His power; not one is missing. </a:t>
            </a:r>
            <a:r>
              <a:rPr lang="en-US" i="1" baseline="30000" dirty="0"/>
              <a:t>27</a:t>
            </a:r>
            <a:r>
              <a:rPr lang="en-US" i="1" dirty="0"/>
              <a:t> Why do you say, O Jacob, and speak, O Israel: “My way is hidden from the Lord, and my just claim is passed over by my God”?”</a:t>
            </a:r>
          </a:p>
          <a:p>
            <a:pPr marL="175308" indent="-175308">
              <a:buFont typeface="Arial" panose="020B0604020202020204" pitchFamily="34" charset="0"/>
              <a:buChar char="•"/>
            </a:pPr>
            <a:r>
              <a:rPr lang="en-US" b="1" dirty="0"/>
              <a:t>The tribes (7:5-8)</a:t>
            </a:r>
          </a:p>
          <a:p>
            <a:pPr marL="632508" lvl="1" indent="-175308">
              <a:buFont typeface="Arial" panose="020B0604020202020204" pitchFamily="34" charset="0"/>
              <a:buChar char="•"/>
            </a:pPr>
            <a:r>
              <a:rPr lang="en-US" b="0" dirty="0"/>
              <a:t>The tribes signify God’s covenant people.</a:t>
            </a:r>
          </a:p>
          <a:p>
            <a:pPr marL="632508" lvl="1" indent="-175308">
              <a:buFont typeface="Arial" panose="020B0604020202020204" pitchFamily="34" charset="0"/>
              <a:buChar char="•"/>
            </a:pPr>
            <a:r>
              <a:rPr lang="en-US" b="0" dirty="0"/>
              <a:t>Not LITERALLY the tribes (only the Jews), just like not LITERALLY 144,000</a:t>
            </a:r>
          </a:p>
          <a:p>
            <a:pPr marL="0" lvl="0" indent="0">
              <a:buFont typeface="Arial" panose="020B0604020202020204" pitchFamily="34" charset="0"/>
              <a:buNone/>
            </a:pPr>
            <a:r>
              <a:rPr lang="en-US" b="1" dirty="0"/>
              <a:t>(Galatians 3:28), </a:t>
            </a:r>
            <a:r>
              <a:rPr lang="en-US" b="0" i="1" dirty="0"/>
              <a:t>“There is neither Jew nor Greek, there is neither slave nor free, there is neither male nor female; for you are all one in Christ Jesus.”</a:t>
            </a:r>
          </a:p>
          <a:p>
            <a:pPr marL="0" lvl="0" indent="0">
              <a:buFont typeface="Arial" panose="020B0604020202020204" pitchFamily="34" charset="0"/>
              <a:buNone/>
            </a:pPr>
            <a:r>
              <a:rPr lang="en-US" b="1" dirty="0"/>
              <a:t>(Romans 2:28-29), </a:t>
            </a:r>
            <a:r>
              <a:rPr lang="en-US" i="1" dirty="0"/>
              <a:t>“For he is not a Jew who is one outwardly, nor is circumcision that which is outward in the flesh;</a:t>
            </a:r>
            <a:r>
              <a:rPr lang="en-US" i="1" baseline="30000" dirty="0"/>
              <a:t> 29</a:t>
            </a:r>
            <a:r>
              <a:rPr lang="en-US" i="1" dirty="0"/>
              <a:t> but he is a Jew who is one inwardly; and circumcision is that of the heart, in the Spirit, not in the letter; whose praise is not from men but from God.”</a:t>
            </a:r>
          </a:p>
          <a:p>
            <a:pPr marL="628650" lvl="1" indent="-171450">
              <a:buFont typeface="Arial" panose="020B0604020202020204" pitchFamily="34" charset="0"/>
              <a:buChar char="•"/>
            </a:pPr>
            <a:r>
              <a:rPr lang="en-US" i="0" dirty="0"/>
              <a:t>Only if needed (will be dealt with on last slide).  Tribes of Dan and Ephraim were omitted.  Joseph’s tribe consists of 2 tribes Ephraim and Manasseh.  So, Joseph is listed, and Manasseh too.  Dan and Ephraim NOT.  Why?  Best explanation is…</a:t>
            </a:r>
          </a:p>
          <a:p>
            <a:pPr marL="1085850" lvl="2" indent="-171450">
              <a:buFont typeface="Arial" panose="020B0604020202020204" pitchFamily="34" charset="0"/>
              <a:buChar char="•"/>
            </a:pPr>
            <a:r>
              <a:rPr lang="en-US" i="0" dirty="0"/>
              <a:t>Ephraim led Israel into idolatry through Jeroboam (1 Kings 11:26; 12:25-33)</a:t>
            </a:r>
          </a:p>
          <a:p>
            <a:pPr marL="1085850" lvl="2" indent="-171450">
              <a:buFont typeface="Arial" panose="020B0604020202020204" pitchFamily="34" charset="0"/>
              <a:buChar char="•"/>
            </a:pPr>
            <a:r>
              <a:rPr lang="en-US" i="0" dirty="0"/>
              <a:t>Dan left his inheritance, and moved north to </a:t>
            </a:r>
            <a:r>
              <a:rPr lang="en-US" i="0" dirty="0" err="1"/>
              <a:t>Laish</a:t>
            </a:r>
            <a:r>
              <a:rPr lang="en-US" i="0" dirty="0"/>
              <a:t> where he practiced idolatry (Judges 18)</a:t>
            </a:r>
          </a:p>
          <a:p>
            <a:pPr marL="1085850" lvl="2" indent="-171450">
              <a:buFont typeface="Arial" panose="020B0604020202020204" pitchFamily="34" charset="0"/>
              <a:buChar char="•"/>
            </a:pPr>
            <a:r>
              <a:rPr lang="en-US" i="0" dirty="0"/>
              <a:t>Therefore, they wouldn’t be considered loyal to God, and properly represent God’s covenant people.</a:t>
            </a:r>
          </a:p>
          <a:p>
            <a:pPr marL="632508" lvl="1" indent="-1753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061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 lvl="0" indent="0">
              <a:buFont typeface="Arial" panose="020B0604020202020204" pitchFamily="34" charset="0"/>
              <a:buNone/>
            </a:pPr>
            <a:r>
              <a:rPr lang="en-US" b="1" dirty="0"/>
              <a:t>Problems of Jehovah’s Witnesses view of the 144,000</a:t>
            </a:r>
          </a:p>
          <a:p>
            <a:pPr marL="638937" lvl="1" indent="-171450">
              <a:buFont typeface="Arial" panose="020B0604020202020204" pitchFamily="34" charset="0"/>
              <a:buChar char="•"/>
            </a:pPr>
            <a:r>
              <a:rPr lang="en-US" b="1" dirty="0"/>
              <a:t>The Jehovah’s Witnesses believe:</a:t>
            </a:r>
          </a:p>
          <a:p>
            <a:pPr marL="1096137" lvl="2" indent="-171450">
              <a:buFont typeface="Arial" panose="020B0604020202020204" pitchFamily="34" charset="0"/>
              <a:buChar char="•"/>
            </a:pPr>
            <a:r>
              <a:rPr lang="en-US" b="0" i="0" dirty="0"/>
              <a:t>The 144,000 sealed will be given a spiritual body and spend eternity in heaven</a:t>
            </a:r>
          </a:p>
          <a:p>
            <a:pPr marL="1096137" lvl="2" indent="-171450">
              <a:buFont typeface="Arial" panose="020B0604020202020204" pitchFamily="34" charset="0"/>
              <a:buChar char="•"/>
            </a:pPr>
            <a:r>
              <a:rPr lang="en-US" b="0" i="0" dirty="0"/>
              <a:t>This number is fixed, and already complete.  No one now living will be added to that number</a:t>
            </a:r>
          </a:p>
          <a:p>
            <a:pPr marL="1096137" lvl="2" indent="-171450">
              <a:buFont typeface="Arial" panose="020B0604020202020204" pitchFamily="34" charset="0"/>
              <a:buChar char="•"/>
            </a:pPr>
            <a:r>
              <a:rPr lang="en-US" b="0" i="0" dirty="0"/>
              <a:t>The remainder (the great multitude of 7:9-17) will live in a perfected fleshly body on a new earth.</a:t>
            </a:r>
          </a:p>
          <a:p>
            <a:pPr marL="638937" lvl="1" indent="-171450">
              <a:buFont typeface="Arial" panose="020B0604020202020204" pitchFamily="34" charset="0"/>
              <a:buChar char="•"/>
            </a:pPr>
            <a:r>
              <a:rPr lang="en-US" b="1" i="0" dirty="0"/>
              <a:t>First problem, taking what is clearly apocalyptic text as literal rather than symbolic</a:t>
            </a:r>
          </a:p>
          <a:p>
            <a:pPr marL="1096137" lvl="2" indent="-171450">
              <a:buFont typeface="Arial" panose="020B0604020202020204" pitchFamily="34" charset="0"/>
              <a:buChar char="•"/>
            </a:pPr>
            <a:r>
              <a:rPr lang="en-US" b="0" i="0" dirty="0"/>
              <a:t>This is typical of Adventist theology, and is rife with pitfalls</a:t>
            </a:r>
          </a:p>
          <a:p>
            <a:pPr marL="638937" lvl="1" indent="-171450">
              <a:buFont typeface="Arial" panose="020B0604020202020204" pitchFamily="34" charset="0"/>
              <a:buChar char="•"/>
            </a:pPr>
            <a:r>
              <a:rPr lang="en-US" b="1" i="0" dirty="0"/>
              <a:t>Second problem, inconsistency in applying a literal interpretation</a:t>
            </a:r>
          </a:p>
          <a:p>
            <a:pPr marL="1096137" lvl="2" indent="-171450">
              <a:buFont typeface="Arial" panose="020B0604020202020204" pitchFamily="34" charset="0"/>
              <a:buChar char="•"/>
            </a:pPr>
            <a:r>
              <a:rPr lang="en-US" b="0" i="0" dirty="0"/>
              <a:t>If the 144,000 is literal, then the individuals who make it up must be literally Jews</a:t>
            </a:r>
          </a:p>
          <a:p>
            <a:pPr marL="1096137" lvl="2" indent="-171450">
              <a:buFont typeface="Arial" panose="020B0604020202020204" pitchFamily="34" charset="0"/>
              <a:buChar char="•"/>
            </a:pPr>
            <a:r>
              <a:rPr lang="en-US" b="0" i="0" dirty="0"/>
              <a:t>There would have to be 12,000 from each of the 12 tribes.  Who are they, and how can they be determined since the destruction of the temple destroyed all genealogies.</a:t>
            </a:r>
          </a:p>
          <a:p>
            <a:pPr marL="638937" lvl="1" indent="-171450">
              <a:buFont typeface="Arial" panose="020B0604020202020204" pitchFamily="34" charset="0"/>
              <a:buChar char="•"/>
            </a:pPr>
            <a:r>
              <a:rPr lang="en-US" b="1" i="0" dirty="0"/>
              <a:t>Third problem, the 144,000 are said to be on earth, and the multitude in heaven</a:t>
            </a:r>
          </a:p>
          <a:p>
            <a:pPr marL="1096137" lvl="2" indent="-171450">
              <a:buFont typeface="Arial" panose="020B0604020202020204" pitchFamily="34" charset="0"/>
              <a:buChar char="•"/>
            </a:pPr>
            <a:r>
              <a:rPr lang="en-US" b="0" i="0" dirty="0"/>
              <a:t>The locations are inverted in Witness theology</a:t>
            </a:r>
          </a:p>
          <a:p>
            <a:pPr marL="638937" lvl="1" indent="-171450">
              <a:buFont typeface="Arial" panose="020B0604020202020204" pitchFamily="34" charset="0"/>
              <a:buChar char="•"/>
            </a:pPr>
            <a:r>
              <a:rPr lang="en-US" b="1" i="0" dirty="0"/>
              <a:t>Fourth problem, the NT does not speak of a renewed eternal earth, but the total dissolution of the physical universe!</a:t>
            </a:r>
          </a:p>
          <a:p>
            <a:pPr marL="10287" lvl="0" indent="0">
              <a:buFont typeface="Arial" panose="020B0604020202020204" pitchFamily="34" charset="0"/>
              <a:buNone/>
            </a:pPr>
            <a:r>
              <a:rPr lang="en-US" b="1" i="0" dirty="0"/>
              <a:t>(2 Peter 3:10-13), </a:t>
            </a:r>
            <a:r>
              <a:rPr lang="en-US" b="0" i="1" dirty="0"/>
              <a:t>“</a:t>
            </a:r>
            <a:r>
              <a:rPr lang="en-US" i="1" dirty="0"/>
              <a:t>But the day of the Lord will come as a thief in the night, in which 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r>
              <a:rPr lang="en-US" i="1" baseline="30000" dirty="0"/>
              <a:t> 13</a:t>
            </a:r>
            <a:r>
              <a:rPr lang="en-US" i="1" dirty="0"/>
              <a:t> Nevertheless we, according to His promise, look for new heavens and a new earth in which righteousness dwells.”</a:t>
            </a:r>
          </a:p>
          <a:p>
            <a:pPr marL="1096137" lvl="2" indent="-171450">
              <a:buFont typeface="Arial" panose="020B0604020202020204" pitchFamily="34" charset="0"/>
              <a:buChar char="•"/>
            </a:pPr>
            <a:r>
              <a:rPr lang="en-US" b="0" i="0" dirty="0"/>
              <a:t>The reference to new heavens and a new earth is obviously a spiritual location.  It is a reference to our eternal reward in God’s presence.  (HEAVEN).</a:t>
            </a:r>
          </a:p>
          <a:p>
            <a:pPr marL="1096137" lvl="2" indent="-171450">
              <a:buFont typeface="Arial" panose="020B0604020202020204" pitchFamily="34" charset="0"/>
              <a:buChar char="•"/>
            </a:pPr>
            <a:r>
              <a:rPr lang="en-US" b="1" i="0" dirty="0"/>
              <a:t>(Clinton Hamilton) </a:t>
            </a:r>
            <a:r>
              <a:rPr lang="en-US" b="0" i="0" dirty="0"/>
              <a:t>"Peter spoke in 2 Peter 1:4 of the corruption that is in the world through lust.  In this new order, there will be no such thing.  Only the righteous will abide or dwell in this order of things.  Evidently, this refers to the inheritance that God is to give the saints who are faithful, and it will be characterized as being incorruptible, and undefiled, and that </a:t>
            </a:r>
            <a:r>
              <a:rPr lang="en-US" b="0" i="0" dirty="0" err="1"/>
              <a:t>fadeth</a:t>
            </a:r>
            <a:r>
              <a:rPr lang="en-US" b="0" i="0" dirty="0"/>
              <a:t> not away, reserved in heaven for you (1 Peter 1:5).  This is the new order and will not partake of the nature or quality of the old and thus is called </a:t>
            </a:r>
            <a:r>
              <a:rPr lang="en-US" b="0" i="1" dirty="0" err="1"/>
              <a:t>kainos</a:t>
            </a:r>
            <a:r>
              <a:rPr lang="en-US" b="0" i="0" dirty="0"/>
              <a:t>, new.</a:t>
            </a:r>
          </a:p>
          <a:p>
            <a:pPr marL="1096137" lvl="2" indent="-171450">
              <a:buFont typeface="Arial" panose="020B0604020202020204" pitchFamily="34" charset="0"/>
              <a:buChar char="•"/>
            </a:pPr>
            <a:endParaRPr lang="en-US" b="1" i="0" dirty="0"/>
          </a:p>
          <a:p>
            <a:pPr marL="10287" lvl="0" indent="0">
              <a:buFont typeface="Arial" panose="020B0604020202020204" pitchFamily="34" charset="0"/>
              <a:buNone/>
            </a:pPr>
            <a:r>
              <a:rPr lang="en-US" b="1" i="0" dirty="0"/>
              <a:t>Problem with the idea of the 144,000 being literal Jews</a:t>
            </a:r>
          </a:p>
          <a:p>
            <a:pPr marL="628650" lvl="1" indent="-171450">
              <a:buFont typeface="Arial" panose="020B0604020202020204" pitchFamily="34" charset="0"/>
              <a:buChar char="•"/>
            </a:pPr>
            <a:r>
              <a:rPr lang="en-US" b="1" i="0" dirty="0"/>
              <a:t>The primary problem is that God’s covenant people at the time of this writing are Christians, not Jews</a:t>
            </a:r>
          </a:p>
          <a:p>
            <a:pPr marL="1085850" lvl="2" indent="-171450">
              <a:buFont typeface="Arial" panose="020B0604020202020204" pitchFamily="34" charset="0"/>
              <a:buChar char="•"/>
            </a:pPr>
            <a:r>
              <a:rPr lang="en-US" i="0" dirty="0"/>
              <a:t>Premillennial views mistakenly claim that the Jew holds an eternal standing in God’s scheme of Redemption</a:t>
            </a:r>
          </a:p>
          <a:p>
            <a:pPr marL="1085850" lvl="2" indent="-171450">
              <a:buFont typeface="Arial" panose="020B0604020202020204" pitchFamily="34" charset="0"/>
              <a:buChar char="•"/>
            </a:pPr>
            <a:r>
              <a:rPr lang="en-US" i="0" dirty="0"/>
              <a:t>This goes against the teaching in Romans, Galatians and Hebrews</a:t>
            </a:r>
          </a:p>
          <a:p>
            <a:pPr marL="0" lvl="0" indent="0">
              <a:buFont typeface="Arial" panose="020B0604020202020204" pitchFamily="34" charset="0"/>
              <a:buNone/>
            </a:pPr>
            <a:r>
              <a:rPr lang="en-US" b="1" dirty="0"/>
              <a:t>(Galatians 3:28), </a:t>
            </a:r>
            <a:r>
              <a:rPr lang="en-US" b="0" i="1" dirty="0"/>
              <a:t>“There is neither Jew nor Greek, there is neither slave nor free, there is neither male nor female; for you are all one in Christ Jesus.”</a:t>
            </a:r>
          </a:p>
          <a:p>
            <a:pPr marL="0" lvl="0" indent="0">
              <a:buFont typeface="Arial" panose="020B0604020202020204" pitchFamily="34" charset="0"/>
              <a:buNone/>
            </a:pPr>
            <a:r>
              <a:rPr lang="en-US" b="1" dirty="0"/>
              <a:t>(Romans 2:28-29), </a:t>
            </a:r>
            <a:r>
              <a:rPr lang="en-US" i="1" dirty="0"/>
              <a:t>“For he is not a Jew who is one outwardly, nor is circumcision that which is outward in the flesh;</a:t>
            </a:r>
            <a:r>
              <a:rPr lang="en-US" i="1" baseline="30000" dirty="0"/>
              <a:t> 29</a:t>
            </a:r>
            <a:r>
              <a:rPr lang="en-US" i="1" dirty="0"/>
              <a:t> but he is a Jew who is one inwardly; and circumcision is that of the heart, in the Spirit, not in the letter; whose praise is not from men but from God.”</a:t>
            </a:r>
          </a:p>
          <a:p>
            <a:pPr marL="628650" lvl="1" indent="-171450">
              <a:buFont typeface="Arial" panose="020B0604020202020204" pitchFamily="34" charset="0"/>
              <a:buChar char="•"/>
            </a:pPr>
            <a:r>
              <a:rPr lang="en-US" b="1" i="0" dirty="0"/>
              <a:t>Also, the twelve tribes mentioned in (7:4-8) who received the seal are not the actual 12 tribes</a:t>
            </a:r>
          </a:p>
          <a:p>
            <a:pPr marL="1085850" lvl="2" indent="-171450">
              <a:buFont typeface="Arial" panose="020B0604020202020204" pitchFamily="34" charset="0"/>
              <a:buChar char="•"/>
            </a:pPr>
            <a:r>
              <a:rPr lang="en-US" i="0" dirty="0"/>
              <a:t>Twelve tribes consist of: Judah, Reuben, Gad, Asher, Naphtali, Dan, Simeon, Levi, Issachar, Zebulun, Joseph and Benjamin.</a:t>
            </a:r>
          </a:p>
          <a:p>
            <a:pPr marL="1085850" lvl="2" indent="-171450">
              <a:buFont typeface="Arial" panose="020B0604020202020204" pitchFamily="34" charset="0"/>
              <a:buChar char="•"/>
            </a:pPr>
            <a:r>
              <a:rPr lang="en-US" i="0" dirty="0"/>
              <a:t>Remember that when the promised land was taken, Joseph’s inheritance consisted of two “tribes” indicated by his two sons, Manasseh and Ephraim</a:t>
            </a:r>
          </a:p>
          <a:p>
            <a:pPr marL="1085850" lvl="2" indent="-171450">
              <a:buFont typeface="Arial" panose="020B0604020202020204" pitchFamily="34" charset="0"/>
              <a:buChar char="•"/>
            </a:pPr>
            <a:r>
              <a:rPr lang="en-US" i="0" dirty="0"/>
              <a:t>In our list, Joseph represents Himself (making Joseph and Manasseh redundant).  Dan and Ephraim are omitted!</a:t>
            </a:r>
          </a:p>
          <a:p>
            <a:pPr marL="628650" lvl="1" indent="-171450">
              <a:buFont typeface="Arial" panose="020B0604020202020204" pitchFamily="34" charset="0"/>
              <a:buChar char="•"/>
            </a:pPr>
            <a:r>
              <a:rPr lang="en-US" b="1" i="0" dirty="0"/>
              <a:t>Dan and Ephraim NOT in the list.  Why?  Best explanation is…</a:t>
            </a:r>
          </a:p>
          <a:p>
            <a:pPr marL="1085850" lvl="2" indent="-171450">
              <a:buFont typeface="Arial" panose="020B0604020202020204" pitchFamily="34" charset="0"/>
              <a:buChar char="•"/>
            </a:pPr>
            <a:r>
              <a:rPr lang="en-US" i="0" dirty="0"/>
              <a:t>Ephraim led Israel into idolatry through Jeroboam</a:t>
            </a:r>
          </a:p>
          <a:p>
            <a:pPr marL="0" lvl="0" indent="0">
              <a:buFont typeface="Arial" panose="020B0604020202020204" pitchFamily="34" charset="0"/>
              <a:buNone/>
            </a:pPr>
            <a:r>
              <a:rPr lang="en-US" b="1" i="0" dirty="0"/>
              <a:t>(1 Kings 12:25-33), [Note: </a:t>
            </a:r>
            <a:r>
              <a:rPr lang="en-US" b="1" i="0" dirty="0" err="1"/>
              <a:t>Jereboam</a:t>
            </a:r>
            <a:r>
              <a:rPr lang="en-US" b="1" i="0" dirty="0"/>
              <a:t> was of the tribe of Ephraim, (11:26)], </a:t>
            </a:r>
            <a:r>
              <a:rPr lang="en-US" i="1" dirty="0"/>
              <a:t>“Then Jeroboam built Shechem in the mountains of </a:t>
            </a:r>
            <a:r>
              <a:rPr lang="en-US" i="1" u="sng" dirty="0"/>
              <a:t>Ephraim</a:t>
            </a:r>
            <a:r>
              <a:rPr lang="en-US" i="1" dirty="0"/>
              <a:t>, and dwelt there. Also he went out from there and built Penuel.</a:t>
            </a:r>
            <a:r>
              <a:rPr lang="en-US" i="1" baseline="30000" dirty="0"/>
              <a:t> 26</a:t>
            </a:r>
            <a:r>
              <a:rPr lang="en-US" i="1" dirty="0"/>
              <a:t> And Jeroboam said in his heart, “Now the kingdom may return to the house of David:</a:t>
            </a:r>
            <a:r>
              <a:rPr lang="en-US" i="1" baseline="30000" dirty="0"/>
              <a:t> 27</a:t>
            </a:r>
            <a:r>
              <a:rPr lang="en-US" i="1" dirty="0"/>
              <a:t> If these people go up to offer sacrifices in the house of the Lord at Jerusalem, then the heart of this people will turn back to their lord, Rehoboam king of Judah, and they will kill me and go back to Rehoboam king of Judah.”   </a:t>
            </a:r>
            <a:r>
              <a:rPr lang="en-US" i="1" baseline="30000" dirty="0"/>
              <a:t>28</a:t>
            </a:r>
            <a:r>
              <a:rPr lang="en-US" i="1" dirty="0"/>
              <a:t> Therefore the king asked advice, made two calves of gold, and said to the people, “It is too much for you to go up to Jerusalem. Here are your gods, O Israel, which brought you up from the land of Egypt!”</a:t>
            </a:r>
            <a:r>
              <a:rPr lang="en-US" i="1" baseline="30000" dirty="0"/>
              <a:t> 29</a:t>
            </a:r>
            <a:r>
              <a:rPr lang="en-US" i="1" dirty="0"/>
              <a:t> And he set up one in Bethel, and the other he put in Dan.</a:t>
            </a:r>
            <a:r>
              <a:rPr lang="en-US" i="1" baseline="30000" dirty="0"/>
              <a:t> 30</a:t>
            </a:r>
            <a:r>
              <a:rPr lang="en-US" i="1" dirty="0"/>
              <a:t> Now this thing became a sin, for the people went to worship before the one as far as Dan.</a:t>
            </a:r>
            <a:r>
              <a:rPr lang="en-US" i="1" baseline="30000" dirty="0"/>
              <a:t> 31</a:t>
            </a:r>
            <a:r>
              <a:rPr lang="en-US" i="1" dirty="0"/>
              <a:t> He made shrines on the high places, and made priests from every class of people, who were not of the sons of Levi.”</a:t>
            </a:r>
          </a:p>
          <a:p>
            <a:pPr marL="1085850" lvl="2" indent="-171450">
              <a:buFont typeface="Arial" panose="020B0604020202020204" pitchFamily="34" charset="0"/>
              <a:buChar char="•"/>
            </a:pPr>
            <a:r>
              <a:rPr lang="en-US" i="0" dirty="0"/>
              <a:t>Dan left his inheritance, and moved north to </a:t>
            </a:r>
            <a:r>
              <a:rPr lang="en-US" i="0" dirty="0" err="1"/>
              <a:t>Laish</a:t>
            </a:r>
            <a:r>
              <a:rPr lang="en-US" i="0" dirty="0"/>
              <a:t> where he practiced idolatry (Judges 18)</a:t>
            </a:r>
          </a:p>
          <a:p>
            <a:pPr marL="0" lvl="0" indent="0">
              <a:buFont typeface="Arial" panose="020B0604020202020204" pitchFamily="34" charset="0"/>
              <a:buNone/>
            </a:pPr>
            <a:r>
              <a:rPr lang="en-US" b="1" i="0" dirty="0"/>
              <a:t>(Judges 18:18-20), </a:t>
            </a:r>
            <a:r>
              <a:rPr lang="en-US" i="1" dirty="0"/>
              <a:t>“When these </a:t>
            </a:r>
            <a:r>
              <a:rPr lang="en-US" b="1" dirty="0"/>
              <a:t>[the children of Dan, cf. vs. 2] </a:t>
            </a:r>
            <a:r>
              <a:rPr lang="en-US" i="1" dirty="0"/>
              <a:t>went into Micah's house and took the carved image, the ephod, the household idols, and the molded image, the priest said to them, “What are you doing?” </a:t>
            </a:r>
            <a:r>
              <a:rPr lang="en-US" i="1" baseline="30000" dirty="0"/>
              <a:t>19</a:t>
            </a:r>
            <a:r>
              <a:rPr lang="en-US" i="1" dirty="0"/>
              <a:t> And they said to him, “Be quiet, put your hand over your mouth, and come with us; be a father and a priest to us. Is it better for you to be a priest to the household of one man, or that you be a priest to a tribe and a family in Israel?”</a:t>
            </a:r>
            <a:r>
              <a:rPr lang="en-US" i="1" baseline="30000" dirty="0"/>
              <a:t> 20</a:t>
            </a:r>
            <a:r>
              <a:rPr lang="en-US" i="1" dirty="0"/>
              <a:t> So the priest's heart was glad; and he took the ephod, the household idols, and the carved image, and took his place among the people.”</a:t>
            </a:r>
          </a:p>
          <a:p>
            <a:pPr marL="1085850" lvl="2" indent="-171450">
              <a:buFont typeface="Arial" panose="020B0604020202020204" pitchFamily="34" charset="0"/>
              <a:buChar char="•"/>
            </a:pPr>
            <a:r>
              <a:rPr lang="en-US" i="0" dirty="0"/>
              <a:t>Therefore, as idolaters they wouldn’t be considered loyal to God, and properly represent God’s covenant people.</a:t>
            </a:r>
          </a:p>
          <a:p>
            <a:pPr marL="1085850" lvl="2" indent="-171450">
              <a:buFont typeface="Arial" panose="020B0604020202020204" pitchFamily="34" charset="0"/>
              <a:buChar char="•"/>
            </a:pPr>
            <a:r>
              <a:rPr lang="en-US" b="0" i="0" dirty="0"/>
              <a:t>The 144,000 is a reference to all of God’s covenant people on earth during this time.  All who had the seal.</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52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to be stated BEFORE the reading of the text:</a:t>
            </a:r>
          </a:p>
          <a:p>
            <a:pPr marL="632508" lvl="1" indent="-175308">
              <a:buFont typeface="Arial" panose="020B0604020202020204" pitchFamily="34" charset="0"/>
              <a:buChar char="•"/>
            </a:pPr>
            <a:r>
              <a:rPr lang="en-US" sz="1100" b="1" dirty="0"/>
              <a:t>As the interlude continues, we see a great multitude around the throne of God</a:t>
            </a:r>
          </a:p>
          <a:p>
            <a:pPr marL="1089708" lvl="2" indent="-175308">
              <a:buFont typeface="Arial" panose="020B0604020202020204" pitchFamily="34" charset="0"/>
              <a:buChar char="•"/>
            </a:pPr>
            <a:endParaRPr lang="en-US" sz="1100" b="1" i="0" dirty="0"/>
          </a:p>
          <a:p>
            <a:pPr marL="0" lvl="0" indent="0">
              <a:buFont typeface="Arial" panose="020B0604020202020204" pitchFamily="34" charset="0"/>
              <a:buNone/>
            </a:pPr>
            <a:r>
              <a:rPr lang="en-US" sz="1100" b="1" i="0" dirty="0"/>
              <a:t>(Revelation 7:9-17) READ</a:t>
            </a:r>
          </a:p>
          <a:p>
            <a:pPr marL="628650" lvl="1" indent="-171450">
              <a:buFont typeface="Arial" panose="020B0604020202020204" pitchFamily="34" charset="0"/>
              <a:buChar char="•"/>
            </a:pPr>
            <a:r>
              <a:rPr lang="en-US" sz="1100" b="1" i="0" dirty="0"/>
              <a:t>Note especially verse 14</a:t>
            </a:r>
          </a:p>
          <a:p>
            <a:pPr marL="0" lvl="0" indent="0">
              <a:buFont typeface="Arial" panose="020B0604020202020204" pitchFamily="34" charset="0"/>
              <a:buNone/>
            </a:pPr>
            <a:r>
              <a:rPr lang="en-US" sz="1100" b="1" i="0" dirty="0"/>
              <a:t>(14), </a:t>
            </a:r>
            <a:r>
              <a:rPr lang="en-US" sz="1100" b="1" i="1" dirty="0"/>
              <a:t>“</a:t>
            </a:r>
            <a:r>
              <a:rPr lang="en-US" sz="1600" i="1" dirty="0"/>
              <a:t>So he said to me, “These are the ones who come out of the great tribulation, and washed their robes and made them white in the blood of the Lamb.”</a:t>
            </a:r>
          </a:p>
          <a:p>
            <a:pPr marL="1085850" lvl="2" indent="-171450">
              <a:buFont typeface="Arial" panose="020B0604020202020204" pitchFamily="34" charset="0"/>
              <a:buChar char="•"/>
            </a:pPr>
            <a:r>
              <a:rPr lang="en-US" sz="1100" b="0" i="0" dirty="0"/>
              <a:t>So, this would be the 144,000 at a later time, after having left the earth</a:t>
            </a:r>
          </a:p>
          <a:p>
            <a:pPr marL="1085850" lvl="2" indent="-171450">
              <a:buFont typeface="Arial" panose="020B0604020202020204" pitchFamily="34" charset="0"/>
              <a:buChar char="•"/>
            </a:pPr>
            <a:r>
              <a:rPr lang="en-US" sz="1100" b="0" i="0" dirty="0"/>
              <a:t>We would presume this would include the souls mention in 6:9-11</a:t>
            </a:r>
          </a:p>
          <a:p>
            <a:pPr marL="0" lvl="0" indent="0">
              <a:buFont typeface="Arial" panose="020B0604020202020204" pitchFamily="34" charset="0"/>
              <a:buNone/>
            </a:pPr>
            <a:r>
              <a:rPr lang="en-US" sz="1100" b="1" i="0" dirty="0"/>
              <a:t>(6:9-11), </a:t>
            </a:r>
            <a:r>
              <a:rPr lang="en-US" sz="1100" b="0" i="1" dirty="0"/>
              <a:t>“</a:t>
            </a:r>
            <a:r>
              <a:rPr lang="en-US" sz="1600" b="0" i="1" dirty="0"/>
              <a:t>When He opened the fifth seal, I saw under the altar the souls of those who had been slain for the word of God and for the testimony which they held.</a:t>
            </a:r>
            <a:r>
              <a:rPr lang="en-US" sz="1600" b="0" i="1" baseline="30000" dirty="0"/>
              <a:t> 10</a:t>
            </a:r>
            <a:r>
              <a:rPr lang="en-US" sz="1600" b="0" i="1" dirty="0"/>
              <a:t> And they cried with a loud voice, saying, “How long, O Lord, holy and true, until You judge and avenge our blood on those who dwell on the earth?”</a:t>
            </a:r>
            <a:r>
              <a:rPr lang="en-US" sz="1600" b="0" i="1" baseline="30000" dirty="0"/>
              <a:t> 11</a:t>
            </a:r>
            <a:r>
              <a:rPr lang="en-US" sz="1600" b="0" i="1" dirty="0"/>
              <a:t> Then a white robe was given to each of them; and it was said to them that they should rest a little while longer, until both the number of their fellow servants and their brethren, who would be killed as they were, was completed.”</a:t>
            </a:r>
          </a:p>
          <a:p>
            <a:pPr marL="1085850" lvl="2" indent="-171450">
              <a:buFont typeface="Arial" panose="020B0604020202020204" pitchFamily="34" charset="0"/>
              <a:buChar char="•"/>
            </a:pPr>
            <a:r>
              <a:rPr lang="en-US" sz="1100" b="0" i="0" dirty="0"/>
              <a:t>These are also referred to at the end of the book (20:4)</a:t>
            </a:r>
          </a:p>
          <a:p>
            <a:pPr marL="0" lvl="0" indent="0">
              <a:buFont typeface="Arial" panose="020B0604020202020204" pitchFamily="34" charset="0"/>
              <a:buNone/>
            </a:pPr>
            <a:r>
              <a:rPr lang="en-US" sz="1100" b="1" i="0" dirty="0"/>
              <a:t>(20:4), </a:t>
            </a:r>
            <a:r>
              <a:rPr lang="en-US" sz="1100" b="0" i="1" dirty="0"/>
              <a:t>“</a:t>
            </a:r>
            <a:r>
              <a:rPr lang="en-US" sz="1600" b="0" i="1" dirty="0"/>
              <a:t>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a:t>
            </a:r>
          </a:p>
          <a:p>
            <a:pPr marL="1085850" lvl="2" indent="-171450">
              <a:buFont typeface="Arial" panose="020B0604020202020204" pitchFamily="34" charset="0"/>
              <a:buChar char="•"/>
            </a:pPr>
            <a:r>
              <a:rPr lang="en-US" sz="1100" b="0" i="0" dirty="0"/>
              <a:t>In other words, the saved of all ages make up the multitude in heaven!</a:t>
            </a:r>
          </a:p>
          <a:p>
            <a:pPr marL="0" lvl="0" indent="0">
              <a:buFont typeface="Arial" panose="020B0604020202020204" pitchFamily="34" charset="0"/>
              <a:buNone/>
            </a:pPr>
            <a:r>
              <a:rPr lang="en-US" sz="1100" b="1" i="0" dirty="0"/>
              <a:t>What are your perceptions and emotions at a first reading of the text?</a:t>
            </a:r>
          </a:p>
          <a:p>
            <a:pPr marL="628650" lvl="1" indent="-171450">
              <a:buFont typeface="Arial" panose="020B0604020202020204" pitchFamily="34" charset="0"/>
              <a:buChar char="•"/>
            </a:pPr>
            <a:r>
              <a:rPr lang="en-US" sz="1100" b="1" i="0" dirty="0"/>
              <a:t>Equality (Every nation, tribe, people, tongue)</a:t>
            </a:r>
          </a:p>
          <a:p>
            <a:pPr marL="1085850" lvl="2" indent="-171450">
              <a:buFont typeface="Arial" panose="020B0604020202020204" pitchFamily="34" charset="0"/>
              <a:buChar char="•"/>
            </a:pPr>
            <a:r>
              <a:rPr lang="en-US" sz="1100" b="0" i="0" dirty="0"/>
              <a:t>God is no respecter of persons</a:t>
            </a:r>
          </a:p>
          <a:p>
            <a:pPr marL="0" lvl="0" indent="0">
              <a:buFont typeface="Arial" panose="020B0604020202020204" pitchFamily="34" charset="0"/>
              <a:buNone/>
            </a:pPr>
            <a:r>
              <a:rPr lang="en-US" sz="1100" b="1" i="0" dirty="0"/>
              <a:t>(Galatians 3:28-29), “</a:t>
            </a:r>
            <a:r>
              <a:rPr lang="en-US" sz="1600" dirty="0"/>
              <a:t>There is neither Jew nor Greek, there is neither slave nor free, there is neither male nor female; for you are all one in Christ Jesus.</a:t>
            </a:r>
            <a:r>
              <a:rPr lang="en-US" sz="1600" baseline="30000" dirty="0"/>
              <a:t> 29</a:t>
            </a:r>
            <a:r>
              <a:rPr lang="en-US" sz="1600" dirty="0"/>
              <a:t> And if you are Christ's, then you are Abraham's seed, and heirs according to the promise.”</a:t>
            </a:r>
          </a:p>
          <a:p>
            <a:pPr marL="742950" lvl="1" indent="-285750">
              <a:buFont typeface="Arial" panose="020B0604020202020204" pitchFamily="34" charset="0"/>
              <a:buChar char="•"/>
            </a:pPr>
            <a:r>
              <a:rPr lang="en-US" sz="1600" b="1" dirty="0"/>
              <a:t>Thanksgiving that salvation comes through Jesus Christ</a:t>
            </a:r>
          </a:p>
          <a:p>
            <a:pPr marL="1200150" lvl="2" indent="-285750">
              <a:buFont typeface="Arial" panose="020B0604020202020204" pitchFamily="34" charset="0"/>
              <a:buChar char="•"/>
            </a:pPr>
            <a:r>
              <a:rPr lang="en-US" sz="1600" dirty="0"/>
              <a:t>Given by the Father</a:t>
            </a:r>
          </a:p>
          <a:p>
            <a:pPr marL="0" lvl="0" indent="0">
              <a:buFont typeface="Arial" panose="020B0604020202020204" pitchFamily="34" charset="0"/>
              <a:buNone/>
            </a:pPr>
            <a:r>
              <a:rPr lang="en-US" sz="1600" b="1" dirty="0"/>
              <a:t>(John 3:16-17), </a:t>
            </a:r>
            <a:r>
              <a:rPr lang="en-US" sz="1600" i="1" dirty="0"/>
              <a:t>“</a:t>
            </a:r>
            <a:r>
              <a:rPr lang="en-US" sz="2400" i="1" dirty="0"/>
              <a:t>For God so loved the world that He gave His only begotten Son, that whoever believes in Him should not perish but have everlasting life.</a:t>
            </a:r>
            <a:r>
              <a:rPr lang="en-US" sz="2400" i="1" baseline="30000" dirty="0"/>
              <a:t> 17</a:t>
            </a:r>
            <a:r>
              <a:rPr lang="en-US" sz="2400" i="1" dirty="0"/>
              <a:t> For God did not send His Son into the world to condemn the world, but that the world through Him might be saved.”</a:t>
            </a:r>
            <a:endParaRPr lang="en-US" sz="1600" i="1" dirty="0"/>
          </a:p>
          <a:p>
            <a:pPr marL="1200150" lvl="2" indent="-285750">
              <a:buFont typeface="Arial" panose="020B0604020202020204" pitchFamily="34" charset="0"/>
              <a:buChar char="•"/>
            </a:pPr>
            <a:r>
              <a:rPr lang="en-US" sz="1600" dirty="0"/>
              <a:t>Accomplished through the Son</a:t>
            </a:r>
          </a:p>
          <a:p>
            <a:pPr marL="0" lvl="0" indent="0">
              <a:buFont typeface="Arial" panose="020B0604020202020204" pitchFamily="34" charset="0"/>
              <a:buNone/>
            </a:pPr>
            <a:r>
              <a:rPr lang="en-US" sz="1600" b="1" dirty="0"/>
              <a:t>(Ephesians 1:3-6), </a:t>
            </a:r>
            <a:r>
              <a:rPr lang="en-US" sz="1600" i="1" dirty="0"/>
              <a:t>“</a:t>
            </a:r>
            <a:r>
              <a:rPr lang="en-US" sz="2400" i="1" dirty="0"/>
              <a:t>Blessed be the God and Father of our Lord Jesus Christ, who has blessed us with every spiritual blessing in the heavenly places in Christ,</a:t>
            </a:r>
            <a:r>
              <a:rPr lang="en-US" sz="2400" i="1" baseline="30000" dirty="0"/>
              <a:t> 4</a:t>
            </a:r>
            <a:r>
              <a:rPr lang="en-US" sz="2400" i="1" dirty="0"/>
              <a:t> just as He chose us in Him before the foundation of the world, that we should be holy and without blame before Him in love,</a:t>
            </a:r>
            <a:r>
              <a:rPr lang="en-US" sz="2400" i="1" baseline="30000" dirty="0"/>
              <a:t> 5</a:t>
            </a:r>
            <a:r>
              <a:rPr lang="en-US" sz="2400" i="1" dirty="0"/>
              <a:t> having predestined us to adoption as sons by Jesus Christ to Himself, according to the good pleasure of His will,</a:t>
            </a:r>
            <a:r>
              <a:rPr lang="en-US" sz="2400" i="1" baseline="30000" dirty="0"/>
              <a:t> 6</a:t>
            </a:r>
            <a:r>
              <a:rPr lang="en-US" sz="2400" i="1" dirty="0"/>
              <a:t> to the praise of the glory of His grace, by which He made us accepted in the Beloved.”</a:t>
            </a:r>
          </a:p>
          <a:p>
            <a:pPr marL="742950" lvl="1" indent="-285750">
              <a:buFont typeface="Arial" panose="020B0604020202020204" pitchFamily="34" charset="0"/>
              <a:buChar char="•"/>
            </a:pPr>
            <a:r>
              <a:rPr lang="en-US" sz="1600" b="1" i="0" dirty="0"/>
              <a:t>Worshipful Reverence (God is worthy of praise, as indicated in Revelation 4 and 5)</a:t>
            </a:r>
          </a:p>
          <a:p>
            <a:pPr marL="742950" lvl="1" indent="-285750">
              <a:buFont typeface="Arial" panose="020B0604020202020204" pitchFamily="34" charset="0"/>
              <a:buChar char="•"/>
            </a:pPr>
            <a:r>
              <a:rPr lang="en-US" sz="1600" b="1" i="0" dirty="0"/>
              <a:t>Gratitude at God’s fairness</a:t>
            </a:r>
          </a:p>
          <a:p>
            <a:pPr marL="1200150" lvl="2" indent="-285750">
              <a:buFont typeface="Arial" panose="020B0604020202020204" pitchFamily="34" charset="0"/>
              <a:buChar char="•"/>
            </a:pPr>
            <a:r>
              <a:rPr lang="en-US" sz="1600" b="0" i="0" dirty="0"/>
              <a:t>Here seen by God’s treatment of the Righteous</a:t>
            </a:r>
          </a:p>
          <a:p>
            <a:pPr marL="0" lvl="0" indent="0">
              <a:buFont typeface="Arial" panose="020B0604020202020204" pitchFamily="34" charset="0"/>
              <a:buNone/>
            </a:pPr>
            <a:r>
              <a:rPr lang="en-US" sz="1600" b="1" i="0" dirty="0"/>
              <a:t>(2 Thessalonians 1:6-7), </a:t>
            </a:r>
            <a:r>
              <a:rPr lang="en-US" sz="1600" b="0" i="1" dirty="0"/>
              <a:t>“</a:t>
            </a:r>
            <a:r>
              <a:rPr lang="en-US" sz="2400" b="0" i="1" dirty="0"/>
              <a:t>since it is a righteous thing with God … to give you who are troubled rest with us when the Lord Jesus is revealed from heaven with His mighty angels.”</a:t>
            </a:r>
          </a:p>
          <a:p>
            <a:pPr marL="742950" lvl="1" indent="-285750">
              <a:buFont typeface="Arial" panose="020B0604020202020204" pitchFamily="34" charset="0"/>
              <a:buChar char="•"/>
            </a:pPr>
            <a:r>
              <a:rPr lang="en-US" sz="1600" b="1" i="0" dirty="0"/>
              <a:t>Confidence</a:t>
            </a:r>
          </a:p>
          <a:p>
            <a:pPr marL="1200150" lvl="2" indent="-285750">
              <a:buFont typeface="Arial" panose="020B0604020202020204" pitchFamily="34" charset="0"/>
              <a:buChar char="•"/>
            </a:pPr>
            <a:r>
              <a:rPr lang="en-US" sz="1600" b="0" i="0" dirty="0"/>
              <a:t>I can trust that I will neither hunger nor thirst anymore</a:t>
            </a:r>
          </a:p>
          <a:p>
            <a:pPr marL="1200150" lvl="2" indent="-285750">
              <a:buFont typeface="Arial" panose="020B0604020202020204" pitchFamily="34" charset="0"/>
              <a:buChar char="•"/>
            </a:pPr>
            <a:r>
              <a:rPr lang="en-US" sz="1600" b="0" i="0" dirty="0"/>
              <a:t>No weariness from the sun’s heat</a:t>
            </a:r>
          </a:p>
          <a:p>
            <a:pPr marL="1200150" lvl="2" indent="-285750">
              <a:buFont typeface="Arial" panose="020B0604020202020204" pitchFamily="34" charset="0"/>
              <a:buChar char="•"/>
            </a:pPr>
            <a:r>
              <a:rPr lang="en-US" sz="1600" b="0" i="0" dirty="0"/>
              <a:t>No tears</a:t>
            </a:r>
          </a:p>
          <a:p>
            <a:pPr marL="0" lvl="0" indent="0">
              <a:buFont typeface="Arial" panose="020B0604020202020204" pitchFamily="34" charset="0"/>
              <a:buNone/>
            </a:pPr>
            <a:r>
              <a:rPr lang="en-US" sz="1600" b="1" i="0" dirty="0"/>
              <a:t>(2 Timothy 1:12), </a:t>
            </a:r>
            <a:r>
              <a:rPr lang="en-US" sz="1600" b="0" i="1" dirty="0"/>
              <a:t>“</a:t>
            </a:r>
            <a:r>
              <a:rPr lang="en-US" sz="2400" i="1" dirty="0"/>
              <a:t>For this reason I also suffer these things; nevertheless I am not ashamed, for I know whom I have believed and am persuaded that He is able to keep what I have committed to Him until that Day.”</a:t>
            </a:r>
            <a:endParaRPr lang="en-US" sz="1600" b="0" i="1" dirty="0"/>
          </a:p>
          <a:p>
            <a:pPr marL="628650" lvl="1" indent="-171450">
              <a:buFont typeface="Arial" panose="020B0604020202020204" pitchFamily="34" charset="0"/>
              <a:buChar char="•"/>
            </a:pPr>
            <a:endParaRPr lang="en-US" sz="1100"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9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The Date of Writing</a:t>
            </a:r>
            <a:endParaRPr lang="en-US" sz="1100" dirty="0"/>
          </a:p>
          <a:p>
            <a:pPr marL="175308" indent="-175308">
              <a:buFont typeface="Arial" panose="020B0604020202020204" pitchFamily="34" charset="0"/>
              <a:buChar char="•"/>
            </a:pPr>
            <a:r>
              <a:rPr lang="en-US" b="1" dirty="0"/>
              <a:t>In AD 64, the emperor Nero was the first of the Caesar’s to persecute God’s people simply because they wore the name Christian</a:t>
            </a:r>
            <a:endParaRPr lang="en-US" sz="1100" b="1" dirty="0"/>
          </a:p>
          <a:p>
            <a:pPr marL="642795" lvl="1" indent="-175308">
              <a:buFont typeface="Arial" panose="020B0604020202020204" pitchFamily="34" charset="0"/>
              <a:buChar char="•"/>
            </a:pPr>
            <a:r>
              <a:rPr lang="en-US" dirty="0"/>
              <a:t>Most scholars believe that Nero’s persecution was not ideologically driven, but rather to shift blame from himself for setting Rome on fire.  Christians were not popular.</a:t>
            </a:r>
          </a:p>
          <a:p>
            <a:pPr marL="642795" lvl="1" indent="-175308">
              <a:buFont typeface="Arial" panose="020B0604020202020204" pitchFamily="34" charset="0"/>
              <a:buChar char="•"/>
            </a:pPr>
            <a:r>
              <a:rPr lang="en-US" dirty="0"/>
              <a:t>The earliest persecution of the church was brought by the Jews, not the Romans (Acts 8:1-4; 12:1-19; 13:50-52; 14:2)</a:t>
            </a:r>
            <a:endParaRPr lang="en-US" sz="1100" dirty="0"/>
          </a:p>
          <a:p>
            <a:pPr marL="642795" lvl="1" indent="-175308">
              <a:buFont typeface="Arial" panose="020B0604020202020204" pitchFamily="34" charset="0"/>
              <a:buChar char="•"/>
            </a:pPr>
            <a:r>
              <a:rPr lang="en-US" dirty="0"/>
              <a:t>At this point in history, there is no evidence that the Romans were particularly intolerant of religious beliefs.  However, any perceived criminal activity or sedition against the state was punished by Rome (cf. Acts 16:21-22; 1 Peter 2:12; 4:14-16)</a:t>
            </a:r>
          </a:p>
          <a:p>
            <a:r>
              <a:rPr lang="en-US" b="1" dirty="0"/>
              <a:t>(Acts 16:20-23), [Owners of slave girl who had a demon/spirit of divination.  Paul had exorcised the spirit], </a:t>
            </a:r>
            <a:r>
              <a:rPr lang="en-US" i="1" dirty="0"/>
              <a:t>“And they brought them to the </a:t>
            </a:r>
            <a:r>
              <a:rPr lang="en-US" b="1" dirty="0"/>
              <a:t>[Roman] </a:t>
            </a:r>
            <a:r>
              <a:rPr lang="en-US" i="1" dirty="0"/>
              <a:t>magistrates, and said, “These men, being Jews, exceedingly trouble our city;</a:t>
            </a:r>
            <a:r>
              <a:rPr lang="en-US" i="1" baseline="30000" dirty="0"/>
              <a:t> 21</a:t>
            </a:r>
            <a:r>
              <a:rPr lang="en-US" i="1" dirty="0"/>
              <a:t> and they teach customs which are not lawful for us, being Romans, to receive or observe.”</a:t>
            </a:r>
            <a:r>
              <a:rPr lang="en-US" i="1" baseline="30000" dirty="0"/>
              <a:t> 22</a:t>
            </a:r>
            <a:r>
              <a:rPr lang="en-US" i="1" dirty="0"/>
              <a:t> Then the multitude rose up together against them; and the magistrates tore off their clothes and commanded them to be beaten with rods.</a:t>
            </a:r>
            <a:r>
              <a:rPr lang="en-US" i="1" baseline="30000" dirty="0"/>
              <a:t> 23</a:t>
            </a:r>
            <a:r>
              <a:rPr lang="en-US" i="1" dirty="0"/>
              <a:t> And when they had laid many stripes on them, they threw them into prison, commanding the jailer to keep them securely.”</a:t>
            </a:r>
          </a:p>
          <a:p>
            <a:r>
              <a:rPr lang="en-US" b="1" dirty="0"/>
              <a:t>(1 Peter 2:11-12), </a:t>
            </a:r>
            <a:r>
              <a:rPr lang="en-US" i="1" dirty="0"/>
              <a:t>“Beloved, I beg you as sojourners and pilgrims, abstain from fleshly lusts which war against the soul,</a:t>
            </a:r>
            <a:r>
              <a:rPr lang="en-US" i="1" baseline="30000" dirty="0"/>
              <a:t> 12</a:t>
            </a:r>
            <a:r>
              <a:rPr lang="en-US" i="1" dirty="0"/>
              <a:t> having your conduct honorable among the Gentiles, that </a:t>
            </a:r>
            <a:r>
              <a:rPr lang="en-US" i="1" u="sng" dirty="0"/>
              <a:t>when they speak against you as evildoers</a:t>
            </a:r>
            <a:r>
              <a:rPr lang="en-US" i="1" dirty="0"/>
              <a:t>, they may, by your good works which they observe, glorify God in the day of visitation.”</a:t>
            </a:r>
          </a:p>
          <a:p>
            <a:r>
              <a:rPr lang="en-US" b="1" dirty="0"/>
              <a:t>(1 Peter 4:14-16), </a:t>
            </a:r>
            <a:r>
              <a:rPr lang="en-US" i="1" dirty="0"/>
              <a:t>“If you are reproached for the name of Christ, blessed are you, for the Spirit of glory and of God rests upon you. On their part He is blasphemed, but on your part He is glorified.</a:t>
            </a:r>
            <a:r>
              <a:rPr lang="en-US" i="1" baseline="30000" dirty="0"/>
              <a:t> 15</a:t>
            </a:r>
            <a:r>
              <a:rPr lang="en-US" i="1" dirty="0"/>
              <a:t> But let none of you suffer as a murderer, a thief, an evildoer, or as a busybody in other people's matters.</a:t>
            </a:r>
            <a:r>
              <a:rPr lang="en-US" i="1" baseline="30000" dirty="0"/>
              <a:t> 16</a:t>
            </a:r>
            <a:r>
              <a:rPr lang="en-US" i="1" dirty="0"/>
              <a:t> Yet if anyone suffers as a Christian, let him not be ashamed, but let him glorify God in this matter.”</a:t>
            </a:r>
          </a:p>
          <a:p>
            <a:pPr marL="642795" lvl="1" indent="-175308">
              <a:buFont typeface="Arial" panose="020B0604020202020204" pitchFamily="34" charset="0"/>
              <a:buChar char="•"/>
            </a:pPr>
            <a:r>
              <a:rPr lang="en-US" dirty="0"/>
              <a:t>Nero, however, did set a precedent for Roman emperors who would follow.</a:t>
            </a:r>
            <a:endParaRPr lang="en-US" sz="1100" dirty="0"/>
          </a:p>
          <a:p>
            <a:pPr marL="175308" indent="-175308">
              <a:buFont typeface="Arial" panose="020B0604020202020204" pitchFamily="34" charset="0"/>
              <a:buChar char="•"/>
            </a:pPr>
            <a:r>
              <a:rPr lang="en-US" b="1" dirty="0"/>
              <a:t>Those who believe the book of Revelation was written in response to Nero’s persecution of Christians ascribe an early date of writing to the book.  (AD 54-69), prior to the destruction of Jerusalem in AD 70.  (Commonly referred to as the “early date”).</a:t>
            </a:r>
          </a:p>
          <a:p>
            <a:pPr marL="642795" lvl="1" indent="-175308">
              <a:buFont typeface="Arial" panose="020B0604020202020204" pitchFamily="34" charset="0"/>
              <a:buChar char="•"/>
            </a:pPr>
            <a:r>
              <a:rPr lang="en-US" sz="1100" dirty="0"/>
              <a:t>Colors their interpretation of the book</a:t>
            </a:r>
          </a:p>
          <a:p>
            <a:pPr marL="642795" lvl="1" indent="-175308">
              <a:buFont typeface="Arial" panose="020B0604020202020204" pitchFamily="34" charset="0"/>
              <a:buChar char="•"/>
            </a:pPr>
            <a:r>
              <a:rPr lang="en-US" sz="1100" dirty="0"/>
              <a:t>They consider the fall of Jerusalem to be the thrust of the book of Revelation</a:t>
            </a:r>
          </a:p>
          <a:p>
            <a:pPr marL="642795" lvl="1" indent="-175308">
              <a:buFont typeface="Arial" panose="020B0604020202020204" pitchFamily="34" charset="0"/>
              <a:buChar char="•"/>
            </a:pPr>
            <a:r>
              <a:rPr lang="en-US" sz="1100"/>
              <a:t>“Babylon </a:t>
            </a:r>
            <a:r>
              <a:rPr lang="en-US" sz="1100" dirty="0"/>
              <a:t>has fallen” would be reference to the fall of Jerusalem, rather than Rome.</a:t>
            </a:r>
          </a:p>
          <a:p>
            <a:pPr marL="642795" lvl="1" indent="-175308">
              <a:buFont typeface="Arial" panose="020B0604020202020204" pitchFamily="34" charset="0"/>
              <a:buChar char="•"/>
            </a:pPr>
            <a:r>
              <a:rPr lang="en-US" sz="1100" b="1" dirty="0"/>
              <a:t>Note:  </a:t>
            </a:r>
            <a:r>
              <a:rPr lang="en-US" sz="1100" dirty="0"/>
              <a:t>The change in interpretation does not change the general theme and message of the book, only some of the particulars in the details.</a:t>
            </a:r>
          </a:p>
          <a:p>
            <a:pPr marL="642795" lvl="1" indent="-175308">
              <a:buFont typeface="Arial" panose="020B0604020202020204" pitchFamily="34" charset="0"/>
              <a:buChar char="•"/>
            </a:pPr>
            <a:endParaRPr lang="en-US" sz="1100" dirty="0"/>
          </a:p>
          <a:p>
            <a:r>
              <a:rPr lang="en-US" sz="1100" b="1" dirty="0"/>
              <a:t>(Robert </a:t>
            </a:r>
            <a:r>
              <a:rPr lang="en-US" sz="1100" b="1" dirty="0" err="1"/>
              <a:t>Harkrider</a:t>
            </a:r>
            <a:r>
              <a:rPr lang="en-US" sz="1100" b="1" dirty="0"/>
              <a:t>):  </a:t>
            </a:r>
            <a:r>
              <a:rPr lang="en-US" sz="1100" dirty="0"/>
              <a:t>“Advocates of the early date who see the book written near the end of Nero’s reign in AD 68 almost always interpret the fall of Babylon in chapters 17 and 19 as referring to the destruction of Jerusalem which occurred in AD 70, fulfilling Jesus’ words recorded in Matthew 24, Mark 13, Luke 17 and 21.  Proponents know that the early date must be established or else their exegesis instantly fails. However, several problems soon arise. They must neutralize, or else explain away, external evidence found in statements from the earliest of church writers and historians; they must negate sound exegesis of internal evidence; and they must discount the view of the majority of Bible scholars who have agreed through the centuries that the time of the writing of Revelation was about AD 95-96.” </a:t>
            </a:r>
            <a:r>
              <a:rPr lang="en-US" sz="1100" i="1" dirty="0"/>
              <a:t>(page xxxiii)</a:t>
            </a:r>
          </a:p>
          <a:p>
            <a:endParaRPr lang="en-US" sz="1100" dirty="0"/>
          </a:p>
          <a:p>
            <a:pPr marL="175308" indent="-175308">
              <a:buFont typeface="Arial" panose="020B0604020202020204" pitchFamily="34" charset="0"/>
              <a:buChar char="•"/>
            </a:pPr>
            <a:r>
              <a:rPr lang="en-US" b="1" dirty="0"/>
              <a:t>The visions of Revelation seem to indicate a more systemic persecution of God’s people, visited upon them not because of any perceived wrongdoing, but simply because of their faith.</a:t>
            </a:r>
            <a:endParaRPr lang="en-US" sz="1100" b="1" dirty="0"/>
          </a:p>
          <a:p>
            <a:pPr marL="642795" lvl="1" indent="-175308">
              <a:buFont typeface="Arial" panose="020B0604020202020204" pitchFamily="34" charset="0"/>
              <a:buChar char="•"/>
            </a:pPr>
            <a:r>
              <a:rPr lang="en-US" dirty="0"/>
              <a:t>By the time of the emperor Domitian, the worship of Caesar as divine was uniformly enforced in the empire.</a:t>
            </a:r>
            <a:endParaRPr lang="en-US" sz="1100" dirty="0"/>
          </a:p>
          <a:p>
            <a:pPr marL="642795" lvl="1" indent="-175308">
              <a:buFont typeface="Arial" panose="020B0604020202020204" pitchFamily="34" charset="0"/>
              <a:buChar char="•"/>
            </a:pPr>
            <a:r>
              <a:rPr lang="en-US" dirty="0"/>
              <a:t>Those who refused to address Domitian as “Master” or “God” were charged as atheists.  Since Christians would not do so, they (like Daniel and his companions), were persecuted for their faith.</a:t>
            </a:r>
            <a:endParaRPr lang="en-US" sz="1100" dirty="0"/>
          </a:p>
          <a:p>
            <a:pPr marL="642795" lvl="1" indent="-175308">
              <a:buFont typeface="Arial" panose="020B0604020202020204" pitchFamily="34" charset="0"/>
              <a:buChar char="•"/>
            </a:pPr>
            <a:r>
              <a:rPr lang="en-US" dirty="0"/>
              <a:t>Persecution was less because Christians worshiped God, and more because they refused to worship the emperor.  Most historians accept that persecution under Domitian was widespread.</a:t>
            </a:r>
            <a:endParaRPr lang="en-US" sz="1100" dirty="0"/>
          </a:p>
          <a:p>
            <a:pPr marL="175308" indent="-175308">
              <a:buFont typeface="Arial" panose="020B0604020202020204" pitchFamily="34" charset="0"/>
              <a:buChar char="•"/>
            </a:pPr>
            <a:r>
              <a:rPr lang="en-US" b="1" dirty="0"/>
              <a:t>Those who believe the book of Revelation was written during the time of Domitian’s persecution of Christians (or shortly after) ascribe a date of (AD 95-96) for the writing of the book.  (Commonly referred to as the “late date”).</a:t>
            </a:r>
            <a:endParaRPr lang="en-US" sz="1100" dirty="0"/>
          </a:p>
          <a:p>
            <a:pPr marL="642795" lvl="1" indent="-175308">
              <a:buFont typeface="Arial" panose="020B0604020202020204" pitchFamily="34" charset="0"/>
              <a:buChar char="•"/>
            </a:pPr>
            <a:r>
              <a:rPr lang="en-US" dirty="0"/>
              <a:t>Other Roman emperors who persecuted Christians included Trajan (98-117), Marcus Aurelius (161-180), Commodus (180-192), </a:t>
            </a:r>
            <a:r>
              <a:rPr lang="en-US" dirty="0" err="1"/>
              <a:t>Septimus</a:t>
            </a:r>
            <a:r>
              <a:rPr lang="en-US" dirty="0"/>
              <a:t> Severus (193-211), Caracalla (211-217), Maximus I (235-238), Decius (240-251), Valerian (253-260), Diocletian &amp; </a:t>
            </a:r>
            <a:r>
              <a:rPr lang="en-US" dirty="0" err="1"/>
              <a:t>Maximian</a:t>
            </a:r>
            <a:r>
              <a:rPr lang="en-US" dirty="0"/>
              <a:t> (284-305), Galerius (305-311), Maximus II (305-313)</a:t>
            </a:r>
            <a:endParaRPr lang="en-US" sz="1100" dirty="0"/>
          </a:p>
          <a:p>
            <a:pPr marL="642795" lvl="1" indent="-175308">
              <a:buFont typeface="Arial" panose="020B0604020202020204" pitchFamily="34" charset="0"/>
              <a:buChar char="•"/>
            </a:pPr>
            <a:r>
              <a:rPr lang="en-US" dirty="0"/>
              <a:t>During the reign of Constantine (306-337, who co-reigned with Maximus II for the first 7 years of his reign), the emperor ordered religious toleration in the empire.</a:t>
            </a:r>
            <a:endParaRPr lang="en-US" sz="1100" dirty="0"/>
          </a:p>
          <a:p>
            <a:pPr marL="175308" indent="-175308">
              <a:buFont typeface="Arial" panose="020B0604020202020204" pitchFamily="34" charset="0"/>
              <a:buChar char="•"/>
            </a:pPr>
            <a:r>
              <a:rPr lang="en-US" b="1" dirty="0"/>
              <a:t>Reasons for accepting the late date for the writing of the book of Revelation</a:t>
            </a:r>
            <a:endParaRPr lang="en-US" sz="1100" dirty="0"/>
          </a:p>
          <a:p>
            <a:pPr marL="642795" lvl="1" indent="-175308">
              <a:buFont typeface="Arial" panose="020B0604020202020204" pitchFamily="34" charset="0"/>
              <a:buChar char="•"/>
            </a:pPr>
            <a:r>
              <a:rPr lang="en-US" dirty="0"/>
              <a:t>If the reference to the great harlot Babylon can be ascribed as symbolic of Rome, the prophecy of Revelation can be correlated to the prophet Daniel (2:31-45; 7:13-28).</a:t>
            </a:r>
          </a:p>
          <a:p>
            <a:r>
              <a:rPr lang="en-US" b="1" dirty="0"/>
              <a:t>(Daniel 2:40-45), [Daniel’s interpretation of Nebuchadnezzar’s dream of four kingdoms, Babylonian, </a:t>
            </a:r>
            <a:r>
              <a:rPr lang="en-US" b="1" dirty="0" err="1"/>
              <a:t>Medo</a:t>
            </a:r>
            <a:r>
              <a:rPr lang="en-US" b="1" dirty="0"/>
              <a:t>-Persian, Grecian and Roman], </a:t>
            </a:r>
            <a:r>
              <a:rPr lang="en-US" i="1" dirty="0"/>
              <a:t>“</a:t>
            </a:r>
            <a:r>
              <a:rPr lang="en-US" sz="1100" i="1" dirty="0"/>
              <a:t>And the fourth kingdom shall be as strong as iron, inasmuch as iron breaks in pieces and shatters everything; and like iron that crushes, that kingdom will break in pieces and crush all the others.</a:t>
            </a:r>
            <a:r>
              <a:rPr lang="en-US" sz="1100" i="1" baseline="30000" dirty="0"/>
              <a:t> 41</a:t>
            </a:r>
            <a:r>
              <a:rPr lang="en-US" sz="1100" i="1" dirty="0"/>
              <a:t> Whereas you saw the feet and toes, partly of potter's clay and partly of iron, the kingdom shall be divided; yet the strength of the iron shall be in it, just as you saw the iron mixed with ceramic clay.</a:t>
            </a:r>
            <a:r>
              <a:rPr lang="en-US" sz="1100" i="1" baseline="30000" dirty="0"/>
              <a:t> 42</a:t>
            </a:r>
            <a:r>
              <a:rPr lang="en-US" sz="1100" i="1" dirty="0"/>
              <a:t> And as the toes of the feet were partly of iron and partly of clay, so the kingdom shall be partly strong and partly fragile.</a:t>
            </a:r>
            <a:r>
              <a:rPr lang="en-US" sz="1100" i="1" baseline="30000" dirty="0"/>
              <a:t> 43</a:t>
            </a:r>
            <a:r>
              <a:rPr lang="en-US" sz="1100" i="1" dirty="0"/>
              <a:t> As you saw iron mixed with ceramic clay, they will mingle with the seed of men; but they will not adhere to one another, just as iron does not mix with clay.</a:t>
            </a:r>
            <a:r>
              <a:rPr lang="en-US" sz="1100" i="1" baseline="30000" dirty="0"/>
              <a:t> 44</a:t>
            </a:r>
            <a:r>
              <a:rPr lang="en-US" sz="1100" i="1" dirty="0"/>
              <a:t> And in the days of these kings the God of heaven will set up a kingdom which shall never be destroyed; and the kingdom shall not be left to other people; it shall break in pieces and consume all these kingdoms, and it shall stand forever.</a:t>
            </a:r>
            <a:r>
              <a:rPr lang="en-US" sz="1100" i="1" baseline="30000" dirty="0"/>
              <a:t> 45</a:t>
            </a:r>
            <a:r>
              <a:rPr lang="en-US" sz="1100" i="1" dirty="0"/>
              <a:t> Inasmuch as you saw that the stone was cut out of the mountain without hands, and that it broke in pieces the iron, the bronze, the clay, the silver, and the gold—the great God has made known to the king what will come to pass after this. The dream is certain, and its interpretation is sure.”</a:t>
            </a:r>
          </a:p>
          <a:p>
            <a:r>
              <a:rPr lang="en-US" sz="1100" b="1" dirty="0"/>
              <a:t>(Daniel 7:23-27), [The interpretation of Daniel’s visions during the reign of Belshazzar] </a:t>
            </a:r>
            <a:r>
              <a:rPr lang="en-US" sz="1100" i="1" dirty="0"/>
              <a:t>“Thus he said: ‘The fourth beast shall be A fourth kingdom on earth, Which shall be different from all other kingdoms, And shall devour the whole earth, Trample it and break it in pieces. </a:t>
            </a:r>
            <a:r>
              <a:rPr lang="en-US" sz="1100" i="1" baseline="30000" dirty="0"/>
              <a:t>24</a:t>
            </a:r>
            <a:r>
              <a:rPr lang="en-US" sz="1100" i="1" dirty="0"/>
              <a:t> The ten horns are ten kings Who shall arise from this kingdom. And another shall rise after them; He shall be different from the first ones, And shall subdue three kings. </a:t>
            </a:r>
            <a:r>
              <a:rPr lang="en-US" sz="1100" i="1" baseline="30000" dirty="0"/>
              <a:t>25</a:t>
            </a:r>
            <a:r>
              <a:rPr lang="en-US" sz="1100" i="1" dirty="0"/>
              <a:t> He shall speak pompous words against the Most High, Shall persecute the saints of the Most High, And shall intend to change times and law. Then the saints shall be given into his hand For a time and times and half a time. </a:t>
            </a:r>
            <a:r>
              <a:rPr lang="en-US" sz="1100" i="1" baseline="30000" dirty="0"/>
              <a:t>26</a:t>
            </a:r>
            <a:r>
              <a:rPr lang="en-US" sz="1100" i="1" dirty="0"/>
              <a:t> ‘But the court shall be seated,   And they shall take away his dominion, To consume and destroy it forever.  </a:t>
            </a:r>
            <a:r>
              <a:rPr lang="en-US" sz="1100" i="1" baseline="30000" dirty="0"/>
              <a:t>27</a:t>
            </a:r>
            <a:r>
              <a:rPr lang="en-US" sz="1100" i="1" dirty="0"/>
              <a:t> Then the kingdom and dominion, And the greatness of the kingdoms under the whole heaven, Shall be given to the people, t</a:t>
            </a:r>
            <a:r>
              <a:rPr lang="en-US" sz="1100" dirty="0"/>
              <a:t>he saints of the Most High. His kingdom is an everlasting kingdom, And all dominions shall serve and obey Him.”</a:t>
            </a:r>
          </a:p>
          <a:p>
            <a:pPr marL="642795" lvl="1" indent="-175308">
              <a:buFont typeface="Arial" panose="020B0604020202020204" pitchFamily="34" charset="0"/>
              <a:buChar char="•"/>
            </a:pPr>
            <a:r>
              <a:rPr lang="en-US" dirty="0"/>
              <a:t>The late date better explains the breadth of persecution that is predicted and was occurring for God’s people (2:10; 2:13; 3:10).</a:t>
            </a:r>
            <a:endParaRPr lang="en-US" sz="1100" dirty="0"/>
          </a:p>
          <a:p>
            <a:pPr marL="642795" lvl="1" indent="-175308">
              <a:buFont typeface="Arial" panose="020B0604020202020204" pitchFamily="34" charset="0"/>
              <a:buChar char="•"/>
            </a:pPr>
            <a:r>
              <a:rPr lang="en-US" dirty="0"/>
              <a:t>John was exiled to Patmos (1:9). Domitian throughout this reign exiled political and religious enemies.  (There is no evidence that Nero ever did). The accepted tradition, corroborated by early writers, is that Domitian exiled John to Patmos, and that John remained on the island until Domitian’s death.  While the early date necessitates the major persecution to be because of the Jews, the language of Revelation indicates a more systemic, state persecution (13:7; 13:15).</a:t>
            </a:r>
            <a:endParaRPr lang="en-US" sz="1100" dirty="0"/>
          </a:p>
          <a:p>
            <a:pPr marL="642795" lvl="1" indent="-175308">
              <a:buFont typeface="Arial" panose="020B0604020202020204" pitchFamily="34" charset="0"/>
              <a:buChar char="•"/>
            </a:pPr>
            <a:r>
              <a:rPr lang="en-US" dirty="0"/>
              <a:t>The deterioration of the church in Ephesus from AD 62 (the date of Paul’s writing of his epistle, Ephesians 1:15-16) to a congregation that had lost it’s first love (2:4) is improbable in less than a decade.</a:t>
            </a:r>
            <a:endParaRPr lang="en-US" sz="1100" dirty="0"/>
          </a:p>
          <a:p>
            <a:pPr marL="642795" lvl="1" indent="-175308">
              <a:buFont typeface="Arial" panose="020B0604020202020204" pitchFamily="34" charset="0"/>
              <a:buChar char="•"/>
            </a:pPr>
            <a:r>
              <a:rPr lang="en-US" dirty="0"/>
              <a:t>The sect of the Nicolaitans did not seem to be active until very late in the first century.</a:t>
            </a:r>
            <a:endParaRPr lang="en-US" sz="1100" dirty="0"/>
          </a:p>
          <a:p>
            <a:pPr marL="642795" lvl="1" indent="-175308">
              <a:buFont typeface="Arial" panose="020B0604020202020204" pitchFamily="34" charset="0"/>
              <a:buChar char="•"/>
            </a:pPr>
            <a:r>
              <a:rPr lang="en-US" dirty="0"/>
              <a:t>Laodicea was destroyed by an earthquake in AD 61.  But, by the time of John’s writing Revelation 3:17, the city had become rich.  Unlikely in only 7 or 8 years.</a:t>
            </a:r>
            <a:endParaRPr lang="en-US" sz="1100" dirty="0"/>
          </a:p>
          <a:p>
            <a:pPr marL="642795" lvl="1" indent="-175308">
              <a:buFont typeface="Arial" panose="020B0604020202020204" pitchFamily="34" charset="0"/>
              <a:buChar char="•"/>
            </a:pPr>
            <a:r>
              <a:rPr lang="en-US" dirty="0"/>
              <a:t>Most external evidence (early church fathers) attribute the writing to the later date.</a:t>
            </a:r>
          </a:p>
          <a:p>
            <a:r>
              <a:rPr lang="en-US" sz="1100" b="1" dirty="0"/>
              <a:t>Irenaeus</a:t>
            </a:r>
            <a:r>
              <a:rPr lang="en-US" sz="1100" dirty="0"/>
              <a:t> (AD 120-202):  Wrote of John and his visions, “For that was seen not very long since, but almost in our own day, toward the end of Domitian’s reign” (Against Heresies, V. 30. 3)</a:t>
            </a:r>
          </a:p>
          <a:p>
            <a:r>
              <a:rPr lang="en-US" sz="1100" b="1" dirty="0"/>
              <a:t>Victorinus</a:t>
            </a:r>
            <a:r>
              <a:rPr lang="en-US" sz="1100" dirty="0"/>
              <a:t> (died AD 303):  Commenting on Revelation 10:11 wrote, “When John said these things he was in the isle of Patmos, condemned to the labor of the mines by Caesar Domitian. There, therefore, he saw the Apocalypse” (Commentary on the Apocalypse, A-N-F, VII. P. 353).</a:t>
            </a:r>
          </a:p>
          <a:p>
            <a:pPr marL="642795" lvl="1" indent="-175308">
              <a:buFont typeface="Arial" panose="020B0604020202020204" pitchFamily="34" charset="0"/>
              <a:buChar char="•"/>
            </a:pPr>
            <a:r>
              <a:rPr lang="en-US" b="1" dirty="0"/>
              <a:t>Note:</a:t>
            </a:r>
            <a:r>
              <a:rPr lang="en-US" dirty="0"/>
              <a:t>  </a:t>
            </a:r>
            <a:r>
              <a:rPr lang="en-US" dirty="0" err="1"/>
              <a:t>Harkrider</a:t>
            </a:r>
            <a:r>
              <a:rPr lang="en-US" dirty="0"/>
              <a:t>, in his commentary, argues convincingly that an analysis of Daniel’s prophecies in Daniel (2, 7, 9) better fit with a later date view of Revelation (</a:t>
            </a:r>
            <a:r>
              <a:rPr lang="en-US" i="1" dirty="0"/>
              <a:t>xxxix – xliii</a:t>
            </a:r>
            <a:r>
              <a:rPr lang="en-US" dirty="0"/>
              <a:t>)</a:t>
            </a:r>
            <a:endParaRPr lang="en-US" sz="1100" dirty="0"/>
          </a:p>
          <a:p>
            <a:pPr marL="175308" indent="-175308">
              <a:buFont typeface="Arial" panose="020B0604020202020204" pitchFamily="34" charset="0"/>
              <a:buChar char="•"/>
            </a:pPr>
            <a:r>
              <a:rPr lang="en-US" b="1" dirty="0"/>
              <a:t>Note:</a:t>
            </a:r>
            <a:r>
              <a:rPr lang="en-US" dirty="0"/>
              <a:t>  Some commentaries (notably, brethren such as Foy E. Wallace, Jr. and </a:t>
            </a:r>
            <a:r>
              <a:rPr lang="en-US" dirty="0" err="1"/>
              <a:t>Authur</a:t>
            </a:r>
            <a:r>
              <a:rPr lang="en-US" dirty="0"/>
              <a:t> Ogden, argue for an early date). </a:t>
            </a:r>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837341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628650" lvl="1" indent="-171450">
              <a:buFont typeface="Arial" panose="020B0604020202020204" pitchFamily="34" charset="0"/>
              <a:buChar char="•"/>
            </a:pPr>
            <a:r>
              <a:rPr lang="en-US" sz="1200" b="1" dirty="0">
                <a:solidFill>
                  <a:srgbClr val="324959"/>
                </a:solidFill>
              </a:rPr>
              <a:t>Salvation is sure because salvation belongs to “our God who sits on the throne, and to the Lamb.”</a:t>
            </a:r>
          </a:p>
          <a:p>
            <a:pPr marL="628650" lvl="1" indent="-171450">
              <a:buFont typeface="Arial" panose="020B0604020202020204" pitchFamily="34" charset="0"/>
              <a:buChar char="•"/>
            </a:pPr>
            <a:r>
              <a:rPr lang="en-US" sz="1200" b="1" dirty="0">
                <a:solidFill>
                  <a:srgbClr val="324959"/>
                </a:solidFill>
              </a:rPr>
              <a:t>Remember the theme of the book:  We are victors through our Lord Jesus Christ!</a:t>
            </a:r>
          </a:p>
          <a:p>
            <a:pPr marL="628650" lvl="1" indent="-171450">
              <a:buFont typeface="Arial" panose="020B0604020202020204" pitchFamily="34" charset="0"/>
              <a:buChar char="•"/>
            </a:pPr>
            <a:r>
              <a:rPr lang="en-US" sz="1200" b="1" dirty="0">
                <a:solidFill>
                  <a:srgbClr val="324959"/>
                </a:solidFill>
              </a:rPr>
              <a:t>God is worthy of our praise and worship</a:t>
            </a:r>
          </a:p>
          <a:p>
            <a:pPr marL="628650" lvl="1" indent="-171450">
              <a:buFont typeface="Arial" panose="020B0604020202020204" pitchFamily="34" charset="0"/>
              <a:buChar char="•"/>
            </a:pPr>
            <a:r>
              <a:rPr lang="en-US" sz="1200" b="1" dirty="0">
                <a:solidFill>
                  <a:srgbClr val="324959"/>
                </a:solidFill>
              </a:rPr>
              <a:t>Those who are saved and comforted in heaven are those who are </a:t>
            </a:r>
            <a:r>
              <a:rPr lang="en-US" sz="1200" b="1" dirty="0" err="1">
                <a:solidFill>
                  <a:srgbClr val="324959"/>
                </a:solidFill>
              </a:rPr>
              <a:t>are</a:t>
            </a:r>
            <a:r>
              <a:rPr lang="en-US" sz="1200" b="1" dirty="0">
                <a:solidFill>
                  <a:srgbClr val="324959"/>
                </a:solidFill>
              </a:rPr>
              <a:t> faithful unto death!</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188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Remain faithful unto death to receive salvation in heaven</a:t>
            </a:r>
            <a:endParaRPr lang="en-US" sz="1600" b="0" i="1" dirty="0"/>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Same:  Remain faithful unto death to receive salvation in heaven</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Consider the persecutions of Christ’s disciples early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(Mark 13:9-13), </a:t>
            </a:r>
            <a:r>
              <a:rPr lang="en-US" sz="2400" i="1" dirty="0"/>
              <a:t>“But watch out for yourselves, for they will deliver you up to councils, and you will be beaten in the synagogues. You will be brought before rulers and kings for My sake, for a testimony to them.</a:t>
            </a:r>
            <a:r>
              <a:rPr lang="en-US" sz="2400" i="1" baseline="30000" dirty="0"/>
              <a:t> 10</a:t>
            </a:r>
            <a:r>
              <a:rPr lang="en-US" sz="2400" i="1" dirty="0"/>
              <a:t> And the gospel must first be preached to all the nations.</a:t>
            </a:r>
            <a:r>
              <a:rPr lang="en-US" sz="2400" i="1" baseline="30000" dirty="0"/>
              <a:t> 11</a:t>
            </a:r>
            <a:r>
              <a:rPr lang="en-US" sz="2400" i="1" dirty="0"/>
              <a:t> But when they arrest you and deliver you up, do not worry beforehand, or premeditate what you will speak. But whatever is given you in that hour, speak that; for it is not you who speak, but the Holy Spirit.</a:t>
            </a:r>
            <a:r>
              <a:rPr lang="en-US" sz="2400" i="1" baseline="30000" dirty="0"/>
              <a:t> 12</a:t>
            </a:r>
            <a:r>
              <a:rPr lang="en-US" sz="2400" i="1" dirty="0"/>
              <a:t> Now brother will betray brother to death, and a father his child; and children will rise up against parents and cause them to be put to death.</a:t>
            </a:r>
            <a:r>
              <a:rPr lang="en-US" sz="2400" i="1" baseline="30000" dirty="0"/>
              <a:t> 13</a:t>
            </a:r>
            <a:r>
              <a:rPr lang="en-US" sz="2400" i="1" dirty="0"/>
              <a:t> And you will be hated by all for My name's sake. But he who endures to the end shall be saved.”</a:t>
            </a:r>
            <a:endParaRPr lang="en-US" sz="16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307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6, part 1</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dirty="0"/>
              <a:t>Great Multitude (7:9)</a:t>
            </a:r>
          </a:p>
          <a:p>
            <a:pPr marL="632508" lvl="1" indent="-175308">
              <a:buFont typeface="Arial" panose="020B0604020202020204" pitchFamily="34" charset="0"/>
              <a:buChar char="•"/>
            </a:pPr>
            <a:r>
              <a:rPr lang="en-US" b="0" dirty="0"/>
              <a:t>Defined in the context, verse 14</a:t>
            </a:r>
          </a:p>
          <a:p>
            <a:pPr marL="632508" lvl="1" indent="-175308">
              <a:buFont typeface="Arial" panose="020B0604020202020204" pitchFamily="34" charset="0"/>
              <a:buChar char="•"/>
            </a:pPr>
            <a:r>
              <a:rPr lang="en-US" b="0" dirty="0"/>
              <a:t>“the ones who come out of the great tribulation, and washed their robes and made them white in the blood of the Lamb.”</a:t>
            </a:r>
          </a:p>
          <a:p>
            <a:pPr marL="632508" lvl="1" indent="-175308">
              <a:buFont typeface="Arial" panose="020B0604020202020204" pitchFamily="34" charset="0"/>
              <a:buChar char="•"/>
            </a:pPr>
            <a:r>
              <a:rPr lang="en-US" b="0" dirty="0"/>
              <a:t>As they stand before the throne, these are the righteous who have inherited life!</a:t>
            </a:r>
          </a:p>
          <a:p>
            <a:pPr marL="632508" lvl="1" indent="-175308">
              <a:buFont typeface="Arial" panose="020B0604020202020204" pitchFamily="34" charset="0"/>
              <a:buChar char="•"/>
            </a:pPr>
            <a:r>
              <a:rPr lang="en-US" b="0" dirty="0"/>
              <a:t>This is a picture of a triumphant, heavenly state for God’s people</a:t>
            </a:r>
          </a:p>
          <a:p>
            <a:pPr marL="632508" lvl="1" indent="-175308">
              <a:buFont typeface="Arial" panose="020B0604020202020204" pitchFamily="34" charset="0"/>
              <a:buChar char="•"/>
            </a:pPr>
            <a:r>
              <a:rPr lang="en-US" b="0" dirty="0"/>
              <a:t>Consists of a multitude out of every nation, race and tongue</a:t>
            </a:r>
          </a:p>
          <a:p>
            <a:pPr marL="175308" lvl="0" indent="-175308">
              <a:buFont typeface="Arial" panose="020B0604020202020204" pitchFamily="34" charset="0"/>
              <a:buChar char="•"/>
            </a:pPr>
            <a:r>
              <a:rPr lang="en-US" b="1" dirty="0"/>
              <a:t>Lamb (7:9)</a:t>
            </a:r>
          </a:p>
          <a:p>
            <a:pPr marL="632508" lvl="1" indent="-175308">
              <a:buFont typeface="Arial" panose="020B0604020202020204" pitchFamily="34" charset="0"/>
              <a:buChar char="•"/>
            </a:pPr>
            <a:r>
              <a:rPr lang="en-US" b="0" dirty="0"/>
              <a:t>Previously identified as the Christ, the Son of God</a:t>
            </a:r>
          </a:p>
          <a:p>
            <a:pPr marL="171450" lvl="0" indent="-171450">
              <a:buFont typeface="Arial" panose="020B0604020202020204" pitchFamily="34" charset="0"/>
              <a:buChar char="•"/>
            </a:pPr>
            <a:r>
              <a:rPr lang="en-US" b="1" dirty="0"/>
              <a:t>White robes (7:9)</a:t>
            </a:r>
          </a:p>
          <a:p>
            <a:pPr marL="628650" lvl="1" indent="-171450">
              <a:buFont typeface="Arial" panose="020B0604020202020204" pitchFamily="34" charset="0"/>
              <a:buChar char="•"/>
            </a:pPr>
            <a:r>
              <a:rPr lang="en-US" b="0" dirty="0"/>
              <a:t>Previously identified – White indicates purity</a:t>
            </a:r>
          </a:p>
          <a:p>
            <a:pPr marL="628650" lvl="1" indent="-171450">
              <a:buFont typeface="Arial" panose="020B0604020202020204" pitchFamily="34" charset="0"/>
              <a:buChar char="•"/>
            </a:pPr>
            <a:r>
              <a:rPr lang="en-US" b="0" dirty="0"/>
              <a:t>Pure because they are washed in the blood of the Lamb (sins are washed away).</a:t>
            </a:r>
          </a:p>
          <a:p>
            <a:pPr marL="0" lvl="0" indent="0">
              <a:buFont typeface="Arial" panose="020B0604020202020204" pitchFamily="34" charset="0"/>
              <a:buNone/>
            </a:pPr>
            <a:r>
              <a:rPr lang="en-US" b="1" dirty="0"/>
              <a:t>(cf. Acts 22:16), </a:t>
            </a:r>
            <a:r>
              <a:rPr lang="en-US" b="0" i="1" dirty="0"/>
              <a:t>“</a:t>
            </a:r>
            <a:r>
              <a:rPr lang="en-US" i="1" dirty="0"/>
              <a:t>And now why are you waiting? Arise and be baptized, and wash away your sins, calling on the name of the Lord.”</a:t>
            </a:r>
          </a:p>
          <a:p>
            <a:pPr marL="0" lvl="0" indent="0">
              <a:buFont typeface="Arial" panose="020B0604020202020204" pitchFamily="34" charset="0"/>
              <a:buNone/>
            </a:pPr>
            <a:r>
              <a:rPr lang="en-US" b="1" i="0" dirty="0"/>
              <a:t>(Revelation 1:4-6), </a:t>
            </a:r>
            <a:r>
              <a:rPr lang="en-US" b="0" i="1" dirty="0"/>
              <a:t>“</a:t>
            </a:r>
            <a:r>
              <a:rPr lang="en-US" i="1" dirty="0"/>
              <a:t>John, to the seven churches which are in Asia: Grace to you and peace from Him who is and who was and who is to come, and from the seven Spirits who are before His throne,</a:t>
            </a:r>
            <a:r>
              <a:rPr lang="en-US" i="1" baseline="30000" dirty="0"/>
              <a:t> 5</a:t>
            </a:r>
            <a:r>
              <a:rPr lang="en-US" i="1" dirty="0"/>
              <a:t> and from Jesus Christ, the faithful witness, the firstborn from the dead, and the ruler over the kings of the earth. To Him who loved us and washed us from our sins in His own blood,</a:t>
            </a:r>
            <a:r>
              <a:rPr lang="en-US" i="1" baseline="30000" dirty="0"/>
              <a:t> 6</a:t>
            </a:r>
            <a:r>
              <a:rPr lang="en-US" i="1" dirty="0"/>
              <a:t> and has made us kings and priests to His God and Father, to Him be glory and dominion forever and ever. Amen.”</a:t>
            </a:r>
          </a:p>
          <a:p>
            <a:pPr marL="171450" lvl="0" indent="-171450">
              <a:buFont typeface="Arial" panose="020B0604020202020204" pitchFamily="34" charset="0"/>
              <a:buChar char="•"/>
            </a:pPr>
            <a:r>
              <a:rPr lang="en-US" b="1" i="0" dirty="0"/>
              <a:t>Palm Branches (7:9)</a:t>
            </a:r>
          </a:p>
          <a:p>
            <a:pPr marL="628650" lvl="1" indent="-171450">
              <a:buFont typeface="Arial" panose="020B0604020202020204" pitchFamily="34" charset="0"/>
              <a:buChar char="•"/>
            </a:pPr>
            <a:r>
              <a:rPr lang="en-US" b="0" i="0" dirty="0"/>
              <a:t>Signified victory, adoration to the victor</a:t>
            </a:r>
          </a:p>
          <a:p>
            <a:pPr marL="628650" lvl="1" indent="-171450">
              <a:buFont typeface="Arial" panose="020B0604020202020204" pitchFamily="34" charset="0"/>
              <a:buChar char="•"/>
            </a:pPr>
            <a:r>
              <a:rPr lang="en-US" b="0" i="0" dirty="0"/>
              <a:t>Remember the triumphant entry of Jesus into Jerusalem</a:t>
            </a:r>
          </a:p>
          <a:p>
            <a:pPr marL="0" lvl="0" indent="0">
              <a:buFont typeface="Arial" panose="020B0604020202020204" pitchFamily="34" charset="0"/>
              <a:buNone/>
            </a:pPr>
            <a:r>
              <a:rPr lang="en-US" b="1" i="0" dirty="0"/>
              <a:t>(John 12:12-13), </a:t>
            </a:r>
            <a:r>
              <a:rPr lang="en-US" b="0" i="1" dirty="0"/>
              <a:t>“</a:t>
            </a:r>
            <a:r>
              <a:rPr lang="en-US" i="1" dirty="0"/>
              <a:t>The next day a great multitude that had come to the feast, when they heard that Jesus was coming to Jerusalem,</a:t>
            </a:r>
            <a:r>
              <a:rPr lang="en-US" i="1" baseline="30000" dirty="0"/>
              <a:t> 13</a:t>
            </a:r>
            <a:r>
              <a:rPr lang="en-US" i="1" dirty="0"/>
              <a:t> took branches of palm trees and went out to meet Him, and cried out: “Hosanna! ‘Blessed is He who comes in the name of the Lord!’ The King of Israel!”</a:t>
            </a:r>
          </a:p>
          <a:p>
            <a:pPr marL="171450" lvl="0" indent="-171450">
              <a:buFont typeface="Arial" panose="020B0604020202020204" pitchFamily="34" charset="0"/>
              <a:buChar char="•"/>
            </a:pPr>
            <a:r>
              <a:rPr lang="en-US" b="1" i="0" dirty="0"/>
              <a:t>Throne (7:10) (of God, cf. Revelation 4 &amp; 5)</a:t>
            </a:r>
          </a:p>
          <a:p>
            <a:pPr marL="628650" lvl="1" indent="-171450">
              <a:buFont typeface="Arial" panose="020B0604020202020204" pitchFamily="34" charset="0"/>
              <a:buChar char="•"/>
            </a:pPr>
            <a:r>
              <a:rPr lang="en-US" b="0" i="0" dirty="0"/>
              <a:t>Identifies God’s authority over creation</a:t>
            </a:r>
          </a:p>
          <a:p>
            <a:pPr marL="171450" lvl="0" indent="-171450">
              <a:buFont typeface="Arial" panose="020B0604020202020204" pitchFamily="34" charset="0"/>
              <a:buChar char="•"/>
            </a:pPr>
            <a:r>
              <a:rPr lang="en-US" b="1" i="0" dirty="0"/>
              <a:t>Angels (7:11)</a:t>
            </a:r>
          </a:p>
          <a:p>
            <a:pPr marL="628650" lvl="1" indent="-171450">
              <a:buFont typeface="Arial" panose="020B0604020202020204" pitchFamily="34" charset="0"/>
              <a:buChar char="•"/>
            </a:pPr>
            <a:r>
              <a:rPr lang="en-US" b="0" i="0" dirty="0"/>
              <a:t>Previously identified, created, heavenly beings here worshipping God at His throne (cf. Rev. 4 &amp; 5)</a:t>
            </a:r>
          </a:p>
          <a:p>
            <a:pPr marL="171450" lvl="0" indent="-171450">
              <a:buFont typeface="Arial" panose="020B0604020202020204" pitchFamily="34" charset="0"/>
              <a:buChar char="•"/>
            </a:pPr>
            <a:r>
              <a:rPr lang="en-US" b="1" i="0" dirty="0"/>
              <a:t>Elders (7:11)</a:t>
            </a:r>
          </a:p>
          <a:p>
            <a:pPr marL="628650" lvl="1" indent="-171450">
              <a:buFont typeface="Arial" panose="020B0604020202020204" pitchFamily="34" charset="0"/>
              <a:buChar char="•"/>
            </a:pPr>
            <a:r>
              <a:rPr lang="en-US" b="0" i="0" dirty="0"/>
              <a:t>Previously identified in chapter 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Symbolizes the leaders of God’s covenant people both physical and spiritual).  Sons of Israel/Apostles.</a:t>
            </a:r>
          </a:p>
          <a:p>
            <a:pPr marL="171450" lvl="0" indent="-171450">
              <a:buFont typeface="Arial" panose="020B0604020202020204" pitchFamily="34" charset="0"/>
              <a:buChar char="•"/>
            </a:pPr>
            <a:r>
              <a:rPr lang="en-US" b="1" i="0" dirty="0"/>
              <a:t>Four Living Creatures (7:11)</a:t>
            </a:r>
          </a:p>
          <a:p>
            <a:pPr marL="628650" lvl="1" indent="-171450">
              <a:buFont typeface="Arial" panose="020B0604020202020204" pitchFamily="34" charset="0"/>
              <a:buChar char="•"/>
            </a:pPr>
            <a:r>
              <a:rPr lang="en-US" b="0" i="0" dirty="0"/>
              <a:t>Previously identified in chapter 4</a:t>
            </a:r>
          </a:p>
          <a:p>
            <a:pPr marL="628650" lvl="1" indent="-171450">
              <a:buFont typeface="Arial" panose="020B0604020202020204" pitchFamily="34" charset="0"/>
              <a:buChar char="•"/>
            </a:pPr>
            <a:r>
              <a:rPr lang="en-US" b="0" i="0" dirty="0"/>
              <a:t>Angels, cherubim/seraphim (cf. Ezekiel 1:1-14)</a:t>
            </a:r>
          </a:p>
          <a:p>
            <a:pPr marL="628650" lvl="1" indent="-171450">
              <a:buFont typeface="Arial" panose="020B0604020202020204" pitchFamily="34" charset="0"/>
              <a:buChar char="•"/>
            </a:pPr>
            <a:r>
              <a:rPr lang="en-US" b="0" i="0" dirty="0"/>
              <a:t>With a strong desire to worship God (never ceasing, day and night before the Throne)</a:t>
            </a:r>
          </a:p>
          <a:p>
            <a:pPr marL="171450" lvl="0" indent="-171450">
              <a:buFont typeface="Arial" panose="020B0604020202020204" pitchFamily="34" charset="0"/>
              <a:buChar char="•"/>
            </a:pPr>
            <a:r>
              <a:rPr lang="en-US" b="1" i="0" dirty="0"/>
              <a:t>Blood of the Lamb (7:14)</a:t>
            </a:r>
          </a:p>
          <a:p>
            <a:pPr marL="628650" lvl="1" indent="-171450">
              <a:buFont typeface="Arial" panose="020B0604020202020204" pitchFamily="34" charset="0"/>
              <a:buChar char="•"/>
            </a:pPr>
            <a:r>
              <a:rPr lang="en-US" b="0" i="0" dirty="0"/>
              <a:t>A reference to the shed blood of Christ on the cross at calvary</a:t>
            </a:r>
          </a:p>
          <a:p>
            <a:pPr marL="628650" lvl="1" indent="-171450">
              <a:buFont typeface="Arial" panose="020B0604020202020204" pitchFamily="34" charset="0"/>
              <a:buChar char="•"/>
            </a:pPr>
            <a:r>
              <a:rPr lang="en-US" b="0" i="0" dirty="0"/>
              <a:t>The means of redeeming man</a:t>
            </a:r>
          </a:p>
          <a:p>
            <a:pPr marL="0" lvl="0" indent="0">
              <a:buFont typeface="Arial" panose="020B0604020202020204" pitchFamily="34" charset="0"/>
              <a:buNone/>
            </a:pPr>
            <a:r>
              <a:rPr lang="en-US" b="1" i="0" dirty="0"/>
              <a:t>(Ephesians 1:7), </a:t>
            </a:r>
            <a:r>
              <a:rPr lang="en-US" b="0" i="1" dirty="0"/>
              <a:t>“</a:t>
            </a:r>
            <a:r>
              <a:rPr lang="en-US" i="1" dirty="0"/>
              <a:t>In Him we have redemption through His blood, the forgiveness of sins, according to the riches of His grace.”</a:t>
            </a:r>
          </a:p>
          <a:p>
            <a:pPr marL="0" lvl="0" indent="0">
              <a:buFont typeface="Arial" panose="020B0604020202020204" pitchFamily="34" charset="0"/>
              <a:buNone/>
            </a:pPr>
            <a:r>
              <a:rPr lang="en-US" b="1" i="0" dirty="0"/>
              <a:t>(Matthew 26:27-28), </a:t>
            </a:r>
            <a:r>
              <a:rPr lang="en-US" b="0" i="1" dirty="0"/>
              <a:t>“</a:t>
            </a:r>
            <a:r>
              <a:rPr lang="en-US" i="1" dirty="0"/>
              <a:t>Then He took the cup, and gave thanks, and gave it to them, saying, “Drink from it, all of you.</a:t>
            </a:r>
            <a:r>
              <a:rPr lang="en-US" i="1" baseline="30000" dirty="0"/>
              <a:t> 28</a:t>
            </a:r>
            <a:r>
              <a:rPr lang="en-US" i="1" dirty="0"/>
              <a:t> For this is My blood of the new covenant, which is shed for many for the remission of sins.”</a:t>
            </a:r>
          </a:p>
          <a:p>
            <a:pPr marL="171450" lvl="0" indent="-171450">
              <a:buFont typeface="Arial" panose="020B0604020202020204" pitchFamily="34" charset="0"/>
              <a:buChar char="•"/>
            </a:pPr>
            <a:r>
              <a:rPr lang="en-US" b="1" i="0" dirty="0"/>
              <a:t>His Temple (15) (note:  The term (naos) perhaps better translated (sanctuary) -  (</a:t>
            </a:r>
            <a:r>
              <a:rPr lang="en-US" b="1" i="0" dirty="0" err="1"/>
              <a:t>heiron</a:t>
            </a:r>
            <a:r>
              <a:rPr lang="en-US" b="1" i="0" dirty="0"/>
              <a:t>) is the more common term</a:t>
            </a:r>
          </a:p>
          <a:p>
            <a:pPr marL="628650" lvl="1" indent="-171450">
              <a:buFont typeface="Arial" panose="020B0604020202020204" pitchFamily="34" charset="0"/>
              <a:buChar char="•"/>
            </a:pPr>
            <a:r>
              <a:rPr lang="en-US" b="0" i="0" dirty="0"/>
              <a:t>The spiritual analogue to the Jewish temple on earth</a:t>
            </a:r>
          </a:p>
          <a:p>
            <a:pPr marL="628650" lvl="1" indent="-171450">
              <a:buFont typeface="Arial" panose="020B0604020202020204" pitchFamily="34" charset="0"/>
              <a:buChar char="•"/>
            </a:pPr>
            <a:r>
              <a:rPr lang="en-US" b="0" i="0" dirty="0"/>
              <a:t>Note that the ungodly sought to hide themselves from the face of God (</a:t>
            </a:r>
            <a:r>
              <a:rPr lang="en-US" b="0" i="0" dirty="0" err="1"/>
              <a:t>cf</a:t>
            </a:r>
            <a:r>
              <a:rPr lang="en-US" b="0" i="0" dirty="0"/>
              <a:t>, 6:16)</a:t>
            </a:r>
          </a:p>
          <a:p>
            <a:pPr marL="628650" lvl="1" indent="-171450">
              <a:buFont typeface="Arial" panose="020B0604020202020204" pitchFamily="34" charset="0"/>
              <a:buChar char="•"/>
            </a:pPr>
            <a:r>
              <a:rPr lang="en-US" b="0" i="0" dirty="0"/>
              <a:t>In contrast, the faithful are before the throne, serving Him day and night in His spiritual temple</a:t>
            </a:r>
          </a:p>
          <a:p>
            <a:pPr marL="0" lvl="0" indent="0">
              <a:buFont typeface="Arial" panose="020B0604020202020204" pitchFamily="34" charset="0"/>
              <a:buNone/>
            </a:pPr>
            <a:r>
              <a:rPr lang="en-US" b="1" i="0" dirty="0"/>
              <a:t>(11:19), </a:t>
            </a:r>
            <a:r>
              <a:rPr lang="en-US" b="0" i="1" dirty="0"/>
              <a:t>“</a:t>
            </a:r>
            <a:r>
              <a:rPr lang="en-US" i="1" dirty="0"/>
              <a:t>Then the temple of God was opened in heaven, and the ark of His covenant was seen in His temple. And there were lightnings, noises, </a:t>
            </a:r>
            <a:r>
              <a:rPr lang="en-US" i="1" dirty="0" err="1"/>
              <a:t>thunderings</a:t>
            </a:r>
            <a:r>
              <a:rPr lang="en-US" i="1" dirty="0"/>
              <a:t>, an earthquake, and great hail.”</a:t>
            </a:r>
          </a:p>
          <a:p>
            <a:pPr marL="628650" lvl="1" indent="-171450">
              <a:buFont typeface="Arial" panose="020B0604020202020204" pitchFamily="34" charset="0"/>
              <a:buChar char="•"/>
            </a:pPr>
            <a:r>
              <a:rPr lang="en-US" b="0" i="0" dirty="0"/>
              <a:t>Consider the temple was a type of heaven, the antitype</a:t>
            </a:r>
          </a:p>
          <a:p>
            <a:pPr marL="0" lvl="0" indent="0">
              <a:buFont typeface="Arial" panose="020B0604020202020204" pitchFamily="34" charset="0"/>
              <a:buNone/>
            </a:pPr>
            <a:r>
              <a:rPr lang="en-US" b="1" i="0" dirty="0"/>
              <a:t>(Hebrews 9:24-26), </a:t>
            </a:r>
            <a:r>
              <a:rPr lang="en-US" b="0" i="1" dirty="0"/>
              <a:t>“</a:t>
            </a:r>
            <a:r>
              <a:rPr lang="en-US" i="1" dirty="0"/>
              <a:t>For Christ has not entered the holy places made with hands, which are copies of the true, but into heaven itself, now to appear in the presence of God for us;</a:t>
            </a:r>
            <a:r>
              <a:rPr lang="en-US" i="1" baseline="30000" dirty="0"/>
              <a:t> 25</a:t>
            </a:r>
            <a:r>
              <a:rPr lang="en-US" i="1" dirty="0"/>
              <a:t> not that He should offer Himself often, as the high priest enters the Most Holy Place every year with blood of another—</a:t>
            </a:r>
            <a:r>
              <a:rPr lang="en-US" i="1" baseline="30000" dirty="0"/>
              <a:t> 26</a:t>
            </a:r>
            <a:r>
              <a:rPr lang="en-US" i="1" dirty="0"/>
              <a:t> He then would have had to suffer often since the foundation of the world; but now, once at the end of the ages, He has appeared to put away sin by the sacrifice of Himself.”</a:t>
            </a:r>
          </a:p>
          <a:p>
            <a:pPr marL="171450" lvl="0" indent="-171450">
              <a:buFont typeface="Arial" panose="020B0604020202020204" pitchFamily="34" charset="0"/>
              <a:buChar char="•"/>
            </a:pPr>
            <a:r>
              <a:rPr lang="en-US" b="1" i="0" dirty="0"/>
              <a:t>Living fountains of waters (7:17)</a:t>
            </a:r>
          </a:p>
          <a:p>
            <a:pPr marL="628650" lvl="1" indent="-171450">
              <a:buFont typeface="Arial" panose="020B0604020202020204" pitchFamily="34" charset="0"/>
              <a:buChar char="•"/>
            </a:pPr>
            <a:r>
              <a:rPr lang="en-US" b="0" i="0" dirty="0"/>
              <a:t>The child of God will be eternally satiated.  Eternally nurtured.</a:t>
            </a:r>
          </a:p>
          <a:p>
            <a:pPr marL="0" lvl="0" indent="0">
              <a:buFont typeface="Arial" panose="020B0604020202020204" pitchFamily="34" charset="0"/>
              <a:buNone/>
            </a:pPr>
            <a:r>
              <a:rPr lang="en-US" b="1" i="0" dirty="0"/>
              <a:t>(John 4:13-14), </a:t>
            </a:r>
            <a:r>
              <a:rPr lang="en-US" b="0" i="1" dirty="0"/>
              <a:t>“</a:t>
            </a:r>
            <a:r>
              <a:rPr lang="en-US" i="1" dirty="0"/>
              <a:t>Jesus answered and said to her, “Whoever drinks of this water will thirst again,</a:t>
            </a:r>
            <a:r>
              <a:rPr lang="en-US" i="1" baseline="30000" dirty="0"/>
              <a:t> 14</a:t>
            </a:r>
            <a:r>
              <a:rPr lang="en-US" i="1" dirty="0"/>
              <a:t> but whoever drinks of the water that I shall give him will never thirst. But the water that I shall give him will become in him a fountain of water springing up into everlasting life.”</a:t>
            </a:r>
            <a:endParaRPr lang="en-US"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88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to be stated BEFORE the reading of the text:</a:t>
            </a:r>
          </a:p>
          <a:p>
            <a:pPr marL="632508" lvl="1" indent="-175308">
              <a:buFont typeface="Arial" panose="020B0604020202020204" pitchFamily="34" charset="0"/>
              <a:buChar char="•"/>
            </a:pPr>
            <a:r>
              <a:rPr lang="en-US" sz="1100" b="1" dirty="0"/>
              <a:t>The 6</a:t>
            </a:r>
            <a:r>
              <a:rPr lang="en-US" sz="1100" b="1" baseline="30000" dirty="0"/>
              <a:t>th</a:t>
            </a:r>
            <a:r>
              <a:rPr lang="en-US" sz="1100" b="1" dirty="0"/>
              <a:t> scene (vision) was an interlude.  A period of time between the opening of the first six seals and the seventh.  (Elliptical, in other words)</a:t>
            </a:r>
          </a:p>
          <a:p>
            <a:pPr marL="632508" lvl="1" indent="-175308">
              <a:buFont typeface="Arial" panose="020B0604020202020204" pitchFamily="34" charset="0"/>
              <a:buChar char="•"/>
            </a:pPr>
            <a:r>
              <a:rPr lang="en-US" sz="1100" b="1" dirty="0"/>
              <a:t>We saw a picture of God’s protection of His people on earth, and His reward of the faithful in heaven</a:t>
            </a:r>
          </a:p>
          <a:p>
            <a:pPr marL="632508" lvl="1" indent="-175308">
              <a:buFont typeface="Arial" panose="020B0604020202020204" pitchFamily="34" charset="0"/>
              <a:buChar char="•"/>
            </a:pPr>
            <a:r>
              <a:rPr lang="en-US" sz="1100" b="1" dirty="0"/>
              <a:t>Now, with this text, we see the opening of the seventh seal, and the impact of it.</a:t>
            </a:r>
          </a:p>
          <a:p>
            <a:pPr marL="1089708" lvl="2" indent="-175308">
              <a:buFont typeface="Arial" panose="020B0604020202020204" pitchFamily="34" charset="0"/>
              <a:buChar char="•"/>
            </a:pPr>
            <a:endParaRPr lang="en-US" sz="1100" b="1" i="0" dirty="0"/>
          </a:p>
          <a:p>
            <a:pPr marL="0" lvl="0" indent="0">
              <a:buFont typeface="Arial" panose="020B0604020202020204" pitchFamily="34" charset="0"/>
              <a:buNone/>
            </a:pPr>
            <a:r>
              <a:rPr lang="en-US" sz="1100" b="1" i="0" dirty="0"/>
              <a:t>(Revelation 8:1-9:21) READ</a:t>
            </a:r>
          </a:p>
          <a:p>
            <a:pPr marL="171450" lvl="0" indent="-171450">
              <a:buFont typeface="Arial" panose="020B0604020202020204" pitchFamily="34" charset="0"/>
              <a:buChar char="•"/>
            </a:pPr>
            <a:r>
              <a:rPr lang="en-US" sz="1100" b="1" i="0" dirty="0"/>
              <a:t>A long scene, so there are several perceptions we might make note of…</a:t>
            </a:r>
          </a:p>
          <a:p>
            <a:pPr marL="628650" lvl="1" indent="-171450">
              <a:buFont typeface="Arial" panose="020B0604020202020204" pitchFamily="34" charset="0"/>
              <a:buChar char="•"/>
            </a:pPr>
            <a:r>
              <a:rPr lang="en-US" sz="1600" b="1" i="0" dirty="0"/>
              <a:t>Consider the anticipation that John must have felt waiting for a whole ½ hour for something to happen!</a:t>
            </a:r>
          </a:p>
          <a:p>
            <a:pPr marL="628650" lvl="1" indent="-171450">
              <a:buFont typeface="Arial" panose="020B0604020202020204" pitchFamily="34" charset="0"/>
              <a:buChar char="•"/>
            </a:pPr>
            <a:r>
              <a:rPr lang="en-US" sz="1600" b="1" i="0" dirty="0"/>
              <a:t>The censer being thrown down to the earth, causing thunders and earthquakes.  Awe at God’s power!</a:t>
            </a:r>
          </a:p>
          <a:p>
            <a:pPr marL="1085850" lvl="2" indent="-171450">
              <a:buFont typeface="Arial" panose="020B0604020202020204" pitchFamily="34" charset="0"/>
              <a:buChar char="•"/>
            </a:pPr>
            <a:r>
              <a:rPr lang="en-US" sz="1600" b="0" i="0" dirty="0"/>
              <a:t>We are living in the time of special effects in movies.  Makes it easier to see how powerful an impression that would leave on John</a:t>
            </a:r>
          </a:p>
          <a:p>
            <a:pPr marL="628650" lvl="1" indent="-171450">
              <a:buFont typeface="Arial" panose="020B0604020202020204" pitchFamily="34" charset="0"/>
              <a:buChar char="•"/>
            </a:pPr>
            <a:r>
              <a:rPr lang="en-US" sz="1600" b="1" i="0" dirty="0"/>
              <a:t>The horror and devastation upon the earth (and universe) at the sounding of the six trumpets elicits a sense of dread.</a:t>
            </a:r>
          </a:p>
          <a:p>
            <a:pPr marL="1085850" lvl="2" indent="-171450">
              <a:buFont typeface="Arial" panose="020B0604020202020204" pitchFamily="34" charset="0"/>
              <a:buChar char="•"/>
            </a:pPr>
            <a:r>
              <a:rPr lang="en-US" sz="1600" b="0" i="0" dirty="0"/>
              <a:t>All parts of the earth are struck:  Vegetation, Oceans, Fresh water, Celestial bodies</a:t>
            </a:r>
          </a:p>
          <a:p>
            <a:pPr marL="1085850" lvl="2" indent="-171450">
              <a:buFont typeface="Arial" panose="020B0604020202020204" pitchFamily="34" charset="0"/>
              <a:buChar char="•"/>
            </a:pPr>
            <a:r>
              <a:rPr lang="en-US" sz="1600" b="0" i="0" dirty="0"/>
              <a:t>Consider the warning:  </a:t>
            </a:r>
            <a:r>
              <a:rPr lang="en-US" sz="1600" b="0" i="1" dirty="0"/>
              <a:t>“Woe, woe, woe to the inhabitants of the earth, because of the remaining blasts of the trumpet of the three angels who are about to sound!” </a:t>
            </a:r>
            <a:r>
              <a:rPr lang="en-US" sz="1600" b="1" i="0" dirty="0"/>
              <a:t>(8:13).</a:t>
            </a:r>
          </a:p>
          <a:p>
            <a:pPr marL="1085850" lvl="2" indent="-171450">
              <a:buFont typeface="Arial" panose="020B0604020202020204" pitchFamily="34" charset="0"/>
              <a:buChar char="•"/>
            </a:pPr>
            <a:r>
              <a:rPr lang="en-US" sz="1600" b="0" i="0" dirty="0"/>
              <a:t>Nothing more fierce than the image of the army of locusts. (5</a:t>
            </a:r>
            <a:r>
              <a:rPr lang="en-US" sz="1600" b="0" i="0" baseline="30000" dirty="0"/>
              <a:t>th</a:t>
            </a:r>
            <a:r>
              <a:rPr lang="en-US" sz="1600" b="0" i="0" dirty="0"/>
              <a:t> trumpet, first woe)</a:t>
            </a:r>
          </a:p>
          <a:p>
            <a:pPr marL="1085850" lvl="2" indent="-171450">
              <a:buFont typeface="Arial" panose="020B0604020202020204" pitchFamily="34" charset="0"/>
              <a:buChar char="•"/>
            </a:pPr>
            <a:r>
              <a:rPr lang="en-US" sz="1600" b="0" i="0" dirty="0"/>
              <a:t>The killing of a third of mankind by the plagues brought by the four angels (6</a:t>
            </a:r>
            <a:r>
              <a:rPr lang="en-US" sz="1600" b="0" i="0" baseline="30000" dirty="0"/>
              <a:t>th</a:t>
            </a:r>
            <a:r>
              <a:rPr lang="en-US" sz="1600" b="0" i="0" dirty="0"/>
              <a:t> trumpet, second woe)</a:t>
            </a:r>
          </a:p>
          <a:p>
            <a:pPr marL="628650" lvl="1" indent="-171450">
              <a:buFont typeface="Arial" panose="020B0604020202020204" pitchFamily="34" charset="0"/>
              <a:buChar char="•"/>
            </a:pPr>
            <a:r>
              <a:rPr lang="en-US" sz="1600" b="1" i="0" dirty="0"/>
              <a:t>Sorrow at the unwillingness of mankind to repent at these chastisements from God. (9:20-21).</a:t>
            </a:r>
          </a:p>
          <a:p>
            <a:pPr marL="628650" lvl="1" indent="-171450">
              <a:buFont typeface="Arial" panose="020B0604020202020204" pitchFamily="34" charset="0"/>
              <a:buChar char="•"/>
            </a:pPr>
            <a:endParaRPr lang="en-US" sz="1600" b="1" i="0" dirty="0"/>
          </a:p>
          <a:p>
            <a:pPr marL="628650" lvl="1" indent="-171450">
              <a:buFont typeface="Arial" panose="020B0604020202020204" pitchFamily="34" charset="0"/>
              <a:buChar char="•"/>
            </a:pPr>
            <a:endParaRPr lang="en-US" sz="1100"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88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628650" lvl="1" indent="-171450">
              <a:buFont typeface="Arial" panose="020B0604020202020204" pitchFamily="34" charset="0"/>
              <a:buChar char="•"/>
            </a:pPr>
            <a:r>
              <a:rPr lang="en-US" sz="1200" b="1" dirty="0">
                <a:solidFill>
                  <a:srgbClr val="324959"/>
                </a:solidFill>
              </a:rPr>
              <a:t>Remember our chart where we noted that the 7 seals would cover the entirety of Revelation’s time frame, from Christ’s coming to earth to the final judgment.</a:t>
            </a:r>
          </a:p>
          <a:p>
            <a:pPr marL="628650" lvl="1" indent="-171450">
              <a:buFont typeface="Arial" panose="020B0604020202020204" pitchFamily="34" charset="0"/>
              <a:buChar char="•"/>
            </a:pPr>
            <a:r>
              <a:rPr lang="en-US" sz="1200" b="1" dirty="0">
                <a:solidFill>
                  <a:srgbClr val="324959"/>
                </a:solidFill>
              </a:rPr>
              <a:t>We have emphasized the persecution of Christians, the reason for the writing of the book.</a:t>
            </a:r>
          </a:p>
          <a:p>
            <a:pPr marL="628650" lvl="1" indent="-171450">
              <a:buFont typeface="Arial" panose="020B0604020202020204" pitchFamily="34" charset="0"/>
              <a:buChar char="•"/>
            </a:pPr>
            <a:r>
              <a:rPr lang="en-US" sz="1200" b="1" dirty="0">
                <a:solidFill>
                  <a:srgbClr val="324959"/>
                </a:solidFill>
              </a:rPr>
              <a:t>The trumpets serve to signify God’s chastisement of these wicked men, giving them the opportunity for repentance. (this would be among those things which must </a:t>
            </a:r>
            <a:r>
              <a:rPr lang="en-US" sz="1200" b="1" i="1" dirty="0">
                <a:solidFill>
                  <a:srgbClr val="324959"/>
                </a:solidFill>
              </a:rPr>
              <a:t>“shortly come to pass” </a:t>
            </a:r>
            <a:r>
              <a:rPr lang="en-US" sz="1200" b="1" dirty="0">
                <a:solidFill>
                  <a:srgbClr val="324959"/>
                </a:solidFill>
              </a:rPr>
              <a:t>(1:1; 22:6)</a:t>
            </a:r>
          </a:p>
          <a:p>
            <a:pPr marL="1085850" lvl="2" indent="-171450">
              <a:buFont typeface="Arial" panose="020B0604020202020204" pitchFamily="34" charset="0"/>
              <a:buChar char="•"/>
            </a:pPr>
            <a:r>
              <a:rPr lang="en-US" sz="1200" b="0" dirty="0">
                <a:solidFill>
                  <a:srgbClr val="324959"/>
                </a:solidFill>
              </a:rPr>
              <a:t>(</a:t>
            </a:r>
            <a:r>
              <a:rPr lang="en-US" sz="1200" b="0" dirty="0" err="1">
                <a:solidFill>
                  <a:srgbClr val="324959"/>
                </a:solidFill>
              </a:rPr>
              <a:t>Harkrider</a:t>
            </a:r>
            <a:r>
              <a:rPr lang="en-US" sz="1200" b="0" dirty="0">
                <a:solidFill>
                  <a:srgbClr val="324959"/>
                </a:solidFill>
              </a:rPr>
              <a:t>), “The trumpets reveal the workings of God in calling men to turn from evil.”</a:t>
            </a:r>
          </a:p>
          <a:p>
            <a:pPr marL="1085850" lvl="2" indent="-171450">
              <a:buFont typeface="Arial" panose="020B0604020202020204" pitchFamily="34" charset="0"/>
              <a:buChar char="•"/>
            </a:pPr>
            <a:r>
              <a:rPr lang="en-US" sz="1200" b="0" dirty="0">
                <a:solidFill>
                  <a:srgbClr val="324959"/>
                </a:solidFill>
              </a:rPr>
              <a:t>Men suffer physically because of God’s wrath at their wickedness</a:t>
            </a:r>
          </a:p>
          <a:p>
            <a:pPr marL="1085850" lvl="2" indent="-171450">
              <a:buFont typeface="Arial" panose="020B0604020202020204" pitchFamily="34" charset="0"/>
              <a:buChar char="•"/>
            </a:pPr>
            <a:r>
              <a:rPr lang="en-US" sz="1200" b="0" dirty="0">
                <a:solidFill>
                  <a:srgbClr val="324959"/>
                </a:solidFill>
              </a:rPr>
              <a:t>The expression of God’s displeasure is intended to bring us to repentance!</a:t>
            </a:r>
          </a:p>
          <a:p>
            <a:pPr marL="1085850" lvl="2" indent="-171450">
              <a:buFont typeface="Arial" panose="020B0604020202020204" pitchFamily="34" charset="0"/>
              <a:buChar char="•"/>
            </a:pPr>
            <a:r>
              <a:rPr lang="en-US" sz="1200" b="0" dirty="0">
                <a:solidFill>
                  <a:srgbClr val="324959"/>
                </a:solidFill>
              </a:rPr>
              <a:t>On this occasion, as with many others, the chastisement is ineffective because of the evil hearts of men</a:t>
            </a:r>
          </a:p>
          <a:p>
            <a:pPr marL="0" lvl="0" indent="0">
              <a:buFont typeface="Arial" panose="020B0604020202020204" pitchFamily="34" charset="0"/>
              <a:buNone/>
            </a:pPr>
            <a:r>
              <a:rPr lang="en-US" sz="1200" b="1" dirty="0">
                <a:solidFill>
                  <a:srgbClr val="324959"/>
                </a:solidFill>
              </a:rPr>
              <a:t>(9:20-21), </a:t>
            </a:r>
            <a:r>
              <a:rPr lang="en-US" sz="1200" b="0" i="1" dirty="0">
                <a:solidFill>
                  <a:srgbClr val="324959"/>
                </a:solidFill>
              </a:rPr>
              <a:t>“</a:t>
            </a:r>
            <a:r>
              <a:rPr lang="en-US" i="1" dirty="0"/>
              <a:t>But the rest of mankind, who were not killed by these plagues, </a:t>
            </a:r>
            <a:r>
              <a:rPr lang="en-US" b="1" i="1" dirty="0"/>
              <a:t>did not repent of the works of their hands</a:t>
            </a:r>
            <a:r>
              <a:rPr lang="en-US" i="1" dirty="0"/>
              <a:t>, that they should not worship demons, and idols of gold, silver, brass, stone, and wood, which can neither see nor hear nor walk.</a:t>
            </a:r>
            <a:r>
              <a:rPr lang="en-US" i="1" baseline="30000" dirty="0"/>
              <a:t> 21</a:t>
            </a:r>
            <a:r>
              <a:rPr lang="en-US" i="1" dirty="0"/>
              <a:t> And they </a:t>
            </a:r>
            <a:r>
              <a:rPr lang="en-US" b="1" i="1" dirty="0"/>
              <a:t>did not repent of their murders or their sorceries or their sexual immorality or their thefts</a:t>
            </a:r>
            <a:r>
              <a:rPr lang="en-US" i="1" dirty="0"/>
              <a:t>.”</a:t>
            </a:r>
            <a:endParaRPr lang="en-US" sz="1200" b="0" i="1" dirty="0">
              <a:solidFill>
                <a:srgbClr val="324959"/>
              </a:solidFill>
            </a:endParaRPr>
          </a:p>
          <a:p>
            <a:pPr marL="628650" lvl="1" indent="-171450">
              <a:buFont typeface="Arial" panose="020B0604020202020204" pitchFamily="34" charset="0"/>
              <a:buChar char="•"/>
            </a:pPr>
            <a:r>
              <a:rPr lang="en-US" sz="1200" b="1" dirty="0">
                <a:solidFill>
                  <a:srgbClr val="324959"/>
                </a:solidFill>
              </a:rPr>
              <a:t>God to rebellious Israel</a:t>
            </a:r>
          </a:p>
          <a:p>
            <a:pPr marL="0" lvl="0" indent="0">
              <a:buFont typeface="Arial" panose="020B0604020202020204" pitchFamily="34" charset="0"/>
              <a:buNone/>
            </a:pPr>
            <a:r>
              <a:rPr lang="en-US" sz="1200" b="1" dirty="0">
                <a:solidFill>
                  <a:srgbClr val="324959"/>
                </a:solidFill>
              </a:rPr>
              <a:t>(Isaiah 30:8-15), </a:t>
            </a:r>
            <a:r>
              <a:rPr lang="en-US" sz="1200" b="0" i="1" dirty="0">
                <a:solidFill>
                  <a:srgbClr val="324959"/>
                </a:solidFill>
              </a:rPr>
              <a:t>“</a:t>
            </a:r>
            <a:r>
              <a:rPr lang="en-US" i="1" dirty="0"/>
              <a:t>Now go, write it before them on a tablet, and note it on a scroll, that it may be for time to come, forever and ever: </a:t>
            </a:r>
            <a:r>
              <a:rPr lang="en-US" i="1" baseline="30000" dirty="0"/>
              <a:t>9</a:t>
            </a:r>
            <a:r>
              <a:rPr lang="en-US" i="1" dirty="0"/>
              <a:t> That this is a rebellious people, lying children, children who will not hear the law of the Lord; </a:t>
            </a:r>
            <a:r>
              <a:rPr lang="en-US" i="1" baseline="30000" dirty="0"/>
              <a:t>10</a:t>
            </a:r>
            <a:r>
              <a:rPr lang="en-US" i="1" dirty="0"/>
              <a:t> Who say to the seers, “Do not see,” and to the prophets, “Do not prophesy to us right things; speak to us smooth things, prophesy deceits. </a:t>
            </a:r>
            <a:r>
              <a:rPr lang="en-US" i="1" baseline="30000" dirty="0"/>
              <a:t>11</a:t>
            </a:r>
            <a:r>
              <a:rPr lang="en-US" i="1" dirty="0"/>
              <a:t> Get out of the way, turn aside from the path, cause the Holy One of Israel to cease from before us.” </a:t>
            </a:r>
            <a:r>
              <a:rPr lang="en-US" i="1" baseline="30000" dirty="0"/>
              <a:t>12</a:t>
            </a:r>
            <a:r>
              <a:rPr lang="en-US" i="1" dirty="0"/>
              <a:t> Therefore thus says the Holy One of Israel: “Because you despise this word, and trust in oppression and perversity, and rely on them, </a:t>
            </a:r>
            <a:r>
              <a:rPr lang="en-US" i="1" baseline="30000" dirty="0"/>
              <a:t>13</a:t>
            </a:r>
            <a:r>
              <a:rPr lang="en-US" i="1" dirty="0"/>
              <a:t> Therefore this iniquity shall be to you like a breach ready to fall, a bulge in a high wall, whose breaking comes suddenly, in an instant. </a:t>
            </a:r>
            <a:r>
              <a:rPr lang="en-US" i="1" baseline="30000" dirty="0"/>
              <a:t>14</a:t>
            </a:r>
            <a:r>
              <a:rPr lang="en-US" i="1" dirty="0"/>
              <a:t> And He shall break it like the breaking of the potter's vessel, which is broken in pieces; He shall not spare. So there shall not be found among its fragments a shard to take fire from the hearth, or to take water from the cistern.” </a:t>
            </a:r>
            <a:r>
              <a:rPr lang="en-US" i="1" baseline="30000" dirty="0"/>
              <a:t>15</a:t>
            </a:r>
            <a:r>
              <a:rPr lang="en-US" i="1" dirty="0"/>
              <a:t> For thus says the Lord God, the Holy One of Israel: “In returning and rest you shall be saved; in quietness and confidence shall be your strength.” </a:t>
            </a:r>
            <a:r>
              <a:rPr lang="en-US" b="1" i="1" dirty="0"/>
              <a:t>But you would not</a:t>
            </a:r>
            <a:r>
              <a:rPr lang="en-US" i="1" dirty="0"/>
              <a:t>.”</a:t>
            </a:r>
            <a:endParaRPr lang="en-US" sz="1200" b="0" i="1" dirty="0">
              <a:solidFill>
                <a:srgbClr val="324959"/>
              </a:solidFill>
            </a:endParaRPr>
          </a:p>
          <a:p>
            <a:pPr marL="628650" lvl="1" indent="-171450">
              <a:buFont typeface="Arial" panose="020B0604020202020204" pitchFamily="34" charset="0"/>
              <a:buChar char="•"/>
            </a:pPr>
            <a:r>
              <a:rPr lang="en-US" sz="1200" b="1" dirty="0">
                <a:solidFill>
                  <a:srgbClr val="324959"/>
                </a:solidFill>
              </a:rPr>
              <a:t>Jesus words to Jerusalem</a:t>
            </a:r>
          </a:p>
          <a:p>
            <a:pPr marL="0" lvl="0" indent="0">
              <a:buFont typeface="Arial" panose="020B0604020202020204" pitchFamily="34" charset="0"/>
              <a:buNone/>
            </a:pPr>
            <a:r>
              <a:rPr lang="en-US" sz="1200" b="1" dirty="0">
                <a:solidFill>
                  <a:srgbClr val="324959"/>
                </a:solidFill>
              </a:rPr>
              <a:t>(Matthew 23:37-39), </a:t>
            </a:r>
            <a:r>
              <a:rPr lang="en-US" i="1" dirty="0"/>
              <a:t>“O Jerusalem, Jerusalem, the one who kills the prophets and stones those who are sent to her! How often I wanted to gather your children together, as a hen gathers her chicks under her wings, </a:t>
            </a:r>
            <a:r>
              <a:rPr lang="en-US" b="1" i="1" dirty="0"/>
              <a:t>but you were not willing!</a:t>
            </a:r>
            <a:r>
              <a:rPr lang="en-US" b="1" i="1" baseline="30000" dirty="0"/>
              <a:t> </a:t>
            </a:r>
            <a:r>
              <a:rPr lang="en-US" i="1" baseline="30000" dirty="0"/>
              <a:t>38</a:t>
            </a:r>
            <a:r>
              <a:rPr lang="en-US" i="1" dirty="0"/>
              <a:t> See! Your house is left to you desolate;</a:t>
            </a:r>
            <a:r>
              <a:rPr lang="en-US" i="1" baseline="30000" dirty="0"/>
              <a:t> 39</a:t>
            </a:r>
            <a:r>
              <a:rPr lang="en-US" i="1" dirty="0"/>
              <a:t> for I say to you, you shall see Me no more till you say, ‘Blessed is He who comes in the name of the Lord!’ ”</a:t>
            </a:r>
          </a:p>
          <a:p>
            <a:pPr marL="628650" lvl="1" indent="-171450">
              <a:buFont typeface="Arial" panose="020B0604020202020204" pitchFamily="34" charset="0"/>
              <a:buChar char="•"/>
            </a:pPr>
            <a:r>
              <a:rPr lang="en-US" sz="1200" b="1" i="0" dirty="0">
                <a:solidFill>
                  <a:srgbClr val="324959"/>
                </a:solidFill>
              </a:rPr>
              <a:t>Note:  When events like in the 1</a:t>
            </a:r>
            <a:r>
              <a:rPr lang="en-US" sz="1200" b="1" i="0" baseline="30000" dirty="0">
                <a:solidFill>
                  <a:srgbClr val="324959"/>
                </a:solidFill>
              </a:rPr>
              <a:t>st</a:t>
            </a:r>
            <a:r>
              <a:rPr lang="en-US" sz="1200" b="1" i="0" dirty="0">
                <a:solidFill>
                  <a:srgbClr val="324959"/>
                </a:solidFill>
              </a:rPr>
              <a:t> century are repeated in later times, God will deal with the wicked in the same way, with chastisements and judgment.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420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God would respond to their prayers, by chastising the wicked who persecuted them.</a:t>
            </a:r>
          </a:p>
          <a:p>
            <a:pPr marL="642795" lvl="1" indent="-175308">
              <a:buFont typeface="Arial" panose="020B0604020202020204" pitchFamily="34" charset="0"/>
              <a:buChar char="•"/>
            </a:pPr>
            <a:r>
              <a:rPr lang="en-US" sz="1100" b="1" i="0" dirty="0"/>
              <a:t>Consider one view of the incense in the censer</a:t>
            </a:r>
          </a:p>
          <a:p>
            <a:pPr marL="1099995" lvl="2" indent="-175308">
              <a:buFont typeface="Arial" panose="020B0604020202020204" pitchFamily="34" charset="0"/>
              <a:buChar char="•"/>
            </a:pPr>
            <a:r>
              <a:rPr lang="en-US" sz="1600" b="0" i="0" dirty="0"/>
              <a:t>William Hendriksen in his commentary, More than Conquerors, expresses the belief that the large amounts of incense indicates Christ’s intercession on behalf of His saints.</a:t>
            </a:r>
          </a:p>
          <a:p>
            <a:pPr marL="10287" lvl="0" indent="0">
              <a:buFont typeface="Arial" panose="020B0604020202020204" pitchFamily="34" charset="0"/>
              <a:buNone/>
            </a:pPr>
            <a:r>
              <a:rPr lang="en-US" sz="1600" b="1" i="0" dirty="0"/>
              <a:t>(Hebrews 7:24-25), </a:t>
            </a:r>
            <a:r>
              <a:rPr lang="en-US" sz="1600" b="0" i="1" dirty="0"/>
              <a:t>“</a:t>
            </a:r>
            <a:r>
              <a:rPr lang="en-US" sz="2400" i="1" dirty="0"/>
              <a:t>But He, because He continues forever, has an unchangeable priesthood.</a:t>
            </a:r>
            <a:r>
              <a:rPr lang="en-US" sz="2400" i="1" baseline="30000" dirty="0"/>
              <a:t> 25</a:t>
            </a:r>
            <a:r>
              <a:rPr lang="en-US" sz="2400" i="1" dirty="0"/>
              <a:t> Therefore He is also able to save to the uttermost those who come to God through Him, since He always lives to make intercession for them.”</a:t>
            </a:r>
          </a:p>
          <a:p>
            <a:pPr marL="1210437" lvl="2" indent="-285750">
              <a:buFont typeface="Arial" panose="020B0604020202020204" pitchFamily="34" charset="0"/>
              <a:buChar char="•"/>
            </a:pPr>
            <a:r>
              <a:rPr lang="en-US" sz="1600" b="0" i="0" dirty="0"/>
              <a:t>That censer, thrown to the earth, shows that when God hears the prayers and intercessions of the saints, He responds!</a:t>
            </a:r>
          </a:p>
          <a:p>
            <a:pPr marL="753237" lvl="1" indent="-285750">
              <a:buFont typeface="Arial" panose="020B0604020202020204" pitchFamily="34" charset="0"/>
              <a:buChar char="•"/>
            </a:pPr>
            <a:r>
              <a:rPr lang="en-US" sz="1600" b="1" i="0" dirty="0"/>
              <a:t>God’s chastisement of men is designed to bring them to repentance</a:t>
            </a:r>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God hears our prayers as well!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(Hebrews 4:16), </a:t>
            </a:r>
            <a:r>
              <a:rPr lang="en-US" sz="1100" b="0" i="1" dirty="0"/>
              <a:t>“</a:t>
            </a:r>
            <a:r>
              <a:rPr lang="en-US" sz="1600" b="0" i="1" dirty="0"/>
              <a:t>Let us therefore come boldly to the throne of grace, that we may obtain mercy and find grace to help in time of need.”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Ultimately, God is in control, not wicked 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(Acts 17:29-31), </a:t>
            </a:r>
            <a:r>
              <a:rPr lang="en-US" sz="1100" b="0" i="1" dirty="0"/>
              <a:t>“</a:t>
            </a:r>
            <a:r>
              <a:rPr lang="en-US" sz="1600" i="1" dirty="0"/>
              <a:t>Therefore, since we are the offspring of God, we ought not to think that the Divine Nature is like gold or silver or stone, something shaped by art and man's devising.</a:t>
            </a:r>
            <a:r>
              <a:rPr lang="en-US" sz="1600" i="1" baseline="30000" dirty="0"/>
              <a:t> 30</a:t>
            </a:r>
            <a:r>
              <a:rPr lang="en-US" sz="1600" i="1" dirty="0"/>
              <a:t> Truly, these times of ignorance God overlooked, but now commands all men everywhere to repent,</a:t>
            </a:r>
            <a:r>
              <a:rPr lang="en-US" sz="1600" i="1" baseline="30000" dirty="0"/>
              <a:t> 31</a:t>
            </a:r>
            <a:r>
              <a:rPr lang="en-US" sz="1600" i="1" dirty="0"/>
              <a:t> because He has appointed a day on which He will judge the world in righteousness by the Man whom He has ordained. He has given assurance of this to all by raising Him from the dead.”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Remember, God chastises for a reasons (especially those who are his).  So, heed it and soften your heart!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(Proverbs 3:11-12), </a:t>
            </a:r>
            <a:r>
              <a:rPr lang="en-US" sz="1100" b="1" i="1" dirty="0"/>
              <a:t>“</a:t>
            </a:r>
            <a:r>
              <a:rPr lang="en-US" sz="1600" i="1" dirty="0"/>
              <a:t>My son, do not despise the chastening of the Lord, Nor detest His correction; </a:t>
            </a:r>
            <a:r>
              <a:rPr lang="en-US" sz="1600" i="1" baseline="30000" dirty="0"/>
              <a:t>12</a:t>
            </a:r>
            <a:r>
              <a:rPr lang="en-US" sz="1600" i="1" dirty="0"/>
              <a:t> for whom the Lord loves He corrects, just as a father the son in whom he delights.”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(Hebrews 12:7-11), </a:t>
            </a:r>
            <a:r>
              <a:rPr lang="en-US" sz="1600" b="1" i="1" dirty="0"/>
              <a:t>“</a:t>
            </a:r>
            <a:r>
              <a:rPr lang="en-US" sz="1600" i="1" dirty="0"/>
              <a:t>If you endure chastening, God deals with you as with sons; for what son is there whom a father does not chasten?</a:t>
            </a:r>
            <a:r>
              <a:rPr lang="en-US" sz="1600" i="1" baseline="30000" dirty="0"/>
              <a:t> 8</a:t>
            </a:r>
            <a:r>
              <a:rPr lang="en-US" sz="1600" i="1" dirty="0"/>
              <a:t> But if you are without chastening, of which all have become partakers, then you are illegitimate and not sons.</a:t>
            </a:r>
            <a:r>
              <a:rPr lang="en-US" sz="1600" i="1" baseline="30000" dirty="0"/>
              <a:t> 9</a:t>
            </a:r>
            <a:r>
              <a:rPr lang="en-US" sz="1600" i="1" dirty="0"/>
              <a:t> Furthermore, we have had human fathers who corrected us, and we paid them respect. Shall we not much more readily be in subjection to the Father of spirits and live?</a:t>
            </a:r>
            <a:r>
              <a:rPr lang="en-US" sz="1600" i="1" baseline="30000" dirty="0"/>
              <a:t> 10</a:t>
            </a:r>
            <a:r>
              <a:rPr lang="en-US" sz="1600" i="1" dirty="0"/>
              <a:t> For they indeed for a few days chastened us as seemed best to them, but He for our profit, that we may be partakers of His holiness.</a:t>
            </a:r>
            <a:r>
              <a:rPr lang="en-US" sz="1600" i="1" baseline="30000" dirty="0"/>
              <a:t> 11</a:t>
            </a:r>
            <a:r>
              <a:rPr lang="en-US" sz="1600" i="1" dirty="0"/>
              <a:t> Now no chastening seems to be joyful for the present, but painful; nevertheless, afterward it yields the peaceable fruit of righteousness to those who have been trained by it.”</a:t>
            </a:r>
            <a:endParaRPr lang="en-US" sz="1100" b="1"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588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8 &amp; 9</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Seal (8:1)</a:t>
            </a:r>
          </a:p>
          <a:p>
            <a:pPr marL="632508" lvl="1" indent="-175308">
              <a:buFont typeface="Arial" panose="020B0604020202020204" pitchFamily="34" charset="0"/>
              <a:buChar char="•"/>
            </a:pPr>
            <a:r>
              <a:rPr lang="en-US" b="0" i="0" dirty="0"/>
              <a:t>The 7</a:t>
            </a:r>
            <a:r>
              <a:rPr lang="en-US" b="0" i="0" baseline="30000" dirty="0"/>
              <a:t>th</a:t>
            </a:r>
            <a:r>
              <a:rPr lang="en-US" b="0" i="0" dirty="0"/>
              <a:t> seal picks up where chapter 6 left off (the opening of seals 1-6)</a:t>
            </a:r>
          </a:p>
          <a:p>
            <a:pPr marL="632508" lvl="1" indent="-175308">
              <a:buFont typeface="Arial" panose="020B0604020202020204" pitchFamily="34" charset="0"/>
              <a:buChar char="•"/>
            </a:pPr>
            <a:r>
              <a:rPr lang="en-US" b="0" i="0" dirty="0"/>
              <a:t>The seals closed the scroll/book introduced in Revelation 5. Only the Christ was worthy of opening them</a:t>
            </a:r>
          </a:p>
          <a:p>
            <a:pPr marL="632508" lvl="1" indent="-175308">
              <a:buFont typeface="Arial" panose="020B0604020202020204" pitchFamily="34" charset="0"/>
              <a:buChar char="•"/>
            </a:pPr>
            <a:r>
              <a:rPr lang="en-US" b="0" i="0" dirty="0"/>
              <a:t>Each of the first six seals signified the efforts of the ungodly to bring suffering to God’s people.</a:t>
            </a:r>
          </a:p>
          <a:p>
            <a:pPr marL="632508" lvl="1" indent="-175308">
              <a:buFont typeface="Arial" panose="020B0604020202020204" pitchFamily="34" charset="0"/>
              <a:buChar char="•"/>
            </a:pPr>
            <a:r>
              <a:rPr lang="en-US" b="0" i="0" dirty="0"/>
              <a:t>The 7</a:t>
            </a:r>
            <a:r>
              <a:rPr lang="en-US" b="0" i="0" baseline="30000" dirty="0"/>
              <a:t>th</a:t>
            </a:r>
            <a:r>
              <a:rPr lang="en-US" b="0" i="0" dirty="0"/>
              <a:t> seal signified preparation for the sounding of the 7 trumpets</a:t>
            </a:r>
          </a:p>
          <a:p>
            <a:pPr marL="175308" lvl="0" indent="-175308">
              <a:buFont typeface="Arial" panose="020B0604020202020204" pitchFamily="34" charset="0"/>
              <a:buChar char="•"/>
            </a:pPr>
            <a:r>
              <a:rPr lang="en-US" b="1" i="0" dirty="0"/>
              <a:t>Silence (8:1)</a:t>
            </a:r>
          </a:p>
          <a:p>
            <a:pPr marL="632508" lvl="1" indent="-175308">
              <a:buFont typeface="Arial" panose="020B0604020202020204" pitchFamily="34" charset="0"/>
              <a:buChar char="•"/>
            </a:pPr>
            <a:r>
              <a:rPr lang="en-US" b="0" i="0" dirty="0"/>
              <a:t>An interlude in heaven, when no sound is uttered</a:t>
            </a:r>
          </a:p>
          <a:p>
            <a:pPr marL="632508" lvl="1" indent="-175308">
              <a:buFont typeface="Arial" panose="020B0604020202020204" pitchFamily="34" charset="0"/>
              <a:buChar char="•"/>
            </a:pPr>
            <a:r>
              <a:rPr lang="en-US" b="0" i="0" dirty="0"/>
              <a:t>½ hour in duration, consider how this silence must have impacted John</a:t>
            </a:r>
          </a:p>
          <a:p>
            <a:pPr marL="632508" lvl="1" indent="-175308">
              <a:buFont typeface="Arial" panose="020B0604020202020204" pitchFamily="34" charset="0"/>
              <a:buChar char="•"/>
            </a:pPr>
            <a:r>
              <a:rPr lang="en-US" b="1" i="0" dirty="0"/>
              <a:t>(</a:t>
            </a:r>
            <a:r>
              <a:rPr lang="en-US" b="1" i="0" dirty="0" err="1"/>
              <a:t>Harkrider</a:t>
            </a:r>
            <a:r>
              <a:rPr lang="en-US" b="1" i="0" dirty="0"/>
              <a:t>) </a:t>
            </a:r>
            <a:r>
              <a:rPr lang="en-US" b="0" i="0" dirty="0"/>
              <a:t>“This interlude wherein no sound is uttered must have been impressive.  Reverence must have filled John’s heart in the anticipation of something awesome about to take place.”</a:t>
            </a:r>
          </a:p>
          <a:p>
            <a:pPr marL="175308" lvl="0" indent="-175308">
              <a:buFont typeface="Arial" panose="020B0604020202020204" pitchFamily="34" charset="0"/>
              <a:buChar char="•"/>
            </a:pPr>
            <a:r>
              <a:rPr lang="en-US" b="1" i="0" dirty="0"/>
              <a:t>Seven (8:2,6)</a:t>
            </a:r>
          </a:p>
          <a:p>
            <a:pPr marL="632508" lvl="1" indent="-175308">
              <a:buFont typeface="Arial" panose="020B0604020202020204" pitchFamily="34" charset="0"/>
              <a:buChar char="•"/>
            </a:pPr>
            <a:r>
              <a:rPr lang="en-US" b="0" i="0" dirty="0"/>
              <a:t>The number indicates perfection, completion.  A complete number. Exactly the right amount.</a:t>
            </a:r>
          </a:p>
          <a:p>
            <a:pPr marL="175308" lvl="0" indent="-175308">
              <a:buFont typeface="Arial" panose="020B0604020202020204" pitchFamily="34" charset="0"/>
              <a:buChar char="•"/>
            </a:pPr>
            <a:r>
              <a:rPr lang="en-US" b="1" i="0" dirty="0"/>
              <a:t>Angels (8:2)</a:t>
            </a:r>
          </a:p>
          <a:p>
            <a:pPr marL="632508" lvl="1" indent="-175308">
              <a:buFont typeface="Arial" panose="020B0604020202020204" pitchFamily="34" charset="0"/>
              <a:buChar char="•"/>
            </a:pPr>
            <a:r>
              <a:rPr lang="en-US" b="0" i="0" dirty="0"/>
              <a:t>Messengers or servants of God tasked with carrying out His chastisements on Mankind.</a:t>
            </a:r>
          </a:p>
          <a:p>
            <a:pPr marL="1089708" lvl="2" indent="-175308">
              <a:buFont typeface="Arial" panose="020B0604020202020204" pitchFamily="34" charset="0"/>
              <a:buChar char="•"/>
            </a:pPr>
            <a:r>
              <a:rPr lang="en-US" b="0" i="0" dirty="0"/>
              <a:t>7 angels who were given the 7 trumpets to sound (8:2)</a:t>
            </a:r>
          </a:p>
          <a:p>
            <a:pPr marL="1089708" lvl="2" indent="-175308">
              <a:buFont typeface="Arial" panose="020B0604020202020204" pitchFamily="34" charset="0"/>
              <a:buChar char="•"/>
            </a:pPr>
            <a:r>
              <a:rPr lang="en-US" b="0" i="0" dirty="0"/>
              <a:t>Another angel, given the golden censer (8:3)</a:t>
            </a:r>
          </a:p>
          <a:p>
            <a:pPr marL="1089708" lvl="2" indent="-175308">
              <a:buFont typeface="Arial" panose="020B0604020202020204" pitchFamily="34" charset="0"/>
              <a:buChar char="•"/>
            </a:pPr>
            <a:r>
              <a:rPr lang="en-US" b="0" i="0" dirty="0"/>
              <a:t>An angel flying through the midst of heaven, pronouncing the three woes (8:13)</a:t>
            </a:r>
          </a:p>
          <a:p>
            <a:pPr marL="1089708" lvl="2" indent="-175308">
              <a:buFont typeface="Arial" panose="020B0604020202020204" pitchFamily="34" charset="0"/>
              <a:buChar char="•"/>
            </a:pPr>
            <a:r>
              <a:rPr lang="en-US" b="0" i="0" dirty="0"/>
              <a:t>Angel of the bottomless pit (reference later) (9:9:11)</a:t>
            </a:r>
          </a:p>
          <a:p>
            <a:pPr marL="1089708" lvl="2" indent="-175308">
              <a:buFont typeface="Arial" panose="020B0604020202020204" pitchFamily="34" charset="0"/>
              <a:buChar char="•"/>
            </a:pPr>
            <a:r>
              <a:rPr lang="en-US" b="0" i="0" dirty="0"/>
              <a:t>Four angels bound at the great river Euphrates (9:14)</a:t>
            </a:r>
          </a:p>
          <a:p>
            <a:pPr marL="175308" lvl="0" indent="-175308">
              <a:buFont typeface="Arial" panose="020B0604020202020204" pitchFamily="34" charset="0"/>
              <a:buChar char="•"/>
            </a:pPr>
            <a:r>
              <a:rPr lang="en-US" b="1" i="0" dirty="0"/>
              <a:t>Trumpets (8:2,6,13)</a:t>
            </a:r>
          </a:p>
          <a:p>
            <a:pPr marL="632508" lvl="1" indent="-175308">
              <a:buFont typeface="Arial" panose="020B0604020202020204" pitchFamily="34" charset="0"/>
              <a:buChar char="•"/>
            </a:pPr>
            <a:r>
              <a:rPr lang="en-US" b="1" i="0" dirty="0"/>
              <a:t>(</a:t>
            </a:r>
            <a:r>
              <a:rPr lang="en-US" b="1" i="0" dirty="0" err="1"/>
              <a:t>Harkrider</a:t>
            </a:r>
            <a:r>
              <a:rPr lang="en-US" b="1" i="0" dirty="0"/>
              <a:t>) </a:t>
            </a:r>
            <a:r>
              <a:rPr lang="en-US" b="0" i="0" dirty="0"/>
              <a:t>“The trumpets of God reveal the workings of God in calling men to repentance”</a:t>
            </a:r>
          </a:p>
          <a:p>
            <a:pPr marL="632508" lvl="1" indent="-175308">
              <a:buFont typeface="Arial" panose="020B0604020202020204" pitchFamily="34" charset="0"/>
              <a:buChar char="•"/>
            </a:pPr>
            <a:r>
              <a:rPr lang="en-US" b="0" i="0" dirty="0"/>
              <a:t>A pronouncement of the coming chastisements that God would bring upon men.</a:t>
            </a:r>
          </a:p>
          <a:p>
            <a:pPr marL="632508" lvl="1" indent="-175308">
              <a:buFont typeface="Arial" panose="020B0604020202020204" pitchFamily="34" charset="0"/>
              <a:buChar char="•"/>
            </a:pPr>
            <a:r>
              <a:rPr lang="en-US" b="0" i="0" dirty="0"/>
              <a:t>Examples of trumpets in Bible</a:t>
            </a:r>
          </a:p>
          <a:p>
            <a:pPr marL="0" lvl="0" indent="0">
              <a:buFont typeface="Arial" panose="020B0604020202020204" pitchFamily="34" charset="0"/>
              <a:buNone/>
            </a:pPr>
            <a:r>
              <a:rPr lang="en-US" b="1" i="0" dirty="0"/>
              <a:t>(Matthew 6:2), </a:t>
            </a:r>
            <a:r>
              <a:rPr lang="en-US" b="0" i="1" dirty="0"/>
              <a:t>“</a:t>
            </a:r>
            <a:r>
              <a:rPr lang="en-US" i="1" dirty="0"/>
              <a:t>Therefore, when you do a charitable deed, do not sound a trumpet before you as the hypocrites do in the synagogues and in the streets, that they may have glory from men. Assuredly, I say to you, they have their reward.”</a:t>
            </a:r>
            <a:endParaRPr lang="en-US" b="0" i="1" dirty="0"/>
          </a:p>
          <a:p>
            <a:pPr marL="0" lvl="0" indent="0">
              <a:buFont typeface="Arial" panose="020B0604020202020204" pitchFamily="34" charset="0"/>
              <a:buNone/>
            </a:pPr>
            <a:r>
              <a:rPr lang="en-US" b="1" i="0" dirty="0"/>
              <a:t>(Numbers 10:1-2), </a:t>
            </a:r>
            <a:r>
              <a:rPr lang="en-US" b="0" i="1" dirty="0"/>
              <a:t>“</a:t>
            </a:r>
            <a:r>
              <a:rPr lang="en-US" i="1" dirty="0"/>
              <a:t>And the Lord spoke to Moses, saying:</a:t>
            </a:r>
            <a:r>
              <a:rPr lang="en-US" i="1" baseline="30000" dirty="0"/>
              <a:t> 2</a:t>
            </a:r>
            <a:r>
              <a:rPr lang="en-US" i="1" dirty="0"/>
              <a:t> “Make two silver trumpets for yourself; you shall make them of hammered work; you shall use them for calling the congregation and for directing the movement of the camps.”</a:t>
            </a:r>
            <a:endParaRPr lang="en-US" b="0" i="1" dirty="0"/>
          </a:p>
          <a:p>
            <a:pPr marL="0" lvl="0" indent="0">
              <a:buFont typeface="Arial" panose="020B0604020202020204" pitchFamily="34" charset="0"/>
              <a:buNone/>
            </a:pPr>
            <a:r>
              <a:rPr lang="en-US" b="1" i="0" dirty="0"/>
              <a:t>(1 Chronicles 15:28), [David brings the ark to Jerusalem], </a:t>
            </a:r>
            <a:r>
              <a:rPr lang="en-US" b="0" i="1" dirty="0"/>
              <a:t>“</a:t>
            </a:r>
            <a:r>
              <a:rPr lang="en-US" i="1" dirty="0"/>
              <a:t>Thus all Israel brought up the ark of the covenant of the Lord with shouting and with the sound of the horn, with trumpets and with cymbals, making music with stringed instruments and harps.”</a:t>
            </a:r>
            <a:endParaRPr lang="en-US" b="0" i="1" dirty="0"/>
          </a:p>
          <a:p>
            <a:pPr marL="0" lvl="0" indent="0">
              <a:buFont typeface="Arial" panose="020B0604020202020204" pitchFamily="34" charset="0"/>
              <a:buNone/>
            </a:pPr>
            <a:r>
              <a:rPr lang="en-US" b="1" i="0" dirty="0"/>
              <a:t>(Joshua 6:4-5), [Israel at Jericho], </a:t>
            </a:r>
            <a:r>
              <a:rPr lang="en-US" b="0" i="1" dirty="0"/>
              <a:t>“</a:t>
            </a:r>
            <a:r>
              <a:rPr lang="en-US" i="1" dirty="0"/>
              <a:t>And seven priests shall bear seven trumpets of rams' horns before the ark. But the seventh day you shall march around the city seven times, and the priests shall blow the trumpets.</a:t>
            </a:r>
            <a:r>
              <a:rPr lang="en-US" i="1" baseline="30000" dirty="0"/>
              <a:t> 5</a:t>
            </a:r>
            <a:r>
              <a:rPr lang="en-US" i="1" dirty="0"/>
              <a:t> It shall come to pass, when they make a long blast with the ram's horn, and when you hear the sound of the trumpet, that all the people shall shout with a great shout; then the wall of the city will fall down flat. And the people shall go up every man straight before him.”</a:t>
            </a:r>
          </a:p>
          <a:p>
            <a:pPr marL="628650" lvl="1" indent="-171450">
              <a:buFont typeface="Arial" panose="020B0604020202020204" pitchFamily="34" charset="0"/>
              <a:buChar char="•"/>
            </a:pPr>
            <a:r>
              <a:rPr lang="en-US" b="0" i="0" dirty="0"/>
              <a:t>Trumpets also symbolize a warning (calling men to repent)</a:t>
            </a:r>
          </a:p>
          <a:p>
            <a:pPr marL="0" lvl="0" indent="0">
              <a:buFont typeface="Arial" panose="020B0604020202020204" pitchFamily="34" charset="0"/>
              <a:buNone/>
            </a:pPr>
            <a:r>
              <a:rPr lang="en-US" b="1" i="0" dirty="0"/>
              <a:t>(Ezekiel 33:1-6), </a:t>
            </a:r>
            <a:r>
              <a:rPr lang="en-US" b="0" i="1" dirty="0"/>
              <a:t>“</a:t>
            </a:r>
            <a:r>
              <a:rPr lang="en-US" i="1" dirty="0"/>
              <a:t>Again the word of the Lord came to me, saying,</a:t>
            </a:r>
            <a:r>
              <a:rPr lang="en-US" i="1" baseline="30000" dirty="0"/>
              <a:t> 2</a:t>
            </a:r>
            <a:r>
              <a:rPr lang="en-US" i="1" dirty="0"/>
              <a:t> “Son of man, speak to the children of your people, and say to them: ‘When I bring the sword upon a land, and the people of the land take a man from their territory and make him their watchman,</a:t>
            </a:r>
            <a:r>
              <a:rPr lang="en-US" i="1" baseline="30000" dirty="0"/>
              <a:t> 3</a:t>
            </a:r>
            <a:r>
              <a:rPr lang="en-US" i="1" dirty="0"/>
              <a:t> when he sees the sword coming upon the land, if he blows the trumpet and warns the people,</a:t>
            </a:r>
            <a:r>
              <a:rPr lang="en-US" i="1" baseline="30000" dirty="0"/>
              <a:t> 4</a:t>
            </a:r>
            <a:r>
              <a:rPr lang="en-US" i="1" dirty="0"/>
              <a:t> then whoever hears the sound of the trumpet and does not take warning, if the sword comes and takes him away, his blood shall be on his own head.</a:t>
            </a:r>
            <a:r>
              <a:rPr lang="en-US" i="1" baseline="30000" dirty="0"/>
              <a:t> 5</a:t>
            </a:r>
            <a:r>
              <a:rPr lang="en-US" i="1" dirty="0"/>
              <a:t> He heard the sound of the trumpet, but did not take warning; his blood shall be upon himself. But he who takes warning will save his life.</a:t>
            </a:r>
            <a:r>
              <a:rPr lang="en-US" i="1" baseline="30000" dirty="0"/>
              <a:t> 6</a:t>
            </a:r>
            <a:r>
              <a:rPr lang="en-US" i="1" dirty="0"/>
              <a:t> But if the watchman sees the sword coming and does not blow the trumpet, and the people are not warned, and the sword comes and takes any person from among them, he is taken away in his iniquity; but his blood I will require at the watchman's hand.’”</a:t>
            </a:r>
            <a:endParaRPr lang="en-US" b="0" i="1" dirty="0"/>
          </a:p>
          <a:p>
            <a:pPr marL="175308" lvl="0" indent="-175308">
              <a:buFont typeface="Arial" panose="020B0604020202020204" pitchFamily="34" charset="0"/>
              <a:buChar char="•"/>
            </a:pPr>
            <a:r>
              <a:rPr lang="en-US" b="1" i="0" dirty="0"/>
              <a:t>Golden Censer (8:3,5)</a:t>
            </a:r>
          </a:p>
          <a:p>
            <a:pPr marL="632508" lvl="1" indent="-175308">
              <a:buFont typeface="Arial" panose="020B0604020202020204" pitchFamily="34" charset="0"/>
              <a:buChar char="•"/>
            </a:pPr>
            <a:r>
              <a:rPr lang="en-US" b="0" i="0" dirty="0"/>
              <a:t>A firepan in which hot coals from the altar were placed, and grains of incense were burned on the coals to produce a sweet smell for the Lord</a:t>
            </a:r>
          </a:p>
          <a:p>
            <a:pPr marL="0" lvl="0" indent="0">
              <a:buFont typeface="Arial" panose="020B0604020202020204" pitchFamily="34" charset="0"/>
              <a:buNone/>
            </a:pPr>
            <a:r>
              <a:rPr lang="en-US" b="1" i="0" dirty="0"/>
              <a:t>(Leviticus 10:1), </a:t>
            </a:r>
            <a:r>
              <a:rPr lang="en-US" b="0" i="1" dirty="0"/>
              <a:t>“Then Nadab and Abihu, the sons of Aaron, each took his censer and put fire in it, put incense on it, and offered profane fire before the Lord, which He had not commanded them.”</a:t>
            </a:r>
          </a:p>
          <a:p>
            <a:pPr marL="0" lvl="0" indent="0">
              <a:buFont typeface="Arial" panose="020B0604020202020204" pitchFamily="34" charset="0"/>
              <a:buNone/>
            </a:pPr>
            <a:r>
              <a:rPr lang="en-US" b="1" i="0" dirty="0"/>
              <a:t>(Leviticus 16:12-13), [Instructions to Aaron as high priest], </a:t>
            </a:r>
            <a:r>
              <a:rPr lang="en-US" b="0" i="1" dirty="0"/>
              <a:t>“Then he shall take a censer full of burning coals of fire from the altar before the Lord, with his hands full of sweet incense beaten fine, and bring it inside the veil.</a:t>
            </a:r>
            <a:r>
              <a:rPr lang="en-US" b="0" i="1" baseline="30000" dirty="0"/>
              <a:t> 13</a:t>
            </a:r>
            <a:r>
              <a:rPr lang="en-US" b="0" i="1" dirty="0"/>
              <a:t> And he shall put the incense on </a:t>
            </a:r>
            <a:r>
              <a:rPr lang="en-US" i="1" dirty="0"/>
              <a:t>the fire before the Lord, that the cloud of incense may cover the mercy seat that is on the Testimony, lest he die.”</a:t>
            </a:r>
          </a:p>
          <a:p>
            <a:pPr marL="628650" lvl="1" indent="-171450">
              <a:buFont typeface="Arial" panose="020B0604020202020204" pitchFamily="34" charset="0"/>
              <a:buChar char="•"/>
            </a:pPr>
            <a:r>
              <a:rPr lang="en-US" b="0" i="0" dirty="0"/>
              <a:t>In Revelation 5:2, the incense represented the prayers of the saints, before the throne of God</a:t>
            </a:r>
          </a:p>
          <a:p>
            <a:pPr marL="0" lvl="0" indent="0">
              <a:buFont typeface="Arial" panose="020B0604020202020204" pitchFamily="34" charset="0"/>
              <a:buNone/>
            </a:pPr>
            <a:r>
              <a:rPr lang="en-US" b="1" i="0" dirty="0"/>
              <a:t>(Psalm 141:2), </a:t>
            </a:r>
            <a:r>
              <a:rPr lang="en-US" b="0" i="1" dirty="0"/>
              <a:t>“Let my prayer be set before You as incense, the lifting up of my hands as the evening sacrifice.”</a:t>
            </a:r>
          </a:p>
          <a:p>
            <a:pPr marL="175308" lvl="0" indent="-175308">
              <a:buFont typeface="Arial" panose="020B0604020202020204" pitchFamily="34" charset="0"/>
              <a:buChar char="•"/>
            </a:pPr>
            <a:r>
              <a:rPr lang="en-US" b="1" i="0" dirty="0"/>
              <a:t>Much Incense (8:3,4)</a:t>
            </a:r>
          </a:p>
          <a:p>
            <a:pPr marL="632508" lvl="1" indent="-175308">
              <a:buFont typeface="Arial" panose="020B0604020202020204" pitchFamily="34" charset="0"/>
              <a:buChar char="•"/>
            </a:pPr>
            <a:r>
              <a:rPr lang="en-US" b="0" i="0" dirty="0"/>
              <a:t>Here, the incense is presented as separate from the prayers of the saints</a:t>
            </a:r>
          </a:p>
          <a:p>
            <a:pPr marL="632508" lvl="1" indent="-175308">
              <a:buFont typeface="Arial" panose="020B0604020202020204" pitchFamily="34" charset="0"/>
              <a:buChar char="•"/>
            </a:pPr>
            <a:r>
              <a:rPr lang="en-US" b="0" i="0" dirty="0"/>
              <a:t>William Hendriksen thinks the “much incense” represents our Savior’s intercession in heaven for the persecuted children of God.</a:t>
            </a:r>
          </a:p>
          <a:p>
            <a:pPr marL="0" lvl="0" indent="0">
              <a:buFont typeface="Arial" panose="020B0604020202020204" pitchFamily="34" charset="0"/>
              <a:buNone/>
            </a:pPr>
            <a:r>
              <a:rPr lang="en-US" b="1" i="0" dirty="0"/>
              <a:t>(Hebrews 7:25), </a:t>
            </a:r>
            <a:r>
              <a:rPr lang="en-US" b="0" i="1" dirty="0"/>
              <a:t>“</a:t>
            </a:r>
            <a:r>
              <a:rPr lang="en-US" i="1" dirty="0"/>
              <a:t>Therefore He is also able to save to the uttermost those who come to God through Him, since He always lives to make intercession for them.”</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Note here by </a:t>
            </a:r>
            <a:r>
              <a:rPr lang="en-US" b="1" i="0" dirty="0" err="1"/>
              <a:t>Harkider</a:t>
            </a:r>
            <a:r>
              <a:rPr lang="en-US" b="1" i="0" dirty="0"/>
              <a:t> that is very good:  Regarding incense… </a:t>
            </a:r>
            <a:r>
              <a:rPr lang="en-US" b="0" i="0" dirty="0"/>
              <a:t>“God continually hears the prayers of His people… What an assurance for the saints! Some readers of Revelation concentrated upon the fire, earthquakes, and other frightful events.  Those who know the Lord read the same book and find comfort, peace and blissful hope. The difference in what one finds in Revelation is usually determined by the quality of life being lived and how much time is spent in prayer.”</a:t>
            </a:r>
          </a:p>
          <a:p>
            <a:pPr marL="0" lvl="0" indent="0">
              <a:buFont typeface="Arial" panose="020B0604020202020204" pitchFamily="34" charset="0"/>
              <a:buNone/>
            </a:pPr>
            <a:endParaRPr lang="en-US" b="0" i="0" dirty="0"/>
          </a:p>
          <a:p>
            <a:pPr marL="175308" lvl="0" indent="-175308">
              <a:buFont typeface="Arial" panose="020B0604020202020204" pitchFamily="34" charset="0"/>
              <a:buChar char="•"/>
            </a:pPr>
            <a:r>
              <a:rPr lang="en-US" b="1" i="0" dirty="0"/>
              <a:t>Noises, </a:t>
            </a:r>
            <a:r>
              <a:rPr lang="en-US" b="1" i="0" dirty="0" err="1"/>
              <a:t>thunderings</a:t>
            </a:r>
            <a:r>
              <a:rPr lang="en-US" b="1" i="0" dirty="0"/>
              <a:t>, lightnings and an earthquake (8:5)</a:t>
            </a:r>
          </a:p>
          <a:p>
            <a:pPr marL="632508" lvl="1" indent="-175308">
              <a:buFont typeface="Arial" panose="020B0604020202020204" pitchFamily="34" charset="0"/>
              <a:buChar char="•"/>
            </a:pPr>
            <a:r>
              <a:rPr lang="en-US" b="0" i="0" dirty="0"/>
              <a:t>Fire taken from the censer, and thrown to the earth</a:t>
            </a:r>
          </a:p>
          <a:p>
            <a:pPr marL="632508" lvl="1" indent="-175308">
              <a:buFont typeface="Arial" panose="020B0604020202020204" pitchFamily="34" charset="0"/>
              <a:buChar char="•"/>
            </a:pPr>
            <a:r>
              <a:rPr lang="en-US" b="0" i="0" dirty="0"/>
              <a:t>Signifies God’s response to the prayers and petitions made by God’s people</a:t>
            </a:r>
          </a:p>
          <a:p>
            <a:pPr marL="632508" lvl="1" indent="-175308">
              <a:buFont typeface="Arial" panose="020B0604020202020204" pitchFamily="34" charset="0"/>
              <a:buChar char="•"/>
            </a:pPr>
            <a:r>
              <a:rPr lang="en-US" b="0" i="0" dirty="0"/>
              <a:t>The most powerful being in the universe is activated to deliver our escape because we appeal to Him</a:t>
            </a:r>
          </a:p>
          <a:p>
            <a:pPr marL="632508" lvl="1" indent="-175308">
              <a:buFont typeface="Arial" panose="020B0604020202020204" pitchFamily="34" charset="0"/>
              <a:buChar char="•"/>
            </a:pPr>
            <a:r>
              <a:rPr lang="en-US" b="0" i="0" dirty="0"/>
              <a:t>All of these noises and cataclysms indicate that God is beginning His work.  Justice is coming.</a:t>
            </a:r>
          </a:p>
          <a:p>
            <a:pPr marL="175308" lvl="0" indent="-175308">
              <a:buFont typeface="Arial" panose="020B0604020202020204" pitchFamily="34" charset="0"/>
              <a:buChar char="•"/>
            </a:pPr>
            <a:r>
              <a:rPr lang="en-US" b="1" i="0" dirty="0"/>
              <a:t>To sound/sounded (8:6,7,8,10,12; 9:1,13)</a:t>
            </a:r>
          </a:p>
          <a:p>
            <a:pPr marL="632508" lvl="1" indent="-175308">
              <a:buFont typeface="Arial" panose="020B0604020202020204" pitchFamily="34" charset="0"/>
              <a:buChar char="•"/>
            </a:pPr>
            <a:r>
              <a:rPr lang="en-US" b="0" i="0" dirty="0"/>
              <a:t>Each sounding of the trumpet reveals a chastisement/judgment from God</a:t>
            </a:r>
          </a:p>
          <a:p>
            <a:pPr marL="175308" lvl="0" indent="-175308">
              <a:buFont typeface="Arial" panose="020B0604020202020204" pitchFamily="34" charset="0"/>
              <a:buChar char="•"/>
            </a:pPr>
            <a:r>
              <a:rPr lang="en-US" b="1" i="0" dirty="0"/>
              <a:t>Hail &amp; fire, mingled with blood (8:7) (First, trumpet, striking all vegetation)</a:t>
            </a:r>
          </a:p>
          <a:p>
            <a:pPr marL="632508" lvl="1" indent="-175308">
              <a:buFont typeface="Arial" panose="020B0604020202020204" pitchFamily="34" charset="0"/>
              <a:buChar char="•"/>
            </a:pPr>
            <a:r>
              <a:rPr lang="en-US" b="0" i="0" dirty="0"/>
              <a:t>Burns up 1/3 of trees, and all green grass</a:t>
            </a:r>
          </a:p>
          <a:p>
            <a:pPr marL="632508" lvl="1" indent="-175308">
              <a:buFont typeface="Arial" panose="020B0604020202020204" pitchFamily="34" charset="0"/>
              <a:buChar char="•"/>
            </a:pPr>
            <a:r>
              <a:rPr lang="en-US" b="0" i="0" dirty="0"/>
              <a:t>(Consider what losing 1/3 of vegetation would do in affecting mankind).</a:t>
            </a:r>
          </a:p>
          <a:p>
            <a:pPr marL="632508" lvl="1" indent="-175308">
              <a:buFont typeface="Arial" panose="020B0604020202020204" pitchFamily="34" charset="0"/>
              <a:buChar char="•"/>
            </a:pPr>
            <a:r>
              <a:rPr lang="en-US" b="0" i="0" dirty="0"/>
              <a:t>All of these calamities would be familiar to Israel (as many are similar to the plagues which came upon Egypt)</a:t>
            </a:r>
          </a:p>
          <a:p>
            <a:pPr marL="1089708" lvl="2" indent="-175308">
              <a:buFont typeface="Arial" panose="020B0604020202020204" pitchFamily="34" charset="0"/>
              <a:buChar char="•"/>
            </a:pPr>
            <a:r>
              <a:rPr lang="en-US" b="0" i="0" dirty="0"/>
              <a:t>Hail (Exodus 9:23-25)</a:t>
            </a:r>
          </a:p>
          <a:p>
            <a:pPr marL="1089708" lvl="2" indent="-175308">
              <a:buFont typeface="Arial" panose="020B0604020202020204" pitchFamily="34" charset="0"/>
              <a:buChar char="•"/>
            </a:pPr>
            <a:r>
              <a:rPr lang="en-US" b="0" i="0" dirty="0"/>
              <a:t>Water to blood (Exodus 7:20-21)</a:t>
            </a:r>
          </a:p>
          <a:p>
            <a:pPr marL="1089708" lvl="2" indent="-175308">
              <a:buFont typeface="Arial" panose="020B0604020202020204" pitchFamily="34" charset="0"/>
              <a:buChar char="•"/>
            </a:pPr>
            <a:r>
              <a:rPr lang="en-US" b="0" i="0" dirty="0"/>
              <a:t>Darkness (Ex. 10:21-23)</a:t>
            </a:r>
          </a:p>
          <a:p>
            <a:pPr marL="1089708" lvl="2" indent="-175308">
              <a:buFont typeface="Arial" panose="020B0604020202020204" pitchFamily="34" charset="0"/>
              <a:buChar char="•"/>
            </a:pPr>
            <a:r>
              <a:rPr lang="en-US" b="0" i="0" dirty="0"/>
              <a:t>Locusts (Ex. 10:4-15)</a:t>
            </a:r>
          </a:p>
          <a:p>
            <a:pPr marL="632508" lvl="1" indent="-175308">
              <a:buFont typeface="Arial" panose="020B0604020202020204" pitchFamily="34" charset="0"/>
              <a:buChar char="•"/>
            </a:pPr>
            <a:r>
              <a:rPr lang="en-US" b="0" i="0" dirty="0"/>
              <a:t>Note, however, the book is written in symbols.  (We should not be perusing history trying to find a time where hail and fire came down from heaven, literally mingled with blood)</a:t>
            </a:r>
          </a:p>
          <a:p>
            <a:pPr marL="632508" lvl="1" indent="-175308">
              <a:buFont typeface="Arial" panose="020B0604020202020204" pitchFamily="34" charset="0"/>
              <a:buChar char="•"/>
            </a:pPr>
            <a:r>
              <a:rPr lang="en-US" b="1" i="0" dirty="0"/>
              <a:t>(</a:t>
            </a:r>
            <a:r>
              <a:rPr lang="en-US" b="1" i="0" dirty="0" err="1"/>
              <a:t>Harkrider</a:t>
            </a:r>
            <a:r>
              <a:rPr lang="en-US" b="1" i="0" dirty="0"/>
              <a:t>) </a:t>
            </a:r>
            <a:r>
              <a:rPr lang="en-US" b="0" i="0" dirty="0"/>
              <a:t>“Since Revelation is written in signs and symbols, the trumpets evidently  picture God’s warning judgments sent upon the wicked.  What is being portrayed is that the God of grace always gives ample time for anyone to repent before meting punishment.”</a:t>
            </a:r>
          </a:p>
          <a:p>
            <a:pPr marL="632508" lvl="1" indent="-175308">
              <a:buFont typeface="Arial" panose="020B0604020202020204" pitchFamily="34" charset="0"/>
              <a:buChar char="•"/>
            </a:pPr>
            <a:r>
              <a:rPr lang="en-US" b="1" i="0" dirty="0"/>
              <a:t>Note:  </a:t>
            </a:r>
            <a:r>
              <a:rPr lang="en-US" b="0" i="0" dirty="0"/>
              <a:t>Such physical calamities establish the truth that we are impotent.  We are not masters of the world in which we live. (Hurricanes, Ice storms, etc., etc.).</a:t>
            </a:r>
          </a:p>
          <a:p>
            <a:pPr marL="175308" lvl="0" indent="-175308">
              <a:buFont typeface="Arial" panose="020B0604020202020204" pitchFamily="34" charset="0"/>
              <a:buChar char="•"/>
            </a:pPr>
            <a:r>
              <a:rPr lang="en-US" b="1" i="0" dirty="0"/>
              <a:t>1/3 (8:7,9,11,12; 9:15,18)</a:t>
            </a:r>
          </a:p>
          <a:p>
            <a:pPr marL="632508" lvl="1" indent="-175308">
              <a:buFont typeface="Arial" panose="020B0604020202020204" pitchFamily="34" charset="0"/>
              <a:buChar char="•"/>
            </a:pPr>
            <a:r>
              <a:rPr lang="en-US" b="0" i="0" dirty="0"/>
              <a:t>Only a minority affected each time. A part of the whole. This would signify a “warning shot” from God to repent. (vegetation, seas, sea creatures, ships, waters, heavenly bodies, mankind). </a:t>
            </a:r>
          </a:p>
          <a:p>
            <a:pPr marL="632508" lvl="1" indent="-175308">
              <a:buFont typeface="Arial" panose="020B0604020202020204" pitchFamily="34" charset="0"/>
              <a:buChar char="•"/>
            </a:pPr>
            <a:r>
              <a:rPr lang="en-US" b="0" i="0" dirty="0"/>
              <a:t>1/3 is a minority amount, but significant.  If you are penalized a third, it hurts.</a:t>
            </a:r>
          </a:p>
          <a:p>
            <a:pPr marL="632508" lvl="1" indent="-175308">
              <a:buFont typeface="Arial" panose="020B0604020202020204" pitchFamily="34" charset="0"/>
              <a:buChar char="•"/>
            </a:pPr>
            <a:r>
              <a:rPr lang="en-US" b="0" i="0" dirty="0"/>
              <a:t>Nevertheless, not the same as the final judgment of </a:t>
            </a:r>
            <a:r>
              <a:rPr lang="en-US" b="1" i="0" dirty="0"/>
              <a:t>God, which will bring all the ungodly </a:t>
            </a:r>
            <a:r>
              <a:rPr lang="en-US" b="0" i="0" dirty="0"/>
              <a:t>under condemnation.  </a:t>
            </a:r>
          </a:p>
          <a:p>
            <a:pPr marL="175308" lvl="0" indent="-175308">
              <a:buFont typeface="Arial" panose="020B0604020202020204" pitchFamily="34" charset="0"/>
              <a:buChar char="•"/>
            </a:pPr>
            <a:r>
              <a:rPr lang="en-US" b="1" i="0" dirty="0"/>
              <a:t>Something like a big mountain burning with fire (8:8) 2</a:t>
            </a:r>
            <a:r>
              <a:rPr lang="en-US" b="1" i="0" baseline="30000" dirty="0"/>
              <a:t>nd</a:t>
            </a:r>
            <a:r>
              <a:rPr lang="en-US" b="1" i="0" dirty="0"/>
              <a:t> trumpet (8:8-9)</a:t>
            </a:r>
          </a:p>
          <a:p>
            <a:pPr marL="632508" lvl="1" indent="-175308">
              <a:buFont typeface="Arial" panose="020B0604020202020204" pitchFamily="34" charset="0"/>
              <a:buChar char="•"/>
            </a:pPr>
            <a:r>
              <a:rPr lang="en-US" b="0" i="0" dirty="0"/>
              <a:t>Picture a giant volcano, cast into the sea, poisoning the water, turning it to blood.</a:t>
            </a:r>
          </a:p>
          <a:p>
            <a:pPr marL="632508" lvl="1" indent="-175308">
              <a:buFont typeface="Arial" panose="020B0604020202020204" pitchFamily="34" charset="0"/>
              <a:buChar char="•"/>
            </a:pPr>
            <a:r>
              <a:rPr lang="en-US" b="0" i="0" dirty="0"/>
              <a:t>Note, this affects another aspect of nature.  (1 – vegetation), (2-sea with its life, and man’s ability to trade and travel via ship).</a:t>
            </a:r>
          </a:p>
          <a:p>
            <a:pPr marL="632508" lvl="1" indent="-175308">
              <a:buFont typeface="Arial" panose="020B0604020202020204" pitchFamily="34" charset="0"/>
              <a:buChar char="•"/>
            </a:pPr>
            <a:endParaRPr lang="en-US" b="1" i="0" dirty="0"/>
          </a:p>
          <a:p>
            <a:pPr marL="175308" lvl="0" indent="-175308">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656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8 &amp; 9</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Great star (Wormwood) (8:10-11) (Third Trumpet)</a:t>
            </a:r>
          </a:p>
          <a:p>
            <a:pPr marL="632508" lvl="1" indent="-175308">
              <a:buFont typeface="Arial" panose="020B0604020202020204" pitchFamily="34" charset="0"/>
              <a:buChar char="•"/>
            </a:pPr>
            <a:r>
              <a:rPr lang="en-US" b="0" i="0" dirty="0"/>
              <a:t>A poisoning of the land waters (rivers and fountains) 1/3.  Many men die (bitter/poisoned)</a:t>
            </a:r>
          </a:p>
          <a:p>
            <a:pPr marL="632508" lvl="1" indent="-175308">
              <a:buFont typeface="Arial" panose="020B0604020202020204" pitchFamily="34" charset="0"/>
              <a:buChar char="•"/>
            </a:pPr>
            <a:r>
              <a:rPr lang="en-US" b="0" i="0" dirty="0"/>
              <a:t>A huge star fell named wormwood.  Wormwood is a bitter plant, often mentioned in the OT, in conjunction with God’s chastisements</a:t>
            </a:r>
          </a:p>
          <a:p>
            <a:pPr marL="0" lvl="0" indent="0">
              <a:buFont typeface="Arial" panose="020B0604020202020204" pitchFamily="34" charset="0"/>
              <a:buNone/>
            </a:pPr>
            <a:r>
              <a:rPr lang="en-US" b="1" i="0" dirty="0"/>
              <a:t>(Deuteronomy 29:18) [God’s covenant renewed with Israel at Moab, to protect them from rebelliousness], </a:t>
            </a:r>
            <a:r>
              <a:rPr lang="en-US" b="0" i="1" dirty="0"/>
              <a:t>“</a:t>
            </a:r>
            <a:r>
              <a:rPr lang="en-US" i="1" dirty="0"/>
              <a:t>so that there may not be among you man or woman or family or tribe, whose heart turns away today from the Lord our God, to go and serve the gods of these nations, and that there may not be among you a root bearing bitterness or wormwood.”</a:t>
            </a:r>
          </a:p>
          <a:p>
            <a:pPr marL="0" lvl="0" indent="0">
              <a:buFont typeface="Arial" panose="020B0604020202020204" pitchFamily="34" charset="0"/>
              <a:buNone/>
            </a:pPr>
            <a:r>
              <a:rPr lang="en-US" b="1" i="0" dirty="0"/>
              <a:t>(Jeremiah 9:13-16), [Condemnation of His people during the late days of the kingdom of Judah], </a:t>
            </a:r>
            <a:r>
              <a:rPr lang="en-US" b="0" i="1" dirty="0"/>
              <a:t>“</a:t>
            </a:r>
            <a:r>
              <a:rPr lang="en-US" i="1" dirty="0"/>
              <a:t>And the Lord said, “Because they have forsaken My law which I set before them, and have not obeyed My voice, nor walked according to it,</a:t>
            </a:r>
            <a:r>
              <a:rPr lang="en-US" i="1" baseline="30000" dirty="0"/>
              <a:t> 14</a:t>
            </a:r>
            <a:r>
              <a:rPr lang="en-US" i="1" dirty="0"/>
              <a:t> but they have walked according to the dictates of their own hearts and after the Baals, which their fathers taught them,”</a:t>
            </a:r>
            <a:r>
              <a:rPr lang="en-US" i="1" baseline="30000" dirty="0"/>
              <a:t> 15</a:t>
            </a:r>
            <a:r>
              <a:rPr lang="en-US" i="1" dirty="0"/>
              <a:t> therefore thus says the Lord of hosts, the God of Israel: “Behold, I will feed them, this people, with wormwood, and give them water of gall to drink.</a:t>
            </a:r>
            <a:r>
              <a:rPr lang="en-US" i="1" baseline="30000" dirty="0"/>
              <a:t> 16</a:t>
            </a:r>
            <a:r>
              <a:rPr lang="en-US" i="1" dirty="0"/>
              <a:t> I will scatter them also among the Gentiles, whom neither they nor their fathers have known. And I will send a sword after them until I have consumed them.”</a:t>
            </a:r>
            <a:endParaRPr lang="en-US" b="0" i="1" dirty="0"/>
          </a:p>
          <a:p>
            <a:pPr marL="175308" lvl="0" indent="-175308">
              <a:buFont typeface="Arial" panose="020B0604020202020204" pitchFamily="34" charset="0"/>
              <a:buChar char="•"/>
            </a:pPr>
            <a:r>
              <a:rPr lang="en-US" b="1" i="0" dirty="0"/>
              <a:t>Three Woes (8:13) Fourth Trumpet (8:12-13)</a:t>
            </a:r>
          </a:p>
          <a:p>
            <a:pPr marL="632508" lvl="1" indent="-175308">
              <a:buFont typeface="Arial" panose="020B0604020202020204" pitchFamily="34" charset="0"/>
              <a:buChar char="•"/>
            </a:pPr>
            <a:r>
              <a:rPr lang="en-US" b="0" i="0" dirty="0"/>
              <a:t>First, heavens struck (1/3 of sun, moon, and stars) 1/3 day without sun, and night</a:t>
            </a:r>
          </a:p>
          <a:p>
            <a:pPr marL="632508" lvl="1" indent="-175308">
              <a:buFont typeface="Arial" panose="020B0604020202020204" pitchFamily="34" charset="0"/>
              <a:buChar char="•"/>
            </a:pPr>
            <a:r>
              <a:rPr lang="en-US" b="0" i="0" dirty="0"/>
              <a:t>This familiar imagery to the Christians of the first century (re: warning to ungodly)</a:t>
            </a:r>
          </a:p>
          <a:p>
            <a:pPr marL="0" lvl="0" indent="0">
              <a:buFont typeface="Arial" panose="020B0604020202020204" pitchFamily="34" charset="0"/>
              <a:buNone/>
            </a:pPr>
            <a:r>
              <a:rPr lang="en-US" b="1" i="0" dirty="0"/>
              <a:t>(Joel 2:10-11), </a:t>
            </a:r>
            <a:r>
              <a:rPr lang="en-US" b="0" i="1" dirty="0"/>
              <a:t>“</a:t>
            </a:r>
            <a:r>
              <a:rPr lang="en-US" i="1" dirty="0"/>
              <a:t>The earth quakes before them, the heavens tremble; the sun and moon grow dark, and the stars diminish their brightness. </a:t>
            </a:r>
            <a:r>
              <a:rPr lang="en-US" i="1" baseline="30000" dirty="0"/>
              <a:t>11</a:t>
            </a:r>
            <a:r>
              <a:rPr lang="en-US" i="1" dirty="0"/>
              <a:t> The Lord gives voice before His army, for His camp is very great; for strong is the One who executes His word. For the day of the Lord is great and very terrible; who can endure it?”</a:t>
            </a:r>
            <a:endParaRPr lang="en-US" b="0" i="1" dirty="0"/>
          </a:p>
          <a:p>
            <a:pPr marL="632508" lvl="1" indent="-175308">
              <a:buFont typeface="Arial" panose="020B0604020202020204" pitchFamily="34" charset="0"/>
              <a:buChar char="•"/>
            </a:pPr>
            <a:r>
              <a:rPr lang="en-US" b="0" i="0" dirty="0"/>
              <a:t>Angel pronounces three woes. This attributed to the sounding of trumpets 5-7 (Note:  Some translations render this an eagle who pronounces the woes instead of an angel.</a:t>
            </a:r>
          </a:p>
          <a:p>
            <a:pPr marL="632508" lvl="1" indent="-175308">
              <a:buFont typeface="Arial" panose="020B0604020202020204" pitchFamily="34" charset="0"/>
              <a:buChar char="•"/>
            </a:pPr>
            <a:r>
              <a:rPr lang="en-US" b="0" i="0" dirty="0"/>
              <a:t>Is there a differentiation between the first 4 trumpets, and the woes to follow?</a:t>
            </a:r>
          </a:p>
          <a:p>
            <a:pPr marL="1089708" lvl="2" indent="-175308">
              <a:buFont typeface="Arial" panose="020B0604020202020204" pitchFamily="34" charset="0"/>
              <a:buChar char="•"/>
            </a:pPr>
            <a:r>
              <a:rPr lang="en-US" b="0" i="0" dirty="0"/>
              <a:t>First four trumpets – natural </a:t>
            </a:r>
            <a:r>
              <a:rPr lang="en-US" b="0" i="0" dirty="0" err="1"/>
              <a:t>calamaties</a:t>
            </a:r>
            <a:r>
              <a:rPr lang="en-US" b="0" i="0" dirty="0"/>
              <a:t> (vegetation, seas, fresh waters, heavens)</a:t>
            </a:r>
          </a:p>
          <a:p>
            <a:pPr marL="1089708" lvl="2" indent="-175308">
              <a:buFont typeface="Arial" panose="020B0604020202020204" pitchFamily="34" charset="0"/>
              <a:buChar char="•"/>
            </a:pPr>
            <a:r>
              <a:rPr lang="en-US" b="0" i="0" dirty="0"/>
              <a:t>Trumpets 5-6 – The role of mankind</a:t>
            </a:r>
          </a:p>
          <a:p>
            <a:pPr marL="1089708" lvl="2" indent="-175308">
              <a:buFont typeface="Arial" panose="020B0604020202020204" pitchFamily="34" charset="0"/>
              <a:buChar char="•"/>
            </a:pPr>
            <a:r>
              <a:rPr lang="en-US" b="0" i="0" dirty="0"/>
              <a:t>Trumpet 7 – the final judgment of God against Rome</a:t>
            </a:r>
          </a:p>
          <a:p>
            <a:pPr marL="1089708" lvl="2" indent="-175308">
              <a:buFont typeface="Arial" panose="020B0604020202020204" pitchFamily="34" charset="0"/>
              <a:buChar char="•"/>
            </a:pPr>
            <a:r>
              <a:rPr lang="en-US" b="0" i="0" dirty="0"/>
              <a:t>(Note:  Scholars say Rome fell:  1) natural calamity; 2) internal rottenness; 3) outside invaders.</a:t>
            </a:r>
            <a:endParaRPr lang="en-US" b="1" i="0" dirty="0"/>
          </a:p>
          <a:p>
            <a:pPr marL="175308" lvl="0" indent="-175308">
              <a:buFont typeface="Arial" panose="020B0604020202020204" pitchFamily="34" charset="0"/>
              <a:buChar char="•"/>
            </a:pPr>
            <a:r>
              <a:rPr lang="en-US" b="1" i="0" dirty="0"/>
              <a:t>Star fallen from heaven (9:1) (Fifth Trumpet – 9:1-12/ First woe)</a:t>
            </a:r>
          </a:p>
          <a:p>
            <a:pPr marL="632508" lvl="1" indent="-175308">
              <a:buFont typeface="Arial" panose="020B0604020202020204" pitchFamily="34" charset="0"/>
              <a:buChar char="•"/>
            </a:pPr>
            <a:r>
              <a:rPr lang="en-US" b="0" i="0" dirty="0"/>
              <a:t>Most common designation given to the Devil. Note, however, that Isaiah 14:12 (Lucifer/day star) refers to the King of Babylon, not the Devil</a:t>
            </a:r>
          </a:p>
          <a:p>
            <a:pPr marL="632508" lvl="1" indent="-175308">
              <a:buFont typeface="Arial" panose="020B0604020202020204" pitchFamily="34" charset="0"/>
              <a:buChar char="•"/>
            </a:pPr>
            <a:r>
              <a:rPr lang="en-US" b="0" i="0" dirty="0"/>
              <a:t>However, the bottomless pit is the abode of the devil and his angels</a:t>
            </a:r>
          </a:p>
          <a:p>
            <a:pPr marL="0" lvl="0" indent="0">
              <a:buFont typeface="Arial" panose="020B0604020202020204" pitchFamily="34" charset="0"/>
              <a:buNone/>
            </a:pPr>
            <a:r>
              <a:rPr lang="en-US" b="1" i="0" dirty="0"/>
              <a:t>(11:7), [The beast], </a:t>
            </a:r>
            <a:r>
              <a:rPr lang="en-US" b="1" i="1" dirty="0"/>
              <a:t>“</a:t>
            </a:r>
            <a:r>
              <a:rPr lang="en-US" i="1" dirty="0"/>
              <a:t>When they finish their testimony, the beast that ascends out of the bottomless pit will make war against them, overcome them, and kill them.”</a:t>
            </a:r>
          </a:p>
          <a:p>
            <a:pPr marL="0" lvl="0" indent="0">
              <a:buFont typeface="Arial" panose="020B0604020202020204" pitchFamily="34" charset="0"/>
              <a:buNone/>
            </a:pPr>
            <a:r>
              <a:rPr lang="en-US" b="1" i="0" dirty="0"/>
              <a:t>(17:8), [The beast]. </a:t>
            </a:r>
            <a:r>
              <a:rPr lang="en-US" b="1" i="1" dirty="0"/>
              <a:t>“</a:t>
            </a:r>
            <a:r>
              <a:rPr lang="en-US" i="1" dirty="0"/>
              <a:t>The beast that you saw was, and is not, and will ascend out of the bottomless pit and go to perdition.”</a:t>
            </a:r>
          </a:p>
          <a:p>
            <a:pPr marL="0" lvl="0" indent="0">
              <a:buFont typeface="Arial" panose="020B0604020202020204" pitchFamily="34" charset="0"/>
              <a:buNone/>
            </a:pPr>
            <a:r>
              <a:rPr lang="en-US" b="1" i="0" dirty="0"/>
              <a:t>(20:1-3), </a:t>
            </a:r>
            <a:r>
              <a:rPr lang="en-US" b="1" i="1" dirty="0"/>
              <a:t>“</a:t>
            </a:r>
            <a:r>
              <a:rPr lang="en-US" i="1" dirty="0"/>
              <a:t>Then I saw an angel coming down from heaven, having the key to the bottomless pit and a great chain in his hand.</a:t>
            </a:r>
            <a:r>
              <a:rPr lang="en-US" i="1" baseline="30000" dirty="0"/>
              <a:t> 2</a:t>
            </a:r>
            <a:r>
              <a:rPr lang="en-US" i="1" dirty="0"/>
              <a:t> He laid hold of the dragon, that serpent of old, who is the Devil and Satan, and bound him for a thousand years;</a:t>
            </a:r>
            <a:r>
              <a:rPr lang="en-US" i="1" baseline="30000" dirty="0"/>
              <a:t> 3</a:t>
            </a:r>
            <a:r>
              <a:rPr lang="en-US" i="1" dirty="0"/>
              <a:t> and he cast him into the bottomless pit, and shut him up, and set a seal on him, so that he should deceive the nations no more till the thousand years were finished. But after these things he must be released for a little while.”</a:t>
            </a:r>
          </a:p>
          <a:p>
            <a:pPr marL="628650" lvl="1" indent="-171450">
              <a:buFont typeface="Arial" panose="020B0604020202020204" pitchFamily="34" charset="0"/>
              <a:buChar char="•"/>
            </a:pPr>
            <a:r>
              <a:rPr lang="en-US" b="0" i="0" dirty="0"/>
              <a:t>Whoever designated by the star, given a key, indicating the ability to loose and bind</a:t>
            </a:r>
          </a:p>
          <a:p>
            <a:pPr marL="628650" lvl="1" indent="-171450">
              <a:buFont typeface="Arial" panose="020B0604020202020204" pitchFamily="34" charset="0"/>
              <a:buChar char="•"/>
            </a:pPr>
            <a:r>
              <a:rPr lang="en-US" b="0" i="0" dirty="0"/>
              <a:t>It is he who opens up the bottomless pit, and looses the locusts upon the earth</a:t>
            </a:r>
          </a:p>
          <a:p>
            <a:pPr marL="175308" lvl="0" indent="-175308">
              <a:buFont typeface="Arial" panose="020B0604020202020204" pitchFamily="34" charset="0"/>
              <a:buChar char="•"/>
            </a:pPr>
            <a:r>
              <a:rPr lang="en-US" b="1" i="0" dirty="0"/>
              <a:t>Bottomless pit (9:1,2,11)</a:t>
            </a:r>
          </a:p>
          <a:p>
            <a:pPr marL="632508" lvl="1" indent="-175308">
              <a:buFont typeface="Arial" panose="020B0604020202020204" pitchFamily="34" charset="0"/>
              <a:buChar char="•"/>
            </a:pPr>
            <a:r>
              <a:rPr lang="en-US" b="0" i="0" dirty="0"/>
              <a:t>Dark smoke ascends from the pit (indicating wickedness)</a:t>
            </a:r>
          </a:p>
          <a:p>
            <a:pPr marL="632508" lvl="1" indent="-175308">
              <a:buFont typeface="Arial" panose="020B0604020202020204" pitchFamily="34" charset="0"/>
              <a:buChar char="•"/>
            </a:pPr>
            <a:r>
              <a:rPr lang="en-US" b="0" i="0" dirty="0"/>
              <a:t>These are evil influences being loosed upon the earth</a:t>
            </a:r>
          </a:p>
          <a:p>
            <a:pPr marL="632508" lvl="1" indent="-175308">
              <a:buFont typeface="Arial" panose="020B0604020202020204" pitchFamily="34" charset="0"/>
              <a:buChar char="•"/>
            </a:pPr>
            <a:r>
              <a:rPr lang="en-US" b="0" i="0" dirty="0"/>
              <a:t>(Remember how the Devil works in the affairs of men!)</a:t>
            </a:r>
          </a:p>
          <a:p>
            <a:pPr marL="0" lvl="0" indent="0">
              <a:buFont typeface="Arial" panose="020B0604020202020204" pitchFamily="34" charset="0"/>
              <a:buNone/>
            </a:pPr>
            <a:r>
              <a:rPr lang="en-US" b="1" i="0" dirty="0"/>
              <a:t>(Romans 6:16), </a:t>
            </a:r>
            <a:r>
              <a:rPr lang="en-US" b="0" i="1" dirty="0"/>
              <a:t>“</a:t>
            </a:r>
            <a:r>
              <a:rPr lang="en-US" i="1" dirty="0"/>
              <a:t>Do you not know that to whom you present yourselves slaves to obey, you are that one's slaves whom you obey, whether of sin leading to death, or of obedience leading to righteousness?”</a:t>
            </a:r>
          </a:p>
          <a:p>
            <a:pPr marL="628650" lvl="1" indent="-171450">
              <a:buFont typeface="Arial" panose="020B0604020202020204" pitchFamily="34" charset="0"/>
              <a:buChar char="•"/>
            </a:pPr>
            <a:r>
              <a:rPr lang="en-US" b="1" i="0" dirty="0"/>
              <a:t>(</a:t>
            </a:r>
            <a:r>
              <a:rPr lang="en-US" b="1" i="0" dirty="0" err="1"/>
              <a:t>Harkrider</a:t>
            </a:r>
            <a:r>
              <a:rPr lang="en-US" b="1" i="0" dirty="0"/>
              <a:t>) </a:t>
            </a:r>
            <a:r>
              <a:rPr lang="en-US" b="0" i="0" dirty="0"/>
              <a:t>“Portrayed here is the effect of the devil’s influence upon the Roman world.  The anguish suffered because of moral degradation is my man’s own choice.  Satan gains control only through enticing men by deception and delusion.”</a:t>
            </a:r>
          </a:p>
          <a:p>
            <a:pPr marL="175308" lvl="0" indent="-175308">
              <a:buFont typeface="Arial" panose="020B0604020202020204" pitchFamily="34" charset="0"/>
              <a:buChar char="•"/>
            </a:pPr>
            <a:r>
              <a:rPr lang="en-US" b="1" i="0" dirty="0"/>
              <a:t>Locusts (9:3-5, 7-11)</a:t>
            </a:r>
          </a:p>
          <a:p>
            <a:pPr marL="632508" lvl="1" indent="-175308">
              <a:buFont typeface="Arial" panose="020B0604020202020204" pitchFamily="34" charset="0"/>
              <a:buChar char="•"/>
            </a:pPr>
            <a:r>
              <a:rPr lang="en-US" b="0" i="0" dirty="0"/>
              <a:t>Locusts were a common problem in the land of Israel.</a:t>
            </a:r>
          </a:p>
          <a:p>
            <a:pPr marL="632508" lvl="1" indent="-175308">
              <a:buFont typeface="Arial" panose="020B0604020202020204" pitchFamily="34" charset="0"/>
              <a:buChar char="•"/>
            </a:pPr>
            <a:r>
              <a:rPr lang="en-US" b="0" i="0" dirty="0"/>
              <a:t>They devastated crops, and were referred to in the OT as a means of chastising Israel</a:t>
            </a:r>
          </a:p>
          <a:p>
            <a:pPr marL="0" lvl="0" indent="0">
              <a:buFont typeface="Arial" panose="020B0604020202020204" pitchFamily="34" charset="0"/>
              <a:buNone/>
            </a:pPr>
            <a:r>
              <a:rPr lang="en-US" b="1" i="0" dirty="0"/>
              <a:t>(Joel 1:6-10), [chewing, swarming, crawling, consuming locusts], </a:t>
            </a:r>
            <a:r>
              <a:rPr lang="en-US" b="0" i="1" dirty="0"/>
              <a:t>“</a:t>
            </a:r>
            <a:r>
              <a:rPr lang="en-US" i="1" dirty="0"/>
              <a:t>For a nation has come up against My land, strong, and without number; his teeth are the teeth of a lion, and he has the fangs of a fierce lion. </a:t>
            </a:r>
            <a:r>
              <a:rPr lang="en-US" i="1" baseline="30000" dirty="0"/>
              <a:t>7</a:t>
            </a:r>
            <a:r>
              <a:rPr lang="en-US" i="1" dirty="0"/>
              <a:t> He has laid waste My vine, and ruined My fig tree; he has stripped it bare and thrown it away; its branches are made white. </a:t>
            </a:r>
            <a:r>
              <a:rPr lang="en-US" i="1" baseline="30000" dirty="0"/>
              <a:t>8</a:t>
            </a:r>
            <a:r>
              <a:rPr lang="en-US" i="1" dirty="0"/>
              <a:t> Lament like a virgin girded with sackcloth for the husband of her youth. </a:t>
            </a:r>
            <a:r>
              <a:rPr lang="en-US" i="1" baseline="30000" dirty="0"/>
              <a:t>9</a:t>
            </a:r>
            <a:r>
              <a:rPr lang="en-US" i="1" dirty="0"/>
              <a:t> The grain offering and the drink offering have been cut off from the house of the Lord; the priests mourn, who minister to the Lord. </a:t>
            </a:r>
            <a:r>
              <a:rPr lang="en-US" i="1" baseline="30000" dirty="0"/>
              <a:t>10</a:t>
            </a:r>
            <a:r>
              <a:rPr lang="en-US" i="1" dirty="0"/>
              <a:t> The field is wasted, the land mourns; for the grain is ruined, the new wine is dried up, the oil fails.”</a:t>
            </a:r>
          </a:p>
          <a:p>
            <a:pPr marL="628650" lvl="1" indent="-171450">
              <a:buFont typeface="Arial" panose="020B0604020202020204" pitchFamily="34" charset="0"/>
              <a:buChar char="•"/>
            </a:pPr>
            <a:r>
              <a:rPr lang="en-US" b="0" i="0" dirty="0"/>
              <a:t>They were to hurt only the enemies of God</a:t>
            </a:r>
            <a:r>
              <a:rPr lang="en-US" b="1" i="0" dirty="0"/>
              <a:t> (4)</a:t>
            </a:r>
          </a:p>
          <a:p>
            <a:pPr marL="628650" lvl="1" indent="-171450">
              <a:buFont typeface="Arial" panose="020B0604020202020204" pitchFamily="34" charset="0"/>
              <a:buChar char="•"/>
            </a:pPr>
            <a:r>
              <a:rPr lang="en-US" b="0" i="0" dirty="0"/>
              <a:t>They would torment for 5 months (a limited time) </a:t>
            </a:r>
            <a:r>
              <a:rPr lang="en-US" b="1" i="0" dirty="0"/>
              <a:t>(5)</a:t>
            </a:r>
          </a:p>
          <a:p>
            <a:pPr marL="628650" lvl="1" indent="-171450">
              <a:buFont typeface="Arial" panose="020B0604020202020204" pitchFamily="34" charset="0"/>
              <a:buChar char="•"/>
            </a:pPr>
            <a:r>
              <a:rPr lang="en-US" b="0" i="0" dirty="0"/>
              <a:t>The life of those they target would be miserable! </a:t>
            </a:r>
            <a:r>
              <a:rPr lang="en-US" b="1" i="0" dirty="0"/>
              <a:t>(6)</a:t>
            </a:r>
          </a:p>
          <a:p>
            <a:pPr marL="628650" lvl="1" indent="-171450">
              <a:buFont typeface="Arial" panose="020B0604020202020204" pitchFamily="34" charset="0"/>
              <a:buChar char="•"/>
            </a:pPr>
            <a:r>
              <a:rPr lang="en-US" b="0" i="0" dirty="0"/>
              <a:t>Their appearance is grand and has beauty, perhaps indicating why men are enticed by what will bring misery to them.  The deceitfulness of sin </a:t>
            </a:r>
            <a:r>
              <a:rPr lang="en-US" b="1" i="0" dirty="0"/>
              <a:t>(7-8)</a:t>
            </a:r>
          </a:p>
          <a:p>
            <a:pPr marL="0" lvl="0" indent="0">
              <a:buFont typeface="Arial" panose="020B0604020202020204" pitchFamily="34" charset="0"/>
              <a:buNone/>
            </a:pPr>
            <a:r>
              <a:rPr lang="en-US" b="1" i="0" dirty="0"/>
              <a:t>(Hebrews 3:13), </a:t>
            </a:r>
            <a:r>
              <a:rPr lang="en-US" b="0" i="1" dirty="0"/>
              <a:t>“But exhort one another daily, while it is called “Today,” lest any of you be hardened through the deceitfulness of sin.”</a:t>
            </a:r>
          </a:p>
          <a:p>
            <a:pPr marL="628650" lvl="1" indent="-171450">
              <a:buFont typeface="Arial" panose="020B0604020202020204" pitchFamily="34" charset="0"/>
              <a:buChar char="•"/>
            </a:pPr>
            <a:r>
              <a:rPr lang="en-US" b="0" i="0" dirty="0"/>
              <a:t>Teeth, breastplates, tails like scorpions (8-10) indicating their power and invincibility </a:t>
            </a:r>
            <a:r>
              <a:rPr lang="en-US" b="1" i="0" dirty="0"/>
              <a:t>(9-10)</a:t>
            </a:r>
          </a:p>
          <a:p>
            <a:pPr marL="628650" lvl="1" indent="-171450">
              <a:buFont typeface="Arial" panose="020B0604020202020204" pitchFamily="34" charset="0"/>
              <a:buChar char="•"/>
            </a:pPr>
            <a:r>
              <a:rPr lang="en-US" b="0" i="0" dirty="0"/>
              <a:t>Led by a king (Destroyer) </a:t>
            </a:r>
            <a:r>
              <a:rPr lang="en-US" b="1" i="0" dirty="0"/>
              <a:t>(11)</a:t>
            </a:r>
          </a:p>
          <a:p>
            <a:pPr marL="175308" lvl="0" indent="-175308">
              <a:buFont typeface="Arial" panose="020B0604020202020204" pitchFamily="34" charset="0"/>
              <a:buChar char="•"/>
            </a:pPr>
            <a:r>
              <a:rPr lang="en-US" b="1" i="0" dirty="0"/>
              <a:t>Seal of God (9:4)</a:t>
            </a:r>
          </a:p>
          <a:p>
            <a:pPr marL="632508" lvl="1" indent="-175308">
              <a:buFont typeface="Arial" panose="020B0604020202020204" pitchFamily="34" charset="0"/>
              <a:buChar char="•"/>
            </a:pPr>
            <a:r>
              <a:rPr lang="en-US" b="0" i="0" dirty="0"/>
              <a:t>Discussed before.  God recognizes those who are His </a:t>
            </a:r>
          </a:p>
          <a:p>
            <a:pPr marL="632508" lvl="1" indent="-175308">
              <a:buFont typeface="Arial" panose="020B0604020202020204" pitchFamily="34" charset="0"/>
              <a:buChar char="•"/>
            </a:pPr>
            <a:r>
              <a:rPr lang="en-US" b="0" i="0" dirty="0"/>
              <a:t>The seal indicates protection, ownership, certification</a:t>
            </a:r>
          </a:p>
          <a:p>
            <a:pPr marL="632508" lvl="1" indent="-175308">
              <a:buFont typeface="Arial" panose="020B0604020202020204" pitchFamily="34" charset="0"/>
              <a:buChar char="•"/>
            </a:pPr>
            <a:r>
              <a:rPr lang="en-US" b="0" i="0" dirty="0"/>
              <a:t>Those with the seal would avoid the brunt of misery coming upon the ungodly</a:t>
            </a:r>
          </a:p>
          <a:p>
            <a:pPr marL="632508" lvl="1" indent="-175308">
              <a:buFont typeface="Arial" panose="020B0604020202020204" pitchFamily="34" charset="0"/>
              <a:buChar char="•"/>
            </a:pPr>
            <a:r>
              <a:rPr lang="en-US" b="0" i="0" dirty="0"/>
              <a:t>Men reap what they sow!</a:t>
            </a:r>
          </a:p>
          <a:p>
            <a:pPr marL="0" lvl="0" indent="0">
              <a:buFont typeface="Arial" panose="020B0604020202020204" pitchFamily="34" charset="0"/>
              <a:buNone/>
            </a:pPr>
            <a:r>
              <a:rPr lang="en-US" b="1" i="0" dirty="0"/>
              <a:t>(Galatians 6:7-8), </a:t>
            </a:r>
            <a:r>
              <a:rPr lang="en-US" b="0" i="1" dirty="0"/>
              <a:t>“</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endParaRPr lang="en-US" b="0" i="1" dirty="0"/>
          </a:p>
          <a:p>
            <a:pPr marL="175308" lvl="0" indent="-175308">
              <a:buFont typeface="Arial" panose="020B0604020202020204" pitchFamily="34" charset="0"/>
              <a:buChar char="•"/>
            </a:pPr>
            <a:r>
              <a:rPr lang="en-US" b="1" i="0" dirty="0"/>
              <a:t>Angel of the bottomless pit (King over locusts) (9:11)</a:t>
            </a:r>
          </a:p>
          <a:p>
            <a:pPr marL="628650" lvl="1" indent="-171450">
              <a:buFont typeface="Arial" panose="020B0604020202020204" pitchFamily="34" charset="0"/>
              <a:buChar char="•"/>
            </a:pPr>
            <a:r>
              <a:rPr lang="en-US" b="0" i="0" dirty="0"/>
              <a:t>Hebrew – Abaddon/Greek – Apollyon – DESTROYER</a:t>
            </a:r>
          </a:p>
          <a:p>
            <a:pPr marL="628650" lvl="1" indent="-171450">
              <a:buFont typeface="Arial" panose="020B0604020202020204" pitchFamily="34" charset="0"/>
              <a:buChar char="•"/>
            </a:pPr>
            <a:r>
              <a:rPr lang="en-US" b="0" i="0" dirty="0"/>
              <a:t>Already mentioned from 9:1, the one given the key (the Devil)</a:t>
            </a:r>
          </a:p>
          <a:p>
            <a:pPr marL="628650" lvl="1" indent="-171450">
              <a:buFont typeface="Arial" panose="020B0604020202020204" pitchFamily="34" charset="0"/>
              <a:buChar char="•"/>
            </a:pPr>
            <a:r>
              <a:rPr lang="en-US" b="0" i="0" dirty="0"/>
              <a:t>It is not surprising in mentioning the great evil powers of the world that the Devil would be king over them.</a:t>
            </a:r>
          </a:p>
          <a:p>
            <a:pPr marL="0" lvl="0" indent="0">
              <a:buFont typeface="Arial" panose="020B0604020202020204" pitchFamily="34" charset="0"/>
              <a:buNone/>
            </a:pPr>
            <a:r>
              <a:rPr lang="en-US" b="1" i="0" dirty="0"/>
              <a:t>(1 John 5:19), </a:t>
            </a:r>
            <a:r>
              <a:rPr lang="en-US" b="0" i="1" dirty="0"/>
              <a:t>“We know that we are of God, and the whole world lies under the sway of the wicked one.”</a:t>
            </a:r>
          </a:p>
          <a:p>
            <a:pPr marL="0" lvl="0" indent="0">
              <a:buFont typeface="Arial" panose="020B0604020202020204" pitchFamily="34" charset="0"/>
              <a:buNone/>
            </a:pPr>
            <a:r>
              <a:rPr lang="en-US" b="1" i="0" dirty="0"/>
              <a:t>(Ephesians 2:1-2), </a:t>
            </a:r>
            <a:r>
              <a:rPr lang="en-US" b="0" i="1" dirty="0"/>
              <a:t>“And you He made alive, who were dead in trespasses and sins,</a:t>
            </a:r>
            <a:r>
              <a:rPr lang="en-US" b="0" i="1" baseline="30000" dirty="0"/>
              <a:t> 2</a:t>
            </a:r>
            <a:r>
              <a:rPr lang="en-US" b="0" i="1" dirty="0"/>
              <a:t> in which you once walked according to the course of this world, according to the prince of the power of the air, the spirit who now works in the sons of disobedience.”</a:t>
            </a:r>
          </a:p>
          <a:p>
            <a:pPr marL="0" lvl="0" indent="0">
              <a:buFont typeface="Arial" panose="020B0604020202020204" pitchFamily="34" charset="0"/>
              <a:buNone/>
            </a:pPr>
            <a:r>
              <a:rPr lang="en-US" b="1" i="0" dirty="0"/>
              <a:t>(Ephesians 6:10-12), </a:t>
            </a:r>
            <a:r>
              <a:rPr lang="en-US" b="0" i="1" dirty="0"/>
              <a:t>“Finally, my brethren, be strong in the Lord and in the power of His might.</a:t>
            </a:r>
            <a:r>
              <a:rPr lang="en-US" b="0" i="1" baseline="30000" dirty="0"/>
              <a:t> 11</a:t>
            </a:r>
            <a:r>
              <a:rPr lang="en-US" b="0" i="1" dirty="0"/>
              <a:t> Put on the whole armor of God, that you may be able to stand against the wiles of the devil.</a:t>
            </a:r>
            <a:r>
              <a:rPr lang="en-US" b="0" i="1" baseline="30000" dirty="0"/>
              <a:t> 12</a:t>
            </a:r>
            <a:r>
              <a:rPr lang="en-US" b="0" i="1" dirty="0"/>
              <a:t> For we do not wrestle against flesh and blood, but against principalities, against powers, against the rulers of the darkness of this age, against spiritual hosts of wickedness in the heavenly places.”</a:t>
            </a:r>
          </a:p>
          <a:p>
            <a:pPr marL="175308" lvl="0" indent="-175308">
              <a:buFont typeface="Arial" panose="020B0604020202020204" pitchFamily="34" charset="0"/>
              <a:buChar char="•"/>
            </a:pPr>
            <a:r>
              <a:rPr lang="en-US" b="1" i="0" dirty="0"/>
              <a:t>Four horns (9:13) (Sixth Trumpet – (9:13-21) 2</a:t>
            </a:r>
            <a:r>
              <a:rPr lang="en-US" b="1" i="0" baseline="30000" dirty="0"/>
              <a:t>nd</a:t>
            </a:r>
            <a:r>
              <a:rPr lang="en-US" b="1" i="0" dirty="0"/>
              <a:t> Woe</a:t>
            </a:r>
          </a:p>
          <a:p>
            <a:pPr marL="632508" lvl="1" indent="-175308">
              <a:buFont typeface="Arial" panose="020B0604020202020204" pitchFamily="34" charset="0"/>
              <a:buChar char="•"/>
            </a:pPr>
            <a:r>
              <a:rPr lang="en-US" b="0" i="0" dirty="0"/>
              <a:t>The analogue is the golden alter in the tabernacle/temple</a:t>
            </a:r>
          </a:p>
          <a:p>
            <a:pPr marL="632508" lvl="1" indent="-175308">
              <a:buFont typeface="Arial" panose="020B0604020202020204" pitchFamily="34" charset="0"/>
              <a:buChar char="•"/>
            </a:pPr>
            <a:r>
              <a:rPr lang="en-US" b="0" i="0" dirty="0"/>
              <a:t>The horns are protrusions on each corner of the altar</a:t>
            </a:r>
          </a:p>
          <a:p>
            <a:pPr marL="0" lvl="0" indent="0">
              <a:buFont typeface="Arial" panose="020B0604020202020204" pitchFamily="34" charset="0"/>
              <a:buNone/>
            </a:pPr>
            <a:r>
              <a:rPr lang="en-US" b="1" i="0" dirty="0"/>
              <a:t>(Exodus 30:1-3), </a:t>
            </a:r>
            <a:r>
              <a:rPr lang="en-US" b="0" i="1" dirty="0"/>
              <a:t>“You shall make an altar to burn incense on; you shall make it of acacia wood.</a:t>
            </a:r>
            <a:r>
              <a:rPr lang="en-US" b="0" i="1" baseline="30000" dirty="0"/>
              <a:t> 2</a:t>
            </a:r>
            <a:r>
              <a:rPr lang="en-US" b="0" i="1" dirty="0"/>
              <a:t> A cubit shall be its length and a cubit its width—it shall be square—and two cubits shall be its height. Its horns shall be of one piece with it.</a:t>
            </a:r>
            <a:r>
              <a:rPr lang="en-US" b="0" i="1" baseline="30000" dirty="0"/>
              <a:t> 3</a:t>
            </a:r>
            <a:r>
              <a:rPr lang="en-US" b="0" i="1" dirty="0"/>
              <a:t> And you shall overlay its top, its sides all around, and its horns with pure gold; and you shall make for it a molding of gold all around.”</a:t>
            </a:r>
          </a:p>
          <a:p>
            <a:pPr marL="628650" lvl="1" indent="-171450">
              <a:buFont typeface="Arial" panose="020B0604020202020204" pitchFamily="34" charset="0"/>
              <a:buChar char="•"/>
            </a:pPr>
            <a:r>
              <a:rPr lang="en-US" b="0" i="0" dirty="0"/>
              <a:t>Notice the events that transpire here come from Heaven itself (God’s directed chastisements)</a:t>
            </a:r>
          </a:p>
          <a:p>
            <a:pPr marL="628650" lvl="1" indent="-171450">
              <a:buFont typeface="Arial" panose="020B0604020202020204" pitchFamily="34" charset="0"/>
              <a:buChar char="•"/>
            </a:pPr>
            <a:r>
              <a:rPr lang="en-US" b="0" i="0" dirty="0"/>
              <a:t>The voice that sounds comes from God (an answer to the incense of the saints!</a:t>
            </a:r>
          </a:p>
          <a:p>
            <a:pPr marL="175308" lvl="0" indent="-175308">
              <a:buFont typeface="Arial" panose="020B0604020202020204" pitchFamily="34" charset="0"/>
              <a:buChar char="•"/>
            </a:pPr>
            <a:r>
              <a:rPr lang="en-US" b="1" i="0" dirty="0"/>
              <a:t>Four (9:13,14,15)</a:t>
            </a:r>
          </a:p>
          <a:p>
            <a:pPr marL="632508" lvl="1" indent="-175308">
              <a:buFont typeface="Arial" panose="020B0604020202020204" pitchFamily="34" charset="0"/>
              <a:buChar char="•"/>
            </a:pPr>
            <a:r>
              <a:rPr lang="en-US" b="0" i="0" dirty="0"/>
              <a:t>Represents the entire earth. (Four winds, four corners.  Four angels going out in each direction).</a:t>
            </a:r>
          </a:p>
          <a:p>
            <a:pPr marL="175308" lvl="0" indent="-175308">
              <a:buFont typeface="Arial" panose="020B0604020202020204" pitchFamily="34" charset="0"/>
              <a:buChar char="•"/>
            </a:pPr>
            <a:r>
              <a:rPr lang="en-US" b="1" i="0" dirty="0"/>
              <a:t>River Euphrates (9:14)</a:t>
            </a:r>
          </a:p>
          <a:p>
            <a:pPr marL="632508" lvl="1" indent="-175308">
              <a:buFont typeface="Arial" panose="020B0604020202020204" pitchFamily="34" charset="0"/>
              <a:buChar char="•"/>
            </a:pPr>
            <a:r>
              <a:rPr lang="en-US" b="0" i="0" dirty="0"/>
              <a:t>Euphrates among the greatest of rivers in the ancient world</a:t>
            </a:r>
          </a:p>
          <a:p>
            <a:pPr marL="632508" lvl="1" indent="-175308">
              <a:buFont typeface="Arial" panose="020B0604020202020204" pitchFamily="34" charset="0"/>
              <a:buChar char="•"/>
            </a:pPr>
            <a:r>
              <a:rPr lang="en-US" b="0" i="0" dirty="0"/>
              <a:t>Central to great world powers:  Assyria, Babylon, Persia.  A source of dominance over the world.</a:t>
            </a:r>
          </a:p>
          <a:p>
            <a:pPr marL="632508" lvl="1" indent="-175308">
              <a:buFont typeface="Arial" panose="020B0604020202020204" pitchFamily="34" charset="0"/>
              <a:buChar char="•"/>
            </a:pPr>
            <a:r>
              <a:rPr lang="en-US" b="0" i="0" dirty="0"/>
              <a:t>One suggestion:  Not the literal place, but a figure of “the fountain of world dominance” (Lenski)</a:t>
            </a:r>
          </a:p>
          <a:p>
            <a:pPr marL="632508" lvl="1" indent="-175308">
              <a:buFont typeface="Arial" panose="020B0604020202020204" pitchFamily="34" charset="0"/>
              <a:buChar char="•"/>
            </a:pPr>
            <a:r>
              <a:rPr lang="en-US" b="1" i="0" dirty="0"/>
              <a:t>(</a:t>
            </a:r>
            <a:r>
              <a:rPr lang="en-US" b="1" i="0" dirty="0" err="1"/>
              <a:t>Harkrider</a:t>
            </a:r>
            <a:r>
              <a:rPr lang="en-US" b="1" i="0" dirty="0"/>
              <a:t>), </a:t>
            </a:r>
            <a:r>
              <a:rPr lang="en-US" b="0" i="0" dirty="0"/>
              <a:t>“The Lord is the “ruler over the kings of the earth” (1:5). He has authority over the four angels which are bound in the great rive Euphrates, and he will sustain His dominion by stirring up enemies to fight against the Romans (16:12). The external invasions of the Parthians did arise from the region of the Euphrates and were according to God’s purpose in bringing about the fall of the Empire.”</a:t>
            </a:r>
          </a:p>
          <a:p>
            <a:pPr marL="175308" lvl="0" indent="-175308">
              <a:buFont typeface="Arial" panose="020B0604020202020204" pitchFamily="34" charset="0"/>
              <a:buChar char="•"/>
            </a:pPr>
            <a:r>
              <a:rPr lang="en-US" b="1" i="0" dirty="0"/>
              <a:t>200,000,000 (9:16)</a:t>
            </a:r>
          </a:p>
          <a:p>
            <a:pPr marL="632508" lvl="1" indent="-175308">
              <a:buFont typeface="Arial" panose="020B0604020202020204" pitchFamily="34" charset="0"/>
              <a:buChar char="•"/>
            </a:pPr>
            <a:r>
              <a:rPr lang="en-US" b="0" i="0" dirty="0"/>
              <a:t>An army of horsemen 200 million strong.  If literal, would cover an area one mile wide and 85 miles long.</a:t>
            </a:r>
          </a:p>
          <a:p>
            <a:pPr marL="632508" lvl="1" indent="-175308">
              <a:buFont typeface="Arial" panose="020B0604020202020204" pitchFamily="34" charset="0"/>
              <a:buChar char="•"/>
            </a:pPr>
            <a:r>
              <a:rPr lang="en-US" b="0" i="0" dirty="0"/>
              <a:t>Obviously a figurative number indicating an </a:t>
            </a:r>
            <a:r>
              <a:rPr lang="en-US" b="0" i="0" dirty="0" err="1"/>
              <a:t>irresistable</a:t>
            </a:r>
            <a:r>
              <a:rPr lang="en-US" b="0" i="0" dirty="0"/>
              <a:t> force.</a:t>
            </a:r>
          </a:p>
          <a:p>
            <a:pPr marL="175308" lvl="0" indent="-175308">
              <a:buFont typeface="Arial" panose="020B0604020202020204" pitchFamily="34" charset="0"/>
              <a:buChar char="•"/>
            </a:pPr>
            <a:r>
              <a:rPr lang="en-US" b="1" i="0" dirty="0"/>
              <a:t>Horsemen and horses (9:16-17)</a:t>
            </a:r>
          </a:p>
          <a:p>
            <a:pPr marL="632508" lvl="1" indent="-175308">
              <a:buFont typeface="Arial" panose="020B0604020202020204" pitchFamily="34" charset="0"/>
              <a:buChar char="•"/>
            </a:pPr>
            <a:r>
              <a:rPr lang="en-US" b="0" i="0" dirty="0"/>
              <a:t>The description of the horses illustrate the overwhelming nature of their power to destroy.</a:t>
            </a:r>
          </a:p>
          <a:p>
            <a:pPr marL="632508" lvl="1" indent="-175308">
              <a:buFont typeface="Arial" panose="020B0604020202020204" pitchFamily="34" charset="0"/>
              <a:buChar char="•"/>
            </a:pPr>
            <a:r>
              <a:rPr lang="en-US" b="0" i="0" dirty="0"/>
              <a:t>This army, unleashed by the angels, killed 1/3 of mankind.</a:t>
            </a:r>
          </a:p>
          <a:p>
            <a:pPr marL="175308" lvl="0" indent="-175308">
              <a:buFont typeface="Arial" panose="020B0604020202020204" pitchFamily="34" charset="0"/>
              <a:buChar char="•"/>
            </a:pPr>
            <a:r>
              <a:rPr lang="en-US" b="1" i="0" dirty="0"/>
              <a:t>Red, blue &amp; Yellow (9:17)</a:t>
            </a:r>
          </a:p>
          <a:p>
            <a:pPr marL="632508" lvl="1" indent="-175308">
              <a:buFont typeface="Arial" panose="020B0604020202020204" pitchFamily="34" charset="0"/>
              <a:buChar char="•"/>
            </a:pPr>
            <a:r>
              <a:rPr lang="en-US" b="0" i="0" dirty="0"/>
              <a:t>Colors of the breastplates of the horsemen</a:t>
            </a:r>
          </a:p>
          <a:p>
            <a:pPr marL="632508" lvl="1" indent="-175308">
              <a:buFont typeface="Arial" panose="020B0604020202020204" pitchFamily="34" charset="0"/>
              <a:buChar char="•"/>
            </a:pPr>
            <a:r>
              <a:rPr lang="en-US" b="0" i="0" dirty="0"/>
              <a:t>Other translations seem to more clearly tie them to the fire, smoke and brimstone coming from the mouths of the horses</a:t>
            </a:r>
          </a:p>
          <a:p>
            <a:pPr marL="632508" lvl="1" indent="-175308">
              <a:buFont typeface="Arial" panose="020B0604020202020204" pitchFamily="34" charset="0"/>
              <a:buChar char="•"/>
            </a:pPr>
            <a:r>
              <a:rPr lang="en-US" b="0" i="0" dirty="0"/>
              <a:t>Red – literally, fiery; Blue - Jacinth (a dark blue); Yellow – </a:t>
            </a:r>
            <a:r>
              <a:rPr lang="en-US" b="0" i="0" dirty="0" err="1"/>
              <a:t>Sulfer</a:t>
            </a:r>
            <a:r>
              <a:rPr lang="en-US" b="0" i="0" dirty="0"/>
              <a:t> (Brimstone) </a:t>
            </a:r>
          </a:p>
          <a:p>
            <a:pPr marL="175308" lvl="0" indent="-175308">
              <a:buFont typeface="Arial" panose="020B0604020202020204" pitchFamily="34" charset="0"/>
              <a:buChar char="•"/>
            </a:pPr>
            <a:r>
              <a:rPr lang="en-US" b="1" i="0" dirty="0"/>
              <a:t>Fire, smoke &amp; Brimstone (9:18)</a:t>
            </a:r>
          </a:p>
          <a:p>
            <a:pPr marL="632508" lvl="1" indent="-175308">
              <a:buFont typeface="Arial" panose="020B0604020202020204" pitchFamily="34" charset="0"/>
              <a:buChar char="•"/>
            </a:pPr>
            <a:r>
              <a:rPr lang="en-US" b="0" i="0" dirty="0"/>
              <a:t>Simply indicate total destruction</a:t>
            </a:r>
          </a:p>
          <a:p>
            <a:pPr marL="632508" lvl="1" indent="-175308">
              <a:buFont typeface="Arial" panose="020B0604020202020204" pitchFamily="34" charset="0"/>
              <a:buChar char="•"/>
            </a:pPr>
            <a:r>
              <a:rPr lang="en-US" b="0" i="0" dirty="0"/>
              <a:t>Consider the destruction of Sodom and Gomorrah as an example</a:t>
            </a:r>
          </a:p>
          <a:p>
            <a:pPr marL="175308" lvl="0" indent="-175308">
              <a:buFont typeface="Arial" panose="020B0604020202020204" pitchFamily="34" charset="0"/>
              <a:buChar char="•"/>
            </a:pPr>
            <a:endParaRPr lang="en-US" b="1" i="0" dirty="0"/>
          </a:p>
          <a:p>
            <a:pPr marL="175308" lvl="0" indent="-175308">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657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8 &amp; 9</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Tails like serpents (9:19)</a:t>
            </a:r>
          </a:p>
          <a:p>
            <a:pPr marL="628650" lvl="1" indent="-171450">
              <a:buFont typeface="Arial" panose="020B0604020202020204" pitchFamily="34" charset="0"/>
              <a:buChar char="•"/>
            </a:pPr>
            <a:r>
              <a:rPr lang="en-US" b="0" i="0" dirty="0"/>
              <a:t>The ability of these horses to kill came both from their mouths and their tails</a:t>
            </a:r>
          </a:p>
          <a:p>
            <a:pPr marL="628650" lvl="1" indent="-171450">
              <a:buFont typeface="Arial" panose="020B0604020202020204" pitchFamily="34" charset="0"/>
              <a:buChar char="•"/>
            </a:pPr>
            <a:r>
              <a:rPr lang="en-US" b="0" i="0" dirty="0"/>
              <a:t>Just like the locusts who had tails like scorpions</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Note from </a:t>
            </a:r>
            <a:r>
              <a:rPr lang="en-US" b="1" i="0" dirty="0" err="1"/>
              <a:t>Harkrider</a:t>
            </a:r>
            <a:r>
              <a:rPr lang="en-US" b="1" i="0" dirty="0"/>
              <a:t>, finally describing the events of the 6 trumpets</a:t>
            </a:r>
            <a:r>
              <a:rPr lang="en-US" b="0" i="0" dirty="0"/>
              <a:t>:  “It must be understood that this is symbolical language and that all these details are given to dramatize the pageantry. If the trumpets are literal, we are still awaiting their sound, for the world has not witnessed a one-to-one correspondence between the description of each trumpet and an actual event represented in the natural world. However, the trumpets portray a culture collapsing on itself. They represent the demise of the foundational institutions of society, such as government, family, and commerce. The invasions from insects and armies, coming like organized military forces, spread hurt and death everywhere. They represent the heavy toll that violence exacts upon society. Whether internal or external, this collapse finds its main cause in man’s rejection of God’s value system. Men bring this killing curse upon themselves.”</a:t>
            </a:r>
          </a:p>
          <a:p>
            <a:pPr marL="0" lvl="0" indent="0">
              <a:buFont typeface="Arial" panose="020B0604020202020204" pitchFamily="34" charset="0"/>
              <a:buNone/>
            </a:pPr>
            <a:endParaRPr lang="en-US" b="0" i="0" dirty="0"/>
          </a:p>
          <a:p>
            <a:pPr marL="0" lvl="0" indent="0">
              <a:buFont typeface="Arial" panose="020B0604020202020204" pitchFamily="34" charset="0"/>
              <a:buNone/>
            </a:pPr>
            <a:r>
              <a:rPr lang="en-US" b="1" i="0" dirty="0"/>
              <a:t>The final point of this section indicates that the chastisements did not lead to repentance.  Thus, the bowls of God’s wrath would be poured out! (20-21)</a:t>
            </a:r>
          </a:p>
          <a:p>
            <a:pPr marL="457200" lvl="1" indent="0">
              <a:buFont typeface="Arial" panose="020B0604020202020204" pitchFamily="34" charset="0"/>
              <a:buNone/>
            </a:pPr>
            <a:endParaRPr lang="en-US" b="1" i="0" dirty="0"/>
          </a:p>
          <a:p>
            <a:pPr marL="175308" lvl="0" indent="-175308">
              <a:buFont typeface="Arial" panose="020B0604020202020204" pitchFamily="34" charset="0"/>
              <a:buChar char="•"/>
            </a:pPr>
            <a:r>
              <a:rPr lang="en-US" b="1" i="0" dirty="0"/>
              <a:t>Plagues (9:20)</a:t>
            </a:r>
          </a:p>
          <a:p>
            <a:pPr marL="632508" lvl="1" indent="-175308">
              <a:buFont typeface="Arial" panose="020B0604020202020204" pitchFamily="34" charset="0"/>
              <a:buChar char="•"/>
            </a:pPr>
            <a:r>
              <a:rPr lang="en-US" b="0" i="0" dirty="0"/>
              <a:t>The events from God that chastised men in the blowing of the first 6 trumpets</a:t>
            </a:r>
          </a:p>
          <a:p>
            <a:pPr marL="632508" lvl="1" indent="-175308">
              <a:buFont typeface="Arial" panose="020B0604020202020204" pitchFamily="34" charset="0"/>
              <a:buChar char="•"/>
            </a:pPr>
            <a:r>
              <a:rPr lang="en-US" b="0" i="0" dirty="0"/>
              <a:t>Think of the 10 plagues God brought upon Egypt, likewise as chastisement to Egypt and Pharoah</a:t>
            </a:r>
          </a:p>
          <a:p>
            <a:pPr marL="175308" lvl="0" indent="-175308">
              <a:buFont typeface="Arial" panose="020B0604020202020204" pitchFamily="34" charset="0"/>
              <a:buChar char="•"/>
            </a:pPr>
            <a:r>
              <a:rPr lang="en-US" b="1" i="0" dirty="0"/>
              <a:t>Demons (9:20)</a:t>
            </a:r>
          </a:p>
          <a:p>
            <a:pPr marL="628650" lvl="1" indent="-171450">
              <a:buFont typeface="Arial" panose="020B0604020202020204" pitchFamily="34" charset="0"/>
              <a:buChar char="•"/>
            </a:pPr>
            <a:r>
              <a:rPr lang="en-US" b="0" i="0" dirty="0"/>
              <a:t>This would reference false Gods</a:t>
            </a:r>
          </a:p>
          <a:p>
            <a:pPr marL="0" lvl="0" indent="0">
              <a:buFont typeface="Arial" panose="020B0604020202020204" pitchFamily="34" charset="0"/>
              <a:buNone/>
            </a:pPr>
            <a:r>
              <a:rPr lang="en-US" b="1" i="0" dirty="0"/>
              <a:t>(1 Corinthians 10:20), </a:t>
            </a:r>
            <a:r>
              <a:rPr lang="en-US" b="0" i="1" dirty="0"/>
              <a:t>“Rather, that the things which the Gentiles sacrifice they sacrifice to demons and not to God, and I do not want you to have fellowship with demons.”</a:t>
            </a:r>
          </a:p>
          <a:p>
            <a:pPr marL="628650" lvl="1" indent="-171450">
              <a:buFont typeface="Arial" panose="020B0604020202020204" pitchFamily="34" charset="0"/>
              <a:buChar char="•"/>
            </a:pPr>
            <a:r>
              <a:rPr lang="en-US" b="0" i="0" dirty="0"/>
              <a:t>Since they were not truly gods, they were demonic (evil)</a:t>
            </a:r>
          </a:p>
          <a:p>
            <a:pPr marL="175308" lvl="0" indent="-175308">
              <a:buFont typeface="Arial" panose="020B0604020202020204" pitchFamily="34" charset="0"/>
              <a:buChar char="•"/>
            </a:pPr>
            <a:r>
              <a:rPr lang="en-US" b="1" i="0" dirty="0"/>
              <a:t>Idols (9:20)</a:t>
            </a:r>
          </a:p>
          <a:p>
            <a:pPr marL="632508" lvl="1" indent="-175308">
              <a:buFont typeface="Arial" panose="020B0604020202020204" pitchFamily="34" charset="0"/>
              <a:buChar char="•"/>
            </a:pPr>
            <a:r>
              <a:rPr lang="en-US" b="0" i="0" dirty="0"/>
              <a:t>Graven images.  The actual statutes that were worshipped as actual gods.</a:t>
            </a:r>
          </a:p>
          <a:p>
            <a:pPr marL="175308" lvl="0" indent="-175308">
              <a:buFont typeface="Arial" panose="020B0604020202020204" pitchFamily="34" charset="0"/>
              <a:buChar char="•"/>
            </a:pPr>
            <a:r>
              <a:rPr lang="en-US" b="1" i="0" dirty="0"/>
              <a:t>Sorceries (9:21)</a:t>
            </a:r>
          </a:p>
          <a:p>
            <a:pPr marL="632508" lvl="1" indent="-175308">
              <a:buFont typeface="Arial" panose="020B0604020202020204" pitchFamily="34" charset="0"/>
              <a:buChar char="•"/>
            </a:pPr>
            <a:r>
              <a:rPr lang="en-US" sz="1800" b="0" i="0" u="none" strike="noStrike" baseline="0" dirty="0" err="1">
                <a:solidFill>
                  <a:srgbClr val="2E78C2"/>
                </a:solidFill>
                <a:latin typeface="Doulos SIL" panose="02000500070000020004" pitchFamily="2" charset="0"/>
              </a:rPr>
              <a:t>Pharmakeia</a:t>
            </a:r>
            <a:r>
              <a:rPr lang="en-US" sz="1800" b="0" i="0" u="none" strike="noStrike" baseline="0" dirty="0">
                <a:solidFill>
                  <a:srgbClr val="2E78C2"/>
                </a:solidFill>
                <a:latin typeface="Doulos SIL" panose="02000500070000020004" pitchFamily="2" charset="0"/>
              </a:rPr>
              <a:t> - </a:t>
            </a:r>
            <a:r>
              <a:rPr lang="en-US" sz="1800" b="1" i="0" u="none" strike="noStrike" baseline="0" dirty="0">
                <a:solidFill>
                  <a:srgbClr val="292F33"/>
                </a:solidFill>
                <a:latin typeface="Calibri" panose="020F0502020204030204" pitchFamily="34" charset="0"/>
              </a:rPr>
              <a:t>Thayer Definition: </a:t>
            </a:r>
            <a:r>
              <a:rPr lang="en-US" sz="1800" b="0" i="0" u="none" strike="noStrike" baseline="0" dirty="0">
                <a:solidFill>
                  <a:srgbClr val="292F33"/>
                </a:solidFill>
                <a:latin typeface="Calibri" panose="020F0502020204030204" pitchFamily="34" charset="0"/>
              </a:rPr>
              <a:t>1) the use or the administering of drugs; 2) poisoning; 3) sorcery; magical arts, often found in connection with idolatry and fostered by it 4) metaphorically the deceptions and seductions of idolatry</a:t>
            </a:r>
          </a:p>
          <a:p>
            <a:pPr marL="632508" lvl="1" indent="-175308">
              <a:buFont typeface="Arial" panose="020B0604020202020204" pitchFamily="34" charset="0"/>
              <a:buChar char="•"/>
            </a:pPr>
            <a:r>
              <a:rPr lang="en-US" sz="1800" b="0" i="0" u="none" strike="noStrike" baseline="0" dirty="0">
                <a:solidFill>
                  <a:srgbClr val="292F33"/>
                </a:solidFill>
                <a:latin typeface="Calibri" panose="020F0502020204030204" pitchFamily="34" charset="0"/>
              </a:rPr>
              <a:t>Here, the emphasis may well have been on the immoral lifestyle that would include drug use and addiction.</a:t>
            </a:r>
          </a:p>
          <a:p>
            <a:pPr marL="632508" lvl="1" indent="-175308">
              <a:buFont typeface="Arial" panose="020B0604020202020204" pitchFamily="34" charset="0"/>
              <a:buChar char="•"/>
            </a:pPr>
            <a:r>
              <a:rPr lang="en-US" sz="1800" b="0" i="0" u="none" strike="noStrike" baseline="0" dirty="0">
                <a:solidFill>
                  <a:srgbClr val="292F33"/>
                </a:solidFill>
                <a:latin typeface="Calibri" panose="020F0502020204030204" pitchFamily="34" charset="0"/>
              </a:rPr>
              <a:t>What is the effect of sin in people who refuse to repent?</a:t>
            </a:r>
          </a:p>
          <a:p>
            <a:pPr marL="632508" lvl="1" indent="-175308">
              <a:buFont typeface="Arial" panose="020B0604020202020204" pitchFamily="34" charset="0"/>
              <a:buChar char="•"/>
            </a:pPr>
            <a:r>
              <a:rPr lang="en-US" sz="1800" b="0" i="0" u="none" strike="noStrike" baseline="0" dirty="0">
                <a:solidFill>
                  <a:srgbClr val="292F33"/>
                </a:solidFill>
                <a:latin typeface="Calibri" panose="020F0502020204030204" pitchFamily="34" charset="0"/>
              </a:rPr>
              <a:t>“They see daily what it does to others (and even to themselves), in such things as drug addiction, alcoholism, broken homes, shattered lives, imprisonment, and even capital punishment, and yet they continue to hug this deadly serpent to their breasts, receiving into their hearts and minds a constant flow of its poisonous venom.” (Winters)</a:t>
            </a:r>
          </a:p>
          <a:p>
            <a:pPr marL="0" lvl="0" indent="0">
              <a:buFont typeface="Arial" panose="020B0604020202020204" pitchFamily="34" charset="0"/>
              <a:buNone/>
            </a:pPr>
            <a:r>
              <a:rPr lang="en-US" sz="1800" b="1" i="0" u="none" strike="noStrike" baseline="0" dirty="0">
                <a:solidFill>
                  <a:srgbClr val="292F33"/>
                </a:solidFill>
                <a:latin typeface="Calibri" panose="020F0502020204030204" pitchFamily="34" charset="0"/>
              </a:rPr>
              <a:t>(Romans 1:28-32), </a:t>
            </a:r>
            <a:r>
              <a:rPr lang="en-US" sz="1800" b="0" i="1" u="none" strike="noStrike" baseline="0" dirty="0">
                <a:solidFill>
                  <a:srgbClr val="292F33"/>
                </a:solidFill>
                <a:latin typeface="Calibri" panose="020F0502020204030204" pitchFamily="34" charset="0"/>
              </a:rPr>
              <a:t>“</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who, knowing the righteous judgment of God, that those who practice such things are deserving of death, not only do the same but also approve of those who practice them.”</a:t>
            </a:r>
            <a:endParaRPr lang="en-US" b="1" i="1" dirty="0"/>
          </a:p>
          <a:p>
            <a:pPr marL="175308" lvl="0" indent="-175308">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26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 lvl="0" indent="0">
              <a:buFont typeface="Arial" panose="020B0604020202020204" pitchFamily="34" charset="0"/>
              <a:buNone/>
            </a:pPr>
            <a:r>
              <a:rPr lang="en-US" b="1" dirty="0"/>
              <a:t>A Summary of these two chapters:</a:t>
            </a:r>
          </a:p>
          <a:p>
            <a:pPr marL="10287" lvl="0" indent="0">
              <a:buFont typeface="Arial" panose="020B0604020202020204" pitchFamily="34" charset="0"/>
              <a:buNone/>
            </a:pPr>
            <a:endParaRPr lang="en-US" b="1" i="0" dirty="0"/>
          </a:p>
          <a:p>
            <a:pPr marL="181737" lvl="0" indent="-171450">
              <a:buFont typeface="Arial" panose="020B0604020202020204" pitchFamily="34" charset="0"/>
              <a:buChar char="•"/>
            </a:pPr>
            <a:r>
              <a:rPr lang="en-US" b="1" i="0" dirty="0"/>
              <a:t>The blowing of the first 6 trumpets</a:t>
            </a:r>
          </a:p>
          <a:p>
            <a:pPr marL="638937" lvl="1" indent="-171450">
              <a:buFont typeface="Arial" panose="020B0604020202020204" pitchFamily="34" charset="0"/>
              <a:buChar char="•"/>
            </a:pPr>
            <a:r>
              <a:rPr lang="en-US" b="0" i="0" dirty="0"/>
              <a:t>Six different chastisements of God against those who are evil in the world.</a:t>
            </a:r>
          </a:p>
          <a:p>
            <a:pPr marL="181737" lvl="0" indent="-171450">
              <a:buFont typeface="Arial" panose="020B0604020202020204" pitchFamily="34" charset="0"/>
              <a:buChar char="•"/>
            </a:pPr>
            <a:r>
              <a:rPr lang="en-US" b="1" i="0" dirty="0"/>
              <a:t>First four natural calamities</a:t>
            </a:r>
          </a:p>
          <a:p>
            <a:pPr marL="638937" lvl="1" indent="-171450">
              <a:buFont typeface="Arial" panose="020B0604020202020204" pitchFamily="34" charset="0"/>
              <a:buChar char="•"/>
            </a:pPr>
            <a:r>
              <a:rPr lang="en-US" b="0" i="0" dirty="0"/>
              <a:t>1 – Hail and fire affecting Vegetation (1/3 of trees and all green grass burned up)</a:t>
            </a:r>
          </a:p>
          <a:p>
            <a:pPr marL="638937" lvl="1" indent="-171450">
              <a:buFont typeface="Arial" panose="020B0604020202020204" pitchFamily="34" charset="0"/>
              <a:buChar char="•"/>
            </a:pPr>
            <a:r>
              <a:rPr lang="en-US" b="0" i="0" dirty="0"/>
              <a:t>2 – Great poisonous mountain into SEAS (1/3 of sea creatures &amp; 1/3 ships)</a:t>
            </a:r>
          </a:p>
          <a:p>
            <a:pPr marL="638937" lvl="1" indent="-171450">
              <a:buFont typeface="Arial" panose="020B0604020202020204" pitchFamily="34" charset="0"/>
              <a:buChar char="•"/>
            </a:pPr>
            <a:r>
              <a:rPr lang="en-US" b="0" i="0" dirty="0"/>
              <a:t>3 – Great star wormwood into FRESH WATERS (1/3 of waters bitter/ many die)</a:t>
            </a:r>
          </a:p>
          <a:p>
            <a:pPr marL="638937" lvl="1" indent="-171450">
              <a:buFont typeface="Arial" panose="020B0604020202020204" pitchFamily="34" charset="0"/>
              <a:buChar char="•"/>
            </a:pPr>
            <a:r>
              <a:rPr lang="en-US" b="0" i="0" dirty="0"/>
              <a:t>4 – 1/3 of sun, stars &amp; moon struck (dimmed)</a:t>
            </a:r>
          </a:p>
          <a:p>
            <a:pPr marL="181737" lvl="0" indent="-171450">
              <a:buFont typeface="Arial" panose="020B0604020202020204" pitchFamily="34" charset="0"/>
              <a:buChar char="•"/>
            </a:pPr>
            <a:r>
              <a:rPr lang="en-US" b="1" i="0" dirty="0"/>
              <a:t>Last two indicated great violence</a:t>
            </a:r>
          </a:p>
          <a:p>
            <a:pPr marL="638937" lvl="1" indent="-171450">
              <a:buFont typeface="Arial" panose="020B0604020202020204" pitchFamily="34" charset="0"/>
              <a:buChar char="•"/>
            </a:pPr>
            <a:r>
              <a:rPr lang="en-US" b="0" i="0" dirty="0"/>
              <a:t>Woe 1 – Locusts from bottomless pit.  Tormented men for five months (suffering)</a:t>
            </a:r>
          </a:p>
          <a:p>
            <a:pPr marL="638937" lvl="1" indent="-171450">
              <a:buFont typeface="Arial" panose="020B0604020202020204" pitchFamily="34" charset="0"/>
              <a:buChar char="•"/>
            </a:pPr>
            <a:r>
              <a:rPr lang="en-US" b="0" i="0" dirty="0"/>
              <a:t>Woe 2 – Great army of horsemen.  Killed 1/3 of mankind.</a:t>
            </a:r>
          </a:p>
          <a:p>
            <a:pPr marL="181737" lvl="0" indent="-171450">
              <a:buFont typeface="Arial" panose="020B0604020202020204" pitchFamily="34" charset="0"/>
              <a:buChar char="•"/>
            </a:pPr>
            <a:r>
              <a:rPr lang="en-US" b="1" i="0" dirty="0"/>
              <a:t>Men did not repent!</a:t>
            </a:r>
          </a:p>
          <a:p>
            <a:pPr marL="638937" lvl="1" indent="-171450">
              <a:buFont typeface="Arial" panose="020B0604020202020204" pitchFamily="34" charset="0"/>
              <a:buChar char="•"/>
            </a:pPr>
            <a:r>
              <a:rPr lang="en-US" b="0" i="0" dirty="0"/>
              <a:t>Of the works of their hands (idolatries)</a:t>
            </a:r>
          </a:p>
          <a:p>
            <a:pPr marL="638937" lvl="1" indent="-171450">
              <a:buFont typeface="Arial" panose="020B0604020202020204" pitchFamily="34" charset="0"/>
              <a:buChar char="•"/>
            </a:pPr>
            <a:r>
              <a:rPr lang="en-US" b="0" i="0" dirty="0"/>
              <a:t>Did not repent of immorality (murders, sorceries, sexual immorality, thefts)</a:t>
            </a:r>
          </a:p>
          <a:p>
            <a:pPr marL="638937" lvl="1" indent="-171450">
              <a:buFont typeface="Arial" panose="020B0604020202020204" pitchFamily="34" charset="0"/>
              <a:buChar char="•"/>
            </a:pPr>
            <a:endParaRPr lang="en-US" b="0" i="0" dirty="0"/>
          </a:p>
          <a:p>
            <a:pPr marL="10287" lvl="0" indent="0">
              <a:buFont typeface="Arial" panose="020B0604020202020204" pitchFamily="34" charset="0"/>
              <a:buNone/>
            </a:pPr>
            <a:r>
              <a:rPr lang="en-US" b="1" i="0" dirty="0"/>
              <a:t>Note:  Beginning Next Week:  Scene 7 (10:1-11)  The Mighty Angel and the Little Book</a:t>
            </a:r>
          </a:p>
          <a:p>
            <a:pPr marL="638937" lvl="1" indent="-171450">
              <a:buFont typeface="Arial" panose="020B0604020202020204" pitchFamily="34" charset="0"/>
              <a:buChar char="•"/>
            </a:pPr>
            <a:r>
              <a:rPr lang="en-US" b="1" i="0" dirty="0"/>
              <a:t>Note:  Like with the seals, there is an interlude between the sounding of the sixth and seventh trumpets</a:t>
            </a:r>
          </a:p>
          <a:p>
            <a:pPr marL="1096137" lvl="2" indent="-171450">
              <a:buFont typeface="Arial" panose="020B0604020202020204" pitchFamily="34" charset="0"/>
              <a:buChar char="•"/>
            </a:pPr>
            <a:r>
              <a:rPr lang="en-US" b="0" i="0" dirty="0"/>
              <a:t>The 7</a:t>
            </a:r>
            <a:r>
              <a:rPr lang="en-US" b="0" i="0" baseline="30000" dirty="0"/>
              <a:t>th</a:t>
            </a:r>
            <a:r>
              <a:rPr lang="en-US" b="0" i="0" dirty="0"/>
              <a:t> trumpet is not sounded until 11:15, which we will cover in scene 8.</a:t>
            </a:r>
          </a:p>
          <a:p>
            <a:pPr marL="638937" lvl="1" indent="-171450">
              <a:buFont typeface="Arial" panose="020B0604020202020204" pitchFamily="34" charset="0"/>
              <a:buChar char="•"/>
            </a:pPr>
            <a:r>
              <a:rPr lang="en-US" b="1" i="0" dirty="0"/>
              <a:t>This vision is fairly peculiar.</a:t>
            </a:r>
          </a:p>
          <a:p>
            <a:pPr marL="1096137" lvl="2" indent="-171450">
              <a:buFont typeface="Arial" panose="020B0604020202020204" pitchFamily="34" charset="0"/>
              <a:buChar char="•"/>
            </a:pPr>
            <a:r>
              <a:rPr lang="en-US" b="0" i="0" dirty="0"/>
              <a:t>John has revealed to him things that God (at least at that time) would not let him reveal</a:t>
            </a:r>
          </a:p>
          <a:p>
            <a:pPr marL="1096137" lvl="2" indent="-171450">
              <a:buFont typeface="Arial" panose="020B0604020202020204" pitchFamily="34" charset="0"/>
              <a:buChar char="•"/>
            </a:pPr>
            <a:r>
              <a:rPr lang="en-US" b="0" i="0" dirty="0"/>
              <a:t>There is another book that contains an unknown message, and John is told to eat it!</a:t>
            </a:r>
          </a:p>
          <a:p>
            <a:pPr marL="638937" lvl="1" indent="-171450">
              <a:buFont typeface="Arial" panose="020B0604020202020204" pitchFamily="34" charset="0"/>
              <a:buChar char="•"/>
            </a:pPr>
            <a:r>
              <a:rPr lang="en-US" b="1" i="0" dirty="0"/>
              <a:t>An important passage to remember (stated at the sounding of the 7</a:t>
            </a:r>
            <a:r>
              <a:rPr lang="en-US" b="1" i="0" baseline="30000" dirty="0"/>
              <a:t>th</a:t>
            </a:r>
            <a:r>
              <a:rPr lang="en-US" b="1" i="0" dirty="0"/>
              <a:t> trumpet!</a:t>
            </a:r>
          </a:p>
          <a:p>
            <a:pPr marL="10287" lvl="0" indent="0">
              <a:buFont typeface="Arial" panose="020B0604020202020204" pitchFamily="34" charset="0"/>
              <a:buNone/>
            </a:pPr>
            <a:r>
              <a:rPr lang="en-US" b="1" i="0" dirty="0"/>
              <a:t>(11:15), </a:t>
            </a:r>
            <a:r>
              <a:rPr lang="en-US" b="0" i="1" dirty="0"/>
              <a:t>“</a:t>
            </a:r>
            <a:r>
              <a:rPr lang="en-US" i="1" dirty="0"/>
              <a:t>Then the seventh angel sounded: And there were loud voices in heaven, saying, “The kingdoms of this world have become the kingdoms of our Lord and of His Christ, and He shall reign forever and ever!”</a:t>
            </a:r>
          </a:p>
          <a:p>
            <a:pPr marL="1096137" lvl="2" indent="-171450">
              <a:buFont typeface="Arial" panose="020B0604020202020204" pitchFamily="34" charset="0"/>
              <a:buChar char="•"/>
            </a:pPr>
            <a:r>
              <a:rPr lang="en-US" b="0" i="0" dirty="0"/>
              <a:t>We may struggle and even fail to understand some of the specific details contained in this book</a:t>
            </a:r>
          </a:p>
          <a:p>
            <a:pPr marL="1096137" lvl="2" indent="-171450">
              <a:buFont typeface="Arial" panose="020B0604020202020204" pitchFamily="34" charset="0"/>
              <a:buChar char="•"/>
            </a:pPr>
            <a:r>
              <a:rPr lang="en-US" b="0" i="0" dirty="0"/>
              <a:t>But, this great underlying message (11:15) (i.e. – God is in control, and we win!) should not be understood by any careful reader.</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14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How to Interpret the book of Revelation</a:t>
            </a:r>
            <a:endParaRPr lang="en-US" sz="1100" dirty="0"/>
          </a:p>
          <a:p>
            <a:pPr marL="175308" indent="-175308">
              <a:buFont typeface="Arial" panose="020B0604020202020204" pitchFamily="34" charset="0"/>
              <a:buChar char="•"/>
            </a:pPr>
            <a:r>
              <a:rPr lang="en-US" dirty="0"/>
              <a:t>Apocalypse </a:t>
            </a:r>
            <a:r>
              <a:rPr lang="en-US" i="1" dirty="0"/>
              <a:t>“the Revelation </a:t>
            </a:r>
            <a:r>
              <a:rPr lang="en-US" dirty="0"/>
              <a:t>(</a:t>
            </a:r>
            <a:r>
              <a:rPr lang="en-US" dirty="0" err="1"/>
              <a:t>apokalupsis</a:t>
            </a:r>
            <a:r>
              <a:rPr lang="en-US" dirty="0"/>
              <a:t>) </a:t>
            </a:r>
            <a:r>
              <a:rPr lang="en-US" i="1" dirty="0"/>
              <a:t>of Jesus Christ”</a:t>
            </a:r>
            <a:r>
              <a:rPr lang="en-US" dirty="0"/>
              <a:t> (1:1).  </a:t>
            </a:r>
            <a:r>
              <a:rPr lang="en-US" b="1" dirty="0"/>
              <a:t>Thayer</a:t>
            </a:r>
            <a:r>
              <a:rPr lang="en-US" dirty="0"/>
              <a:t> – laying bare… a disclosure of truth (concerning things before unknown).</a:t>
            </a:r>
            <a:endParaRPr lang="en-US" sz="1100" dirty="0"/>
          </a:p>
          <a:p>
            <a:pPr marL="642795" lvl="1" indent="-175308">
              <a:buFont typeface="Arial" panose="020B0604020202020204" pitchFamily="34" charset="0"/>
              <a:buChar char="•"/>
            </a:pPr>
            <a:r>
              <a:rPr lang="en-US" dirty="0"/>
              <a:t>Literature broadly termed as apocalyptic (for its use of signs and symbols to vividly unveil truth) include the Old Testament books of Ezekiel, Daniel and Zechariah.</a:t>
            </a:r>
            <a:endParaRPr lang="en-US" sz="1100" dirty="0"/>
          </a:p>
          <a:p>
            <a:pPr marL="642795" lvl="1" indent="-175308">
              <a:buFont typeface="Arial" panose="020B0604020202020204" pitchFamily="34" charset="0"/>
              <a:buChar char="•"/>
            </a:pPr>
            <a:r>
              <a:rPr lang="en-US" dirty="0"/>
              <a:t>The major characteristic that apocalyptic writings share is the use of symbols.</a:t>
            </a:r>
            <a:endParaRPr lang="en-US" sz="1100" dirty="0"/>
          </a:p>
          <a:p>
            <a:r>
              <a:rPr lang="en-US" b="1" dirty="0" err="1"/>
              <a:t>Harkrider</a:t>
            </a:r>
            <a:r>
              <a:rPr lang="en-US" b="1" dirty="0"/>
              <a:t> on Apocalyptic writing</a:t>
            </a:r>
            <a:r>
              <a:rPr lang="en-US" dirty="0"/>
              <a:t>:  “Adversity usually furnished the background out of which this type of writing grew. Persecution and days of difficulty often tempt one to doubt and compromise his faith.  The purpose of these writings was to look beyond the present time to a dramatic intervention by God. They gave answers to such questions as, ‘Is our faith worth enduring this suffering?’ ‘What does the future hold?’ In glorious contrast to the near despair of its setting, the apocalyptic writers always set forth a future of deliverance and triumph. Thus this type of literature was intended to reveal a message that would bring hope and encouragement as God promised the overthrow of evil and a final victory for his righteous cause.” (</a:t>
            </a:r>
            <a:r>
              <a:rPr lang="en-US" i="1" dirty="0"/>
              <a:t>lvii</a:t>
            </a:r>
            <a:r>
              <a:rPr lang="en-US" dirty="0"/>
              <a:t>)</a:t>
            </a:r>
            <a:endParaRPr lang="en-US" sz="1100" dirty="0"/>
          </a:p>
          <a:p>
            <a:pPr marL="175308" indent="-175308">
              <a:buFont typeface="Arial" panose="020B0604020202020204" pitchFamily="34" charset="0"/>
              <a:buChar char="•"/>
            </a:pPr>
            <a:r>
              <a:rPr lang="en-US" b="1" dirty="0"/>
              <a:t>A principle rule of interpretation is that a literal meaning should be ascribed to any text, unless the context requires a symbolic interpretation.  In Revelation, the danger is to ascribe a literal meaning to what is obviously symbolic language and intent.</a:t>
            </a:r>
            <a:endParaRPr lang="en-US" sz="1100" dirty="0"/>
          </a:p>
          <a:p>
            <a:pPr marL="642795" lvl="1" indent="-175308">
              <a:buFont typeface="Arial" panose="020B0604020202020204" pitchFamily="34" charset="0"/>
              <a:buChar char="•"/>
            </a:pPr>
            <a:r>
              <a:rPr lang="en-US" dirty="0"/>
              <a:t>When Premillennialists use the book of Revelation to give credence to the theory, they often arbitrarily ascribe literal meanings to the numbers and visions in the book.  In this, they are both inconsistent, and guilty of </a:t>
            </a:r>
            <a:r>
              <a:rPr lang="en-US" i="1" dirty="0"/>
              <a:t>eisegesis</a:t>
            </a:r>
            <a:r>
              <a:rPr lang="en-US" dirty="0"/>
              <a:t> (reading into the text a meaning that corroborates their theory).</a:t>
            </a:r>
            <a:endParaRPr lang="en-US" sz="1100" dirty="0"/>
          </a:p>
          <a:p>
            <a:pPr marL="175308" indent="-175308">
              <a:buFont typeface="Arial" panose="020B0604020202020204" pitchFamily="34" charset="0"/>
              <a:buChar char="•"/>
            </a:pPr>
            <a:r>
              <a:rPr lang="en-US" b="1" dirty="0" err="1"/>
              <a:t>Harkrider’s</a:t>
            </a:r>
            <a:r>
              <a:rPr lang="en-US" b="1" dirty="0"/>
              <a:t> Three Rules for Studying Apocalyptic Literature</a:t>
            </a:r>
            <a:r>
              <a:rPr lang="en-US" dirty="0"/>
              <a:t> (</a:t>
            </a:r>
            <a:r>
              <a:rPr lang="en-US" i="1" dirty="0"/>
              <a:t>lix</a:t>
            </a:r>
            <a:r>
              <a:rPr lang="en-US" dirty="0"/>
              <a:t>)</a:t>
            </a:r>
            <a:endParaRPr lang="en-US" sz="1100" dirty="0"/>
          </a:p>
          <a:p>
            <a:pPr marL="642795" lvl="1" indent="-175308">
              <a:buFont typeface="Arial" panose="020B0604020202020204" pitchFamily="34" charset="0"/>
              <a:buChar char="•"/>
            </a:pPr>
            <a:r>
              <a:rPr lang="en-US" i="1" dirty="0"/>
              <a:t>Picture:</a:t>
            </a:r>
            <a:r>
              <a:rPr lang="en-US" dirty="0"/>
              <a:t>  Read the context; close your eyes and visualize the scenery described.  If you do not see the picture, you will never understand the point.</a:t>
            </a:r>
            <a:endParaRPr lang="en-US" sz="1100" dirty="0"/>
          </a:p>
          <a:p>
            <a:pPr marL="642795" lvl="1" indent="-175308">
              <a:buFont typeface="Arial" panose="020B0604020202020204" pitchFamily="34" charset="0"/>
              <a:buChar char="•"/>
            </a:pPr>
            <a:r>
              <a:rPr lang="en-US" i="1" dirty="0"/>
              <a:t>Principle:</a:t>
            </a:r>
            <a:r>
              <a:rPr lang="en-US" dirty="0"/>
              <a:t> After feeling the emotions depicted by the symbolic language, then analyze what point is intended.</a:t>
            </a:r>
            <a:endParaRPr lang="en-US" sz="1100" dirty="0"/>
          </a:p>
          <a:p>
            <a:pPr marL="642795" lvl="1" indent="-175308">
              <a:buFont typeface="Arial" panose="020B0604020202020204" pitchFamily="34" charset="0"/>
              <a:buChar char="•"/>
            </a:pPr>
            <a:r>
              <a:rPr lang="en-US" i="1" dirty="0"/>
              <a:t>Practice:</a:t>
            </a:r>
            <a:r>
              <a:rPr lang="en-US" dirty="0"/>
              <a:t> Upon determining the principle lesson intended, then make the application first of all to those who originally received it and then determine its abiding lesson throughout all ages.</a:t>
            </a:r>
            <a:endParaRPr lang="en-US" sz="1100" dirty="0"/>
          </a:p>
          <a:p>
            <a:pPr marL="175308" indent="-175308">
              <a:buFont typeface="Arial" panose="020B0604020202020204" pitchFamily="34" charset="0"/>
              <a:buChar char="•"/>
            </a:pPr>
            <a:r>
              <a:rPr lang="en-US" dirty="0"/>
              <a:t>Recognize the danger of getting caught up in the trees (details), and missing the point (forest).  While we can’t be dogmatic in our understanding of every detail, we can discern the basic points being made in the book.</a:t>
            </a:r>
            <a:endParaRPr lang="en-US" sz="1100" dirty="0"/>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6</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651127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to be stated BEFORE the reading of the text:</a:t>
            </a:r>
          </a:p>
          <a:p>
            <a:pPr marL="632508" lvl="1" indent="-175308">
              <a:buFont typeface="Arial" panose="020B0604020202020204" pitchFamily="34" charset="0"/>
              <a:buChar char="•"/>
            </a:pPr>
            <a:r>
              <a:rPr lang="en-US" sz="1100" b="1" dirty="0"/>
              <a:t>We have covered in this part of the book of Revelation</a:t>
            </a:r>
          </a:p>
          <a:p>
            <a:pPr marL="1089708" lvl="2" indent="-175308">
              <a:buFont typeface="Arial" panose="020B0604020202020204" pitchFamily="34" charset="0"/>
              <a:buChar char="•"/>
            </a:pPr>
            <a:r>
              <a:rPr lang="en-US" sz="1100" b="0" dirty="0"/>
              <a:t>The opening of the first 6 seals (Chapter 6)</a:t>
            </a:r>
          </a:p>
          <a:p>
            <a:pPr marL="1089708" lvl="2" indent="-175308">
              <a:buFont typeface="Arial" panose="020B0604020202020204" pitchFamily="34" charset="0"/>
              <a:buChar char="•"/>
            </a:pPr>
            <a:r>
              <a:rPr lang="en-US" sz="1100" b="0" dirty="0"/>
              <a:t>An interlude where the sealed of Israel (144,000), and a great multitude before the throne of God are described (Chapter 7)</a:t>
            </a:r>
          </a:p>
          <a:p>
            <a:pPr marL="1089708" lvl="2" indent="-175308">
              <a:buFont typeface="Arial" panose="020B0604020202020204" pitchFamily="34" charset="0"/>
              <a:buChar char="•"/>
            </a:pPr>
            <a:r>
              <a:rPr lang="en-US" sz="1100" b="0" dirty="0"/>
              <a:t>The opening of the seventh seal, introducing the 7 trumpets (8:1-6)</a:t>
            </a:r>
          </a:p>
          <a:p>
            <a:pPr marL="1089708" lvl="2" indent="-175308">
              <a:buFont typeface="Arial" panose="020B0604020202020204" pitchFamily="34" charset="0"/>
              <a:buChar char="•"/>
            </a:pPr>
            <a:r>
              <a:rPr lang="en-US" sz="1100" b="0" dirty="0"/>
              <a:t>The blowing of the first six trumpets (8:7-9:21)</a:t>
            </a:r>
          </a:p>
          <a:p>
            <a:pPr marL="632508" lvl="1" indent="-175308">
              <a:buFont typeface="Arial" panose="020B0604020202020204" pitchFamily="34" charset="0"/>
              <a:buChar char="•"/>
            </a:pPr>
            <a:r>
              <a:rPr lang="en-US" sz="1100" b="1" dirty="0"/>
              <a:t>We now are going to look (in our 7</a:t>
            </a:r>
            <a:r>
              <a:rPr lang="en-US" sz="1100" b="1" baseline="30000" dirty="0"/>
              <a:t>th</a:t>
            </a:r>
            <a:r>
              <a:rPr lang="en-US" sz="1100" b="1" dirty="0"/>
              <a:t> scene) at another interlude before the seventh trumpet is sounded.</a:t>
            </a:r>
          </a:p>
          <a:p>
            <a:pPr marL="1089708" lvl="2" indent="-175308">
              <a:buFont typeface="Arial" panose="020B0604020202020204" pitchFamily="34" charset="0"/>
              <a:buChar char="•"/>
            </a:pPr>
            <a:r>
              <a:rPr lang="en-US" sz="1100" b="0" dirty="0"/>
              <a:t>The Mighty Angel and the Little book</a:t>
            </a:r>
          </a:p>
          <a:p>
            <a:pPr marL="632508" lvl="1" indent="-175308">
              <a:buFont typeface="Arial" panose="020B0604020202020204" pitchFamily="34" charset="0"/>
              <a:buChar char="•"/>
            </a:pPr>
            <a:r>
              <a:rPr lang="en-US" sz="1100" b="1" dirty="0"/>
              <a:t>Note:  Scene 8, that covers 11:1-19, that covers the sounding of the 7</a:t>
            </a:r>
            <a:r>
              <a:rPr lang="en-US" sz="1100" b="1" baseline="30000" dirty="0"/>
              <a:t>th</a:t>
            </a:r>
            <a:r>
              <a:rPr lang="en-US" sz="1100" b="1" dirty="0"/>
              <a:t> trumpet, will bring to an end our discussion of the first half of the book.  (As noted in our material, the book naturally falls into two halves, (1</a:t>
            </a:r>
            <a:r>
              <a:rPr lang="en-US" sz="1100" b="1" baseline="30000" dirty="0"/>
              <a:t>st</a:t>
            </a:r>
            <a:r>
              <a:rPr lang="en-US" sz="1100" b="1" dirty="0"/>
              <a:t> half – 1-11; 2</a:t>
            </a:r>
            <a:r>
              <a:rPr lang="en-US" sz="1100" b="1" baseline="30000" dirty="0"/>
              <a:t>nd</a:t>
            </a:r>
            <a:r>
              <a:rPr lang="en-US" sz="1100" b="1" dirty="0"/>
              <a:t> half – 12-22).</a:t>
            </a:r>
          </a:p>
          <a:p>
            <a:pPr marL="1089708" lvl="2" indent="-175308">
              <a:buFont typeface="Arial" panose="020B0604020202020204" pitchFamily="34" charset="0"/>
              <a:buChar char="•"/>
            </a:pPr>
            <a:endParaRPr lang="en-US" sz="1100" b="1" i="0" dirty="0"/>
          </a:p>
          <a:p>
            <a:pPr marL="0" lvl="0" indent="0">
              <a:buFont typeface="Arial" panose="020B0604020202020204" pitchFamily="34" charset="0"/>
              <a:buNone/>
            </a:pPr>
            <a:r>
              <a:rPr lang="en-US" sz="1100" b="1" i="0" dirty="0"/>
              <a:t>(Revelation 10:1-11) READ  (Ask first for their emotions, and impressions of the scene)</a:t>
            </a:r>
          </a:p>
          <a:p>
            <a:pPr marL="171450" lvl="0" indent="-171450">
              <a:buFont typeface="Arial" panose="020B0604020202020204" pitchFamily="34" charset="0"/>
              <a:buChar char="•"/>
            </a:pPr>
            <a:r>
              <a:rPr lang="en-US" sz="1100" b="1" i="0" dirty="0"/>
              <a:t>As Always, a feeling of AWE!</a:t>
            </a:r>
          </a:p>
          <a:p>
            <a:pPr marL="628650" lvl="1" indent="-171450">
              <a:buFont typeface="Arial" panose="020B0604020202020204" pitchFamily="34" charset="0"/>
              <a:buChar char="•"/>
            </a:pPr>
            <a:r>
              <a:rPr lang="en-US" sz="1600" b="0" i="0" dirty="0"/>
              <a:t>We are again given a view of heavenly things, interacting with God</a:t>
            </a:r>
          </a:p>
          <a:p>
            <a:pPr marL="171450" lvl="0" indent="-171450">
              <a:buFont typeface="Arial" panose="020B0604020202020204" pitchFamily="34" charset="0"/>
              <a:buChar char="•"/>
            </a:pPr>
            <a:r>
              <a:rPr lang="en-US" sz="1600" b="1" i="0" dirty="0"/>
              <a:t>Impressed!</a:t>
            </a:r>
          </a:p>
          <a:p>
            <a:pPr marL="628650" lvl="1" indent="-171450">
              <a:buFont typeface="Arial" panose="020B0604020202020204" pitchFamily="34" charset="0"/>
              <a:buChar char="•"/>
            </a:pPr>
            <a:r>
              <a:rPr lang="en-US" sz="1600" b="0" i="0" dirty="0"/>
              <a:t>The description of the Mighty angel – His size and the brightness of his countenance </a:t>
            </a:r>
            <a:r>
              <a:rPr lang="en-US" sz="1600" b="1" i="0" dirty="0"/>
              <a:t>(1-2)</a:t>
            </a:r>
          </a:p>
          <a:p>
            <a:pPr marL="628650" lvl="1" indent="-171450">
              <a:buFont typeface="Arial" panose="020B0604020202020204" pitchFamily="34" charset="0"/>
              <a:buChar char="•"/>
            </a:pPr>
            <a:r>
              <a:rPr lang="en-US" sz="1600" b="0" i="0" dirty="0"/>
              <a:t>The noise that accompanied his presence (Roaring like a lion, pealing of the 7 thunders) </a:t>
            </a:r>
            <a:r>
              <a:rPr lang="en-US" sz="1600" b="1" i="0" dirty="0"/>
              <a:t>(3)</a:t>
            </a:r>
          </a:p>
          <a:p>
            <a:pPr marL="171450" lvl="0" indent="-171450">
              <a:buFont typeface="Arial" panose="020B0604020202020204" pitchFamily="34" charset="0"/>
              <a:buChar char="•"/>
            </a:pPr>
            <a:r>
              <a:rPr lang="en-US" sz="1600" b="1" i="0" dirty="0"/>
              <a:t>Apprehension and Anticipation</a:t>
            </a:r>
          </a:p>
          <a:p>
            <a:pPr marL="628650" lvl="1" indent="-171450">
              <a:buFont typeface="Arial" panose="020B0604020202020204" pitchFamily="34" charset="0"/>
              <a:buChar char="•"/>
            </a:pPr>
            <a:r>
              <a:rPr lang="en-US" sz="1600" b="0" i="0" dirty="0"/>
              <a:t>What did the angel mean when he said </a:t>
            </a:r>
            <a:r>
              <a:rPr lang="en-US" sz="1600" b="0" i="1" dirty="0"/>
              <a:t>“that there should be delay no longer” </a:t>
            </a:r>
            <a:r>
              <a:rPr lang="en-US" sz="1600" b="1" i="0" dirty="0"/>
              <a:t>(6)</a:t>
            </a:r>
          </a:p>
          <a:p>
            <a:pPr marL="171450" lvl="0" indent="-171450">
              <a:buFont typeface="Arial" panose="020B0604020202020204" pitchFamily="34" charset="0"/>
              <a:buChar char="•"/>
            </a:pPr>
            <a:r>
              <a:rPr lang="en-US" sz="1600" b="1" i="0" dirty="0"/>
              <a:t>Curiosity</a:t>
            </a:r>
          </a:p>
          <a:p>
            <a:pPr marL="628650" lvl="1" indent="-171450">
              <a:buFont typeface="Arial" panose="020B0604020202020204" pitchFamily="34" charset="0"/>
              <a:buChar char="•"/>
            </a:pPr>
            <a:r>
              <a:rPr lang="en-US" sz="1600" b="0" i="0" dirty="0"/>
              <a:t>What was the message of the 7 thunders that John was not allowed to record? </a:t>
            </a:r>
            <a:r>
              <a:rPr lang="en-US" sz="1600" b="1" i="0" dirty="0"/>
              <a:t>(4)</a:t>
            </a:r>
          </a:p>
          <a:p>
            <a:pPr marL="628650" lvl="1" indent="-171450">
              <a:buFont typeface="Arial" panose="020B0604020202020204" pitchFamily="34" charset="0"/>
              <a:buChar char="•"/>
            </a:pPr>
            <a:r>
              <a:rPr lang="en-US" sz="1600" b="0" i="0" dirty="0"/>
              <a:t>What does the little book reveal about God’s purpose? </a:t>
            </a:r>
            <a:r>
              <a:rPr lang="en-US" sz="1600" b="1" i="0" dirty="0"/>
              <a:t>(8-11)</a:t>
            </a:r>
          </a:p>
          <a:p>
            <a:pPr marL="628650" lvl="1" indent="-171450">
              <a:buFont typeface="Arial" panose="020B0604020202020204" pitchFamily="34" charset="0"/>
              <a:buChar char="•"/>
            </a:pPr>
            <a:endParaRPr lang="en-US" sz="1100"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456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628650" lvl="1" indent="-171450">
              <a:buFont typeface="Arial" panose="020B0604020202020204" pitchFamily="34" charset="0"/>
              <a:buChar char="•"/>
            </a:pPr>
            <a:r>
              <a:rPr lang="en-US" sz="1200" b="1" dirty="0">
                <a:solidFill>
                  <a:srgbClr val="324959"/>
                </a:solidFill>
              </a:rPr>
              <a:t>That God’s intervention was imminent. There would be “no more delay”</a:t>
            </a:r>
          </a:p>
          <a:p>
            <a:pPr marL="1085850" lvl="2" indent="-171450">
              <a:buFont typeface="Arial" panose="020B0604020202020204" pitchFamily="34" charset="0"/>
              <a:buChar char="•"/>
            </a:pPr>
            <a:r>
              <a:rPr lang="en-US" sz="1200" b="0" dirty="0">
                <a:solidFill>
                  <a:srgbClr val="324959"/>
                </a:solidFill>
              </a:rPr>
              <a:t>This precedes the pouring out of the 7 bowls of wrath bringing God’s destructive force against the ungodly forces of evil (both spiritual physical)</a:t>
            </a:r>
          </a:p>
          <a:p>
            <a:pPr marL="628650" lvl="1" indent="-171450">
              <a:buFont typeface="Arial" panose="020B0604020202020204" pitchFamily="34" charset="0"/>
              <a:buChar char="•"/>
            </a:pPr>
            <a:r>
              <a:rPr lang="en-US" sz="1200" b="1" dirty="0">
                <a:solidFill>
                  <a:srgbClr val="324959"/>
                </a:solidFill>
              </a:rPr>
              <a:t>That God has more forces that he can bring to bear that we do not, and will not know of.  We know what God reveals.  What He reveals is sufficient.  It doesn’t touch the hem of the garment regarding His power and abilities.</a:t>
            </a:r>
          </a:p>
          <a:p>
            <a:pPr marL="1085850" lvl="2" indent="-171450">
              <a:buFont typeface="Arial" panose="020B0604020202020204" pitchFamily="34" charset="0"/>
              <a:buChar char="•"/>
            </a:pPr>
            <a:r>
              <a:rPr lang="en-US" sz="1200" b="0" dirty="0">
                <a:solidFill>
                  <a:srgbClr val="324959"/>
                </a:solidFill>
              </a:rPr>
              <a:t>This is seen by the refusal of God to allow John to write the message of the </a:t>
            </a:r>
            <a:r>
              <a:rPr lang="en-US" sz="1200" b="0" dirty="0" err="1">
                <a:solidFill>
                  <a:srgbClr val="324959"/>
                </a:solidFill>
              </a:rPr>
              <a:t>thunderings</a:t>
            </a:r>
            <a:r>
              <a:rPr lang="en-US" sz="1200" b="0" dirty="0">
                <a:solidFill>
                  <a:srgbClr val="324959"/>
                </a:solidFill>
              </a:rPr>
              <a:t>.</a:t>
            </a:r>
          </a:p>
          <a:p>
            <a:pPr marL="0" lvl="0" indent="0">
              <a:buFont typeface="Arial" panose="020B0604020202020204" pitchFamily="34" charset="0"/>
              <a:buNone/>
            </a:pPr>
            <a:r>
              <a:rPr lang="en-US" sz="1200" b="1" dirty="0">
                <a:solidFill>
                  <a:srgbClr val="324959"/>
                </a:solidFill>
              </a:rPr>
              <a:t>(Deuteronomy 29:29), </a:t>
            </a:r>
            <a:r>
              <a:rPr lang="en-US" sz="1200" b="0" i="1" dirty="0">
                <a:solidFill>
                  <a:srgbClr val="324959"/>
                </a:solidFill>
              </a:rPr>
              <a:t>“</a:t>
            </a:r>
            <a:r>
              <a:rPr lang="en-US" i="1" dirty="0"/>
              <a:t>The secret things belong to the Lord our God, but those things which are revealed belong to us and to our children forever, that we may do all the words of this law.”</a:t>
            </a:r>
          </a:p>
          <a:p>
            <a:pPr marL="1543050" lvl="3" indent="-171450">
              <a:buFont typeface="Arial" panose="020B0604020202020204" pitchFamily="34" charset="0"/>
              <a:buChar char="•"/>
            </a:pPr>
            <a:r>
              <a:rPr lang="en-US" sz="1200" b="0" i="0" dirty="0">
                <a:solidFill>
                  <a:srgbClr val="324959"/>
                </a:solidFill>
              </a:rPr>
              <a:t>All we need to know is that God hears the pleas of the righteous</a:t>
            </a:r>
          </a:p>
          <a:p>
            <a:pPr marL="1543050" lvl="3" indent="-171450">
              <a:buFont typeface="Arial" panose="020B0604020202020204" pitchFamily="34" charset="0"/>
              <a:buChar char="•"/>
            </a:pPr>
            <a:r>
              <a:rPr lang="en-US" sz="1200" b="0" i="0" dirty="0">
                <a:solidFill>
                  <a:srgbClr val="324959"/>
                </a:solidFill>
              </a:rPr>
              <a:t>And in His righteousness, He will punish the wicked</a:t>
            </a:r>
          </a:p>
          <a:p>
            <a:pPr marL="1543050" lvl="3" indent="-171450">
              <a:buFont typeface="Arial" panose="020B0604020202020204" pitchFamily="34" charset="0"/>
              <a:buChar char="•"/>
            </a:pPr>
            <a:r>
              <a:rPr lang="en-US" sz="1200" b="1" i="0" dirty="0">
                <a:solidFill>
                  <a:srgbClr val="324959"/>
                </a:solidFill>
              </a:rPr>
              <a:t>Note:</a:t>
            </a:r>
            <a:r>
              <a:rPr lang="en-US" sz="1200" b="0" i="0" dirty="0">
                <a:solidFill>
                  <a:srgbClr val="324959"/>
                </a:solidFill>
              </a:rPr>
              <a:t>  Consider and explain 1 Peter 3:10-16</a:t>
            </a:r>
          </a:p>
          <a:p>
            <a:pPr marL="0" lvl="0" indent="0">
              <a:buFont typeface="Arial" panose="020B0604020202020204" pitchFamily="34" charset="0"/>
              <a:buNone/>
            </a:pPr>
            <a:r>
              <a:rPr lang="en-US" sz="1200" b="1" i="0" dirty="0">
                <a:solidFill>
                  <a:srgbClr val="324959"/>
                </a:solidFill>
              </a:rPr>
              <a:t>(1 Peter 3:10-16), </a:t>
            </a:r>
            <a:r>
              <a:rPr lang="en-US" sz="1200" b="0" i="1" dirty="0">
                <a:solidFill>
                  <a:srgbClr val="324959"/>
                </a:solidFill>
              </a:rPr>
              <a:t>“</a:t>
            </a:r>
            <a:r>
              <a:rPr lang="en-US" i="1" dirty="0"/>
              <a:t>For </a:t>
            </a:r>
            <a:r>
              <a:rPr lang="en-US" i="1" u="sng" dirty="0"/>
              <a:t>“He who would love life and see good days, let him refrain his tongue from evil, and his lips from speaking deceit. </a:t>
            </a:r>
            <a:r>
              <a:rPr lang="en-US" i="1" u="sng" baseline="30000" dirty="0"/>
              <a:t>11</a:t>
            </a:r>
            <a:r>
              <a:rPr lang="en-US" i="1" u="sng" dirty="0"/>
              <a:t> Let him turn away from evil and do good; let him seek peace and pursue it. </a:t>
            </a:r>
            <a:r>
              <a:rPr lang="en-US" i="1" u="sng" baseline="30000" dirty="0"/>
              <a:t>12</a:t>
            </a:r>
            <a:r>
              <a:rPr lang="en-US" i="1" u="sng" dirty="0"/>
              <a:t> For the eyes of the Lord are on the righteous, and His ears are open to their prayers; but the face of the Lord is against those who do evil.” </a:t>
            </a:r>
            <a:br>
              <a:rPr lang="en-US" i="1" dirty="0"/>
            </a:br>
            <a:r>
              <a:rPr lang="en-US" i="1" baseline="30000" dirty="0"/>
              <a:t>13</a:t>
            </a:r>
            <a:r>
              <a:rPr lang="en-US" i="1" dirty="0"/>
              <a:t> And who is he who will harm you if you become followers of what is good?</a:t>
            </a:r>
            <a:r>
              <a:rPr lang="en-US" i="1" baseline="30000" dirty="0"/>
              <a:t> 14</a:t>
            </a:r>
            <a:r>
              <a:rPr lang="en-US" i="1" dirty="0"/>
              <a:t> But even if you should suffer for righteousness’ sake, you are blessed. “And do not be afraid of their threats, nor be troubled.”</a:t>
            </a:r>
            <a:r>
              <a:rPr lang="en-US" i="1" baseline="30000" dirty="0"/>
              <a:t> 15</a:t>
            </a:r>
            <a:r>
              <a:rPr lang="en-US" i="1" dirty="0"/>
              <a:t> But sanctify the Lord God in your hearts, and always be ready to give a defense to everyone who asks you a reason for the hope that is in you, with meekness and fear;</a:t>
            </a:r>
            <a:r>
              <a:rPr lang="en-US" i="1" baseline="30000" dirty="0"/>
              <a:t> 16</a:t>
            </a:r>
            <a:r>
              <a:rPr lang="en-US" i="1" dirty="0"/>
              <a:t> having a good conscience, that when they defame you as evildoers, those who revile your good conduct in Christ may be ashamed.</a:t>
            </a:r>
            <a:r>
              <a:rPr lang="en-US" i="1" baseline="30000" dirty="0"/>
              <a:t> 17</a:t>
            </a:r>
            <a:r>
              <a:rPr lang="en-US" i="1" dirty="0"/>
              <a:t> For it is better, if it is the will of God, to suffer for doing good than for doing evil.”</a:t>
            </a:r>
            <a:endParaRPr lang="en-US" sz="1200" b="0" i="1" dirty="0">
              <a:solidFill>
                <a:srgbClr val="324959"/>
              </a:solidFill>
            </a:endParaRPr>
          </a:p>
          <a:p>
            <a:pPr marL="628650" lvl="1" indent="-171450">
              <a:buFont typeface="Arial" panose="020B0604020202020204" pitchFamily="34" charset="0"/>
              <a:buChar char="•"/>
            </a:pPr>
            <a:r>
              <a:rPr lang="en-US" sz="1200" b="1" dirty="0">
                <a:solidFill>
                  <a:srgbClr val="324959"/>
                </a:solidFill>
              </a:rPr>
              <a:t>All that God had planned for the ungodly forces was about to be revealed (the mystery)</a:t>
            </a:r>
          </a:p>
          <a:p>
            <a:pPr marL="1085850" lvl="2" indent="-171450">
              <a:buFont typeface="Arial" panose="020B0604020202020204" pitchFamily="34" charset="0"/>
              <a:buChar char="•"/>
            </a:pPr>
            <a:r>
              <a:rPr lang="en-US" sz="1200" b="0" dirty="0">
                <a:solidFill>
                  <a:srgbClr val="324959"/>
                </a:solidFill>
              </a:rPr>
              <a:t>This seems to be the significance of the little book in the hand of the angel</a:t>
            </a:r>
          </a:p>
          <a:p>
            <a:pPr marL="628650" lvl="1" indent="-171450">
              <a:buFont typeface="Arial" panose="020B0604020202020204" pitchFamily="34" charset="0"/>
              <a:buChar char="•"/>
            </a:pPr>
            <a:endParaRPr lang="en-US" sz="1200" b="1"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193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The trumpets had sounded the warnings, and now God’s wrath was coming.</a:t>
            </a:r>
          </a:p>
          <a:p>
            <a:pPr marL="642795" lvl="1" indent="-175308">
              <a:buFont typeface="Arial" panose="020B0604020202020204" pitchFamily="34" charset="0"/>
              <a:buChar char="•"/>
            </a:pPr>
            <a:r>
              <a:rPr lang="en-US" sz="1100" b="1" i="0" dirty="0"/>
              <a:t>God is powerful and in control</a:t>
            </a:r>
          </a:p>
          <a:p>
            <a:pPr marL="642795" lvl="1" indent="-175308">
              <a:buFont typeface="Arial" panose="020B0604020202020204" pitchFamily="34" charset="0"/>
              <a:buChar char="•"/>
            </a:pPr>
            <a:r>
              <a:rPr lang="en-US" sz="1100" b="1" i="0" dirty="0"/>
              <a:t>Their persecution would come to an end</a:t>
            </a:r>
            <a:endParaRPr lang="en-US" sz="1600" b="1" i="0" dirty="0"/>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God bears long, but will judge the ungodly (both physical and spiritual)</a:t>
            </a:r>
          </a:p>
          <a:p>
            <a:pPr marL="1089708" marR="0" lvl="2"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Physical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(Acts 17:26), </a:t>
            </a:r>
            <a:r>
              <a:rPr lang="en-US" sz="1100" b="1" i="1" dirty="0"/>
              <a:t>“</a:t>
            </a:r>
            <a:r>
              <a:rPr lang="en-US" sz="1600" i="1" dirty="0"/>
              <a:t>And He has made from one every nation of men to dwell on all the face of the earth, and has determined their </a:t>
            </a:r>
            <a:r>
              <a:rPr lang="en-US" sz="1600" i="1" dirty="0" err="1"/>
              <a:t>preappointed</a:t>
            </a:r>
            <a:r>
              <a:rPr lang="en-US" sz="1600" i="1" dirty="0"/>
              <a:t> times and the boundaries of their dwellings.”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(Daniel 5:26-28) [The mysterious writing from a disembodied hand on the plaster of the wall in King Belshazzar’s palace] , </a:t>
            </a:r>
            <a:r>
              <a:rPr lang="en-US" sz="1100" b="1" i="1" dirty="0"/>
              <a:t>“</a:t>
            </a:r>
            <a:r>
              <a:rPr lang="en-US" sz="1600" i="1" dirty="0"/>
              <a:t>This is the interpretation of each word. </a:t>
            </a:r>
            <a:r>
              <a:rPr lang="en-US" sz="1600" i="1" dirty="0" err="1"/>
              <a:t>Mene</a:t>
            </a:r>
            <a:r>
              <a:rPr lang="en-US" sz="1600" i="1" dirty="0"/>
              <a:t>: God has numbered your kingdom, and finished it;</a:t>
            </a:r>
            <a:r>
              <a:rPr lang="en-US" sz="1600" i="1" baseline="30000" dirty="0"/>
              <a:t> 27</a:t>
            </a:r>
            <a:r>
              <a:rPr lang="en-US" sz="1600" i="1" dirty="0"/>
              <a:t> </a:t>
            </a:r>
            <a:r>
              <a:rPr lang="en-US" sz="1600" i="1" dirty="0" err="1"/>
              <a:t>Tekel</a:t>
            </a:r>
            <a:r>
              <a:rPr lang="en-US" sz="1600" i="1" dirty="0"/>
              <a:t>: You have been weighed in the balances, and found wanting;</a:t>
            </a:r>
            <a:r>
              <a:rPr lang="en-US" sz="1600" i="1" baseline="30000" dirty="0"/>
              <a:t> 28</a:t>
            </a:r>
            <a:r>
              <a:rPr lang="en-US" sz="1600" i="1" dirty="0"/>
              <a:t> Peres: Your kingdom has been divided, and given to the Medes and Persians.”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(Daniel 5:30-31), </a:t>
            </a:r>
            <a:r>
              <a:rPr lang="en-US" sz="1600" b="1" i="1" dirty="0"/>
              <a:t>“</a:t>
            </a:r>
            <a:r>
              <a:rPr lang="en-US" sz="1600" i="1" dirty="0"/>
              <a:t>That very night Belshazzar, king of the Chaldeans, was slain.</a:t>
            </a:r>
            <a:r>
              <a:rPr lang="en-US" sz="1600" i="1" baseline="30000" dirty="0"/>
              <a:t> 31</a:t>
            </a:r>
            <a:r>
              <a:rPr lang="en-US" sz="1600" i="1" dirty="0"/>
              <a:t> And Darius the Mede received the kingdom, being about sixty-two years old.</a:t>
            </a:r>
            <a:endParaRPr lang="en-US" sz="1100" b="1" i="1" dirty="0"/>
          </a:p>
          <a:p>
            <a:pPr marL="1089708" marR="0" lvl="2"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Eternal, spiritual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(2 Thessalonians 1:6-10a), </a:t>
            </a:r>
            <a:r>
              <a:rPr lang="en-US" sz="1100" b="1" i="1" dirty="0"/>
              <a:t>“</a:t>
            </a:r>
            <a:r>
              <a:rPr lang="en-US" sz="1600" i="1" dirty="0"/>
              <a:t>since it is a righteous thing with God to repay with tribulation those who trouble you,</a:t>
            </a:r>
            <a:r>
              <a:rPr lang="en-US" sz="1600" i="1" baseline="30000" dirty="0"/>
              <a:t> 7</a:t>
            </a:r>
            <a:r>
              <a:rPr lang="en-US" sz="1600" i="1" dirty="0"/>
              <a:t> and to give you who are troubled rest with us when the Lord Jesus is revealed from heaven with His mighty angels,</a:t>
            </a:r>
            <a:r>
              <a:rPr lang="en-US" sz="1600" i="1" baseline="30000" dirty="0"/>
              <a:t> 8</a:t>
            </a:r>
            <a:r>
              <a:rPr lang="en-US" sz="1600" i="1" dirty="0"/>
              <a:t> in flaming fire taking vengeance on those who do not know God, and on those who do not obey the gospel of our Lord Jesus Christ.</a:t>
            </a:r>
            <a:r>
              <a:rPr lang="en-US" sz="1600" i="1" baseline="30000" dirty="0"/>
              <a:t> 9</a:t>
            </a:r>
            <a:r>
              <a:rPr lang="en-US" sz="1600" i="1" dirty="0"/>
              <a:t> These shall be punished with everlasting destruction from the presence of the Lord and from the glory of His power,</a:t>
            </a:r>
            <a:r>
              <a:rPr lang="en-US" sz="1600" i="1" baseline="30000" dirty="0"/>
              <a:t> 10</a:t>
            </a:r>
            <a:r>
              <a:rPr lang="en-US" sz="1600" i="1" dirty="0"/>
              <a:t> when He comes, in that Day…”</a:t>
            </a:r>
            <a:endParaRPr lang="en-US" sz="1100" b="1" i="1" dirty="0"/>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God is in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(Isaiah 41:10), </a:t>
            </a:r>
            <a:r>
              <a:rPr lang="en-US" sz="1100" b="1" i="1" dirty="0"/>
              <a:t>“</a:t>
            </a:r>
            <a:r>
              <a:rPr lang="en-US" sz="1600" i="1" dirty="0"/>
              <a:t>Fear not, for I am with you; be not dismayed, for I am your God. I will strengthen you, Yes, I will help you, I will uphold you with My righteous right hand.’”</a:t>
            </a:r>
            <a:endParaRPr lang="en-US" sz="1100"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(Philippians 4:6-7), </a:t>
            </a:r>
            <a:r>
              <a:rPr lang="en-US" sz="1100" b="1" i="1" dirty="0"/>
              <a:t>“</a:t>
            </a:r>
            <a:r>
              <a:rPr lang="en-US" sz="1600" i="1" dirty="0"/>
              <a:t>Be anxious for nothing, but in everything by prayer and supplication, with thanksgiving, let your requests be made known to God;</a:t>
            </a:r>
            <a:r>
              <a:rPr lang="en-US" sz="1600" i="1" baseline="30000" dirty="0"/>
              <a:t> 7</a:t>
            </a:r>
            <a:r>
              <a:rPr lang="en-US" sz="1600" i="1" dirty="0"/>
              <a:t> and the peace of God, which surpasses all understanding, will guard your hearts and minds through Christ Jesus.”</a:t>
            </a:r>
            <a:endParaRPr lang="en-US" sz="1100" b="1" i="1" dirty="0"/>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Our distress, though it weighs upon us,  is “but for a moment”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(2 Corinthians 4:16-18), </a:t>
            </a:r>
            <a:r>
              <a:rPr lang="en-US" sz="1100" b="0" i="1" dirty="0"/>
              <a:t>“</a:t>
            </a:r>
            <a:r>
              <a:rPr lang="en-US" sz="1600" b="0" i="1" dirty="0"/>
              <a:t>Therefore we do not lose heart. Even though our outward man is perishing, yet the inward man is being renewed day by day.</a:t>
            </a:r>
            <a:r>
              <a:rPr lang="en-US" sz="1600" b="0" i="1" baseline="30000" dirty="0"/>
              <a:t> 17</a:t>
            </a:r>
            <a:r>
              <a:rPr lang="en-US" sz="1600" b="0" i="1" dirty="0"/>
              <a:t> For our light affliction, which is but for a moment, is working for us a far more exceeding and eternal weight of glory,</a:t>
            </a:r>
            <a:r>
              <a:rPr lang="en-US" sz="1600" b="0" i="1" baseline="30000" dirty="0"/>
              <a:t> 18</a:t>
            </a:r>
            <a:r>
              <a:rPr lang="en-US" sz="1600" b="0" i="1" dirty="0"/>
              <a:t> while we do not look at the things which are seen, but at the things which are not seen. For the things which are seen are temporary, but the things which are not seen are eternal.”</a:t>
            </a:r>
            <a:endParaRPr lang="en-US" sz="11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603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Mighty Angel (1)</a:t>
            </a:r>
          </a:p>
          <a:p>
            <a:pPr marL="632508" lvl="1" indent="-175308">
              <a:buFont typeface="Arial" panose="020B0604020202020204" pitchFamily="34" charset="0"/>
              <a:buChar char="•"/>
            </a:pPr>
            <a:r>
              <a:rPr lang="en-US" b="1" i="0" dirty="0"/>
              <a:t>In what sense Mighty?  Note:  Another “mighty angel” is identified in 18:21</a:t>
            </a:r>
          </a:p>
          <a:p>
            <a:pPr marL="0" lvl="0" indent="0">
              <a:buFont typeface="Arial" panose="020B0604020202020204" pitchFamily="34" charset="0"/>
              <a:buNone/>
            </a:pPr>
            <a:r>
              <a:rPr lang="en-US" b="1" i="0" dirty="0"/>
              <a:t>(18:21), </a:t>
            </a:r>
            <a:r>
              <a:rPr lang="en-US" b="0" i="1" dirty="0"/>
              <a:t>“Then a mighty angel took up a stone like a great millstone and threw it into the sea, saying, “Thus with violence the great city Babylon shall be thrown down, and shall not be found anymore.”</a:t>
            </a:r>
          </a:p>
          <a:p>
            <a:pPr marL="1085850" marR="0" lvl="2" indent="-171450" algn="l" rtl="0">
              <a:buFont typeface="Arial" panose="020B0604020202020204" pitchFamily="34" charset="0"/>
              <a:buChar char="•"/>
            </a:pPr>
            <a:r>
              <a:rPr lang="en-US" b="0" i="0" dirty="0"/>
              <a:t>Mighty – (Thayer – </a:t>
            </a:r>
            <a:r>
              <a:rPr lang="en-US" b="0" i="0" dirty="0" err="1"/>
              <a:t>ischuros</a:t>
            </a:r>
            <a:r>
              <a:rPr lang="en-US" b="0" i="0" dirty="0"/>
              <a:t>) </a:t>
            </a:r>
            <a:r>
              <a:rPr lang="en-US" sz="1100" b="0" i="0" u="none" strike="noStrike" baseline="0" dirty="0">
                <a:solidFill>
                  <a:srgbClr val="292F33"/>
                </a:solidFill>
                <a:latin typeface="Calibri" panose="020F0502020204030204" pitchFamily="34" charset="0"/>
              </a:rPr>
              <a:t>1) strong, mighty 1a) of living beings 1a1) strong either in body or in mind</a:t>
            </a:r>
          </a:p>
          <a:p>
            <a:pPr marL="1085850" marR="0" lvl="2" indent="-171450" algn="l" rtl="0">
              <a:buFont typeface="Arial" panose="020B0604020202020204" pitchFamily="34" charset="0"/>
              <a:buChar char="•"/>
            </a:pPr>
            <a:r>
              <a:rPr lang="en-US" sz="1100" b="0" i="0" u="none" strike="noStrike" baseline="0" dirty="0">
                <a:solidFill>
                  <a:srgbClr val="292F33"/>
                </a:solidFill>
                <a:latin typeface="Calibri" panose="020F0502020204030204" pitchFamily="34" charset="0"/>
              </a:rPr>
              <a:t>“another” – possibly like the angel mentioned in 5:2 (strong, same word as above)</a:t>
            </a:r>
          </a:p>
          <a:p>
            <a:pPr marL="0" marR="0" lvl="0" indent="0" algn="l" rtl="0">
              <a:buFont typeface="Arial" panose="020B0604020202020204" pitchFamily="34" charset="0"/>
              <a:buNone/>
            </a:pPr>
            <a:r>
              <a:rPr lang="en-US" sz="1100" b="1" i="0" u="none" strike="noStrike" baseline="0" dirty="0">
                <a:solidFill>
                  <a:srgbClr val="292F33"/>
                </a:solidFill>
                <a:latin typeface="Calibri" panose="020F0502020204030204" pitchFamily="34" charset="0"/>
              </a:rPr>
              <a:t>(5:2), </a:t>
            </a:r>
            <a:r>
              <a:rPr lang="en-US" sz="1100" b="0" i="1" u="none" strike="noStrike" baseline="0" dirty="0">
                <a:solidFill>
                  <a:srgbClr val="292F33"/>
                </a:solidFill>
                <a:latin typeface="Calibri" panose="020F0502020204030204" pitchFamily="34" charset="0"/>
              </a:rPr>
              <a:t>“</a:t>
            </a:r>
            <a:r>
              <a:rPr lang="en-US" i="1" dirty="0"/>
              <a:t>Then I saw a strong angel proclaiming with a loud voice, “Who is worthy to open the scroll and to loose its seals?”</a:t>
            </a:r>
          </a:p>
          <a:p>
            <a:pPr marL="628650" marR="0" lvl="1" indent="-171450" algn="l" rtl="0">
              <a:buFont typeface="Arial" panose="020B0604020202020204" pitchFamily="34" charset="0"/>
              <a:buChar char="•"/>
            </a:pPr>
            <a:r>
              <a:rPr lang="en-US" b="1" i="0" dirty="0"/>
              <a:t>The context obviously shows an angel of great power or strength (Large and imposing)</a:t>
            </a:r>
          </a:p>
          <a:p>
            <a:pPr marL="628650" marR="0" lvl="1" indent="-171450" algn="l" rtl="0">
              <a:buFont typeface="Arial" panose="020B0604020202020204" pitchFamily="34" charset="0"/>
              <a:buChar char="•"/>
            </a:pPr>
            <a:r>
              <a:rPr lang="en-US" b="1" i="0" dirty="0"/>
              <a:t>Ranks of Angels</a:t>
            </a:r>
          </a:p>
          <a:p>
            <a:pPr marL="1085850" marR="0" lvl="2" indent="-171450" algn="l" rtl="0">
              <a:buFont typeface="Arial" panose="020B0604020202020204" pitchFamily="34" charset="0"/>
              <a:buChar char="•"/>
            </a:pPr>
            <a:r>
              <a:rPr lang="en-US" i="0" dirty="0"/>
              <a:t>Jude refers to Michael the Archangel (9)</a:t>
            </a:r>
          </a:p>
          <a:p>
            <a:pPr marL="1085850" marR="0" lvl="2" indent="-171450" algn="l" rtl="0">
              <a:buFont typeface="Arial" panose="020B0604020202020204" pitchFamily="34" charset="0"/>
              <a:buChar char="•"/>
            </a:pPr>
            <a:r>
              <a:rPr lang="en-US" i="0" dirty="0"/>
              <a:t>Cherubim/Seraphim (special class of angels)</a:t>
            </a:r>
          </a:p>
          <a:p>
            <a:pPr marL="1085850" marR="0" lvl="2" indent="-171450" algn="l" rtl="0">
              <a:buFont typeface="Arial" panose="020B0604020202020204" pitchFamily="34" charset="0"/>
              <a:buChar char="•"/>
            </a:pPr>
            <a:r>
              <a:rPr lang="en-US" i="0" dirty="0"/>
              <a:t>The idea of angels with different ranks and purposes is not without defense</a:t>
            </a:r>
          </a:p>
          <a:p>
            <a:pPr marL="628650" marR="0" lvl="1" indent="-171450" algn="l" rtl="0">
              <a:buFont typeface="Arial" panose="020B0604020202020204" pitchFamily="34" charset="0"/>
              <a:buChar char="•"/>
            </a:pPr>
            <a:r>
              <a:rPr lang="en-US" b="1" i="0" dirty="0"/>
              <a:t>He “came down from heaven”, indicating divine authority!</a:t>
            </a:r>
          </a:p>
          <a:p>
            <a:pPr marL="0" marR="0" lvl="0" indent="0" algn="l" rtl="0">
              <a:buFont typeface="Arial" panose="020B0604020202020204" pitchFamily="34" charset="0"/>
              <a:buNone/>
            </a:pPr>
            <a:r>
              <a:rPr lang="en-US" b="1" i="0" dirty="0"/>
              <a:t>(cf. John 16:27-28a) [Like Jesus], </a:t>
            </a:r>
            <a:r>
              <a:rPr lang="en-US" b="0" i="1" dirty="0"/>
              <a:t>“the Father Himself loves you, because you have loved Me, and have believed that I came forth from God.</a:t>
            </a:r>
            <a:r>
              <a:rPr lang="en-US" b="0" i="1" baseline="30000" dirty="0"/>
              <a:t> 28</a:t>
            </a:r>
            <a:r>
              <a:rPr lang="en-US" b="0" i="1" dirty="0"/>
              <a:t> I came forth from the Father and have come into the world…”</a:t>
            </a:r>
          </a:p>
          <a:p>
            <a:pPr marL="628650" marR="0" lvl="1" indent="-171450" algn="l" rtl="0">
              <a:buFont typeface="Arial" panose="020B0604020202020204" pitchFamily="34" charset="0"/>
              <a:buChar char="•"/>
            </a:pPr>
            <a:r>
              <a:rPr lang="en-US" b="1" i="0" dirty="0"/>
              <a:t>Rainbow/Cloud/Sun/Fire (1) – The entire description speaks to the special nature of this messenger of God, and the importance of his work.</a:t>
            </a:r>
          </a:p>
          <a:p>
            <a:pPr marL="1089708" lvl="2" indent="-175308">
              <a:buFont typeface="Arial" panose="020B0604020202020204" pitchFamily="34" charset="0"/>
              <a:buChar char="•"/>
            </a:pPr>
            <a:r>
              <a:rPr lang="en-US" b="1" i="0" dirty="0"/>
              <a:t>“clothed with a cloud”</a:t>
            </a:r>
          </a:p>
          <a:p>
            <a:pPr marL="1546908" lvl="3" indent="-175308">
              <a:buFont typeface="Arial" panose="020B0604020202020204" pitchFamily="34" charset="0"/>
              <a:buChar char="•"/>
            </a:pPr>
            <a:r>
              <a:rPr lang="en-US" b="1" i="0" dirty="0"/>
              <a:t>Hailey – </a:t>
            </a:r>
            <a:r>
              <a:rPr lang="en-US" b="0" i="1" dirty="0"/>
              <a:t>“Of the 25 times that the word cloud (</a:t>
            </a:r>
            <a:r>
              <a:rPr lang="en-US" b="0" i="1" dirty="0" err="1"/>
              <a:t>nephele</a:t>
            </a:r>
            <a:r>
              <a:rPr lang="en-US" b="0" i="1" dirty="0"/>
              <a:t>) appears in the NT, in all but three it is used in some relation to deity or of a divine appearance, often in judgment. This indicates that the angel before us comes clothed with a divine mission relating to judgment.” </a:t>
            </a:r>
            <a:r>
              <a:rPr lang="en-US" b="1" i="0" dirty="0"/>
              <a:t>(242)</a:t>
            </a:r>
          </a:p>
          <a:p>
            <a:pPr marL="1089708" lvl="2" indent="-175308">
              <a:buFont typeface="Arial" panose="020B0604020202020204" pitchFamily="34" charset="0"/>
              <a:buChar char="•"/>
            </a:pPr>
            <a:r>
              <a:rPr lang="en-US" b="1" i="0" dirty="0"/>
              <a:t>“And a rainbow was on his head”</a:t>
            </a:r>
          </a:p>
          <a:p>
            <a:pPr marL="1546908" lvl="3" indent="-175308">
              <a:buFont typeface="Arial" panose="020B0604020202020204" pitchFamily="34" charset="0"/>
              <a:buChar char="•"/>
            </a:pPr>
            <a:r>
              <a:rPr lang="en-US" b="0" i="0" dirty="0"/>
              <a:t>Only here and in 4:3 (Throne room) is the word “rainbow” found (iris)</a:t>
            </a:r>
          </a:p>
          <a:p>
            <a:pPr marL="1546908" lvl="3" indent="-175308">
              <a:buFont typeface="Arial" panose="020B0604020202020204" pitchFamily="34" charset="0"/>
              <a:buChar char="•"/>
            </a:pPr>
            <a:r>
              <a:rPr lang="en-US" b="0" i="0" dirty="0"/>
              <a:t>Note:  Rainbows are referenced 4 times in the OT.  3 times re: God’s covenant with Noah (Gen. 9:13-16), and once in Ezekiel’s vision in 1:28</a:t>
            </a:r>
          </a:p>
          <a:p>
            <a:pPr marL="1089708" lvl="2" indent="-175308">
              <a:buFont typeface="Arial" panose="020B0604020202020204" pitchFamily="34" charset="0"/>
              <a:buChar char="•"/>
            </a:pPr>
            <a:r>
              <a:rPr lang="en-US" b="1" i="0" dirty="0"/>
              <a:t>“his face was like the sun” – similar to the description of Jesus Himself (1:16)</a:t>
            </a:r>
          </a:p>
          <a:p>
            <a:pPr marL="0" lvl="0" indent="0">
              <a:buFont typeface="Arial" panose="020B0604020202020204" pitchFamily="34" charset="0"/>
              <a:buNone/>
            </a:pPr>
            <a:r>
              <a:rPr lang="en-US" b="1" i="0" dirty="0"/>
              <a:t>(1:16), </a:t>
            </a:r>
            <a:r>
              <a:rPr lang="en-US" b="0" i="1" dirty="0"/>
              <a:t>“He had in His right hand seven stars, out of His mouth went a sharp two-edged sword, and His countenance was like the sun shining in its strength.”</a:t>
            </a:r>
          </a:p>
          <a:p>
            <a:pPr marL="1089708" lvl="2" indent="-175308">
              <a:buFont typeface="Arial" panose="020B0604020202020204" pitchFamily="34" charset="0"/>
              <a:buChar char="•"/>
            </a:pPr>
            <a:r>
              <a:rPr lang="en-US" b="1" i="0" dirty="0"/>
              <a:t>“his feet like pillars of fire”</a:t>
            </a:r>
          </a:p>
          <a:p>
            <a:pPr marL="1546908" lvl="3" indent="-175308">
              <a:buFont typeface="Arial" panose="020B0604020202020204" pitchFamily="34" charset="0"/>
              <a:buChar char="•"/>
            </a:pPr>
            <a:r>
              <a:rPr lang="en-US" b="1" i="0" dirty="0"/>
              <a:t>Hailey – “</a:t>
            </a:r>
            <a:r>
              <a:rPr lang="en-US" b="0" i="0" dirty="0"/>
              <a:t>The appearance of the angel with the rainbow as a halo upon his head, his face as the sun, and his feet as pillars of fire indicates the angel’s close relation to God and Christ and the importance of his mission. As an angel his is a minister of Christ, serving as His messenger…” (242)</a:t>
            </a:r>
          </a:p>
          <a:p>
            <a:pPr marL="175308" lvl="0" indent="-175308">
              <a:buFont typeface="Arial" panose="020B0604020202020204" pitchFamily="34" charset="0"/>
              <a:buChar char="•"/>
            </a:pPr>
            <a:r>
              <a:rPr lang="en-US" b="1" i="0" dirty="0"/>
              <a:t>Little Book (2,8,9,10)</a:t>
            </a:r>
          </a:p>
          <a:p>
            <a:pPr marL="628650" lvl="1" indent="-171450">
              <a:buFont typeface="Arial" panose="020B0604020202020204" pitchFamily="34" charset="0"/>
              <a:buChar char="•"/>
            </a:pPr>
            <a:r>
              <a:rPr lang="en-US" b="1" i="0" dirty="0"/>
              <a:t>(</a:t>
            </a:r>
            <a:r>
              <a:rPr lang="en-US" b="1" i="0" dirty="0" err="1"/>
              <a:t>biblaridion</a:t>
            </a:r>
            <a:r>
              <a:rPr lang="en-US" b="1" i="0" dirty="0"/>
              <a:t>, a diminutive of </a:t>
            </a:r>
            <a:r>
              <a:rPr lang="en-US" b="1" i="0" dirty="0" err="1"/>
              <a:t>biblion</a:t>
            </a:r>
            <a:r>
              <a:rPr lang="en-US" b="1" i="0" dirty="0"/>
              <a:t>) – a small book or booklet</a:t>
            </a:r>
          </a:p>
          <a:p>
            <a:pPr marL="628650" lvl="1" indent="-171450">
              <a:buFont typeface="Arial" panose="020B0604020202020204" pitchFamily="34" charset="0"/>
              <a:buChar char="•"/>
            </a:pPr>
            <a:r>
              <a:rPr lang="en-US" b="1" i="0" dirty="0"/>
              <a:t>Contrast with the book of chapter 5</a:t>
            </a:r>
          </a:p>
          <a:p>
            <a:pPr marL="1085850" lvl="2" indent="-171450">
              <a:buFont typeface="Arial" panose="020B0604020202020204" pitchFamily="34" charset="0"/>
              <a:buChar char="•"/>
            </a:pPr>
            <a:r>
              <a:rPr lang="en-US" b="0" i="0" dirty="0"/>
              <a:t>Big book – sealed with seven seals, could be made known only by the Lamb of God. Sets forth the destiny and final end of God’s eternal purpose</a:t>
            </a:r>
          </a:p>
          <a:p>
            <a:pPr marL="1085850" lvl="2" indent="-171450">
              <a:buFont typeface="Arial" panose="020B0604020202020204" pitchFamily="34" charset="0"/>
              <a:buChar char="•"/>
            </a:pPr>
            <a:r>
              <a:rPr lang="en-US" b="0" i="0" dirty="0"/>
              <a:t>Little book – already opened, could be read and known by John (assimilated and understood). Sets forth only one aspect of God’s purpose.</a:t>
            </a:r>
          </a:p>
          <a:p>
            <a:pPr marL="628650" lvl="1" indent="-171450">
              <a:buFont typeface="Arial" panose="020B0604020202020204" pitchFamily="34" charset="0"/>
              <a:buChar char="•"/>
            </a:pPr>
            <a:r>
              <a:rPr lang="en-US" b="1" i="0" dirty="0"/>
              <a:t>Hailey states that the angel’s setting his feet on sea and land indicates the far-reaching and inclusive nature of the Angel’s mission.  The book would pertain to the entire unregenerate world.</a:t>
            </a:r>
          </a:p>
          <a:p>
            <a:pPr marL="628650" lvl="1" indent="-171450">
              <a:buFont typeface="Arial" panose="020B0604020202020204" pitchFamily="34" charset="0"/>
              <a:buChar char="•"/>
            </a:pPr>
            <a:r>
              <a:rPr lang="en-US" b="1" i="0" dirty="0"/>
              <a:t>Note:  The image of the book being eaten is similar to God’s instructions to Ezekiel</a:t>
            </a:r>
          </a:p>
          <a:p>
            <a:pPr marL="0" lvl="0" indent="0">
              <a:buFont typeface="Arial" panose="020B0604020202020204" pitchFamily="34" charset="0"/>
              <a:buNone/>
            </a:pPr>
            <a:r>
              <a:rPr lang="en-US" b="1" i="0" dirty="0"/>
              <a:t>(Ezekiel 2:8 – 3:3), </a:t>
            </a:r>
            <a:r>
              <a:rPr lang="en-US" b="1" i="1" dirty="0"/>
              <a:t>“</a:t>
            </a:r>
            <a:r>
              <a:rPr lang="en-US" i="1" dirty="0"/>
              <a:t>But you, son of man, hear what I say to you. Do not be rebellious like that rebellious house; open your mouth and eat what I give you.” </a:t>
            </a:r>
            <a:r>
              <a:rPr lang="en-US" i="1" baseline="30000" dirty="0"/>
              <a:t>9</a:t>
            </a:r>
            <a:r>
              <a:rPr lang="en-US" i="1" dirty="0"/>
              <a:t> Now when I looked, there was a hand stretched out to me; and behold, a scroll of a book was in it.</a:t>
            </a:r>
            <a:r>
              <a:rPr lang="en-US" i="1" baseline="30000" dirty="0"/>
              <a:t> 10</a:t>
            </a:r>
            <a:r>
              <a:rPr lang="en-US" i="1" dirty="0"/>
              <a:t> Then He spread it before me; and there was writing on the inside and on the outside, and written on it were lamentations and mourning and woe. (3) ​</a:t>
            </a:r>
            <a:r>
              <a:rPr lang="en-US" i="1" baseline="30000" dirty="0"/>
              <a:t>1</a:t>
            </a:r>
            <a:r>
              <a:rPr lang="en-US" i="1" dirty="0"/>
              <a:t> Moreover He said to me, “Son of man, eat what you find; eat this scroll, and go, speak to the house of Israel.”</a:t>
            </a:r>
            <a:r>
              <a:rPr lang="en-US" i="1" baseline="30000" dirty="0"/>
              <a:t> 2</a:t>
            </a:r>
            <a:r>
              <a:rPr lang="en-US" i="1" dirty="0"/>
              <a:t> So I opened my mouth, and He caused me to eat that scroll. </a:t>
            </a:r>
            <a:r>
              <a:rPr lang="en-US" i="1" baseline="30000" dirty="0"/>
              <a:t>3</a:t>
            </a:r>
            <a:r>
              <a:rPr lang="en-US" i="1" dirty="0"/>
              <a:t> And He said to me, “Son of man, feed your belly, and fill your stomach with this scroll that I give you.” So I ate, and it was in my mouth like honey in sweetness.”</a:t>
            </a:r>
          </a:p>
          <a:p>
            <a:pPr marL="1085850" lvl="2" indent="-171450">
              <a:buFont typeface="Arial" panose="020B0604020202020204" pitchFamily="34" charset="0"/>
              <a:buChar char="•"/>
            </a:pPr>
            <a:r>
              <a:rPr lang="en-US" b="0" i="0" dirty="0"/>
              <a:t>This is an indication of mastering the contents. (Assimilate and understand)</a:t>
            </a:r>
          </a:p>
          <a:p>
            <a:pPr marL="1085850" lvl="2" indent="-171450">
              <a:buFont typeface="Arial" panose="020B0604020202020204" pitchFamily="34" charset="0"/>
              <a:buChar char="•"/>
            </a:pPr>
            <a:r>
              <a:rPr lang="en-US" b="0" i="0" dirty="0"/>
              <a:t>Note how it would be sweetness to Ezekiel as well, but in 3:14</a:t>
            </a:r>
          </a:p>
          <a:p>
            <a:pPr marL="0" lvl="0" indent="0">
              <a:buFont typeface="Arial" panose="020B0604020202020204" pitchFamily="34" charset="0"/>
              <a:buNone/>
            </a:pPr>
            <a:r>
              <a:rPr lang="en-US" b="1" i="0" dirty="0"/>
              <a:t>(3:14), [Ezekiel told to go and preach His message to the people], </a:t>
            </a:r>
            <a:r>
              <a:rPr lang="en-US" b="1" i="1" dirty="0"/>
              <a:t>“</a:t>
            </a:r>
            <a:r>
              <a:rPr lang="en-US" i="1" dirty="0"/>
              <a:t>So the Spirit lifted me up and took me away, and I went in </a:t>
            </a:r>
            <a:r>
              <a:rPr lang="en-US" i="1" u="sng" dirty="0"/>
              <a:t>bitterness</a:t>
            </a:r>
            <a:r>
              <a:rPr lang="en-US" i="1" dirty="0"/>
              <a:t>, in the heat of my spirit; but the hand of the Lord was strong upon me.”</a:t>
            </a:r>
          </a:p>
          <a:p>
            <a:pPr marL="628650" lvl="1" indent="-171450">
              <a:buFont typeface="Arial" panose="020B0604020202020204" pitchFamily="34" charset="0"/>
              <a:buChar char="•"/>
            </a:pPr>
            <a:r>
              <a:rPr lang="en-US" b="1" i="0" dirty="0"/>
              <a:t>Yet another example, Jeremiah (again, both sweetness and bitterness).</a:t>
            </a:r>
          </a:p>
          <a:p>
            <a:pPr marL="0" lvl="0" indent="0">
              <a:buFont typeface="Arial" panose="020B0604020202020204" pitchFamily="34" charset="0"/>
              <a:buNone/>
            </a:pPr>
            <a:r>
              <a:rPr lang="en-US" b="1" i="0" dirty="0"/>
              <a:t>(Jeremiah 15:16-18a), </a:t>
            </a:r>
            <a:r>
              <a:rPr lang="en-US" b="0" i="1" dirty="0"/>
              <a:t>“Your words were found, and I ate them, and Your word was to me the joy and rejoicing of my heart; for I am called by Your name, O Lord God of hosts. </a:t>
            </a:r>
            <a:r>
              <a:rPr lang="en-US" b="0" i="1" baseline="30000" dirty="0"/>
              <a:t>17</a:t>
            </a:r>
            <a:r>
              <a:rPr lang="en-US" b="0" i="1" dirty="0"/>
              <a:t> I did not sit in the assembly of the mockers, nor did I rejoice; I sat alone because of Your hand, for You have filled me with indignation. </a:t>
            </a:r>
            <a:r>
              <a:rPr lang="en-US" b="0" i="1" baseline="30000" dirty="0"/>
              <a:t>18</a:t>
            </a:r>
            <a:r>
              <a:rPr lang="en-US" b="0" i="1" dirty="0"/>
              <a:t> Why is my pain perpetual and my wound incurable, which refuses to be healed?”</a:t>
            </a:r>
          </a:p>
          <a:p>
            <a:pPr marL="628650" lvl="1" indent="-171450">
              <a:buFont typeface="Arial" panose="020B0604020202020204" pitchFamily="34" charset="0"/>
              <a:buChar char="•"/>
            </a:pPr>
            <a:r>
              <a:rPr lang="en-US" b="1" i="0" dirty="0"/>
              <a:t>Sweet and bitter (10)</a:t>
            </a:r>
          </a:p>
          <a:p>
            <a:pPr marL="1085850" lvl="2" indent="-171450">
              <a:buFont typeface="Arial" panose="020B0604020202020204" pitchFamily="34" charset="0"/>
              <a:buChar char="•"/>
            </a:pPr>
            <a:r>
              <a:rPr lang="en-US" b="1" i="0" dirty="0"/>
              <a:t>Hailey – </a:t>
            </a:r>
            <a:r>
              <a:rPr lang="en-US" b="0" i="0" dirty="0"/>
              <a:t>“The reception and comprehension of God’s Word is sweet, but fraught with bitterness of spirit in the condemnation of sinners and the proclamation of Scripture’s judgments </a:t>
            </a:r>
            <a:r>
              <a:rPr lang="en-US" b="0" i="0" dirty="0" err="1"/>
              <a:t>agains</a:t>
            </a:r>
            <a:r>
              <a:rPr lang="en-US" b="0" i="0" dirty="0"/>
              <a:t> men and nations, declaring the consequences of disobedience, the wickedness of sin, and the error and finality of judgment.” (247)</a:t>
            </a:r>
          </a:p>
          <a:p>
            <a:pPr marL="628650" lvl="1" indent="-171450">
              <a:buFont typeface="Arial" panose="020B0604020202020204" pitchFamily="34" charset="0"/>
              <a:buChar char="•"/>
            </a:pPr>
            <a:r>
              <a:rPr lang="en-US" b="1" i="0" dirty="0"/>
              <a:t>What is the significance of the little book?</a:t>
            </a:r>
          </a:p>
          <a:p>
            <a:pPr marL="1085850" lvl="2" indent="-171450">
              <a:buFont typeface="Arial" panose="020B0604020202020204" pitchFamily="34" charset="0"/>
              <a:buChar char="•"/>
            </a:pPr>
            <a:r>
              <a:rPr lang="en-US" b="0" i="0" dirty="0"/>
              <a:t>It could be the gospel, (salvation &amp; judgment), but that would seem to be better covered in the book of chapter 5.</a:t>
            </a:r>
          </a:p>
          <a:p>
            <a:pPr marL="1085850" lvl="2" indent="-171450">
              <a:buFont typeface="Arial" panose="020B0604020202020204" pitchFamily="34" charset="0"/>
              <a:buChar char="•"/>
            </a:pPr>
            <a:r>
              <a:rPr lang="en-US" b="0" i="0" dirty="0"/>
              <a:t>Consider the angel’s words in verse 11</a:t>
            </a:r>
            <a:r>
              <a:rPr lang="en-US" b="1" i="0" dirty="0"/>
              <a:t>, </a:t>
            </a:r>
            <a:r>
              <a:rPr lang="en-US" b="1" i="1" dirty="0"/>
              <a:t>“</a:t>
            </a:r>
            <a:r>
              <a:rPr lang="en-US" i="1" dirty="0"/>
              <a:t>And he said to me, “You must prophesy again about many peoples, nations, tongues, and kings”</a:t>
            </a:r>
            <a:r>
              <a:rPr lang="en-US" dirty="0"/>
              <a:t> </a:t>
            </a:r>
            <a:r>
              <a:rPr lang="en-US" b="1" dirty="0"/>
              <a:t>(10:11).</a:t>
            </a:r>
          </a:p>
          <a:p>
            <a:pPr marL="1543050" lvl="3" indent="-171450">
              <a:buFont typeface="Arial" panose="020B0604020202020204" pitchFamily="34" charset="0"/>
              <a:buChar char="•"/>
            </a:pPr>
            <a:r>
              <a:rPr lang="en-US" b="0" i="0" dirty="0"/>
              <a:t>In coming chapters (11-22, there are judgments against not only ungodly men, but secular powers, religious forces, spiritual enemies. </a:t>
            </a:r>
          </a:p>
          <a:p>
            <a:pPr marL="1543050" lvl="3" indent="-171450">
              <a:buFont typeface="Arial" panose="020B0604020202020204" pitchFamily="34" charset="0"/>
              <a:buChar char="•"/>
            </a:pPr>
            <a:r>
              <a:rPr lang="en-US" b="0" i="0" dirty="0"/>
              <a:t>John would prophesy both the sweet message of victory over evil, but also bitterly prophesy of sufferings of ungodly men, and the destructive judgment of God that would fall upon them.</a:t>
            </a:r>
          </a:p>
          <a:p>
            <a:pPr marL="1543050" lvl="3" indent="-171450">
              <a:buFont typeface="Arial" panose="020B0604020202020204" pitchFamily="34" charset="0"/>
              <a:buChar char="•"/>
            </a:pPr>
            <a:r>
              <a:rPr lang="en-US" b="0" i="0" dirty="0"/>
              <a:t>(Consider that parallel with Ezekiel above)</a:t>
            </a:r>
          </a:p>
          <a:p>
            <a:pPr marL="1543050" lvl="3" indent="-171450">
              <a:buFont typeface="Arial" panose="020B0604020202020204" pitchFamily="34" charset="0"/>
              <a:buChar char="•"/>
            </a:pPr>
            <a:r>
              <a:rPr lang="en-US" b="0" i="0" dirty="0" err="1"/>
              <a:t>Harkrider</a:t>
            </a:r>
            <a:r>
              <a:rPr lang="en-US" b="0" i="0" dirty="0"/>
              <a:t> states – “The gist of that little book is contained in the remaining visions of the Apocalypse.”</a:t>
            </a:r>
          </a:p>
          <a:p>
            <a:pPr marL="175308" lvl="0" indent="-175308">
              <a:buFont typeface="Arial" panose="020B0604020202020204" pitchFamily="34" charset="0"/>
              <a:buChar char="•"/>
            </a:pPr>
            <a:r>
              <a:rPr lang="en-US" b="1" i="0" dirty="0"/>
              <a:t>Lion Roar (3)</a:t>
            </a:r>
          </a:p>
          <a:p>
            <a:pPr marL="632508" lvl="1" indent="-175308">
              <a:buFont typeface="Arial" panose="020B0604020202020204" pitchFamily="34" charset="0"/>
              <a:buChar char="•"/>
            </a:pPr>
            <a:r>
              <a:rPr lang="en-US" b="1" i="0" dirty="0"/>
              <a:t>Commanding attention</a:t>
            </a:r>
          </a:p>
          <a:p>
            <a:pPr marL="0" lvl="0" indent="0">
              <a:buFont typeface="Arial" panose="020B0604020202020204" pitchFamily="34" charset="0"/>
              <a:buNone/>
            </a:pPr>
            <a:r>
              <a:rPr lang="en-US" b="1" i="0" dirty="0"/>
              <a:t>(Hosea 11:10-11), [God calling His children], </a:t>
            </a:r>
            <a:r>
              <a:rPr lang="en-US" i="1" dirty="0"/>
              <a:t>“They shall walk after the Lord. He will roar like a lion.</a:t>
            </a:r>
            <a:br>
              <a:rPr lang="en-US" i="1" dirty="0"/>
            </a:br>
            <a:r>
              <a:rPr lang="en-US" i="1" dirty="0"/>
              <a:t>When He roars, then His sons shall come trembling from the west; </a:t>
            </a:r>
            <a:r>
              <a:rPr lang="en-US" i="1" baseline="30000" dirty="0"/>
              <a:t>11</a:t>
            </a:r>
            <a:r>
              <a:rPr lang="en-US" i="1" dirty="0"/>
              <a:t> they shall come trembling like a bird from Egypt, like a dove from the land of Assyria. And I will let them dwell in their houses,” says the Lord.”</a:t>
            </a:r>
          </a:p>
          <a:p>
            <a:pPr marL="0" lvl="0" indent="0">
              <a:buFont typeface="Arial" panose="020B0604020202020204" pitchFamily="34" charset="0"/>
              <a:buNone/>
            </a:pPr>
            <a:r>
              <a:rPr lang="en-US" b="1" i="0" dirty="0"/>
              <a:t>(Amos 3:8), [The fear caused by the words of God’s prophets], </a:t>
            </a:r>
            <a:r>
              <a:rPr lang="en-US" b="0" i="1" dirty="0"/>
              <a:t>“A lion has roared! Who will not fear? The Lord God has spoken! Who can but prophesy?”</a:t>
            </a:r>
          </a:p>
          <a:p>
            <a:pPr marL="175308" lvl="0" indent="-175308">
              <a:buFont typeface="Arial" panose="020B0604020202020204" pitchFamily="34" charset="0"/>
              <a:buChar char="•"/>
            </a:pPr>
            <a:r>
              <a:rPr lang="en-US" b="1" i="0" dirty="0"/>
              <a:t>7 Thunders (3,4)</a:t>
            </a:r>
          </a:p>
          <a:p>
            <a:pPr marL="632508" lvl="1" indent="-175308">
              <a:buFont typeface="Arial" panose="020B0604020202020204" pitchFamily="34" charset="0"/>
              <a:buChar char="•"/>
            </a:pPr>
            <a:r>
              <a:rPr lang="en-US" b="1" i="0" dirty="0"/>
              <a:t>An indication of foreboding power and judgment (with these voices)</a:t>
            </a:r>
          </a:p>
          <a:p>
            <a:pPr marL="632508" lvl="1" indent="-175308">
              <a:buFont typeface="Arial" panose="020B0604020202020204" pitchFamily="34" charset="0"/>
              <a:buChar char="•"/>
            </a:pPr>
            <a:r>
              <a:rPr lang="en-US" b="1" i="0" dirty="0"/>
              <a:t>7 is the number of the divine (divine power and judgment)</a:t>
            </a:r>
          </a:p>
          <a:p>
            <a:pPr marL="632508" lvl="1" indent="-175308">
              <a:buFont typeface="Arial" panose="020B0604020202020204" pitchFamily="34" charset="0"/>
              <a:buChar char="•"/>
            </a:pPr>
            <a:r>
              <a:rPr lang="en-US" b="1" i="0" dirty="0"/>
              <a:t>Old Testament Examples:</a:t>
            </a:r>
          </a:p>
          <a:p>
            <a:pPr marL="0" lvl="0" indent="0">
              <a:buFont typeface="Arial" panose="020B0604020202020204" pitchFamily="34" charset="0"/>
              <a:buNone/>
            </a:pPr>
            <a:r>
              <a:rPr lang="en-US" b="1" i="0" dirty="0"/>
              <a:t>(Exodus 19:16) [Israel at Mt. Sinai], </a:t>
            </a:r>
            <a:r>
              <a:rPr lang="en-US" b="0" i="1" dirty="0"/>
              <a:t>“Then it came to pass on the third day, in the morning, that there were </a:t>
            </a:r>
            <a:r>
              <a:rPr lang="en-US" b="0" i="1" dirty="0" err="1"/>
              <a:t>thunderings</a:t>
            </a:r>
            <a:r>
              <a:rPr lang="en-US" b="0" i="1" dirty="0"/>
              <a:t> and lightnings, and a thick cloud on the mountain; and the sound of the trumpet was very loud, so that all the people who were in the camp trembled.”</a:t>
            </a:r>
          </a:p>
          <a:p>
            <a:pPr marL="0" lvl="0" indent="0">
              <a:buFont typeface="Arial" panose="020B0604020202020204" pitchFamily="34" charset="0"/>
              <a:buNone/>
            </a:pPr>
            <a:r>
              <a:rPr lang="en-US" b="1" i="0" dirty="0"/>
              <a:t>(1 Samuel 7:10), [God’s intervention against the Philistines], </a:t>
            </a:r>
            <a:r>
              <a:rPr lang="en-US" b="0" i="1" dirty="0"/>
              <a:t>“Now as Samuel was offering up the burnt offering, the Philistines drew near to battle against Israel. But the Lord thundered with a loud thunder upon the Philistines that day, and so confused them that they were overcome before Israel.”</a:t>
            </a:r>
          </a:p>
          <a:p>
            <a:pPr marL="0" lvl="0" indent="0">
              <a:buFont typeface="Arial" panose="020B0604020202020204" pitchFamily="34" charset="0"/>
              <a:buNone/>
            </a:pPr>
            <a:r>
              <a:rPr lang="en-US" b="1" i="0" dirty="0"/>
              <a:t>(Job 26:11-14), </a:t>
            </a:r>
            <a:r>
              <a:rPr lang="en-US" b="0" i="1" dirty="0"/>
              <a:t>“</a:t>
            </a:r>
            <a:r>
              <a:rPr lang="en-US" i="1" dirty="0"/>
              <a:t>The pillars of heaven tremble, and are astonished at His rebuke. </a:t>
            </a:r>
            <a:r>
              <a:rPr lang="en-US" i="1" baseline="30000" dirty="0"/>
              <a:t>12</a:t>
            </a:r>
            <a:r>
              <a:rPr lang="en-US" i="1" dirty="0"/>
              <a:t> He stirs up the sea with His power, and by His understanding He breaks up the storm. </a:t>
            </a:r>
            <a:r>
              <a:rPr lang="en-US" i="1" baseline="30000" dirty="0"/>
              <a:t>13</a:t>
            </a:r>
            <a:r>
              <a:rPr lang="en-US" i="1" dirty="0"/>
              <a:t> By His Spirit He adorned the heavens; His hand pierced the fleeing serpent. </a:t>
            </a:r>
            <a:r>
              <a:rPr lang="en-US" i="1" baseline="30000" dirty="0"/>
              <a:t>14</a:t>
            </a:r>
            <a:r>
              <a:rPr lang="en-US" i="1" dirty="0"/>
              <a:t> Indeed these are the mere edges of His ways, and how small a whisper we hear of Him! But the thunder of His power who can understand?”</a:t>
            </a:r>
            <a:endParaRPr lang="en-US" b="0" i="1" dirty="0"/>
          </a:p>
          <a:p>
            <a:pPr marL="175308" lvl="0" indent="-175308">
              <a:buFont typeface="Arial" panose="020B0604020202020204" pitchFamily="34" charset="0"/>
              <a:buChar char="•"/>
            </a:pPr>
            <a:r>
              <a:rPr lang="en-US" b="1" i="0" dirty="0"/>
              <a:t>Mystery of God (7)</a:t>
            </a:r>
          </a:p>
          <a:p>
            <a:pPr marL="632508" lvl="1" indent="-175308">
              <a:buFont typeface="Arial" panose="020B0604020202020204" pitchFamily="34" charset="0"/>
              <a:buChar char="•"/>
            </a:pPr>
            <a:r>
              <a:rPr lang="en-US" b="1" i="0" dirty="0"/>
              <a:t>Note:  This mystery is tied in with the sounding of the 7</a:t>
            </a:r>
            <a:r>
              <a:rPr lang="en-US" b="1" i="0" baseline="30000" dirty="0"/>
              <a:t>th</a:t>
            </a:r>
            <a:r>
              <a:rPr lang="en-US" b="1" i="0" dirty="0"/>
              <a:t> trumpet of God</a:t>
            </a:r>
          </a:p>
          <a:p>
            <a:pPr marL="1089708" lvl="2" indent="-175308">
              <a:buFont typeface="Arial" panose="020B0604020202020204" pitchFamily="34" charset="0"/>
              <a:buChar char="•"/>
            </a:pPr>
            <a:r>
              <a:rPr lang="en-US" b="0" i="0" dirty="0"/>
              <a:t>A mystery is something that has not yet been revealed</a:t>
            </a:r>
          </a:p>
          <a:p>
            <a:pPr marL="1089708" lvl="2" indent="-175308">
              <a:buFont typeface="Arial" panose="020B0604020202020204" pitchFamily="34" charset="0"/>
              <a:buChar char="•"/>
            </a:pPr>
            <a:r>
              <a:rPr lang="en-US" b="0" i="0" dirty="0"/>
              <a:t>In the sounding of the 7</a:t>
            </a:r>
            <a:r>
              <a:rPr lang="en-US" b="0" i="0" baseline="30000" dirty="0"/>
              <a:t>th</a:t>
            </a:r>
            <a:r>
              <a:rPr lang="en-US" b="0" i="0" dirty="0"/>
              <a:t> trumpet, their would be a finishing of the mystery.  Finishing in the sense that it will no longer be a mystery, because it will be made known!</a:t>
            </a:r>
          </a:p>
          <a:p>
            <a:pPr marL="632508" lvl="1" indent="-175308">
              <a:buFont typeface="Arial" panose="020B0604020202020204" pitchFamily="34" charset="0"/>
              <a:buChar char="•"/>
            </a:pPr>
            <a:r>
              <a:rPr lang="en-US" b="1" i="0" dirty="0"/>
              <a:t>We will see that the 7</a:t>
            </a:r>
            <a:r>
              <a:rPr lang="en-US" b="1" i="0" baseline="30000" dirty="0"/>
              <a:t>th</a:t>
            </a:r>
            <a:r>
              <a:rPr lang="en-US" b="1" i="0" dirty="0"/>
              <a:t> trumpet will reveal the bringing down of the force behind the persecutions being suffered by the Saints</a:t>
            </a:r>
          </a:p>
          <a:p>
            <a:pPr marL="1089708" lvl="2" indent="-175308">
              <a:buFont typeface="Arial" panose="020B0604020202020204" pitchFamily="34" charset="0"/>
              <a:buChar char="•"/>
            </a:pPr>
            <a:r>
              <a:rPr lang="en-US" b="0" i="0" dirty="0"/>
              <a:t>An acceptance of the late date of writing would include the fall of Rome</a:t>
            </a:r>
          </a:p>
          <a:p>
            <a:pPr marL="1089708" lvl="2" indent="-175308">
              <a:buFont typeface="Arial" panose="020B0604020202020204" pitchFamily="34" charset="0"/>
              <a:buChar char="•"/>
            </a:pPr>
            <a:r>
              <a:rPr lang="en-US" b="0" i="0" dirty="0"/>
              <a:t>It is God’s kingdom that reigns forever!</a:t>
            </a:r>
          </a:p>
          <a:p>
            <a:pPr marL="0" lvl="0" indent="0">
              <a:buFont typeface="Arial" panose="020B0604020202020204" pitchFamily="34" charset="0"/>
              <a:buNone/>
            </a:pPr>
            <a:r>
              <a:rPr lang="en-US" b="1" i="0" dirty="0"/>
              <a:t>(Daniel 2:40-45),</a:t>
            </a:r>
            <a:r>
              <a:rPr lang="en-US" b="1" i="1" dirty="0"/>
              <a:t> </a:t>
            </a:r>
            <a:r>
              <a:rPr lang="en-US" b="0" i="1" dirty="0"/>
              <a:t>“</a:t>
            </a:r>
            <a:r>
              <a:rPr lang="en-US" i="1" dirty="0"/>
              <a:t>And the fourth kingdom shall be as strong as iron, inasmuch as iron breaks in pieces and shatters everything; and like iron that crushes, that kingdom will break in pieces and crush all the others.</a:t>
            </a:r>
            <a:r>
              <a:rPr lang="en-US" i="1" baseline="30000" dirty="0"/>
              <a:t> 41</a:t>
            </a:r>
            <a:r>
              <a:rPr lang="en-US" i="1" dirty="0"/>
              <a:t> Whereas you saw the feet and toes, partly of potter's clay and partly of iron, the kingdom shall be divided; yet the strength of the iron shall be in it, just as you saw the iron mixed with ceramic clay.</a:t>
            </a:r>
            <a:r>
              <a:rPr lang="en-US" i="1" baseline="30000" dirty="0"/>
              <a:t> 42</a:t>
            </a:r>
            <a:r>
              <a:rPr lang="en-US" i="1" dirty="0"/>
              <a:t> And as the toes of the feet were partly of iron and partly of clay, so the kingdom shall be partly strong and partly fragile.</a:t>
            </a:r>
            <a:r>
              <a:rPr lang="en-US" i="1" baseline="30000" dirty="0"/>
              <a:t> 43</a:t>
            </a:r>
            <a:r>
              <a:rPr lang="en-US" i="1" dirty="0"/>
              <a:t> As you saw iron mixed with ceramic clay, they will mingle with the seed of men; but they will not adhere to one another, just as iron does not mix with clay.</a:t>
            </a:r>
            <a:r>
              <a:rPr lang="en-US" i="1" baseline="30000" dirty="0"/>
              <a:t> 44</a:t>
            </a:r>
            <a:r>
              <a:rPr lang="en-US" i="1" dirty="0"/>
              <a:t> 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 45</a:t>
            </a:r>
            <a:r>
              <a:rPr lang="en-US" i="1" dirty="0"/>
              <a:t> Inasmuch as you saw that the stone was cut out of the mountain without hands, and that it broke in pieces the iron, the bronze, the clay, the silver, and the gold—the great God has made known to the king what will come to pass after this. The dream is certain, and its interpretation is sure.”</a:t>
            </a:r>
            <a:endParaRPr lang="en-US" b="0" i="1" dirty="0"/>
          </a:p>
          <a:p>
            <a:pPr marL="175308" lvl="0" indent="-175308">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62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24959"/>
                </a:solidFill>
              </a:rPr>
              <a:t>The interlude between the sixth and seven seals showed that the faithful of God were not forgotten even in the midst of persecution (chapter 7)</a:t>
            </a:r>
          </a:p>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324959"/>
              </a:solidFill>
            </a:endParaRPr>
          </a:p>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24959"/>
                </a:solidFill>
              </a:rPr>
              <a:t>The interlude between the sixth and seven trumpets assure that the witness of truth continues unabated and victorious (this theme will continue into chapter 11)</a:t>
            </a:r>
          </a:p>
          <a:p>
            <a:pPr marL="10287" lvl="0" indent="0">
              <a:buFont typeface="Arial" panose="020B0604020202020204" pitchFamily="34" charset="0"/>
              <a:buNone/>
            </a:pPr>
            <a:endParaRPr lang="en-US" b="0"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61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Thoughts before the reading of the text of Chapter 11:</a:t>
            </a:r>
          </a:p>
          <a:p>
            <a:pPr marL="171450" indent="-171450">
              <a:buFont typeface="Arial" panose="020B0604020202020204" pitchFamily="34" charset="0"/>
              <a:buChar char="•"/>
            </a:pPr>
            <a:r>
              <a:rPr lang="en-US" sz="1100" b="0" dirty="0"/>
              <a:t>The blowing of the fifth trumpet introduced us to three woes (9:12), “One woe is past., (the locust plague from the bottomless pit), Behold still two more woes are coming.</a:t>
            </a:r>
          </a:p>
          <a:p>
            <a:pPr marL="171450" indent="-171450">
              <a:buFont typeface="Arial" panose="020B0604020202020204" pitchFamily="34" charset="0"/>
              <a:buChar char="•"/>
            </a:pPr>
            <a:r>
              <a:rPr lang="en-US" sz="1100" b="0" dirty="0"/>
              <a:t>The blowing of the sixth trumpet introduces the army/horsemen that would kill a third of mankind. (9:13-21)</a:t>
            </a:r>
          </a:p>
          <a:p>
            <a:pPr marL="171450" indent="-171450">
              <a:buFont typeface="Arial" panose="020B0604020202020204" pitchFamily="34" charset="0"/>
              <a:buChar char="•"/>
            </a:pPr>
            <a:r>
              <a:rPr lang="en-US" sz="1100" b="0" dirty="0"/>
              <a:t>An interlude comes into play in Chapter 10, introducing the mighty angel with the little book.</a:t>
            </a:r>
          </a:p>
          <a:p>
            <a:pPr marL="171450" indent="-171450">
              <a:buFont typeface="Arial" panose="020B0604020202020204" pitchFamily="34" charset="0"/>
              <a:buChar char="•"/>
            </a:pPr>
            <a:r>
              <a:rPr lang="en-US" sz="1100" b="0" dirty="0"/>
              <a:t>Our text for this scene describes the completion of the second of the three woes.  Notice (11:14), “The second woe is past.  Behold, the third woe is coming quickly.”</a:t>
            </a:r>
          </a:p>
          <a:p>
            <a:pPr marL="628650" lvl="1" indent="-171450">
              <a:buFont typeface="Arial" panose="020B0604020202020204" pitchFamily="34" charset="0"/>
              <a:buChar char="•"/>
            </a:pPr>
            <a:r>
              <a:rPr lang="en-US" sz="1600" b="0" i="0" dirty="0"/>
              <a:t>As chapter 10, and chapter 11:1-14 is describing the death and resurrection of the two witnesses, the second woe (as noted several weeks ago), most probably refers to the blowing of the sixth trumpet, bringing the horsemen.</a:t>
            </a:r>
          </a:p>
          <a:p>
            <a:pPr marL="171450" indent="-171450">
              <a:buFont typeface="Arial" panose="020B0604020202020204" pitchFamily="34" charset="0"/>
              <a:buChar char="•"/>
            </a:pPr>
            <a:r>
              <a:rPr lang="en-US" sz="1600" b="0" i="0" dirty="0"/>
              <a:t>This would mean that the third woe is introduced with the blowing of the 7</a:t>
            </a:r>
            <a:r>
              <a:rPr lang="en-US" sz="1600" b="0" i="0" baseline="30000" dirty="0"/>
              <a:t>th</a:t>
            </a:r>
            <a:r>
              <a:rPr lang="en-US" sz="1600" b="0" i="0" dirty="0"/>
              <a:t> and last trumpet. (11:15-19).</a:t>
            </a:r>
          </a:p>
          <a:p>
            <a:pPr marL="171450" indent="-171450">
              <a:buFont typeface="Arial" panose="020B0604020202020204" pitchFamily="34" charset="0"/>
              <a:buChar char="•"/>
            </a:pPr>
            <a:endParaRPr lang="en-US" sz="1600" b="0" i="0" dirty="0"/>
          </a:p>
          <a:p>
            <a:pPr marL="0" indent="0">
              <a:buFont typeface="Arial" panose="020B0604020202020204" pitchFamily="34" charset="0"/>
              <a:buNone/>
            </a:pPr>
            <a:r>
              <a:rPr lang="en-US" sz="1600" b="1" i="0" dirty="0"/>
              <a:t>(Revelation 11:1-19) READ</a:t>
            </a:r>
          </a:p>
          <a:p>
            <a:pPr marL="0" indent="0">
              <a:buFont typeface="Arial" panose="020B0604020202020204" pitchFamily="34" charset="0"/>
              <a:buNone/>
            </a:pPr>
            <a:r>
              <a:rPr lang="en-US" sz="1600" b="1" i="0" dirty="0"/>
              <a:t>Impressions and emotions at the first reading of the text</a:t>
            </a:r>
          </a:p>
          <a:p>
            <a:pPr marL="742950" lvl="1" indent="-285750">
              <a:buFont typeface="Arial" panose="020B0604020202020204" pitchFamily="34" charset="0"/>
              <a:buChar char="•"/>
            </a:pPr>
            <a:r>
              <a:rPr lang="en-US" sz="1600" b="1" i="0" dirty="0"/>
              <a:t>The temple of God is where God is </a:t>
            </a:r>
          </a:p>
          <a:p>
            <a:pPr marL="1200150" lvl="2" indent="-285750">
              <a:buFont typeface="Arial" panose="020B0604020202020204" pitchFamily="34" charset="0"/>
              <a:buChar char="•"/>
            </a:pPr>
            <a:r>
              <a:rPr lang="en-US" sz="1600" b="0" i="0" dirty="0"/>
              <a:t>(Note: Gk. </a:t>
            </a:r>
            <a:r>
              <a:rPr lang="en-US" sz="1600" b="0" i="1" dirty="0"/>
              <a:t>naos</a:t>
            </a:r>
            <a:r>
              <a:rPr lang="en-US" sz="1600" b="0" i="0" dirty="0"/>
              <a:t> – indicating the one building that includes the Holy place and the Most holy place, where God is present).</a:t>
            </a:r>
          </a:p>
          <a:p>
            <a:pPr marL="1200150" lvl="2" indent="-285750">
              <a:buFont typeface="Arial" panose="020B0604020202020204" pitchFamily="34" charset="0"/>
              <a:buChar char="•"/>
            </a:pPr>
            <a:r>
              <a:rPr lang="en-US" sz="1600" b="0" i="0" dirty="0"/>
              <a:t>The measuring of the temple is a way quantifying it.  To determine its dimension.</a:t>
            </a:r>
          </a:p>
          <a:p>
            <a:pPr marL="1200150" lvl="2" indent="-285750">
              <a:buFont typeface="Arial" panose="020B0604020202020204" pitchFamily="34" charset="0"/>
              <a:buChar char="•"/>
            </a:pPr>
            <a:r>
              <a:rPr lang="en-US" sz="1600" b="0" i="0" dirty="0"/>
              <a:t>If we consider this a symbol, it would be another expression of God measuring or determining who is His</a:t>
            </a:r>
          </a:p>
          <a:p>
            <a:pPr marL="0" lvl="0" indent="0">
              <a:buFont typeface="Arial" panose="020B0604020202020204" pitchFamily="34" charset="0"/>
              <a:buNone/>
            </a:pPr>
            <a:r>
              <a:rPr lang="en-US" sz="1600" b="1" i="0" dirty="0"/>
              <a:t>(1 Corinthians 13:15-16), </a:t>
            </a:r>
            <a:r>
              <a:rPr lang="en-US" sz="1600" b="0" i="1" dirty="0"/>
              <a:t>“</a:t>
            </a:r>
            <a:r>
              <a:rPr lang="en-US" sz="2400" i="1" dirty="0"/>
              <a:t>Do you not know that you are the temple of God and that the Spirit of God dwells in you?</a:t>
            </a:r>
            <a:r>
              <a:rPr lang="en-US" sz="2400" i="1" baseline="30000" dirty="0"/>
              <a:t> 17</a:t>
            </a:r>
            <a:r>
              <a:rPr lang="en-US" sz="2400" i="1" dirty="0"/>
              <a:t> If anyone defiles the temple of God, God will destroy him. For the temple of God is holy, which temple you are.”</a:t>
            </a:r>
          </a:p>
          <a:p>
            <a:pPr marL="742950" lvl="1" indent="-285750">
              <a:buFont typeface="Arial" panose="020B0604020202020204" pitchFamily="34" charset="0"/>
              <a:buChar char="•"/>
            </a:pPr>
            <a:r>
              <a:rPr lang="en-US" sz="1600" b="1" i="0" dirty="0"/>
              <a:t>The unmeasured outer court consists of all those who do not belong to God</a:t>
            </a:r>
          </a:p>
          <a:p>
            <a:pPr marL="742950" lvl="1" indent="-285750">
              <a:buFont typeface="Arial" panose="020B0604020202020204" pitchFamily="34" charset="0"/>
              <a:buChar char="•"/>
            </a:pPr>
            <a:r>
              <a:rPr lang="en-US" sz="1600" b="1" i="0" dirty="0"/>
              <a:t>The treading underfoot of God’s Holy City (those who are His) by the Gentiles for 42 months.</a:t>
            </a:r>
          </a:p>
          <a:p>
            <a:pPr marL="1200150" lvl="2" indent="-285750">
              <a:buFont typeface="Arial" panose="020B0604020202020204" pitchFamily="34" charset="0"/>
              <a:buChar char="•"/>
            </a:pPr>
            <a:r>
              <a:rPr lang="en-US" sz="1600" b="0" i="0" dirty="0"/>
              <a:t>3.5 years.  1260 days. 42 months.  All the same amount of time.</a:t>
            </a:r>
          </a:p>
          <a:p>
            <a:pPr marL="742950" lvl="1" indent="-285750">
              <a:buFont typeface="Arial" panose="020B0604020202020204" pitchFamily="34" charset="0"/>
              <a:buChar char="•"/>
            </a:pPr>
            <a:r>
              <a:rPr lang="en-US" sz="1600" b="0" i="0" dirty="0"/>
              <a:t>During this persecution we know that God’s witness will continue.  The gospel will be preached.</a:t>
            </a:r>
          </a:p>
          <a:p>
            <a:pPr marL="0" lvl="0" indent="0">
              <a:buFont typeface="Arial" panose="020B0604020202020204" pitchFamily="34" charset="0"/>
              <a:buNone/>
            </a:pPr>
            <a:r>
              <a:rPr lang="en-US" sz="1600" b="1" i="0" dirty="0"/>
              <a:t>(Acts 8:4), </a:t>
            </a:r>
            <a:r>
              <a:rPr lang="en-US" sz="1600" b="0" i="1" dirty="0"/>
              <a:t>“</a:t>
            </a:r>
            <a:r>
              <a:rPr lang="en-US" sz="2400" i="1" dirty="0"/>
              <a:t>Therefore those who were scattered went everywhere preaching the word.”</a:t>
            </a:r>
            <a:endParaRPr lang="en-US" sz="1100" b="1" i="0" dirty="0"/>
          </a:p>
          <a:p>
            <a:pPr marL="742950" lvl="1" indent="-285750">
              <a:buFont typeface="Arial" panose="020B0604020202020204" pitchFamily="34" charset="0"/>
              <a:buChar char="•"/>
            </a:pPr>
            <a:r>
              <a:rPr lang="en-US" sz="1600" b="1" i="0" dirty="0"/>
              <a:t>We don’t know who (if anyone in particular) is intended in the reference to the two witnesses.</a:t>
            </a:r>
          </a:p>
          <a:p>
            <a:pPr marL="742950" lvl="1" indent="-285750">
              <a:buFont typeface="Arial" panose="020B0604020202020204" pitchFamily="34" charset="0"/>
              <a:buChar char="•"/>
            </a:pPr>
            <a:r>
              <a:rPr lang="en-US" sz="1600" b="1" i="0" dirty="0"/>
              <a:t>They are killed by the beast (vs. 7), but resurrected in 3.5 days (vs. 11). (Despair and Rejoicing). </a:t>
            </a:r>
          </a:p>
          <a:p>
            <a:pPr marL="742950" lvl="1" indent="-285750">
              <a:buFont typeface="Arial" panose="020B0604020202020204" pitchFamily="34" charset="0"/>
              <a:buChar char="•"/>
            </a:pPr>
            <a:r>
              <a:rPr lang="en-US" sz="1600" b="1" i="0" dirty="0"/>
              <a:t>The blowing of the 7</a:t>
            </a:r>
            <a:r>
              <a:rPr lang="en-US" sz="1600" b="1" i="0" baseline="30000" dirty="0"/>
              <a:t>th</a:t>
            </a:r>
            <a:r>
              <a:rPr lang="en-US" sz="1600" b="1" i="0" dirty="0"/>
              <a:t> trumpet… A great demonstration of God’s kingdom and victory, as God’s wrath is coming, and the victory of His people is ultimately accomplished.</a:t>
            </a:r>
            <a:endParaRPr lang="en-US" sz="16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170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628650" lvl="1" indent="-171450">
              <a:buFont typeface="Arial" panose="020B0604020202020204" pitchFamily="34" charset="0"/>
              <a:buChar char="•"/>
            </a:pPr>
            <a:r>
              <a:rPr lang="en-US" sz="1200" b="1" dirty="0">
                <a:solidFill>
                  <a:srgbClr val="324959"/>
                </a:solidFill>
              </a:rPr>
              <a:t>It seems that this chapter contains a brief summary of the judgments that were coming against the wicked.</a:t>
            </a:r>
          </a:p>
          <a:p>
            <a:pPr marL="1085850" lvl="2" indent="-171450">
              <a:buFont typeface="Arial" panose="020B0604020202020204" pitchFamily="34" charset="0"/>
              <a:buChar char="•"/>
            </a:pPr>
            <a:r>
              <a:rPr lang="en-US" sz="1200" b="0" dirty="0">
                <a:solidFill>
                  <a:srgbClr val="324959"/>
                </a:solidFill>
              </a:rPr>
              <a:t>The temple and the holy city here seems to have reference to the people of God  (God identifies who are his)</a:t>
            </a:r>
          </a:p>
          <a:p>
            <a:pPr marL="0" lvl="0" indent="0">
              <a:buFont typeface="Arial" panose="020B0604020202020204" pitchFamily="34" charset="0"/>
              <a:buNone/>
            </a:pPr>
            <a:r>
              <a:rPr lang="en-US" sz="1200" b="1" dirty="0">
                <a:solidFill>
                  <a:srgbClr val="324959"/>
                </a:solidFill>
              </a:rPr>
              <a:t>(21:2), </a:t>
            </a:r>
            <a:r>
              <a:rPr lang="en-US" sz="1200" b="0" i="1" dirty="0">
                <a:solidFill>
                  <a:srgbClr val="324959"/>
                </a:solidFill>
              </a:rPr>
              <a:t>“</a:t>
            </a:r>
            <a:r>
              <a:rPr lang="en-US" i="1" dirty="0"/>
              <a:t>Then I, John, saw the holy city, New Jerusalem, coming down out of heaven from God, prepared as a bride adorned for her husband.”</a:t>
            </a:r>
          </a:p>
          <a:p>
            <a:pPr marL="0" lvl="0" indent="0">
              <a:buFont typeface="Arial" panose="020B0604020202020204" pitchFamily="34" charset="0"/>
              <a:buNone/>
            </a:pPr>
            <a:r>
              <a:rPr lang="en-US" sz="1200" b="1" i="0" dirty="0">
                <a:solidFill>
                  <a:srgbClr val="324959"/>
                </a:solidFill>
              </a:rPr>
              <a:t>(Hebrews 12:22-23), </a:t>
            </a:r>
            <a:r>
              <a:rPr lang="en-US" sz="1200" b="0" i="1" dirty="0">
                <a:solidFill>
                  <a:srgbClr val="324959"/>
                </a:solidFill>
              </a:rPr>
              <a:t>“</a:t>
            </a:r>
            <a:r>
              <a:rPr lang="en-US" i="1" dirty="0"/>
              <a:t>But you have come to Mount Zion and to the city of the living God, the heavenly Jerusalem, to an innumerable company of angels,</a:t>
            </a:r>
            <a:r>
              <a:rPr lang="en-US" i="1" baseline="30000" dirty="0"/>
              <a:t> 23</a:t>
            </a:r>
            <a:r>
              <a:rPr lang="en-US" i="1" dirty="0"/>
              <a:t> to the general assembly and church of the firstborn who are registered in heaven, to God the Judge of all, to the spirits of just men made perfect.”</a:t>
            </a:r>
            <a:endParaRPr lang="en-US" sz="1200" b="0" i="1" dirty="0">
              <a:solidFill>
                <a:srgbClr val="324959"/>
              </a:solidFill>
            </a:endParaRPr>
          </a:p>
          <a:p>
            <a:pPr marL="1085850" lvl="2" indent="-171450">
              <a:buFont typeface="Arial" panose="020B0604020202020204" pitchFamily="34" charset="0"/>
              <a:buChar char="•"/>
            </a:pPr>
            <a:r>
              <a:rPr lang="en-US" sz="1200" b="0" dirty="0">
                <a:solidFill>
                  <a:srgbClr val="324959"/>
                </a:solidFill>
              </a:rPr>
              <a:t>The Gentiles are the wicked of the world, persecuting God’s people for 42 months.</a:t>
            </a:r>
          </a:p>
          <a:p>
            <a:pPr marL="1085850" lvl="2" indent="-171450">
              <a:buFont typeface="Arial" panose="020B0604020202020204" pitchFamily="34" charset="0"/>
              <a:buChar char="•"/>
            </a:pPr>
            <a:r>
              <a:rPr lang="en-US" sz="1200" b="0" dirty="0">
                <a:solidFill>
                  <a:srgbClr val="324959"/>
                </a:solidFill>
              </a:rPr>
              <a:t>The two witnesses represent the preaching of the gospel during this time of persecution.</a:t>
            </a:r>
          </a:p>
          <a:p>
            <a:pPr marL="0" lvl="0" indent="0">
              <a:buFont typeface="Arial" panose="020B0604020202020204" pitchFamily="34" charset="0"/>
              <a:buNone/>
            </a:pPr>
            <a:r>
              <a:rPr lang="en-US" sz="1200" b="1" dirty="0">
                <a:solidFill>
                  <a:srgbClr val="324959"/>
                </a:solidFill>
              </a:rPr>
              <a:t>(Luke 10:1), [Similarly, Jesus sent out his disciples in the limited commission, 2 by 2], </a:t>
            </a:r>
            <a:r>
              <a:rPr lang="en-US" sz="1200" b="0" i="1" dirty="0">
                <a:solidFill>
                  <a:srgbClr val="324959"/>
                </a:solidFill>
              </a:rPr>
              <a:t>“</a:t>
            </a:r>
            <a:r>
              <a:rPr lang="en-US" i="1" dirty="0"/>
              <a:t>After these things the Lord appointed seventy others also, and sent them two by two before His face into every city and place where He Himself was about to go.”</a:t>
            </a:r>
            <a:endParaRPr lang="en-US" sz="1200" b="0" i="1" dirty="0">
              <a:solidFill>
                <a:srgbClr val="324959"/>
              </a:solidFill>
            </a:endParaRPr>
          </a:p>
          <a:p>
            <a:pPr marL="628650" lvl="1" indent="-171450">
              <a:buFont typeface="Arial" panose="020B0604020202020204" pitchFamily="34" charset="0"/>
              <a:buChar char="•"/>
            </a:pPr>
            <a:r>
              <a:rPr lang="en-US" sz="1200" b="1" dirty="0">
                <a:solidFill>
                  <a:srgbClr val="324959"/>
                </a:solidFill>
              </a:rPr>
              <a:t>The</a:t>
            </a:r>
            <a:r>
              <a:rPr lang="en-US" sz="1200" b="0" dirty="0">
                <a:solidFill>
                  <a:srgbClr val="324959"/>
                </a:solidFill>
              </a:rPr>
              <a:t> </a:t>
            </a:r>
            <a:r>
              <a:rPr lang="en-US" sz="1200" b="1" dirty="0">
                <a:solidFill>
                  <a:srgbClr val="324959"/>
                </a:solidFill>
              </a:rPr>
              <a:t>wicked seem to have obtained a victory over the righteous when the beast kills the witnesses (they rejoice and abuse the bodies of these martyrs)</a:t>
            </a:r>
          </a:p>
          <a:p>
            <a:pPr marL="1085850" lvl="2" indent="-171450">
              <a:buFont typeface="Arial" panose="020B0604020202020204" pitchFamily="34" charset="0"/>
              <a:buChar char="•"/>
            </a:pPr>
            <a:r>
              <a:rPr lang="en-US" sz="1200" b="0" dirty="0">
                <a:solidFill>
                  <a:srgbClr val="324959"/>
                </a:solidFill>
              </a:rPr>
              <a:t>However, after 3.5 days, the resurrection of the witnesses who are vindicated in their exaltation</a:t>
            </a:r>
          </a:p>
          <a:p>
            <a:pPr marL="628650" lvl="1" indent="-171450">
              <a:buFont typeface="Arial" panose="020B0604020202020204" pitchFamily="34" charset="0"/>
              <a:buChar char="•"/>
            </a:pPr>
            <a:r>
              <a:rPr lang="en-US" sz="1200" b="1" dirty="0">
                <a:solidFill>
                  <a:srgbClr val="324959"/>
                </a:solidFill>
              </a:rPr>
              <a:t>The sounding of the 7</a:t>
            </a:r>
            <a:r>
              <a:rPr lang="en-US" sz="1200" b="1" baseline="30000" dirty="0">
                <a:solidFill>
                  <a:srgbClr val="324959"/>
                </a:solidFill>
              </a:rPr>
              <a:t>th</a:t>
            </a:r>
            <a:r>
              <a:rPr lang="en-US" sz="1200" b="1" dirty="0">
                <a:solidFill>
                  <a:srgbClr val="324959"/>
                </a:solidFill>
              </a:rPr>
              <a:t> trumpet (which will bring in the 7 bowls of wrath) announces the climax of the book before the throne of God. Christ Wins!</a:t>
            </a:r>
            <a:endParaRPr lang="en-US" sz="1200" b="1" i="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668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42795" lvl="1" indent="-175308">
              <a:buFont typeface="Arial" panose="020B0604020202020204" pitchFamily="34" charset="0"/>
              <a:buChar char="•"/>
            </a:pPr>
            <a:r>
              <a:rPr lang="en-US" sz="1100" b="1" dirty="0"/>
              <a:t>God identifies those who are his.</a:t>
            </a:r>
          </a:p>
          <a:p>
            <a:pPr marL="1099995" lvl="2" indent="-175308">
              <a:buFont typeface="Arial" panose="020B0604020202020204" pitchFamily="34" charset="0"/>
              <a:buChar char="•"/>
            </a:pPr>
            <a:r>
              <a:rPr lang="en-US" sz="1600" b="0" i="0" dirty="0"/>
              <a:t>The measuring of the temple is a very similar image to the numbering of the sealed of God (144,000) in Revelation 7.</a:t>
            </a:r>
          </a:p>
          <a:p>
            <a:pPr marL="642795" lvl="1" indent="-175308">
              <a:buFont typeface="Arial" panose="020B0604020202020204" pitchFamily="34" charset="0"/>
              <a:buChar char="•"/>
            </a:pPr>
            <a:r>
              <a:rPr lang="en-US" sz="1600" b="1" i="0" dirty="0"/>
              <a:t>The battle with the ungodly will be very difficult, with great loss and seeming defeat a part of it.</a:t>
            </a:r>
          </a:p>
          <a:p>
            <a:pPr marL="1099995" lvl="2" indent="-175308">
              <a:buFont typeface="Arial" panose="020B0604020202020204" pitchFamily="34" charset="0"/>
              <a:buChar char="•"/>
            </a:pPr>
            <a:r>
              <a:rPr lang="en-US" sz="1600" b="0" i="0" dirty="0"/>
              <a:t>3.5 years being trodden under foot by the ungodly</a:t>
            </a:r>
          </a:p>
          <a:p>
            <a:pPr marL="1099995" lvl="2" indent="-175308">
              <a:buFont typeface="Arial" panose="020B0604020202020204" pitchFamily="34" charset="0"/>
              <a:buChar char="•"/>
            </a:pPr>
            <a:r>
              <a:rPr lang="en-US" sz="1600" b="0" i="0" dirty="0"/>
              <a:t>The death of God’s witnesses/prophets at the hand of the beast</a:t>
            </a:r>
          </a:p>
          <a:p>
            <a:pPr marL="1099995" lvl="2" indent="-175308">
              <a:buFont typeface="Arial" panose="020B0604020202020204" pitchFamily="34" charset="0"/>
              <a:buChar char="•"/>
            </a:pPr>
            <a:r>
              <a:rPr lang="en-US" sz="1600" b="0" i="0" dirty="0"/>
              <a:t>3.5 days of humiliation and spectacle as the beast and his do despite to the bodies of the prophets</a:t>
            </a:r>
          </a:p>
          <a:p>
            <a:pPr marL="753237" lvl="1" indent="-285750">
              <a:buFont typeface="Arial" panose="020B0604020202020204" pitchFamily="34" charset="0"/>
              <a:buChar char="•"/>
            </a:pPr>
            <a:r>
              <a:rPr lang="en-US" sz="1600" b="1" i="0" dirty="0"/>
              <a:t>Ultimate victory</a:t>
            </a:r>
          </a:p>
          <a:p>
            <a:pPr marL="1099995" lvl="2" indent="-175308">
              <a:buFont typeface="Arial" panose="020B0604020202020204" pitchFamily="34" charset="0"/>
              <a:buChar char="•"/>
            </a:pPr>
            <a:r>
              <a:rPr lang="en-US" sz="1600" b="0" i="0" dirty="0"/>
              <a:t>The resurrection and ascension of the prophets, vindicated by God</a:t>
            </a:r>
          </a:p>
          <a:p>
            <a:pPr marL="1099995" lvl="2" indent="-175308">
              <a:buFont typeface="Arial" panose="020B0604020202020204" pitchFamily="34" charset="0"/>
              <a:buChar char="•"/>
            </a:pPr>
            <a:r>
              <a:rPr lang="en-US" sz="1600" b="0" i="0" dirty="0"/>
              <a:t>The blowing of the 7</a:t>
            </a:r>
            <a:r>
              <a:rPr lang="en-US" sz="1600" b="0" i="0" baseline="30000" dirty="0"/>
              <a:t>th</a:t>
            </a:r>
            <a:r>
              <a:rPr lang="en-US" sz="1600" b="0" i="0" dirty="0"/>
              <a:t> trumpet proclaiming the victory of the kingdom of God as it subsumes all other kingdoms.</a:t>
            </a:r>
          </a:p>
          <a:p>
            <a:pPr marL="10287" lvl="0" indent="0">
              <a:buFont typeface="Arial" panose="020B0604020202020204" pitchFamily="34" charset="0"/>
              <a:buNone/>
            </a:pPr>
            <a:r>
              <a:rPr lang="en-US" sz="1600" b="1" i="0" dirty="0"/>
              <a:t>(11:16-18), </a:t>
            </a:r>
            <a:r>
              <a:rPr lang="en-US" sz="1600" b="0" i="1" dirty="0"/>
              <a:t>“</a:t>
            </a:r>
            <a:r>
              <a:rPr lang="en-US" sz="2400" i="1" dirty="0"/>
              <a:t>And the twenty-four elders who sat before God on their thrones fell on their faces and worshiped God,</a:t>
            </a:r>
            <a:r>
              <a:rPr lang="en-US" sz="2400" i="1" baseline="30000" dirty="0"/>
              <a:t> 17</a:t>
            </a:r>
            <a:r>
              <a:rPr lang="en-US" sz="2400" i="1" dirty="0"/>
              <a:t> saying:</a:t>
            </a:r>
            <a:br>
              <a:rPr lang="en-US" sz="2400" i="1" dirty="0"/>
            </a:br>
            <a:r>
              <a:rPr lang="en-US" sz="2400" i="1" dirty="0"/>
              <a:t>“We give You thanks, O Lord God Almighty, The One who is and who was and who is to come, Because You have taken Your great power and reigned. </a:t>
            </a:r>
            <a:r>
              <a:rPr lang="en-US" sz="2400" i="1" baseline="30000" dirty="0"/>
              <a:t>18</a:t>
            </a:r>
            <a:r>
              <a:rPr lang="en-US" sz="2400" i="1" dirty="0"/>
              <a:t> The nations were angry, and Your wrath has come, And the time of the dead, that they should be judged, And that You should reward Your servants the prophets and the saints, And those who fear Your name, small and great, And should destroy those who destroy the earth.”</a:t>
            </a:r>
            <a:endParaRPr lang="en-US" sz="1600" b="0" i="1" dirty="0"/>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What identifies us is our measuring up to the reed, which is God’s standard.  His word!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(Matthew 7:21-23), </a:t>
            </a:r>
            <a:r>
              <a:rPr lang="en-US" sz="1100" b="1" i="1" dirty="0"/>
              <a:t>“</a:t>
            </a:r>
            <a:r>
              <a:rPr lang="en-US" sz="1600" i="1" dirty="0"/>
              <a:t>Not everyone who says to Me, ‘Lord, Lord,’ shall enter the kingdom of heaven, but he who does the will of My Father in heaven.</a:t>
            </a:r>
            <a:r>
              <a:rPr lang="en-US" sz="1600" i="1" baseline="30000" dirty="0"/>
              <a:t> 22</a:t>
            </a:r>
            <a:r>
              <a:rPr lang="en-US" sz="1600" i="1" dirty="0"/>
              <a:t> Many will say to Me in that day, ‘Lord, Lord, have we not prophesied in Your name, cast out demons in Your name, and done many wonders in Your name?’</a:t>
            </a:r>
            <a:r>
              <a:rPr lang="en-US" sz="1600" i="1" baseline="30000" dirty="0"/>
              <a:t> 23</a:t>
            </a:r>
            <a:r>
              <a:rPr lang="en-US" sz="1600" i="1" dirty="0"/>
              <a:t> And then I will declare to them, ‘I never knew you; depart from Me, you who practice lawlessness!’”</a:t>
            </a:r>
          </a:p>
          <a:p>
            <a:pPr marL="632508" marR="0" lvl="1"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The proclamation of truth does not silence the faithful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(Acts 5:40-42), </a:t>
            </a:r>
            <a:r>
              <a:rPr lang="en-US" sz="1100" b="0" i="1" dirty="0"/>
              <a:t>“…</a:t>
            </a:r>
            <a:r>
              <a:rPr lang="en-US" sz="1600" b="0" i="1" dirty="0"/>
              <a:t>when they had called for the apostles and beaten them, they commanded that they should not speak in the name of Jesus, and let them go.</a:t>
            </a:r>
            <a:r>
              <a:rPr lang="en-US" sz="1600" b="0" i="1" baseline="30000" dirty="0"/>
              <a:t> 41</a:t>
            </a:r>
            <a:r>
              <a:rPr lang="en-US" sz="1600" b="0" i="1" dirty="0"/>
              <a:t> So they departed from the presence of the council, rejoicing that they were counted worthy to suffer shame for His name.</a:t>
            </a:r>
            <a:r>
              <a:rPr lang="en-US" sz="1600" b="0" i="1" baseline="30000" dirty="0"/>
              <a:t> 42</a:t>
            </a:r>
            <a:r>
              <a:rPr lang="en-US" sz="1600" b="0" i="1" dirty="0"/>
              <a:t> And daily in the temple, and in every house, they did not cease teaching and preaching Jesus as the Christ.”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dirty="0"/>
              <a:t>Reward to the saints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(Colossians 3:23-25), </a:t>
            </a:r>
            <a:r>
              <a:rPr lang="en-US" sz="1100" b="0" i="1" dirty="0"/>
              <a:t>“</a:t>
            </a:r>
            <a:r>
              <a:rPr lang="en-US" sz="1600" b="0" i="1" dirty="0"/>
              <a:t>And whatever you do, do it heartily, as to the Lord and not to men,</a:t>
            </a:r>
            <a:r>
              <a:rPr lang="en-US" sz="1600" b="0" i="1" baseline="30000" dirty="0"/>
              <a:t> 24</a:t>
            </a:r>
            <a:r>
              <a:rPr lang="en-US" sz="1600" b="0" i="1" dirty="0"/>
              <a:t> knowing that from the Lord you will receive the reward of the inheritance; for you serve the Lord Christ.</a:t>
            </a:r>
            <a:r>
              <a:rPr lang="en-US" sz="1600" b="0" i="1" baseline="30000" dirty="0"/>
              <a:t> 25</a:t>
            </a:r>
            <a:r>
              <a:rPr lang="en-US" sz="1600" b="0" i="1" dirty="0"/>
              <a:t> But he who does wrong will be repaid for what he has done, and there is no partiality.”</a:t>
            </a:r>
            <a:endParaRPr lang="en-US" sz="11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784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Reed like a measuring rod (1)</a:t>
            </a:r>
          </a:p>
          <a:p>
            <a:pPr marL="632508" lvl="1" indent="-175308">
              <a:buFont typeface="Arial" panose="020B0604020202020204" pitchFamily="34" charset="0"/>
              <a:buChar char="•"/>
            </a:pPr>
            <a:r>
              <a:rPr lang="en-US" b="0" i="0" dirty="0"/>
              <a:t>If we identify the Temple of God as His people, (to be discussed next), the reed like a measuring rod represents the divine unit of measurement upon which God’s people are measured. (His will or word)</a:t>
            </a:r>
          </a:p>
          <a:p>
            <a:pPr marL="632508" lvl="1" indent="-175308">
              <a:buFont typeface="Arial" panose="020B0604020202020204" pitchFamily="34" charset="0"/>
              <a:buChar char="•"/>
            </a:pPr>
            <a:r>
              <a:rPr lang="en-US" b="0" i="0" dirty="0"/>
              <a:t>Other example:  In 1793, the meter, defined as 1/10,000,000 the distance from the North Pole to the equator, running through Paris, France.  (When the figure was decided upon, a platinum bar of that exact length was created as the standard.</a:t>
            </a:r>
          </a:p>
          <a:p>
            <a:pPr marL="1089708" lvl="2" indent="-175308">
              <a:buFont typeface="Arial" panose="020B0604020202020204" pitchFamily="34" charset="0"/>
              <a:buChar char="•"/>
            </a:pPr>
            <a:r>
              <a:rPr lang="en-US" b="0" i="0" dirty="0"/>
              <a:t>Later became much more sophisticated.</a:t>
            </a:r>
          </a:p>
          <a:p>
            <a:pPr marL="1089708" lvl="2" indent="-175308">
              <a:buFont typeface="Arial" panose="020B0604020202020204" pitchFamily="34" charset="0"/>
              <a:buChar char="•"/>
            </a:pPr>
            <a:r>
              <a:rPr lang="en-US" b="0" i="0" dirty="0"/>
              <a:t>Lesson:  Standards are important to establish exact legitimacy.  (Objective rather than subjective or approximate!)</a:t>
            </a:r>
          </a:p>
          <a:p>
            <a:pPr marL="0" lvl="0" indent="0">
              <a:buFont typeface="Arial" panose="020B0604020202020204" pitchFamily="34" charset="0"/>
              <a:buNone/>
            </a:pPr>
            <a:r>
              <a:rPr lang="en-US" b="1" i="0" dirty="0"/>
              <a:t>(Matthew 7:21-23)</a:t>
            </a:r>
            <a:r>
              <a:rPr lang="en-US" b="1" i="1" dirty="0"/>
              <a:t>, “</a:t>
            </a:r>
            <a:r>
              <a:rPr lang="en-US" i="1" dirty="0"/>
              <a:t>Not everyone who says to Me, ‘Lord, Lord,’ shall enter the kingdom of heaven, but he who does the will of My Father in heaven.</a:t>
            </a:r>
            <a:r>
              <a:rPr lang="en-US" i="1" baseline="30000" dirty="0"/>
              <a:t> 22</a:t>
            </a:r>
            <a:r>
              <a:rPr lang="en-US" i="1" dirty="0"/>
              <a:t> Many will say to Me in that day, ‘Lord, Lord, have we not prophesied in Your name, cast out demons in Your name, and done many wonders in Your name?’</a:t>
            </a:r>
            <a:r>
              <a:rPr lang="en-US" i="1" baseline="30000" dirty="0"/>
              <a:t> 23</a:t>
            </a:r>
            <a:r>
              <a:rPr lang="en-US" i="1" dirty="0"/>
              <a:t> And then I will declare to them, ‘I never knew you; depart from Me, you who practice lawlessness!’”</a:t>
            </a:r>
            <a:endParaRPr lang="en-US" b="1" i="1" dirty="0"/>
          </a:p>
          <a:p>
            <a:pPr marL="175308" lvl="0" indent="-175308">
              <a:buFont typeface="Arial" panose="020B0604020202020204" pitchFamily="34" charset="0"/>
              <a:buChar char="•"/>
            </a:pPr>
            <a:r>
              <a:rPr lang="en-US" b="1" i="0" dirty="0"/>
              <a:t>Temple of God (1)</a:t>
            </a:r>
          </a:p>
          <a:p>
            <a:pPr marL="632508" lvl="1" indent="-175308">
              <a:buFont typeface="Arial" panose="020B0604020202020204" pitchFamily="34" charset="0"/>
              <a:buChar char="•"/>
            </a:pPr>
            <a:r>
              <a:rPr lang="en-US" b="0" i="0" dirty="0"/>
              <a:t>The word (naos) translated temple here has reference to the Holiest places in the complex (where God is).</a:t>
            </a:r>
          </a:p>
          <a:p>
            <a:pPr marL="632508" lvl="1" indent="-175308">
              <a:buFont typeface="Arial" panose="020B0604020202020204" pitchFamily="34" charset="0"/>
              <a:buChar char="•"/>
            </a:pPr>
            <a:r>
              <a:rPr lang="en-US" b="0" i="0" dirty="0"/>
              <a:t>This symbol corresponds with the Lord’s church (the </a:t>
            </a:r>
            <a:r>
              <a:rPr lang="en-US" b="0" i="0" dirty="0" err="1"/>
              <a:t>ekklesia</a:t>
            </a:r>
            <a:r>
              <a:rPr lang="en-US" b="0" i="0" dirty="0"/>
              <a:t>, or called out.  God’s people)</a:t>
            </a:r>
          </a:p>
          <a:p>
            <a:pPr marL="632508" lvl="1" indent="-175308">
              <a:buFont typeface="Arial" panose="020B0604020202020204" pitchFamily="34" charset="0"/>
              <a:buChar char="•"/>
            </a:pPr>
            <a:r>
              <a:rPr lang="en-US" b="0" i="0" dirty="0"/>
              <a:t>Note:  The idea that here is a reference to the physical temple doesn’t fit the symbolic language of the text.  The temple, the reed, the witnesses, the 1260 days, etc., are all symbols, not to be understood literally.</a:t>
            </a:r>
          </a:p>
          <a:p>
            <a:pPr marL="632508" lvl="1" indent="-175308">
              <a:buFont typeface="Arial" panose="020B0604020202020204" pitchFamily="34" charset="0"/>
              <a:buChar char="•"/>
            </a:pPr>
            <a:r>
              <a:rPr lang="en-US" b="0" i="0" dirty="0"/>
              <a:t>In fact, if you accept the late date of writing (AD 96), then the temple could not be literal because it was destroyed in AD 70.</a:t>
            </a:r>
          </a:p>
          <a:p>
            <a:pPr marL="0" lvl="0" indent="0">
              <a:buFont typeface="Arial" panose="020B0604020202020204" pitchFamily="34" charset="0"/>
              <a:buNone/>
            </a:pPr>
            <a:r>
              <a:rPr lang="en-US" b="1" i="0" dirty="0"/>
              <a:t>(Ephesians 2:19-22), </a:t>
            </a:r>
            <a:r>
              <a:rPr lang="en-US" b="0" i="1" dirty="0"/>
              <a:t>“Now, therefore, you are no longer strangers and foreigners, but fellow citizens with the saints and members of the household of God,</a:t>
            </a:r>
            <a:r>
              <a:rPr lang="en-US" b="0" i="1" baseline="30000" dirty="0"/>
              <a:t> 20</a:t>
            </a:r>
            <a:r>
              <a:rPr lang="en-US" b="0" i="1" dirty="0"/>
              <a:t> having been built on the foundation of the apostles and prophets, Jesus Christ Himself being the chief cornerstone,</a:t>
            </a:r>
            <a:r>
              <a:rPr lang="en-US" b="0" i="1" baseline="30000" dirty="0"/>
              <a:t> 21</a:t>
            </a:r>
            <a:r>
              <a:rPr lang="en-US" b="0" i="1" dirty="0"/>
              <a:t> in whom the whole building, being fitted together, grows into a holy temple in the Lord,</a:t>
            </a:r>
            <a:r>
              <a:rPr lang="en-US" b="0" i="1" baseline="30000" dirty="0"/>
              <a:t> 22</a:t>
            </a:r>
            <a:r>
              <a:rPr lang="en-US" b="0" i="1" dirty="0"/>
              <a:t> in whom you also are being built together for a dwelling place of God in the Spirit.”</a:t>
            </a:r>
          </a:p>
          <a:p>
            <a:pPr marL="175308" lvl="0" indent="-175308">
              <a:buFont typeface="Arial" panose="020B0604020202020204" pitchFamily="34" charset="0"/>
              <a:buChar char="•"/>
            </a:pPr>
            <a:r>
              <a:rPr lang="en-US" b="1" i="0" dirty="0"/>
              <a:t>Outside Court (2)</a:t>
            </a:r>
          </a:p>
          <a:p>
            <a:pPr marL="632508" lvl="1" indent="-175308">
              <a:buFont typeface="Arial" panose="020B0604020202020204" pitchFamily="34" charset="0"/>
              <a:buChar char="•"/>
            </a:pPr>
            <a:r>
              <a:rPr lang="en-US" b="0" i="0" dirty="0"/>
              <a:t>Not to be included in the measurement.  Given over to the Gentiles (the wicked.  Not to be measured with those who are God’s.  (Parallel – seal of God VS mark of the beast).</a:t>
            </a:r>
          </a:p>
          <a:p>
            <a:pPr marL="632508" lvl="1" indent="-175308">
              <a:buFont typeface="Arial" panose="020B0604020202020204" pitchFamily="34" charset="0"/>
              <a:buChar char="•"/>
            </a:pPr>
            <a:r>
              <a:rPr lang="en-US" b="0" i="0" dirty="0"/>
              <a:t>The court without represents everyone except for God’s true disciples</a:t>
            </a:r>
          </a:p>
          <a:p>
            <a:pPr marL="632508" lvl="1" indent="-175308">
              <a:buFont typeface="Arial" panose="020B0604020202020204" pitchFamily="34" charset="0"/>
              <a:buChar char="•"/>
            </a:pPr>
            <a:r>
              <a:rPr lang="en-US" b="0" i="0" dirty="0" err="1"/>
              <a:t>Harkrider</a:t>
            </a:r>
            <a:r>
              <a:rPr lang="en-US" b="0" i="0" dirty="0"/>
              <a:t> believes this includes:</a:t>
            </a:r>
          </a:p>
          <a:p>
            <a:pPr marL="1089708" lvl="2" indent="-175308">
              <a:buFont typeface="Arial" panose="020B0604020202020204" pitchFamily="34" charset="0"/>
              <a:buChar char="•"/>
            </a:pPr>
            <a:r>
              <a:rPr lang="en-US" b="0" i="0" dirty="0"/>
              <a:t>Those who have rejected God’s standard of divine authority</a:t>
            </a:r>
          </a:p>
          <a:p>
            <a:pPr marL="1089708" lvl="2" indent="-175308">
              <a:buFont typeface="Arial" panose="020B0604020202020204" pitchFamily="34" charset="0"/>
              <a:buChar char="•"/>
            </a:pPr>
            <a:r>
              <a:rPr lang="en-US" b="0" i="0" dirty="0"/>
              <a:t>Worldly and indifferent Christians who are not faithful</a:t>
            </a:r>
          </a:p>
          <a:p>
            <a:pPr marL="175308" lvl="0" indent="-175308">
              <a:buFont typeface="Arial" panose="020B0604020202020204" pitchFamily="34" charset="0"/>
              <a:buChar char="•"/>
            </a:pPr>
            <a:r>
              <a:rPr lang="en-US" b="1" i="0" dirty="0"/>
              <a:t>Holy City (2)</a:t>
            </a:r>
          </a:p>
          <a:p>
            <a:pPr marL="632508" lvl="1" indent="-175308">
              <a:buFont typeface="Arial" panose="020B0604020202020204" pitchFamily="34" charset="0"/>
              <a:buChar char="•"/>
            </a:pPr>
            <a:r>
              <a:rPr lang="en-US" b="0" i="0" dirty="0"/>
              <a:t>Tread underfoot by the wicked (Gentiles)</a:t>
            </a:r>
          </a:p>
          <a:p>
            <a:pPr marL="632508" lvl="1" indent="-175308">
              <a:buFont typeface="Arial" panose="020B0604020202020204" pitchFamily="34" charset="0"/>
              <a:buChar char="•"/>
            </a:pPr>
            <a:r>
              <a:rPr lang="en-US" b="0" i="0" dirty="0"/>
              <a:t>Again obvious, a reference to the persecution of the people of God.  (So, the temple &amp; the Holy City would both be representative of God’s people.</a:t>
            </a:r>
          </a:p>
          <a:p>
            <a:pPr marL="1089708" lvl="2" indent="-175308">
              <a:buFont typeface="Arial" panose="020B0604020202020204" pitchFamily="34" charset="0"/>
              <a:buChar char="•"/>
            </a:pPr>
            <a:r>
              <a:rPr lang="en-US" b="0" i="0" dirty="0"/>
              <a:t>Identified by the measure of the reed</a:t>
            </a:r>
          </a:p>
          <a:p>
            <a:pPr marL="1089708" lvl="2" indent="-175308">
              <a:buFont typeface="Arial" panose="020B0604020202020204" pitchFamily="34" charset="0"/>
              <a:buChar char="•"/>
            </a:pPr>
            <a:r>
              <a:rPr lang="en-US" b="0" i="0" dirty="0"/>
              <a:t>Persecuted by the Gentiles of the outer court.</a:t>
            </a:r>
          </a:p>
          <a:p>
            <a:pPr marL="632508" lvl="1" indent="-175308">
              <a:buFont typeface="Arial" panose="020B0604020202020204" pitchFamily="34" charset="0"/>
              <a:buChar char="•"/>
            </a:pPr>
            <a:r>
              <a:rPr lang="en-US" b="0" i="0" dirty="0"/>
              <a:t>The church is referred to in scripture as Jerusalem</a:t>
            </a:r>
          </a:p>
          <a:p>
            <a:pPr marL="0" lvl="0" indent="0">
              <a:buFont typeface="Arial" panose="020B0604020202020204" pitchFamily="34" charset="0"/>
              <a:buNone/>
            </a:pPr>
            <a:r>
              <a:rPr lang="en-US" b="1" i="0" dirty="0"/>
              <a:t>(Hebrews 12:22-23), </a:t>
            </a:r>
            <a:r>
              <a:rPr lang="en-US" b="0" i="1" dirty="0"/>
              <a:t>“</a:t>
            </a:r>
            <a:r>
              <a:rPr lang="en-US" i="1" dirty="0"/>
              <a:t>But you have come to Mount Zion and to the city of the living God, </a:t>
            </a:r>
            <a:r>
              <a:rPr lang="en-US" i="1" u="sng" dirty="0"/>
              <a:t>the heavenly Jerusalem</a:t>
            </a:r>
            <a:r>
              <a:rPr lang="en-US" i="1" dirty="0"/>
              <a:t>, to an innumerable company of angels,</a:t>
            </a:r>
            <a:r>
              <a:rPr lang="en-US" i="1" baseline="30000" dirty="0"/>
              <a:t> 23</a:t>
            </a:r>
            <a:r>
              <a:rPr lang="en-US" i="1" dirty="0"/>
              <a:t> to the general assembly and church of the firstborn who are registered in heaven, to God the Judge of all, to the spirits of just men made perfect.”</a:t>
            </a:r>
          </a:p>
          <a:p>
            <a:pPr marL="0" lvl="0" indent="0">
              <a:buFont typeface="Arial" panose="020B0604020202020204" pitchFamily="34" charset="0"/>
              <a:buNone/>
            </a:pPr>
            <a:r>
              <a:rPr lang="en-US" b="1" i="0" dirty="0"/>
              <a:t>(Revelation 21:2), </a:t>
            </a:r>
            <a:r>
              <a:rPr lang="en-US" b="0" i="1" dirty="0"/>
              <a:t>“</a:t>
            </a:r>
            <a:r>
              <a:rPr lang="en-US" i="1" dirty="0"/>
              <a:t>Then I, John, saw the holy city, New Jerusalem, coming down out of heaven from God, prepared as a bride adorned for her husband.”</a:t>
            </a:r>
            <a:endParaRPr lang="en-US" b="0" i="1" dirty="0"/>
          </a:p>
          <a:p>
            <a:pPr marL="175308" lvl="0" indent="-175308">
              <a:buFont typeface="Arial" panose="020B0604020202020204" pitchFamily="34" charset="0"/>
              <a:buChar char="•"/>
            </a:pPr>
            <a:r>
              <a:rPr lang="en-US" b="1" i="0" dirty="0"/>
              <a:t>42 months (2)</a:t>
            </a:r>
          </a:p>
          <a:p>
            <a:pPr marL="632508" lvl="1" indent="-175308">
              <a:buFont typeface="Arial" panose="020B0604020202020204" pitchFamily="34" charset="0"/>
              <a:buChar char="•"/>
            </a:pPr>
            <a:r>
              <a:rPr lang="en-US" b="0" i="0" dirty="0"/>
              <a:t>3.5 years / 1,260 days / time, times &amp; half a time.  All refer to the same amount of time.</a:t>
            </a:r>
          </a:p>
          <a:p>
            <a:pPr marL="632508" lvl="1" indent="-175308">
              <a:buFont typeface="Arial" panose="020B0604020202020204" pitchFamily="34" charset="0"/>
              <a:buChar char="•"/>
            </a:pPr>
            <a:r>
              <a:rPr lang="en-US" b="0" i="0" dirty="0"/>
              <a:t>Half of the number 7 (complete, perfect, divine).  Therefore, a broken, finite period of time.</a:t>
            </a:r>
          </a:p>
          <a:p>
            <a:pPr marL="632508" lvl="1" indent="-175308">
              <a:buFont typeface="Arial" panose="020B0604020202020204" pitchFamily="34" charset="0"/>
              <a:buChar char="•"/>
            </a:pPr>
            <a:r>
              <a:rPr lang="en-US" b="0" i="0" dirty="0"/>
              <a:t>During this time the gospel is preached, but severe persecution comes upon God’s people</a:t>
            </a:r>
          </a:p>
          <a:p>
            <a:pPr marL="632508" lvl="1" indent="-175308">
              <a:buFont typeface="Arial" panose="020B0604020202020204" pitchFamily="34" charset="0"/>
              <a:buChar char="•"/>
            </a:pPr>
            <a:r>
              <a:rPr lang="en-US" b="0" i="0" dirty="0"/>
              <a:t>Consider the following:</a:t>
            </a:r>
          </a:p>
          <a:p>
            <a:pPr marL="1089708" lvl="2" indent="-175308">
              <a:buFont typeface="Arial" panose="020B0604020202020204" pitchFamily="34" charset="0"/>
              <a:buChar char="•"/>
            </a:pPr>
            <a:r>
              <a:rPr lang="en-US" b="0" i="0" dirty="0"/>
              <a:t>Daniel referred to this time of persecution first</a:t>
            </a:r>
          </a:p>
          <a:p>
            <a:pPr marL="0" lvl="0" indent="0">
              <a:buFont typeface="Arial" panose="020B0604020202020204" pitchFamily="34" charset="0"/>
              <a:buNone/>
            </a:pPr>
            <a:r>
              <a:rPr lang="en-US" b="1" i="0" dirty="0"/>
              <a:t>(Daniel 7:25), [Referencing the Roman Emperor], </a:t>
            </a:r>
            <a:r>
              <a:rPr lang="en-US" b="0" i="1" dirty="0"/>
              <a:t>“He shall speak pompous words against the Most High, shall persecute the saints of the Most High, and shall intend to change times and law. Then the saints shall be given into his hand for a time and times and half a time.”</a:t>
            </a:r>
          </a:p>
          <a:p>
            <a:pPr marL="1085850" lvl="2" indent="-171450">
              <a:buFont typeface="Arial" panose="020B0604020202020204" pitchFamily="34" charset="0"/>
              <a:buChar char="•"/>
            </a:pPr>
            <a:r>
              <a:rPr lang="en-US" dirty="0"/>
              <a:t>The woman who bore the male Child to rule all nations fled for protection for that period of time:</a:t>
            </a:r>
          </a:p>
          <a:p>
            <a:pPr marL="0" lvl="0" indent="0">
              <a:buFont typeface="Arial" panose="020B0604020202020204" pitchFamily="34" charset="0"/>
              <a:buNone/>
            </a:pPr>
            <a:r>
              <a:rPr lang="en-US" b="1" dirty="0"/>
              <a:t>(12:6), </a:t>
            </a:r>
            <a:r>
              <a:rPr lang="en-US" i="1" dirty="0"/>
              <a:t>“Then the woman fled into the wilderness, where she has a place prepared by God, that they should feed her there one thousand two hundred and sixty days.”</a:t>
            </a:r>
          </a:p>
          <a:p>
            <a:pPr marL="1085850" lvl="2" indent="-171450">
              <a:buFont typeface="Arial" panose="020B0604020202020204" pitchFamily="34" charset="0"/>
              <a:buChar char="•"/>
            </a:pPr>
            <a:r>
              <a:rPr lang="en-US" i="0" dirty="0"/>
              <a:t>The woman was nourished and protected for that period of time</a:t>
            </a:r>
          </a:p>
          <a:p>
            <a:pPr marL="0" lvl="0" indent="0">
              <a:buFont typeface="Arial" panose="020B0604020202020204" pitchFamily="34" charset="0"/>
              <a:buNone/>
            </a:pPr>
            <a:r>
              <a:rPr lang="en-US" b="1" i="0" dirty="0"/>
              <a:t>(12:14), </a:t>
            </a:r>
            <a:r>
              <a:rPr lang="en-US" i="1" dirty="0"/>
              <a:t>“But the woman was given two wings of a great eagle, that she might fly into th</a:t>
            </a:r>
            <a:r>
              <a:rPr lang="en-US" dirty="0"/>
              <a:t>e </a:t>
            </a:r>
            <a:r>
              <a:rPr lang="en-US" i="1" dirty="0"/>
              <a:t>wilderness to her place, where she is nourished for a time and times and half a time, from the presence of the serpent.”</a:t>
            </a:r>
          </a:p>
          <a:p>
            <a:pPr marL="1085850" lvl="2" indent="-171450">
              <a:buFont typeface="Arial" panose="020B0604020202020204" pitchFamily="34" charset="0"/>
              <a:buChar char="•"/>
            </a:pPr>
            <a:r>
              <a:rPr lang="en-US" dirty="0"/>
              <a:t>The beast out of the sea is given power to continue his blasphemies and persecute for that amount of time</a:t>
            </a:r>
          </a:p>
          <a:p>
            <a:pPr marL="0" lvl="0" indent="0">
              <a:buFont typeface="Arial" panose="020B0604020202020204" pitchFamily="34" charset="0"/>
              <a:buNone/>
            </a:pPr>
            <a:r>
              <a:rPr lang="en-US" b="1" dirty="0"/>
              <a:t>(13:5), </a:t>
            </a:r>
            <a:r>
              <a:rPr lang="en-US" i="1" dirty="0"/>
              <a:t>“And he was given a mouth speaking great things and blasphemies, and he was given authority to continue for forty-two months.”</a:t>
            </a:r>
          </a:p>
          <a:p>
            <a:pPr marL="1085850" lvl="2" indent="-171450">
              <a:buFont typeface="Arial" panose="020B0604020202020204" pitchFamily="34" charset="0"/>
              <a:buChar char="•"/>
            </a:pPr>
            <a:r>
              <a:rPr lang="en-US" i="0" dirty="0"/>
              <a:t>The two witnesses would prophesy for that period of time</a:t>
            </a:r>
          </a:p>
          <a:p>
            <a:pPr marL="0" lvl="0" indent="0">
              <a:buFont typeface="Arial" panose="020B0604020202020204" pitchFamily="34" charset="0"/>
              <a:buNone/>
            </a:pPr>
            <a:r>
              <a:rPr lang="en-US" b="1" i="0" dirty="0"/>
              <a:t>(11:3), </a:t>
            </a:r>
            <a:r>
              <a:rPr lang="en-US" i="1" dirty="0"/>
              <a:t>“And I will give power to my two witnesses, and they will prophesy one thousand two hundred and sixty days, clothed in sackcloth.”</a:t>
            </a:r>
          </a:p>
          <a:p>
            <a:pPr marL="1085850" lvl="2" indent="-171450">
              <a:buFont typeface="Arial" panose="020B0604020202020204" pitchFamily="34" charset="0"/>
              <a:buChar char="•"/>
            </a:pPr>
            <a:r>
              <a:rPr lang="en-US" b="1" i="0" dirty="0" err="1"/>
              <a:t>Harkrider</a:t>
            </a:r>
            <a:r>
              <a:rPr lang="en-US" b="1" i="0" dirty="0"/>
              <a:t>:  </a:t>
            </a:r>
            <a:r>
              <a:rPr lang="en-US" i="0" dirty="0"/>
              <a:t>During this finite period of time the gospel is preached, but severe persecution is waged against the church.  However, the saints will not be banished from the earth; instead, they will be nourished by God.</a:t>
            </a:r>
          </a:p>
          <a:p>
            <a:pPr marL="175308" lvl="0" indent="-175308">
              <a:buFont typeface="Arial" panose="020B0604020202020204" pitchFamily="34" charset="0"/>
              <a:buChar char="•"/>
            </a:pPr>
            <a:r>
              <a:rPr lang="en-US" b="1" i="0" dirty="0"/>
              <a:t>Two witnesses (3)</a:t>
            </a:r>
          </a:p>
          <a:p>
            <a:pPr marL="632508" lvl="1" indent="-175308">
              <a:buFont typeface="Arial" panose="020B0604020202020204" pitchFamily="34" charset="0"/>
              <a:buChar char="•"/>
            </a:pPr>
            <a:r>
              <a:rPr lang="en-US" b="0" i="0" dirty="0"/>
              <a:t>Who are they?  We can’t determine for sure, though many have speculated:  (Enoch &amp; Elijah; Zerubbabel &amp; Joshua; Elijah &amp; Moses; the OT and NT; Holy Spirit &amp; apostles (all examples).</a:t>
            </a:r>
          </a:p>
          <a:p>
            <a:pPr marL="632508" lvl="1" indent="-175308">
              <a:buFont typeface="Arial" panose="020B0604020202020204" pitchFamily="34" charset="0"/>
              <a:buChar char="•"/>
            </a:pPr>
            <a:r>
              <a:rPr lang="en-US" b="0" i="0" dirty="0"/>
              <a:t>What we can know:  Two witnesses, who prophesy, are sufficient to establish the testimony!</a:t>
            </a:r>
          </a:p>
          <a:p>
            <a:pPr marL="0" lvl="0" indent="0">
              <a:buFont typeface="Arial" panose="020B0604020202020204" pitchFamily="34" charset="0"/>
              <a:buNone/>
            </a:pPr>
            <a:r>
              <a:rPr lang="en-US" b="1" i="0" dirty="0"/>
              <a:t>(Deuteronomy 17:6), </a:t>
            </a:r>
            <a:r>
              <a:rPr lang="en-US" b="0" i="1" dirty="0"/>
              <a:t>“</a:t>
            </a:r>
            <a:r>
              <a:rPr lang="en-US" i="1" dirty="0"/>
              <a:t>Whoever is deserving of death shall be put to death on the testimony of two or three witnesses; he shall not be put to death on the testimony of one witness.”</a:t>
            </a:r>
            <a:endParaRPr lang="en-US" b="0" i="1" dirty="0"/>
          </a:p>
          <a:p>
            <a:pPr marL="0" lvl="0" indent="0">
              <a:buFont typeface="Arial" panose="020B0604020202020204" pitchFamily="34" charset="0"/>
              <a:buNone/>
            </a:pPr>
            <a:r>
              <a:rPr lang="en-US" b="1" i="0" dirty="0"/>
              <a:t>(1 Timothy 5:19), </a:t>
            </a:r>
            <a:r>
              <a:rPr lang="en-US" b="0" i="1" dirty="0"/>
              <a:t>“</a:t>
            </a:r>
            <a:r>
              <a:rPr lang="en-US" i="1" dirty="0"/>
              <a:t>Do not receive an accusation against an elder except from two or three witnesses.”</a:t>
            </a:r>
          </a:p>
          <a:p>
            <a:pPr marL="628650" lvl="1" indent="-171450">
              <a:buFont typeface="Arial" panose="020B0604020202020204" pitchFamily="34" charset="0"/>
              <a:buChar char="•"/>
            </a:pPr>
            <a:r>
              <a:rPr lang="en-US" b="0" i="0" dirty="0"/>
              <a:t>They are given the burden of teaching God’s word during this great persecution</a:t>
            </a:r>
          </a:p>
          <a:p>
            <a:pPr marL="628650" lvl="1" indent="-171450">
              <a:buFont typeface="Arial" panose="020B0604020202020204" pitchFamily="34" charset="0"/>
              <a:buChar char="•"/>
            </a:pPr>
            <a:r>
              <a:rPr lang="en-US" b="0" i="0" dirty="0"/>
              <a:t>They had power to perform signs (cf. 11:5-6), which confirms they are from God</a:t>
            </a:r>
          </a:p>
          <a:p>
            <a:pPr marL="0" lvl="0" indent="0">
              <a:buFont typeface="Arial" panose="020B0604020202020204" pitchFamily="34" charset="0"/>
              <a:buNone/>
            </a:pPr>
            <a:r>
              <a:rPr lang="en-US" b="1" i="0" dirty="0"/>
              <a:t>(Mark 16:20), </a:t>
            </a:r>
            <a:r>
              <a:rPr lang="en-US" b="0" i="1" dirty="0"/>
              <a:t>“</a:t>
            </a:r>
            <a:r>
              <a:rPr lang="en-US" i="1" dirty="0"/>
              <a:t>And they went out and preached everywhere, the Lord working with them and confirming the word through the accompanying signs. Amen.”</a:t>
            </a:r>
          </a:p>
          <a:p>
            <a:pPr marL="628650" lvl="1" indent="-171450">
              <a:buFont typeface="Arial" panose="020B0604020202020204" pitchFamily="34" charset="0"/>
              <a:buChar char="•"/>
            </a:pPr>
            <a:r>
              <a:rPr lang="en-US" b="0" i="0" dirty="0"/>
              <a:t>Their message (5) (fire proceeds out of their mouths) is the standard that destroys the unrighteous</a:t>
            </a:r>
          </a:p>
          <a:p>
            <a:pPr marL="628650" lvl="1" indent="-171450">
              <a:buFont typeface="Arial" panose="020B0604020202020204" pitchFamily="34" charset="0"/>
              <a:buChar char="•"/>
            </a:pPr>
            <a:r>
              <a:rPr lang="en-US" b="0" i="0" dirty="0"/>
              <a:t>They are given power from God (6) which would sustain them and grant them victory</a:t>
            </a:r>
          </a:p>
          <a:p>
            <a:pPr marL="628650" lvl="1" indent="-171450">
              <a:buFont typeface="Arial" panose="020B0604020202020204" pitchFamily="34" charset="0"/>
              <a:buChar char="•"/>
            </a:pPr>
            <a:r>
              <a:rPr lang="en-US" b="0" i="0" dirty="0"/>
              <a:t>As a symbol, the most obvious interpretation is that they refer to those who preach the gospel during this time.</a:t>
            </a:r>
          </a:p>
          <a:p>
            <a:pPr marL="175308" lvl="0" indent="-175308">
              <a:buFont typeface="Arial" panose="020B0604020202020204" pitchFamily="34" charset="0"/>
              <a:buChar char="•"/>
            </a:pPr>
            <a:r>
              <a:rPr lang="en-US" b="1" i="0" dirty="0"/>
              <a:t>1,260 days (3)</a:t>
            </a:r>
          </a:p>
          <a:p>
            <a:pPr marL="632508" lvl="1" indent="-175308">
              <a:buFont typeface="Arial" panose="020B0604020202020204" pitchFamily="34" charset="0"/>
              <a:buChar char="•"/>
            </a:pPr>
            <a:r>
              <a:rPr lang="en-US" b="0" i="0" dirty="0"/>
              <a:t>Another way of saying 3.5 years</a:t>
            </a:r>
          </a:p>
          <a:p>
            <a:pPr marL="175308" lvl="0" indent="-175308">
              <a:buFont typeface="Arial" panose="020B0604020202020204" pitchFamily="34" charset="0"/>
              <a:buChar char="•"/>
            </a:pPr>
            <a:r>
              <a:rPr lang="en-US" b="1" i="0" dirty="0"/>
              <a:t>Two olive trees (4)</a:t>
            </a:r>
          </a:p>
          <a:p>
            <a:pPr marL="632508" lvl="1" indent="-175308">
              <a:buFont typeface="Arial" panose="020B0604020202020204" pitchFamily="34" charset="0"/>
              <a:buChar char="•"/>
            </a:pPr>
            <a:r>
              <a:rPr lang="en-US" b="0" i="0" dirty="0"/>
              <a:t>A description of the two witnesses</a:t>
            </a:r>
          </a:p>
          <a:p>
            <a:pPr marL="632508" lvl="1" indent="-175308">
              <a:buFont typeface="Arial" panose="020B0604020202020204" pitchFamily="34" charset="0"/>
              <a:buChar char="•"/>
            </a:pPr>
            <a:r>
              <a:rPr lang="en-US" b="0" i="0" dirty="0"/>
              <a:t>In conjunction with the two lampstands</a:t>
            </a:r>
          </a:p>
          <a:p>
            <a:pPr marL="632508" lvl="1" indent="-175308">
              <a:buFont typeface="Arial" panose="020B0604020202020204" pitchFamily="34" charset="0"/>
              <a:buChar char="•"/>
            </a:pPr>
            <a:r>
              <a:rPr lang="en-US" b="0" i="0" dirty="0"/>
              <a:t>The olive trees support the lampstands, giving oil to the lamps</a:t>
            </a:r>
          </a:p>
          <a:p>
            <a:pPr marL="175308" lvl="0" indent="-175308">
              <a:buFont typeface="Arial" panose="020B0604020202020204" pitchFamily="34" charset="0"/>
              <a:buChar char="•"/>
            </a:pPr>
            <a:r>
              <a:rPr lang="en-US" b="1" i="0" dirty="0"/>
              <a:t>Two lampstands (4)</a:t>
            </a:r>
          </a:p>
          <a:p>
            <a:pPr marL="632508" lvl="1" indent="-175308">
              <a:buFont typeface="Arial" panose="020B0604020202020204" pitchFamily="34" charset="0"/>
              <a:buChar char="•"/>
            </a:pPr>
            <a:r>
              <a:rPr lang="en-US" b="0" i="0" dirty="0"/>
              <a:t>A part of the description of the two witnesses</a:t>
            </a:r>
          </a:p>
          <a:p>
            <a:pPr marL="632508" lvl="1" indent="-175308">
              <a:buFont typeface="Arial" panose="020B0604020202020204" pitchFamily="34" charset="0"/>
              <a:buChar char="•"/>
            </a:pPr>
            <a:r>
              <a:rPr lang="en-US" b="0" i="0" dirty="0"/>
              <a:t>The lampstands support the light sent forth by God</a:t>
            </a:r>
          </a:p>
          <a:p>
            <a:pPr marL="0" lvl="0" indent="0">
              <a:buFont typeface="Arial" panose="020B0604020202020204" pitchFamily="34" charset="0"/>
              <a:buNone/>
            </a:pPr>
            <a:r>
              <a:rPr lang="en-US" b="1" i="0" dirty="0"/>
              <a:t>(Philippians 2:15), </a:t>
            </a:r>
            <a:r>
              <a:rPr lang="en-US" b="0" i="1" dirty="0"/>
              <a:t>“that you may become blameless and harmless, children of God without fault in the midst of a crooked and perverse generation, among whom you shine as lights in the world.”</a:t>
            </a:r>
          </a:p>
          <a:p>
            <a:pPr marL="175308" lvl="0" indent="-175308">
              <a:buFont typeface="Arial" panose="020B0604020202020204" pitchFamily="34" charset="0"/>
              <a:buChar char="•"/>
            </a:pPr>
            <a:r>
              <a:rPr lang="en-US" b="1" i="0" dirty="0"/>
              <a:t>The beast (7)</a:t>
            </a:r>
          </a:p>
          <a:p>
            <a:pPr marL="632508" lvl="1" indent="-175308">
              <a:buFont typeface="Arial" panose="020B0604020202020204" pitchFamily="34" charset="0"/>
              <a:buChar char="•"/>
            </a:pPr>
            <a:r>
              <a:rPr lang="en-US" b="0" i="0" dirty="0"/>
              <a:t>Evil, coming from the bottomless pit, ruled by the fallen star (Satan) mentioned in chapter 9.</a:t>
            </a:r>
          </a:p>
          <a:p>
            <a:pPr marL="632508" lvl="1" indent="-175308">
              <a:buFont typeface="Arial" panose="020B0604020202020204" pitchFamily="34" charset="0"/>
              <a:buChar char="•"/>
            </a:pPr>
            <a:r>
              <a:rPr lang="en-US" b="0" i="0" dirty="0"/>
              <a:t>First reference to this beast (more will become known in chapter 13).</a:t>
            </a:r>
          </a:p>
          <a:p>
            <a:pPr marL="632508" lvl="1" indent="-175308">
              <a:buFont typeface="Arial" panose="020B0604020202020204" pitchFamily="34" charset="0"/>
              <a:buChar char="•"/>
            </a:pPr>
            <a:r>
              <a:rPr lang="en-US" b="0" i="0" dirty="0"/>
              <a:t>After the work of the witnesses are finished, the beast manages to kill them.</a:t>
            </a:r>
          </a:p>
          <a:p>
            <a:pPr marL="632508" lvl="1" indent="-175308">
              <a:buFont typeface="Arial" panose="020B0604020202020204" pitchFamily="34" charset="0"/>
              <a:buChar char="•"/>
            </a:pPr>
            <a:r>
              <a:rPr lang="en-US" b="0" i="0" dirty="0"/>
              <a:t>A prevalent view (which we will enlarge upon in our study of chapter 13) is that beast represents the Roman Empire.  The evil power that at that time was persecuting God’s people</a:t>
            </a:r>
          </a:p>
          <a:p>
            <a:pPr marL="0" lvl="0" indent="0">
              <a:buFont typeface="Arial" panose="020B0604020202020204" pitchFamily="34" charset="0"/>
              <a:buNone/>
            </a:pPr>
            <a:r>
              <a:rPr lang="en-US" b="1" i="0" dirty="0"/>
              <a:t>(13:7-8), </a:t>
            </a:r>
            <a:r>
              <a:rPr lang="en-US" b="0" i="1" dirty="0"/>
              <a:t>“</a:t>
            </a:r>
            <a:r>
              <a:rPr lang="en-US" i="1" dirty="0"/>
              <a:t>It was granted to him to make war with the saints and to overcome them. And authority was given him over every tribe, tongue, and nation.</a:t>
            </a:r>
            <a:r>
              <a:rPr lang="en-US" i="1" baseline="30000" dirty="0"/>
              <a:t> 8</a:t>
            </a:r>
            <a:r>
              <a:rPr lang="en-US" i="1" dirty="0"/>
              <a:t> All who dwell on the earth will worship him, whose names have not been written in the Book of Life of the Lamb slain from the foundation of the world.”</a:t>
            </a:r>
            <a:endParaRPr lang="en-US" b="0" i="1" dirty="0"/>
          </a:p>
          <a:p>
            <a:pPr marL="175308" lvl="0" indent="-175308">
              <a:buFont typeface="Arial" panose="020B0604020202020204" pitchFamily="34" charset="0"/>
              <a:buChar char="•"/>
            </a:pPr>
            <a:r>
              <a:rPr lang="en-US" b="1" i="0" dirty="0"/>
              <a:t>Bottomless pit (7)</a:t>
            </a:r>
          </a:p>
          <a:p>
            <a:pPr marL="632508" lvl="1" indent="-175308">
              <a:buFont typeface="Arial" panose="020B0604020202020204" pitchFamily="34" charset="0"/>
              <a:buChar char="•"/>
            </a:pPr>
            <a:r>
              <a:rPr lang="en-US" b="0" i="0" dirty="0"/>
              <a:t>Mentioned first in chapter 9.  The location of the fallen star, who leads the army of locusts.</a:t>
            </a:r>
          </a:p>
          <a:p>
            <a:pPr marL="632508" lvl="1" indent="-175308">
              <a:buFont typeface="Arial" panose="020B0604020202020204" pitchFamily="34" charset="0"/>
              <a:buChar char="•"/>
            </a:pPr>
            <a:r>
              <a:rPr lang="en-US" b="0" i="0" dirty="0"/>
              <a:t>The source of the evil that wars against God and His Son</a:t>
            </a:r>
          </a:p>
          <a:p>
            <a:pPr marL="175308" lvl="0" indent="-175308">
              <a:buFont typeface="Arial" panose="020B0604020202020204" pitchFamily="34" charset="0"/>
              <a:buChar char="•"/>
            </a:pPr>
            <a:r>
              <a:rPr lang="en-US" b="1" i="0" dirty="0"/>
              <a:t>Great City which is spiritually called Sodom and Egypt (8)</a:t>
            </a:r>
          </a:p>
          <a:p>
            <a:pPr marL="632508" lvl="1" indent="-175308">
              <a:buFont typeface="Arial" panose="020B0604020202020204" pitchFamily="34" charset="0"/>
              <a:buChar char="•"/>
            </a:pPr>
            <a:r>
              <a:rPr lang="en-US" b="0" i="0" dirty="0"/>
              <a:t>Early date – Usually make reference to Jerusalem</a:t>
            </a:r>
          </a:p>
          <a:p>
            <a:pPr marL="632508" lvl="1" indent="-175308">
              <a:buFont typeface="Arial" panose="020B0604020202020204" pitchFamily="34" charset="0"/>
              <a:buChar char="•"/>
            </a:pPr>
            <a:r>
              <a:rPr lang="en-US" b="0" i="0" dirty="0"/>
              <a:t>There are a number of times that the term “great city” is used in Revelation (14:8; 16:19; 17:18; 18:10,16,18,19,21).  It is called at these times “Babylon”</a:t>
            </a:r>
          </a:p>
          <a:p>
            <a:pPr marL="1089708" lvl="2" indent="-175308">
              <a:buFont typeface="Arial" panose="020B0604020202020204" pitchFamily="34" charset="0"/>
              <a:buChar char="•"/>
            </a:pPr>
            <a:r>
              <a:rPr lang="en-US" b="0" i="0" dirty="0"/>
              <a:t>Words like Babylon, Sodom, Egypt all represent wickedness</a:t>
            </a:r>
          </a:p>
          <a:p>
            <a:pPr marL="632508" lvl="1" indent="-175308">
              <a:buFont typeface="Arial" panose="020B0604020202020204" pitchFamily="34" charset="0"/>
              <a:buChar char="•"/>
            </a:pPr>
            <a:r>
              <a:rPr lang="en-US" b="0" i="0" dirty="0"/>
              <a:t>Late Date:  Rome – the capital of the empire that is persecuting saints.</a:t>
            </a:r>
          </a:p>
          <a:p>
            <a:pPr marL="0" lvl="0" indent="0">
              <a:buFont typeface="Arial" panose="020B0604020202020204" pitchFamily="34" charset="0"/>
              <a:buNone/>
            </a:pPr>
            <a:r>
              <a:rPr lang="en-US" b="1" i="0" dirty="0"/>
              <a:t>Note:  </a:t>
            </a:r>
            <a:r>
              <a:rPr lang="en-US" b="0" i="0" dirty="0"/>
              <a:t>If objection raised to Rome, because “where also our Lord was crucified”, then consider the following by </a:t>
            </a:r>
            <a:r>
              <a:rPr lang="en-US" b="0" i="0" dirty="0" err="1"/>
              <a:t>Harkrider</a:t>
            </a:r>
            <a:r>
              <a:rPr lang="en-US" b="0" i="0" dirty="0"/>
              <a:t>.</a:t>
            </a:r>
          </a:p>
          <a:p>
            <a:pPr marL="0" lvl="0" indent="0">
              <a:buFont typeface="Arial" panose="020B0604020202020204" pitchFamily="34" charset="0"/>
              <a:buNone/>
            </a:pPr>
            <a:r>
              <a:rPr lang="en-US" b="0" i="0" dirty="0"/>
              <a:t>“Since both ‘Sodom’ and ‘Egypt’ are figurative, the last description, where our Lord was crucified, must be figurative also. Although Jerusalem is the city where our Lord was crucified, to say that Rome is that city casts her in the same truth rejecting mold as Jerusalem. Rome, the great city, possesses the same attitude like Jerusalem who put to death the Author of truth.</a:t>
            </a:r>
          </a:p>
          <a:p>
            <a:pPr marL="175308" lvl="0" indent="-175308">
              <a:buFont typeface="Arial" panose="020B0604020202020204" pitchFamily="34" charset="0"/>
              <a:buChar char="•"/>
            </a:pPr>
            <a:r>
              <a:rPr lang="en-US" b="1" i="0" dirty="0"/>
              <a:t>3.5 days (9)</a:t>
            </a:r>
          </a:p>
          <a:p>
            <a:pPr marL="632508" lvl="1" indent="-175308">
              <a:buFont typeface="Arial" panose="020B0604020202020204" pitchFamily="34" charset="0"/>
              <a:buChar char="•"/>
            </a:pPr>
            <a:r>
              <a:rPr lang="en-US" b="0" i="0" dirty="0"/>
              <a:t>Mirrors the 3.5 years – the duration of the witnesses work</a:t>
            </a:r>
          </a:p>
          <a:p>
            <a:pPr marL="632508" lvl="1" indent="-175308">
              <a:buFont typeface="Arial" panose="020B0604020202020204" pitchFamily="34" charset="0"/>
              <a:buChar char="•"/>
            </a:pPr>
            <a:r>
              <a:rPr lang="en-US" b="0" i="0" dirty="0"/>
              <a:t>A broken, short period of time, where the wicked seem to have prospered before God’s vindication of the witnesses.</a:t>
            </a:r>
          </a:p>
          <a:p>
            <a:pPr marL="175308" lvl="0" indent="-175308">
              <a:buFont typeface="Arial" panose="020B0604020202020204" pitchFamily="34" charset="0"/>
              <a:buChar char="•"/>
            </a:pPr>
            <a:r>
              <a:rPr lang="en-US" b="1" i="0" dirty="0"/>
              <a:t>Great earthquake (13)</a:t>
            </a:r>
          </a:p>
          <a:p>
            <a:pPr marL="632508" lvl="1" indent="-175308">
              <a:buFont typeface="Arial" panose="020B0604020202020204" pitchFamily="34" charset="0"/>
              <a:buChar char="•"/>
            </a:pPr>
            <a:r>
              <a:rPr lang="en-US" b="0" i="0" dirty="0"/>
              <a:t>A cataclysm from God, vindicating the witnesses, and punishing the wicked that mistreated them.</a:t>
            </a:r>
          </a:p>
          <a:p>
            <a:pPr marL="632508" lvl="1" indent="-175308">
              <a:buFont typeface="Arial" panose="020B0604020202020204" pitchFamily="34" charset="0"/>
              <a:buChar char="•"/>
            </a:pPr>
            <a:r>
              <a:rPr lang="en-US" b="0" i="0" dirty="0"/>
              <a:t>This could reference any kind of upheaval.  For example, political, wars, etc.</a:t>
            </a:r>
          </a:p>
          <a:p>
            <a:pPr marL="0" lvl="0" indent="0">
              <a:buFont typeface="Arial" panose="020B0604020202020204" pitchFamily="34" charset="0"/>
              <a:buNone/>
            </a:pPr>
            <a:r>
              <a:rPr lang="en-US" b="1" i="0" dirty="0"/>
              <a:t>(Isaiah 24:19-20), [God’s Sovereignty over the world described], </a:t>
            </a:r>
            <a:r>
              <a:rPr lang="en-US" b="0" i="1" dirty="0"/>
              <a:t>“</a:t>
            </a:r>
            <a:r>
              <a:rPr lang="en-US" i="1" dirty="0"/>
              <a:t>The earth is violently broken, the earth is split open, the earth is shaken exceedingly. </a:t>
            </a:r>
            <a:r>
              <a:rPr lang="en-US" i="1" baseline="30000" dirty="0"/>
              <a:t>20</a:t>
            </a:r>
            <a:r>
              <a:rPr lang="en-US" i="1" dirty="0"/>
              <a:t> The earth shall reel to and </a:t>
            </a:r>
            <a:r>
              <a:rPr lang="en-US" i="1" dirty="0" err="1"/>
              <a:t>fro</a:t>
            </a:r>
            <a:r>
              <a:rPr lang="en-US" i="1" dirty="0"/>
              <a:t> like a drunkard, and shall totter like a hut; Its transgression shall be heavy upon it, and it will fall, and not rise again.”</a:t>
            </a:r>
            <a:endParaRPr lang="en-US" b="1" i="1" dirty="0"/>
          </a:p>
          <a:p>
            <a:pPr marL="175308" lvl="0" indent="-175308">
              <a:buFont typeface="Arial" panose="020B0604020202020204" pitchFamily="34" charset="0"/>
              <a:buChar char="•"/>
            </a:pPr>
            <a:r>
              <a:rPr lang="en-US" b="1" i="0" dirty="0"/>
              <a:t>1/10 of city (13)</a:t>
            </a:r>
          </a:p>
          <a:p>
            <a:pPr marL="632508" lvl="1" indent="-175308">
              <a:buFont typeface="Arial" panose="020B0604020202020204" pitchFamily="34" charset="0"/>
              <a:buChar char="•"/>
            </a:pPr>
            <a:r>
              <a:rPr lang="en-US" b="0" i="0" dirty="0"/>
              <a:t>The destruction caused the death of a significant percentage of the city</a:t>
            </a:r>
          </a:p>
          <a:p>
            <a:pPr marL="632508" lvl="1" indent="-175308">
              <a:buFont typeface="Arial" panose="020B0604020202020204" pitchFamily="34" charset="0"/>
              <a:buChar char="•"/>
            </a:pPr>
            <a:r>
              <a:rPr lang="en-US" b="0" i="0" dirty="0"/>
              <a:t>Coupled with the number 7,000 it indicates the full number God intended to destroy for their sins.</a:t>
            </a:r>
          </a:p>
          <a:p>
            <a:pPr marL="175308" lvl="0" indent="-175308">
              <a:buFont typeface="Arial" panose="020B0604020202020204" pitchFamily="34" charset="0"/>
              <a:buChar char="•"/>
            </a:pPr>
            <a:r>
              <a:rPr lang="en-US" b="1" i="0" dirty="0"/>
              <a:t>7,000 (13)</a:t>
            </a:r>
          </a:p>
          <a:p>
            <a:pPr marL="632508" lvl="1" indent="-175308">
              <a:buFont typeface="Arial" panose="020B0604020202020204" pitchFamily="34" charset="0"/>
              <a:buChar char="•"/>
            </a:pPr>
            <a:r>
              <a:rPr lang="en-US" b="0" i="0" dirty="0"/>
              <a:t>Only a partial part of the city fell, but 7,000 indicates a complete and whole number</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3016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Seventh angel (15)</a:t>
            </a:r>
          </a:p>
          <a:p>
            <a:pPr marL="632508" lvl="1" indent="-175308">
              <a:buFont typeface="Arial" panose="020B0604020202020204" pitchFamily="34" charset="0"/>
              <a:buChar char="•"/>
            </a:pPr>
            <a:r>
              <a:rPr lang="en-US" b="1" i="0" dirty="0"/>
              <a:t>The final angel with the 7</a:t>
            </a:r>
            <a:r>
              <a:rPr lang="en-US" b="1" i="0" baseline="30000" dirty="0"/>
              <a:t>th</a:t>
            </a:r>
            <a:r>
              <a:rPr lang="en-US" b="1" i="0" dirty="0"/>
              <a:t> trumpet sounding forth </a:t>
            </a:r>
          </a:p>
          <a:p>
            <a:pPr marL="1089708" lvl="2" indent="-175308">
              <a:buFont typeface="Arial" panose="020B0604020202020204" pitchFamily="34" charset="0"/>
              <a:buChar char="•"/>
            </a:pPr>
            <a:r>
              <a:rPr lang="en-US" b="0" i="0" dirty="0"/>
              <a:t>Messengers or servants of God tasked with carrying out His chastisements on Mankind.</a:t>
            </a:r>
          </a:p>
          <a:p>
            <a:pPr marL="1089708" lvl="2" indent="-175308">
              <a:buFont typeface="Arial" panose="020B0604020202020204" pitchFamily="34" charset="0"/>
              <a:buChar char="•"/>
            </a:pPr>
            <a:r>
              <a:rPr lang="en-US" b="0" i="0" dirty="0"/>
              <a:t>7 angels who were given the 7 trumpets to sound (8:2)</a:t>
            </a:r>
          </a:p>
          <a:p>
            <a:pPr marL="632508" lvl="1" indent="-175308">
              <a:buFont typeface="Arial" panose="020B0604020202020204" pitchFamily="34" charset="0"/>
              <a:buChar char="•"/>
            </a:pPr>
            <a:r>
              <a:rPr lang="en-US" b="1" i="0" dirty="0"/>
              <a:t>The 7</a:t>
            </a:r>
            <a:r>
              <a:rPr lang="en-US" b="1" i="0" baseline="30000" dirty="0"/>
              <a:t>th</a:t>
            </a:r>
            <a:r>
              <a:rPr lang="en-US" b="1" i="0" dirty="0"/>
              <a:t> angel sounds, bringing the third woe of the three mentioned in (8:13).</a:t>
            </a:r>
          </a:p>
          <a:p>
            <a:pPr marL="1089708" lvl="2" indent="-175308">
              <a:buFont typeface="Arial" panose="020B0604020202020204" pitchFamily="34" charset="0"/>
              <a:buChar char="•"/>
            </a:pPr>
            <a:r>
              <a:rPr lang="en-US" b="0" i="0" dirty="0"/>
              <a:t>First woe stated as completed in (9:12)</a:t>
            </a:r>
          </a:p>
          <a:p>
            <a:pPr marL="1089708" lvl="2" indent="-175308">
              <a:buFont typeface="Arial" panose="020B0604020202020204" pitchFamily="34" charset="0"/>
              <a:buChar char="•"/>
            </a:pPr>
            <a:r>
              <a:rPr lang="en-US" b="0" i="0" dirty="0"/>
              <a:t>Second woe stated as completed in (11:14)</a:t>
            </a:r>
          </a:p>
          <a:p>
            <a:pPr marL="1089708" lvl="2" indent="-175308">
              <a:buFont typeface="Arial" panose="020B0604020202020204" pitchFamily="34" charset="0"/>
              <a:buChar char="•"/>
            </a:pPr>
            <a:r>
              <a:rPr lang="en-US" b="0" i="0" dirty="0"/>
              <a:t>The third woe coming quickly (11:14)</a:t>
            </a:r>
          </a:p>
          <a:p>
            <a:pPr marL="1546908" lvl="3" indent="-175308">
              <a:buFont typeface="Arial" panose="020B0604020202020204" pitchFamily="34" charset="0"/>
              <a:buChar char="•"/>
            </a:pPr>
            <a:r>
              <a:rPr lang="en-US" b="0" i="0" dirty="0"/>
              <a:t>This third woe seems to be included in the defeat of the wicked powers, as stated in 11:15-19.</a:t>
            </a:r>
          </a:p>
          <a:p>
            <a:pPr marL="175308" lvl="0" indent="-175308">
              <a:buFont typeface="Arial" panose="020B0604020202020204" pitchFamily="34" charset="0"/>
              <a:buChar char="•"/>
            </a:pPr>
            <a:r>
              <a:rPr lang="en-US" b="1" i="0" dirty="0"/>
              <a:t>Temple of God (19)</a:t>
            </a:r>
          </a:p>
          <a:p>
            <a:pPr marL="632508" lvl="1" indent="-175308">
              <a:buFont typeface="Arial" panose="020B0604020202020204" pitchFamily="34" charset="0"/>
              <a:buChar char="•"/>
            </a:pPr>
            <a:r>
              <a:rPr lang="en-US" b="1" i="0" dirty="0"/>
              <a:t>Here, the temple of God is used synonymously with God’s throne room.</a:t>
            </a:r>
          </a:p>
          <a:p>
            <a:pPr marL="632508" lvl="1" indent="-175308">
              <a:buFont typeface="Arial" panose="020B0604020202020204" pitchFamily="34" charset="0"/>
              <a:buChar char="•"/>
            </a:pPr>
            <a:r>
              <a:rPr lang="en-US" b="1" i="0" dirty="0"/>
              <a:t>Where God is!</a:t>
            </a:r>
          </a:p>
          <a:p>
            <a:pPr marL="0" lvl="0" indent="0">
              <a:buFont typeface="Arial" panose="020B0604020202020204" pitchFamily="34" charset="0"/>
              <a:buNone/>
            </a:pPr>
            <a:r>
              <a:rPr lang="en-US" b="1" i="0" dirty="0"/>
              <a:t>(Revelation 21:2-3), </a:t>
            </a:r>
            <a:r>
              <a:rPr lang="en-US" b="0" i="1" dirty="0"/>
              <a:t>“Then I, John, saw the holy city, New Jerusalem, coming down out of heaven from God, prepared as a bride adorned for her husband.</a:t>
            </a:r>
            <a:r>
              <a:rPr lang="en-US" b="0" i="1" baseline="30000" dirty="0"/>
              <a:t> 3</a:t>
            </a:r>
            <a:r>
              <a:rPr lang="en-US" b="0" i="1" dirty="0"/>
              <a:t> And I heard a loud voice from heaven saying, “Behold, the tabernacle of God is with men, and He will dwell with them, and they shall be His people. God Himself will be with them and be their God.”</a:t>
            </a:r>
          </a:p>
          <a:p>
            <a:pPr marL="175308" lvl="0" indent="-175308">
              <a:buFont typeface="Arial" panose="020B0604020202020204" pitchFamily="34" charset="0"/>
              <a:buChar char="•"/>
            </a:pPr>
            <a:r>
              <a:rPr lang="en-US" b="1" i="0" dirty="0"/>
              <a:t>Ark of the Covenant (19)</a:t>
            </a:r>
          </a:p>
          <a:p>
            <a:pPr marL="632508" lvl="1" indent="-175308">
              <a:buFont typeface="Arial" panose="020B0604020202020204" pitchFamily="34" charset="0"/>
              <a:buChar char="•"/>
            </a:pPr>
            <a:r>
              <a:rPr lang="en-US" b="0" i="0" dirty="0"/>
              <a:t>The ark of the covenant symbolizes the promise of God to remember the covenant that exists between Him and His people.</a:t>
            </a:r>
          </a:p>
          <a:p>
            <a:pPr marL="0" lvl="0" indent="0">
              <a:buFont typeface="Arial" panose="020B0604020202020204" pitchFamily="34" charset="0"/>
              <a:buNone/>
            </a:pPr>
            <a:r>
              <a:rPr lang="en-US" b="1" i="0" dirty="0"/>
              <a:t>(Exodus 25:21-22), </a:t>
            </a:r>
            <a:r>
              <a:rPr lang="en-US" b="0" i="1" dirty="0"/>
              <a:t>“</a:t>
            </a:r>
            <a:r>
              <a:rPr lang="en-US" i="1" dirty="0"/>
              <a:t>You shall put the mercy seat on top of the ark, and in the ark you shall put the Testimony that I will give you.</a:t>
            </a:r>
            <a:r>
              <a:rPr lang="en-US" i="1" baseline="30000" dirty="0"/>
              <a:t> 22</a:t>
            </a:r>
            <a:r>
              <a:rPr lang="en-US" i="1" dirty="0"/>
              <a:t> And there I will meet with you, and I will speak with you from above the mercy seat, from between the two cherubim which are on the ark of the Testimony, about everything which I will give you in commandment to the children of Israel.”</a:t>
            </a:r>
            <a:endParaRPr lang="en-US" b="0" i="1" dirty="0"/>
          </a:p>
          <a:p>
            <a:pPr marL="175308" lvl="0" indent="-175308">
              <a:buFont typeface="Arial" panose="020B0604020202020204" pitchFamily="34" charset="0"/>
              <a:buChar char="•"/>
            </a:pPr>
            <a:r>
              <a:rPr lang="en-US" b="1" i="0" dirty="0"/>
              <a:t>Lightnings, noises, </a:t>
            </a:r>
            <a:r>
              <a:rPr lang="en-US" b="1" i="0" dirty="0" err="1"/>
              <a:t>thunderings</a:t>
            </a:r>
            <a:r>
              <a:rPr lang="en-US" b="1" i="0" dirty="0"/>
              <a:t>, an earthquake, and great hail (19)</a:t>
            </a:r>
          </a:p>
          <a:p>
            <a:pPr marL="632508" lvl="1" indent="-175308">
              <a:buFont typeface="Arial" panose="020B0604020202020204" pitchFamily="34" charset="0"/>
              <a:buChar char="•"/>
            </a:pPr>
            <a:r>
              <a:rPr lang="en-US" b="0" i="0" dirty="0"/>
              <a:t>Amazing displays indicating the presence of God among His people</a:t>
            </a:r>
          </a:p>
          <a:p>
            <a:pPr marL="632508" lvl="1" indent="-175308">
              <a:buFont typeface="Arial" panose="020B0604020202020204" pitchFamily="34" charset="0"/>
              <a:buChar char="•"/>
            </a:pPr>
            <a:r>
              <a:rPr lang="en-US" b="0" i="0" dirty="0"/>
              <a:t>A very similar description as that given at Mt. Sinai</a:t>
            </a:r>
          </a:p>
          <a:p>
            <a:pPr marL="0" lvl="0" indent="0">
              <a:buFont typeface="Arial" panose="020B0604020202020204" pitchFamily="34" charset="0"/>
              <a:buNone/>
            </a:pPr>
            <a:r>
              <a:rPr lang="en-US" b="1" i="0" dirty="0"/>
              <a:t>(Exodus 19:16-20), </a:t>
            </a:r>
            <a:r>
              <a:rPr lang="en-US" b="0" i="1" dirty="0"/>
              <a:t>“Then it came to pass on the third day, in the morning, that there were </a:t>
            </a:r>
            <a:r>
              <a:rPr lang="en-US" b="0" i="1" dirty="0" err="1"/>
              <a:t>thunderings</a:t>
            </a:r>
            <a:r>
              <a:rPr lang="en-US" b="0" i="1" dirty="0"/>
              <a:t> and lightnings, and a thick cloud on the mountain; and the sound of the trumpet was very loud, so that all the people who were in the camp trembled.</a:t>
            </a:r>
            <a:r>
              <a:rPr lang="en-US" b="0" i="1" baseline="30000" dirty="0"/>
              <a:t> 17</a:t>
            </a:r>
            <a:r>
              <a:rPr lang="en-US" b="0" i="1" dirty="0"/>
              <a:t> And Moses brought the people out of the camp to meet with God, and they stood at the foot of the mountain.</a:t>
            </a:r>
            <a:r>
              <a:rPr lang="en-US" b="0" i="1" baseline="30000" dirty="0"/>
              <a:t> 18</a:t>
            </a:r>
            <a:r>
              <a:rPr lang="en-US" b="0" i="1" dirty="0"/>
              <a:t> Now Mount Sinai was completely in smoke, because the Lord descended upon it in fire. Its smoke ascended like the smoke of a furnace, and the whole mountain quaked greatly.</a:t>
            </a:r>
            <a:r>
              <a:rPr lang="en-US" b="0" i="1" baseline="30000" dirty="0"/>
              <a:t> 19</a:t>
            </a:r>
            <a:r>
              <a:rPr lang="en-US" b="0" i="1" dirty="0"/>
              <a:t> And when the blast of the trumpet sounded long and became louder and louder, Moses spoke, and God answered him by voice.</a:t>
            </a:r>
            <a:r>
              <a:rPr lang="en-US" b="0" i="1" baseline="30000" dirty="0"/>
              <a:t> 20</a:t>
            </a:r>
            <a:r>
              <a:rPr lang="en-US" b="0" i="1" dirty="0"/>
              <a:t> Then the Lord came down upon Mount Sinai, on the top of the mountain. And the Lord called Moses to the top of the mountain, and Moses went up.”</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28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The Structure of the Book of Revelation</a:t>
            </a:r>
            <a:r>
              <a:rPr lang="en-US" dirty="0"/>
              <a:t> (Taken from Hendriksen’s, </a:t>
            </a:r>
            <a:r>
              <a:rPr lang="en-US" i="1" dirty="0"/>
              <a:t>More than Conquerors</a:t>
            </a:r>
            <a:r>
              <a:rPr lang="en-US" dirty="0"/>
              <a:t>)</a:t>
            </a:r>
            <a:endParaRPr lang="en-US" sz="1100" dirty="0"/>
          </a:p>
          <a:p>
            <a:pPr marL="175308" indent="-175308">
              <a:buFont typeface="Arial" panose="020B0604020202020204" pitchFamily="34" charset="0"/>
              <a:buChar char="•"/>
            </a:pPr>
            <a:r>
              <a:rPr lang="en-US" b="1" dirty="0"/>
              <a:t>Note:</a:t>
            </a:r>
            <a:r>
              <a:rPr lang="en-US" dirty="0"/>
              <a:t>  Our outline and worksheet divide the book up into the various scenes that constitutes the visions given to John on the Lord’s day (cf. 1:10).  Consider the following, adapted from W. Hendriksen’s introductory material (22-30)</a:t>
            </a:r>
            <a:endParaRPr lang="en-US" sz="1100" dirty="0"/>
          </a:p>
          <a:p>
            <a:pPr marL="642795" lvl="1" indent="-175308">
              <a:buFont typeface="Arial" panose="020B0604020202020204" pitchFamily="34" charset="0"/>
              <a:buChar char="•"/>
            </a:pPr>
            <a:r>
              <a:rPr lang="en-US" u="sng" dirty="0"/>
              <a:t>“The book consists of 7 sections.” (W.H.)</a:t>
            </a:r>
            <a:r>
              <a:rPr lang="en-US" dirty="0"/>
              <a:t>  (1-3; 4-7; 8-11; 12-14; 15-16; 17-19; 20-22)</a:t>
            </a:r>
            <a:endParaRPr lang="en-US" sz="1100" dirty="0"/>
          </a:p>
          <a:p>
            <a:pPr marL="642795" lvl="1" indent="-175308">
              <a:buFont typeface="Arial" panose="020B0604020202020204" pitchFamily="34" charset="0"/>
              <a:buChar char="•"/>
            </a:pPr>
            <a:r>
              <a:rPr lang="en-US" dirty="0"/>
              <a:t>“These seven sections run parallel.  Each of them spans the entire dispensation from the first to the second coming of Christ. This period is viewed now from one aspect; then from another.” (W.H.)</a:t>
            </a:r>
            <a:endParaRPr lang="en-US" sz="1100" dirty="0"/>
          </a:p>
          <a:p>
            <a:pPr marL="1110282" lvl="2" indent="-175308">
              <a:buFont typeface="Arial" panose="020B0604020202020204" pitchFamily="34" charset="0"/>
              <a:buChar char="•"/>
            </a:pPr>
            <a:r>
              <a:rPr lang="en-US" dirty="0"/>
              <a:t>Consider the references to judgment given either explicitly or implicitly in each section (1:7; 6:12-17; 11:15,18; 14:14; 16:20; 20:10-15)</a:t>
            </a:r>
            <a:endParaRPr lang="en-US" sz="1100" dirty="0"/>
          </a:p>
          <a:p>
            <a:pPr marL="1110282" lvl="2" indent="-175308">
              <a:buFont typeface="Arial" panose="020B0604020202020204" pitchFamily="34" charset="0"/>
              <a:buChar char="•"/>
            </a:pPr>
            <a:r>
              <a:rPr lang="en-US" dirty="0"/>
              <a:t>Different sections ascribe an identical duration to this period.  </a:t>
            </a:r>
            <a:r>
              <a:rPr lang="en-US" i="1" dirty="0"/>
              <a:t>“forty-two months”</a:t>
            </a:r>
            <a:r>
              <a:rPr lang="en-US" dirty="0"/>
              <a:t> (11:2); </a:t>
            </a:r>
            <a:r>
              <a:rPr lang="en-US" i="1" dirty="0"/>
              <a:t>“one thousand two hundred and sixty days”</a:t>
            </a:r>
            <a:r>
              <a:rPr lang="en-US" dirty="0"/>
              <a:t> (11:3; 12:6); </a:t>
            </a:r>
            <a:r>
              <a:rPr lang="en-US" i="1" dirty="0"/>
              <a:t>“a time and times and half a time”</a:t>
            </a:r>
            <a:r>
              <a:rPr lang="en-US" dirty="0"/>
              <a:t> [3½ years] (12:14)</a:t>
            </a:r>
            <a:endParaRPr lang="en-US" sz="1100" dirty="0"/>
          </a:p>
          <a:p>
            <a:pPr marL="1110282" lvl="2" indent="-175308">
              <a:buFont typeface="Arial" panose="020B0604020202020204" pitchFamily="34" charset="0"/>
              <a:buChar char="•"/>
            </a:pPr>
            <a:r>
              <a:rPr lang="en-US" dirty="0"/>
              <a:t>So, the section on the trumpets (8-11) runs parallel with the battle between the Christ and the Dragon (12-14).</a:t>
            </a:r>
            <a:endParaRPr lang="en-US" sz="1100" dirty="0"/>
          </a:p>
          <a:p>
            <a:pPr marL="642795" lvl="1" indent="-175308">
              <a:buFont typeface="Arial" panose="020B0604020202020204" pitchFamily="34" charset="0"/>
              <a:buChar char="•"/>
            </a:pPr>
            <a:r>
              <a:rPr lang="en-US" u="sng" dirty="0"/>
              <a:t>“the seven sections fall into two groups” (W.H.)</a:t>
            </a:r>
            <a:r>
              <a:rPr lang="en-US" dirty="0"/>
              <a:t> (1-11; 12-22)</a:t>
            </a:r>
            <a:endParaRPr lang="en-US" sz="1100" dirty="0"/>
          </a:p>
          <a:p>
            <a:pPr marL="1110282" lvl="2" indent="-175308">
              <a:buFont typeface="Arial" panose="020B0604020202020204" pitchFamily="34" charset="0"/>
              <a:buChar char="•"/>
            </a:pPr>
            <a:r>
              <a:rPr lang="en-US" dirty="0"/>
              <a:t>“In the first group, chapters 1-11, we see the struggle among men, that is, between believers and unbelievers.  The world attacks the church.  The church is avenged, protected, and victorious.” (W.H.)</a:t>
            </a:r>
            <a:endParaRPr lang="en-US" sz="1100" dirty="0"/>
          </a:p>
          <a:p>
            <a:pPr marL="1110282" lvl="2" indent="-175308">
              <a:buFont typeface="Arial" panose="020B0604020202020204" pitchFamily="34" charset="0"/>
              <a:buChar char="•"/>
            </a:pPr>
            <a:r>
              <a:rPr lang="en-US" dirty="0"/>
              <a:t>“In the second group of visions, chapters 12-22, we are shown that this struggle on earth has a deeper background. It is the outward manifestation of the devil’s attack upon the Man-Child. The dragon attacks the Christ.  Repulsed, he directs all his fury against the church.  As his helpers he employs the two beasts and the great harlot.  All these enemies of the church are defeated in the end.” (W.H.)</a:t>
            </a:r>
            <a:endParaRPr lang="en-US" sz="1100" dirty="0"/>
          </a:p>
          <a:p>
            <a:pPr marL="642795" lvl="1" indent="-175308">
              <a:buFont typeface="Arial" panose="020B0604020202020204" pitchFamily="34" charset="0"/>
              <a:buChar char="•"/>
            </a:pPr>
            <a:r>
              <a:rPr lang="en-US" dirty="0"/>
              <a:t>“Each section gives us a description of the entire Gospel Age, from the first to the second coming of Christ, and is rooted in Israel’s history under the old dispensation to which there are frequent references.”  (W.H.)</a:t>
            </a:r>
            <a:endParaRPr lang="en-US" sz="1100" dirty="0"/>
          </a:p>
          <a:p>
            <a:pPr marL="175308" indent="-175308">
              <a:buFont typeface="Arial" panose="020B0604020202020204" pitchFamily="34" charset="0"/>
              <a:buChar char="•"/>
            </a:pPr>
            <a:r>
              <a:rPr lang="en-US" dirty="0"/>
              <a:t>In effect, the book of Revelation recaps in symbolic language and vivid pictures the exact prose of the rest of scripture that predicts the kingdom, establishes its presence, and prophesies its deliverance to God in the end (cf. 1 Corinthians 15:25-28).</a:t>
            </a:r>
            <a:endParaRPr lang="en-US" sz="1100" dirty="0"/>
          </a:p>
          <a:p>
            <a:pPr marL="175308" indent="-175308">
              <a:buFont typeface="Arial" panose="020B0604020202020204" pitchFamily="34" charset="0"/>
              <a:buChar char="•"/>
            </a:pPr>
            <a:r>
              <a:rPr lang="en-US" dirty="0"/>
              <a:t>“One more remark and this chapter is closed.  We have concentrated our attention on the division of the book.  Yet, it is not the division but the unity of the book, the very close relationship between all the parts, that should be emphasized.  This is often forgotten.” (W.H.)</a:t>
            </a:r>
            <a:endParaRPr lang="en-US" sz="1100" dirty="0"/>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075615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324959"/>
                </a:solidFill>
              </a:rPr>
              <a:t>(Zechariah:2:1-5), </a:t>
            </a:r>
            <a:r>
              <a:rPr lang="en-US" sz="1200" b="1" i="1" dirty="0">
                <a:solidFill>
                  <a:srgbClr val="324959"/>
                </a:solidFill>
              </a:rPr>
              <a:t>“</a:t>
            </a:r>
            <a:r>
              <a:rPr lang="en-US" i="1" dirty="0"/>
              <a:t>Then I raised my eyes and looked, and behold, a man with a measuring line in his hand.</a:t>
            </a:r>
            <a:r>
              <a:rPr lang="en-US" i="1" baseline="30000" dirty="0"/>
              <a:t> 2</a:t>
            </a:r>
            <a:r>
              <a:rPr lang="en-US" i="1" dirty="0"/>
              <a:t> So I said, “Where are you going?” And he said to me, “To measure Jerusalem, to see what is its width and what is its length.” </a:t>
            </a:r>
            <a:r>
              <a:rPr lang="en-US" i="1" baseline="30000" dirty="0"/>
              <a:t>3</a:t>
            </a:r>
            <a:r>
              <a:rPr lang="en-US" i="1" dirty="0"/>
              <a:t> And there was the angel who talked with me, going out; and another angel was coming out to meet him,</a:t>
            </a:r>
            <a:r>
              <a:rPr lang="en-US" i="1" baseline="30000" dirty="0"/>
              <a:t> 4</a:t>
            </a:r>
            <a:r>
              <a:rPr lang="en-US" i="1" dirty="0"/>
              <a:t> who said to him, “Run, speak to this young man, saying: ‘Jerusalem shall be inhabited as towns without walls, because of the multitude of men and livestock in it.</a:t>
            </a:r>
            <a:r>
              <a:rPr lang="en-US" i="1" baseline="30000" dirty="0"/>
              <a:t> 5</a:t>
            </a:r>
            <a:r>
              <a:rPr lang="en-US" i="1" dirty="0"/>
              <a:t> For I,’ says the Lord, ‘will be a wall of fire all around her, and I will be the glory in her midst.’ ”</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dirty="0">
              <a:solidFill>
                <a:srgbClr val="324959"/>
              </a:solidFill>
            </a:endParaRP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(Hebrews 12:22-23), </a:t>
            </a:r>
            <a:r>
              <a:rPr lang="en-US" sz="1200" b="0" i="1" dirty="0">
                <a:solidFill>
                  <a:srgbClr val="324959"/>
                </a:solidFill>
              </a:rPr>
              <a:t>“</a:t>
            </a:r>
            <a:r>
              <a:rPr lang="en-US" b="0" i="1" dirty="0"/>
              <a:t>But you have come to Mount Zion and to the city of the living God, the heavenly Jerusalem, to an innumerable company of angels,</a:t>
            </a:r>
            <a:r>
              <a:rPr lang="en-US" b="0" i="1" baseline="30000" dirty="0"/>
              <a:t> 23</a:t>
            </a:r>
            <a:r>
              <a:rPr lang="en-US" b="0" i="1" dirty="0"/>
              <a:t> to the general assembly and church of the firstborn who are registered in heaven, to God the Judge of all, to the spirits of just men made perfect.”</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a:solidFill>
                <a:srgbClr val="324959"/>
              </a:solidFill>
            </a:endParaRP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(John 15:26-27), </a:t>
            </a:r>
            <a:r>
              <a:rPr lang="en-US" sz="1200" b="0" i="1" dirty="0">
                <a:solidFill>
                  <a:srgbClr val="324959"/>
                </a:solidFill>
              </a:rPr>
              <a:t>“</a:t>
            </a:r>
            <a:r>
              <a:rPr lang="en-US" i="1" dirty="0"/>
              <a:t>But when the Helper comes, whom I shall send to you from the Father, the Spirit of truth who proceeds from the Father, He will testify of Me.</a:t>
            </a:r>
            <a:r>
              <a:rPr lang="en-US" i="1" baseline="30000" dirty="0"/>
              <a:t> 27</a:t>
            </a:r>
            <a:r>
              <a:rPr lang="en-US" i="1" dirty="0"/>
              <a:t> And you also will bear witness, because you have been with Me from the beginning.”</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dirty="0">
              <a:solidFill>
                <a:srgbClr val="324959"/>
              </a:solidFill>
            </a:endParaRP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(Revelation 13:7, 15-17), </a:t>
            </a:r>
            <a:r>
              <a:rPr lang="en-US" sz="1200" b="0" i="1" dirty="0">
                <a:solidFill>
                  <a:srgbClr val="324959"/>
                </a:solidFill>
              </a:rPr>
              <a:t>“</a:t>
            </a:r>
            <a:r>
              <a:rPr lang="en-US" i="1" dirty="0"/>
              <a:t>It was granted to him to make war with the saints and to overcome them. And authority was given him over every tribe, tongue, and nation.” </a:t>
            </a:r>
            <a:r>
              <a:rPr lang="en-US" dirty="0"/>
              <a:t>… </a:t>
            </a:r>
            <a:r>
              <a:rPr lang="en-US" b="1" dirty="0"/>
              <a:t>(15-17), </a:t>
            </a:r>
            <a:r>
              <a:rPr lang="en-US" i="1" dirty="0"/>
              <a:t>“He was granted power to give breath to the image of the beast, that the image of the beast should both speak and cause as many as would not worship the image of the beast to be killed.</a:t>
            </a:r>
            <a:r>
              <a:rPr lang="en-US" i="1" baseline="30000" dirty="0"/>
              <a:t> 16</a:t>
            </a:r>
            <a:r>
              <a:rPr lang="en-US" i="1" dirty="0"/>
              <a:t> He causes all, both small and great, rich and poor, free and slave, to receive a mark on their right hand or on their foreheads,</a:t>
            </a:r>
            <a:r>
              <a:rPr lang="en-US" i="1" baseline="30000" dirty="0"/>
              <a:t> 17</a:t>
            </a:r>
            <a:r>
              <a:rPr lang="en-US" i="1" dirty="0"/>
              <a:t> and that no one may buy or sell except one who has the mark or the name of the beast, or the number of his name.”</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dirty="0">
              <a:solidFill>
                <a:srgbClr val="324959"/>
              </a:solidFill>
            </a:endParaRP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(Revelation 20:10), </a:t>
            </a:r>
            <a:r>
              <a:rPr lang="en-US" sz="1200" b="0" i="0" dirty="0">
                <a:solidFill>
                  <a:srgbClr val="324959"/>
                </a:solidFill>
              </a:rPr>
              <a:t>“</a:t>
            </a:r>
            <a:r>
              <a:rPr lang="en-US" i="1" dirty="0"/>
              <a:t>The devil, who deceived them, was cast into the lake of fire and brimstone where the beast and the false prophet are. And they will be tormented day and night forever and ever.”</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(Daniel 7:27), </a:t>
            </a:r>
            <a:r>
              <a:rPr lang="en-US" sz="1200" b="0" i="1" dirty="0">
                <a:solidFill>
                  <a:srgbClr val="324959"/>
                </a:solidFill>
              </a:rPr>
              <a:t>“</a:t>
            </a:r>
            <a:r>
              <a:rPr lang="en-US" i="1" dirty="0"/>
              <a:t>Then the kingdom and dominion, And the greatness of the kingdoms under the whole heaven, Shall be given to the people, the saints of the Most High. His kingdom is an everlasting kingdom, And all dominions shall serve and obey Him.’”</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324959"/>
              </a:solidFill>
            </a:endParaRP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24959"/>
                </a:solidFill>
              </a:rPr>
              <a:t>(Ephesians 1:20-23), </a:t>
            </a:r>
            <a:r>
              <a:rPr lang="en-US" sz="1200" b="0" i="1" dirty="0">
                <a:solidFill>
                  <a:srgbClr val="324959"/>
                </a:solidFill>
              </a:rPr>
              <a:t>“</a:t>
            </a:r>
            <a:r>
              <a:rPr lang="en-US" i="1" dirty="0"/>
              <a:t>which He worked in Christ when He raised Him from the dead and seated Him at His right hand in the heavenly places,</a:t>
            </a:r>
            <a:r>
              <a:rPr lang="en-US" i="1" baseline="30000" dirty="0"/>
              <a:t> 21</a:t>
            </a:r>
            <a:r>
              <a:rPr lang="en-US" i="1" dirty="0"/>
              <a:t> far above all principality and power and might and dominion, and every name that is named, not only in this age but also in that which is to come. </a:t>
            </a:r>
            <a:r>
              <a:rPr lang="en-US" i="1" baseline="30000" dirty="0"/>
              <a:t>22</a:t>
            </a:r>
            <a:r>
              <a:rPr lang="en-US" i="1" dirty="0"/>
              <a:t> And He put all things under His feet, and gave Him to be head over all things to the church,</a:t>
            </a:r>
            <a:r>
              <a:rPr lang="en-US" i="1" baseline="30000" dirty="0"/>
              <a:t> 23</a:t>
            </a:r>
            <a:r>
              <a:rPr lang="en-US" i="1" dirty="0"/>
              <a:t> which is His body, the fullness of Him who fills all in all.”</a:t>
            </a:r>
            <a:endParaRPr lang="en-US" sz="1200" b="0" i="1" dirty="0">
              <a:solidFill>
                <a:srgbClr val="324959"/>
              </a:solidFill>
            </a:endParaRPr>
          </a:p>
          <a:p>
            <a:pPr marL="10287" lvl="0" indent="0">
              <a:buFont typeface="Arial" panose="020B0604020202020204" pitchFamily="34" charset="0"/>
              <a:buNone/>
            </a:pPr>
            <a:endParaRPr lang="en-US" b="0"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50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(Taken directly from </a:t>
            </a:r>
            <a:r>
              <a:rPr lang="en-US" sz="1100" b="1" dirty="0" err="1"/>
              <a:t>Harkrider’s</a:t>
            </a:r>
            <a:r>
              <a:rPr lang="en-US" sz="1100" b="1" dirty="0"/>
              <a:t> commentary)</a:t>
            </a:r>
          </a:p>
          <a:p>
            <a:pPr marL="171450" indent="-171450">
              <a:buFont typeface="Arial" panose="020B0604020202020204" pitchFamily="34" charset="0"/>
              <a:buChar char="•"/>
            </a:pPr>
            <a:r>
              <a:rPr lang="en-US" sz="1100" b="1" dirty="0"/>
              <a:t>The first eleven chapters of Revelation have announced Christ as the One who controls the destiny of the world. </a:t>
            </a:r>
          </a:p>
          <a:p>
            <a:pPr marL="628650" lvl="1" indent="-171450">
              <a:buFont typeface="Arial" panose="020B0604020202020204" pitchFamily="34" charset="0"/>
              <a:buChar char="•"/>
            </a:pPr>
            <a:r>
              <a:rPr lang="en-US" sz="1100" b="0" dirty="0"/>
              <a:t>He walks in the midst of the churches, completely aware of their works and their struggles. </a:t>
            </a:r>
          </a:p>
          <a:p>
            <a:pPr marL="628650" lvl="1" indent="-171450">
              <a:buFont typeface="Arial" panose="020B0604020202020204" pitchFamily="34" charset="0"/>
              <a:buChar char="•"/>
            </a:pPr>
            <a:r>
              <a:rPr lang="en-US" sz="1100" b="0" dirty="0"/>
              <a:t>He has the authority to carry out the plan of God revealed in the book sealed with seven seals. </a:t>
            </a:r>
          </a:p>
          <a:p>
            <a:pPr marL="628650" lvl="1" indent="-171450">
              <a:buFont typeface="Arial" panose="020B0604020202020204" pitchFamily="34" charset="0"/>
              <a:buChar char="•"/>
            </a:pPr>
            <a:r>
              <a:rPr lang="en-US" sz="1100" b="0" dirty="0"/>
              <a:t>When that book is opened, it summarizes God's dealings with the inhabitants of the earth from the period the gospel was first preached to the time of the final judgment. </a:t>
            </a:r>
          </a:p>
          <a:p>
            <a:pPr marL="628650" lvl="1" indent="-171450">
              <a:buFont typeface="Arial" panose="020B0604020202020204" pitchFamily="34" charset="0"/>
              <a:buChar char="•"/>
            </a:pPr>
            <a:r>
              <a:rPr lang="en-US" sz="1100" b="0" dirty="0"/>
              <a:t>The seventh seal, which contains the seven trumpets, recaps in greater detail the workings of God in calling men to repentance. </a:t>
            </a:r>
          </a:p>
          <a:p>
            <a:pPr marL="628650" lvl="1" indent="-171450">
              <a:buFont typeface="Arial" panose="020B0604020202020204" pitchFamily="34" charset="0"/>
              <a:buChar char="•"/>
            </a:pPr>
            <a:r>
              <a:rPr lang="en-US" sz="1100" b="0" dirty="0"/>
              <a:t>These trumpets reveal a series of warnings to unbelievers to repent, for the Lord always gives man opportunity to change before he executes judgment. </a:t>
            </a:r>
          </a:p>
          <a:p>
            <a:pPr marL="628650" lvl="1" indent="-171450">
              <a:buFont typeface="Arial" panose="020B0604020202020204" pitchFamily="34" charset="0"/>
              <a:buChar char="•"/>
            </a:pPr>
            <a:r>
              <a:rPr lang="en-US" sz="1100" b="0" dirty="0"/>
              <a:t>A little book then appears which holds even more imagery about this judgment upon men. </a:t>
            </a:r>
          </a:p>
          <a:p>
            <a:pPr marL="628650" lvl="1" indent="-171450">
              <a:buFont typeface="Arial" panose="020B0604020202020204" pitchFamily="34" charset="0"/>
              <a:buChar char="•"/>
            </a:pPr>
            <a:r>
              <a:rPr lang="en-US" sz="1100" b="1" dirty="0"/>
              <a:t>A brief summary of that little book is given in chapter eleven, but a full explanation of how and why that result is reached is unfolded in the last eleven chapters of Revelation. </a:t>
            </a:r>
          </a:p>
          <a:p>
            <a:pPr marL="171450" indent="-171450">
              <a:buFont typeface="Arial" panose="020B0604020202020204" pitchFamily="34" charset="0"/>
              <a:buChar char="•"/>
            </a:pPr>
            <a:r>
              <a:rPr lang="en-US" sz="1100" b="1" dirty="0"/>
              <a:t>A new beginning, one might say, is introduced in 12:1 which explains the magnitude of the heavenly conflict. </a:t>
            </a:r>
          </a:p>
          <a:p>
            <a:pPr marL="628650" lvl="1" indent="-171450">
              <a:buFont typeface="Arial" panose="020B0604020202020204" pitchFamily="34" charset="0"/>
              <a:buChar char="•"/>
            </a:pPr>
            <a:r>
              <a:rPr lang="en-US" sz="1100" b="0" dirty="0"/>
              <a:t>The seven bowls of wrath are not poured out immediately, as one might expect, when the seventh trumpet sounds. </a:t>
            </a:r>
          </a:p>
          <a:p>
            <a:pPr marL="628650" lvl="1" indent="-171450">
              <a:buFont typeface="Arial" panose="020B0604020202020204" pitchFamily="34" charset="0"/>
              <a:buChar char="•"/>
            </a:pPr>
            <a:r>
              <a:rPr lang="en-US" sz="1100" b="0" dirty="0"/>
              <a:t>Rather, another interlude occurs to explain who the characters are and what the underlying reasons are for the conflict. (12-15)</a:t>
            </a:r>
          </a:p>
          <a:p>
            <a:pPr marL="628650" lvl="1" indent="-171450">
              <a:buFont typeface="Arial" panose="020B0604020202020204" pitchFamily="34" charset="0"/>
              <a:buChar char="•"/>
            </a:pPr>
            <a:r>
              <a:rPr lang="en-US" sz="1100" b="0" dirty="0"/>
              <a:t>Finally, the seven angels pour out the bowls of wrath. (16)</a:t>
            </a:r>
          </a:p>
          <a:p>
            <a:pPr marL="628650" lvl="1" indent="-171450">
              <a:buFont typeface="Arial" panose="020B0604020202020204" pitchFamily="34" charset="0"/>
              <a:buChar char="•"/>
            </a:pPr>
            <a:r>
              <a:rPr lang="en-US" sz="1100" b="0" dirty="0"/>
              <a:t>Thus the seven bowls, which were contained in the seventh trumpet, recap additional information about the wrath of God against the impenitent.  (16)</a:t>
            </a:r>
          </a:p>
          <a:p>
            <a:pPr marL="171450" indent="-171450">
              <a:buFont typeface="Arial" panose="020B0604020202020204" pitchFamily="34" charset="0"/>
              <a:buChar char="•"/>
            </a:pPr>
            <a:r>
              <a:rPr lang="en-US" sz="1100" b="1" dirty="0"/>
              <a:t>Through these revelations the reader is made aware of the fact that all of God's judgments are just and righteous. (Final chapters)</a:t>
            </a:r>
          </a:p>
          <a:p>
            <a:pPr marL="628650" lvl="1" indent="-171450">
              <a:buFont typeface="Arial" panose="020B0604020202020204" pitchFamily="34" charset="0"/>
              <a:buChar char="•"/>
            </a:pPr>
            <a:r>
              <a:rPr lang="en-US" sz="1100" b="0" dirty="0"/>
              <a:t>Faithful saints shall be avenged of their persecutors. </a:t>
            </a:r>
          </a:p>
          <a:p>
            <a:pPr marL="628650" lvl="1" indent="-171450">
              <a:buFont typeface="Arial" panose="020B0604020202020204" pitchFamily="34" charset="0"/>
              <a:buChar char="•"/>
            </a:pPr>
            <a:r>
              <a:rPr lang="en-US" sz="1100" b="0" dirty="0"/>
              <a:t>The might, dominion, and intent of Satan and his agents are terrifyingly real. </a:t>
            </a:r>
          </a:p>
          <a:p>
            <a:pPr marL="628650" lvl="1" indent="-171450">
              <a:buFont typeface="Arial" panose="020B0604020202020204" pitchFamily="34" charset="0"/>
              <a:buChar char="•"/>
            </a:pPr>
            <a:r>
              <a:rPr lang="en-US" sz="1100" b="0" dirty="0"/>
              <a:t>But let Christians be encouraged to know that the devil's harassment of the church is not because he is triumphant, but because he is desperate. </a:t>
            </a:r>
          </a:p>
          <a:p>
            <a:pPr marL="628650" lvl="1" indent="-171450">
              <a:buFont typeface="Arial" panose="020B0604020202020204" pitchFamily="34" charset="0"/>
              <a:buChar char="•"/>
            </a:pPr>
            <a:r>
              <a:rPr lang="en-US" sz="1100" b="0" dirty="0"/>
              <a:t>He knows that he has but a short time. To be sure, martyrs are yet to die for the faith, but physical death means only that they shall enter the paradise of God. Satan, the beast, the false prophet, and all who have the mark of the beast shall be cast into the lake that burns with fire and brimstone.</a:t>
            </a:r>
            <a:endParaRPr lang="en-US" sz="1100" b="1" dirty="0"/>
          </a:p>
          <a:p>
            <a:endParaRPr lang="en-US" sz="1100" b="1" dirty="0"/>
          </a:p>
          <a:p>
            <a:r>
              <a:rPr lang="en-US" sz="1100" b="1" dirty="0"/>
              <a:t>Scene 9 (Chapter 12) – The Woman, The Child and the Dragon</a:t>
            </a:r>
          </a:p>
          <a:p>
            <a:r>
              <a:rPr lang="en-US" sz="1100" b="1" dirty="0"/>
              <a:t>READ THE TEXT</a:t>
            </a:r>
          </a:p>
          <a:p>
            <a:endParaRPr lang="en-US" sz="1100" b="1" i="1" dirty="0"/>
          </a:p>
          <a:p>
            <a:r>
              <a:rPr lang="en-US" sz="1100" b="1" i="0" dirty="0"/>
              <a:t>What are the emotions and impressions you have, upon the first reading?</a:t>
            </a:r>
          </a:p>
          <a:p>
            <a:pPr marL="285750" lvl="0" indent="-285750">
              <a:buFont typeface="Arial" panose="020B0604020202020204" pitchFamily="34" charset="0"/>
              <a:buChar char="•"/>
            </a:pPr>
            <a:r>
              <a:rPr lang="en-US" sz="1600" b="1" i="0" dirty="0"/>
              <a:t>Awe at the size of the conflict (Grand woman – Great dragon)</a:t>
            </a:r>
          </a:p>
          <a:p>
            <a:pPr marL="742950" lvl="1" indent="-285750">
              <a:buFont typeface="Arial" panose="020B0604020202020204" pitchFamily="34" charset="0"/>
              <a:buChar char="•"/>
            </a:pPr>
            <a:r>
              <a:rPr lang="en-US" sz="1600" b="0" i="0" dirty="0"/>
              <a:t>The “great sign”, great in scope, but a cause for fearful dread at the conflict itself</a:t>
            </a:r>
          </a:p>
          <a:p>
            <a:pPr marL="742950" lvl="1" indent="-285750">
              <a:buFont typeface="Arial" panose="020B0604020202020204" pitchFamily="34" charset="0"/>
              <a:buChar char="•"/>
            </a:pPr>
            <a:r>
              <a:rPr lang="en-US" sz="1600" b="0" i="0" dirty="0" err="1"/>
              <a:t>Harkrider</a:t>
            </a:r>
            <a:r>
              <a:rPr lang="en-US" sz="1600" b="0" i="0" dirty="0"/>
              <a:t> describes (vs. 1-6) as an explanation of the “conflict on earth from heaven’s point of view”</a:t>
            </a:r>
          </a:p>
          <a:p>
            <a:pPr marL="0" lvl="0" indent="0">
              <a:buFont typeface="Arial" panose="020B0604020202020204" pitchFamily="34" charset="0"/>
              <a:buNone/>
            </a:pPr>
            <a:r>
              <a:rPr lang="en-US" sz="1600" b="1" i="0" dirty="0"/>
              <a:t>(Ephesians 6:11-13), </a:t>
            </a:r>
            <a:r>
              <a:rPr lang="en-US" sz="1600" b="0" i="1" dirty="0"/>
              <a:t>“</a:t>
            </a:r>
            <a:r>
              <a:rPr lang="en-US" sz="2400" i="1" dirty="0"/>
              <a:t>Put on the whole armor of God, that you may be able to stand against the wiles of the devil.</a:t>
            </a:r>
            <a:r>
              <a:rPr lang="en-US" sz="2400" i="1" baseline="30000" dirty="0"/>
              <a:t> 12</a:t>
            </a:r>
            <a:r>
              <a:rPr lang="en-US" sz="2400" i="1" dirty="0"/>
              <a:t> For we do not wrestle against flesh and blood, but against principalities, against powers, against the rulers of the darkness of this age, against spiritual hosts of wickedness in the heavenly places.</a:t>
            </a:r>
            <a:r>
              <a:rPr lang="en-US" sz="2400" i="1" baseline="30000" dirty="0"/>
              <a:t> 13</a:t>
            </a:r>
            <a:r>
              <a:rPr lang="en-US" sz="2400" i="1" dirty="0"/>
              <a:t> Therefore take up the whole armor of God, that you may be able to withstand in the evil day, and having done all, to stand.”</a:t>
            </a:r>
            <a:endParaRPr lang="en-US" sz="1600" b="0" i="1" dirty="0"/>
          </a:p>
          <a:p>
            <a:pPr marL="285750" lvl="0" indent="-285750">
              <a:buFont typeface="Arial" panose="020B0604020202020204" pitchFamily="34" charset="0"/>
              <a:buChar char="•"/>
            </a:pPr>
            <a:r>
              <a:rPr lang="en-US" sz="1600" b="1" i="0" dirty="0"/>
              <a:t>Fear at the power of the dragon</a:t>
            </a:r>
          </a:p>
          <a:p>
            <a:pPr marL="742950" lvl="1" indent="-285750">
              <a:buFont typeface="Arial" panose="020B0604020202020204" pitchFamily="34" charset="0"/>
              <a:buChar char="•"/>
            </a:pPr>
            <a:r>
              <a:rPr lang="en-US" sz="1600" b="0" i="0" dirty="0"/>
              <a:t>The dragon is later in the chapter identified as Satan himself (12:9)</a:t>
            </a:r>
          </a:p>
          <a:p>
            <a:pPr marL="0" lvl="0" indent="0">
              <a:buFont typeface="Arial" panose="020B0604020202020204" pitchFamily="34" charset="0"/>
              <a:buNone/>
            </a:pPr>
            <a:r>
              <a:rPr lang="en-US" sz="1600" b="1" i="0" dirty="0"/>
              <a:t>(1 Peter 5:8), </a:t>
            </a:r>
            <a:r>
              <a:rPr lang="en-US" sz="1600" b="0" i="1" dirty="0"/>
              <a:t>“</a:t>
            </a:r>
            <a:r>
              <a:rPr lang="en-US" sz="2400" i="1" dirty="0"/>
              <a:t>Be sober, be vigilant; because your adversary the devil walks about like a roaring lion, seeking whom he may devour.”</a:t>
            </a:r>
          </a:p>
          <a:p>
            <a:pPr marL="742950" lvl="1" indent="-285750">
              <a:buFont typeface="Arial" panose="020B0604020202020204" pitchFamily="34" charset="0"/>
              <a:buChar char="•"/>
            </a:pPr>
            <a:r>
              <a:rPr lang="en-US" sz="2400" b="0" i="0" dirty="0"/>
              <a:t>This description indicates great intelligence, power and purpose (to destroy/devour the Child)  Scary!</a:t>
            </a:r>
            <a:endParaRPr lang="en-US" sz="1600" b="0" i="0" dirty="0"/>
          </a:p>
          <a:p>
            <a:pPr marL="285750" lvl="0" indent="-285750">
              <a:buFont typeface="Arial" panose="020B0604020202020204" pitchFamily="34" charset="0"/>
              <a:buChar char="•"/>
            </a:pPr>
            <a:r>
              <a:rPr lang="en-US" sz="1600" b="1" i="0" dirty="0"/>
              <a:t>Gratitude at the intervention of God</a:t>
            </a:r>
          </a:p>
          <a:p>
            <a:pPr marL="742950" lvl="1" indent="-285750">
              <a:buFont typeface="Arial" panose="020B0604020202020204" pitchFamily="34" charset="0"/>
              <a:buChar char="•"/>
            </a:pPr>
            <a:r>
              <a:rPr lang="en-US" sz="1600" b="0" i="0" dirty="0"/>
              <a:t>The child caught up to God and to His throne</a:t>
            </a:r>
          </a:p>
          <a:p>
            <a:pPr marL="742950" lvl="1" indent="-285750">
              <a:buFont typeface="Arial" panose="020B0604020202020204" pitchFamily="34" charset="0"/>
              <a:buChar char="•"/>
            </a:pPr>
            <a:r>
              <a:rPr lang="en-US" sz="1600" b="0" i="0" dirty="0"/>
              <a:t>The woman’s escape in the wilderness to the place prepared by God</a:t>
            </a:r>
          </a:p>
          <a:p>
            <a:pPr marL="742950" lvl="1" indent="-285750">
              <a:buFont typeface="Arial" panose="020B0604020202020204" pitchFamily="34" charset="0"/>
              <a:buChar char="•"/>
            </a:pPr>
            <a:r>
              <a:rPr lang="en-US" sz="1600" b="0" i="0" dirty="0"/>
              <a:t>God did not, and will not allow Satan to destroy either the Woman or her Child.</a:t>
            </a:r>
          </a:p>
          <a:p>
            <a:pPr marL="285750" lvl="0" indent="-285750">
              <a:buFont typeface="Arial" panose="020B0604020202020204" pitchFamily="34" charset="0"/>
              <a:buChar char="•"/>
            </a:pPr>
            <a:r>
              <a:rPr lang="en-US" sz="1600" b="1" i="0" dirty="0"/>
              <a:t>Enlightenment regarding the true scope of the conflict</a:t>
            </a:r>
          </a:p>
          <a:p>
            <a:pPr marL="742950" lvl="1" indent="-285750">
              <a:buFont typeface="Arial" panose="020B0604020202020204" pitchFamily="34" charset="0"/>
              <a:buChar char="•"/>
            </a:pPr>
            <a:r>
              <a:rPr lang="en-US" sz="1600" b="0" i="0" dirty="0"/>
              <a:t>Satan’s attempt to thwart God’s scheme for redeeming man is not merely described by Herod, or the Jewish Leaders, or the proclamation of Pilate.</a:t>
            </a:r>
          </a:p>
          <a:p>
            <a:pPr marL="742950" lvl="1" indent="-285750">
              <a:buFont typeface="Arial" panose="020B0604020202020204" pitchFamily="34" charset="0"/>
              <a:buChar char="•"/>
            </a:pPr>
            <a:r>
              <a:rPr lang="en-US" sz="1600" b="0" i="0" dirty="0"/>
              <a:t>This battle is great, with the devil and his angels defeated, and the plan of God fully accomplished in His son.</a:t>
            </a:r>
          </a:p>
          <a:p>
            <a:pPr marL="742950" lvl="1" indent="-285750">
              <a:buFont typeface="Arial" panose="020B0604020202020204" pitchFamily="34" charset="0"/>
              <a:buChar char="•"/>
            </a:pPr>
            <a:r>
              <a:rPr lang="en-US" sz="1600" b="0" i="0" dirty="0"/>
              <a:t>Men discount what they don’t see.  John gives us a glimpse of the true extent of God’s victory over the Devil and those opposed to His plan for redeeming man</a:t>
            </a:r>
          </a:p>
          <a:p>
            <a:pPr marL="285750" lvl="0" indent="-285750">
              <a:buFont typeface="Arial" panose="020B0604020202020204" pitchFamily="34" charset="0"/>
              <a:buChar char="•"/>
            </a:pPr>
            <a:r>
              <a:rPr lang="en-US" sz="1600" b="1" i="0" dirty="0"/>
              <a:t>Joy at the victory in heaven</a:t>
            </a:r>
          </a:p>
          <a:p>
            <a:pPr marL="742950" lvl="1" indent="-285750">
              <a:buFont typeface="Arial" panose="020B0604020202020204" pitchFamily="34" charset="0"/>
              <a:buChar char="•"/>
            </a:pPr>
            <a:r>
              <a:rPr lang="en-US" sz="1600" b="1" i="0" dirty="0"/>
              <a:t>The victory is total.  The devil is thrown out of heaven</a:t>
            </a:r>
          </a:p>
          <a:p>
            <a:pPr marL="0" lvl="0" indent="0">
              <a:buFont typeface="Arial" panose="020B0604020202020204" pitchFamily="34" charset="0"/>
              <a:buNone/>
            </a:pPr>
            <a:r>
              <a:rPr lang="en-US" sz="1600" b="1" i="0" dirty="0"/>
              <a:t>(Ephesians 3:10-11), </a:t>
            </a:r>
            <a:r>
              <a:rPr lang="en-US" sz="1600" b="0" i="1" dirty="0"/>
              <a:t>“</a:t>
            </a:r>
            <a:r>
              <a:rPr lang="en-US" sz="2400" b="0" i="1" dirty="0"/>
              <a:t>to the intent that now the manifold wisdom of God might be made known by the church to the principalities and powers in the heavenly places,</a:t>
            </a:r>
            <a:r>
              <a:rPr lang="en-US" sz="2400" b="0" i="1" baseline="30000" dirty="0"/>
              <a:t> 11</a:t>
            </a:r>
            <a:r>
              <a:rPr lang="en-US" sz="2400" b="0" i="1" dirty="0"/>
              <a:t> according to the eternal purpose which He accomplished in Christ Jesus our Lord.”</a:t>
            </a:r>
            <a:endParaRPr lang="en-US" sz="1600" b="0" i="1" dirty="0"/>
          </a:p>
          <a:p>
            <a:pPr marL="285750" lvl="0" indent="-285750">
              <a:buFont typeface="Arial" panose="020B0604020202020204" pitchFamily="34" charset="0"/>
              <a:buChar char="•"/>
            </a:pPr>
            <a:r>
              <a:rPr lang="en-US" sz="1600" b="1" i="0" dirty="0"/>
              <a:t>Trepidation at the Serpent’s persecution on earth</a:t>
            </a:r>
          </a:p>
          <a:p>
            <a:pPr marL="742950" lvl="1" indent="-285750">
              <a:buFont typeface="Arial" panose="020B0604020202020204" pitchFamily="34" charset="0"/>
              <a:buChar char="•"/>
            </a:pPr>
            <a:r>
              <a:rPr lang="en-US" sz="1600" b="1" i="0" dirty="0"/>
              <a:t>Heaven rejoices at the devil being expelled</a:t>
            </a:r>
          </a:p>
          <a:p>
            <a:pPr marL="742950" lvl="1" indent="-285750">
              <a:buFont typeface="Arial" panose="020B0604020202020204" pitchFamily="34" charset="0"/>
              <a:buChar char="•"/>
            </a:pPr>
            <a:r>
              <a:rPr lang="en-US" sz="1600" b="1" i="0" dirty="0"/>
              <a:t>But, that means the devil now centers his attention upon those upon the earth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(1 Peter 5:8), </a:t>
            </a:r>
            <a:r>
              <a:rPr lang="en-US" sz="1100" b="0" i="1" dirty="0"/>
              <a:t>“</a:t>
            </a:r>
            <a:r>
              <a:rPr lang="en-US" sz="1600" i="1" dirty="0"/>
              <a:t>Be sober, be vigilant; because your adversary the devil </a:t>
            </a:r>
            <a:r>
              <a:rPr lang="en-US" sz="1600" i="1" u="sng" dirty="0"/>
              <a:t>walks about like a roaring lion, seeking whom he may devour</a:t>
            </a:r>
            <a:r>
              <a:rPr lang="en-US" sz="1600" i="1" dirty="0"/>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Why does persecution exist?  Because the devil is angry!</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9181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A revealing of the underlying motivation for the persecution that Christians were experiencing.</a:t>
            </a:r>
          </a:p>
          <a:p>
            <a:pPr marL="628650" lvl="1" indent="-171450">
              <a:buFont typeface="Arial" panose="020B0604020202020204" pitchFamily="34" charset="0"/>
              <a:buChar char="•"/>
            </a:pPr>
            <a:r>
              <a:rPr lang="en-US" sz="1200" b="0" dirty="0">
                <a:solidFill>
                  <a:srgbClr val="324959"/>
                </a:solidFill>
              </a:rPr>
              <a:t>The devil is now on earth, and pointedly focusing on the faithful</a:t>
            </a:r>
          </a:p>
          <a:p>
            <a:pPr marL="0" lvl="0" indent="0">
              <a:buFont typeface="Arial" panose="020B0604020202020204" pitchFamily="34" charset="0"/>
              <a:buNone/>
            </a:pPr>
            <a:r>
              <a:rPr lang="en-US" sz="1200" b="1" dirty="0">
                <a:solidFill>
                  <a:srgbClr val="324959"/>
                </a:solidFill>
              </a:rPr>
              <a:t>(Job 1:9-11) [Satan seeking the persecution of Job.  His reasoning], </a:t>
            </a:r>
            <a:r>
              <a:rPr lang="en-US" sz="1200" b="0" i="1" dirty="0">
                <a:solidFill>
                  <a:srgbClr val="324959"/>
                </a:solidFill>
              </a:rPr>
              <a:t>“</a:t>
            </a:r>
            <a:r>
              <a:rPr lang="en-US" i="1" dirty="0"/>
              <a:t>So Satan answered the Lord and said, “Does Job fear God for nothing?</a:t>
            </a:r>
            <a:r>
              <a:rPr lang="en-US" i="1" baseline="30000" dirty="0"/>
              <a:t> 10</a:t>
            </a:r>
            <a:r>
              <a:rPr lang="en-US" i="1" dirty="0"/>
              <a:t> Have You not made a hedge around him, around his household, and around all that he has on every side? You have blessed the work of his hands, and his possessions have increased in the land.</a:t>
            </a:r>
            <a:r>
              <a:rPr lang="en-US" i="1" baseline="30000" dirty="0"/>
              <a:t> 11</a:t>
            </a:r>
            <a:r>
              <a:rPr lang="en-US" i="1" dirty="0"/>
              <a:t> But now, stretch out Your hand and touch all that he has, and he will surely curse You to Your face!”</a:t>
            </a:r>
          </a:p>
          <a:p>
            <a:pPr marL="628650" lvl="1" indent="-171450">
              <a:buFont typeface="Arial" panose="020B0604020202020204" pitchFamily="34" charset="0"/>
              <a:buChar char="•"/>
            </a:pPr>
            <a:r>
              <a:rPr lang="en-US" sz="1200" b="0" dirty="0">
                <a:solidFill>
                  <a:srgbClr val="324959"/>
                </a:solidFill>
              </a:rPr>
              <a:t>He believes the same of us.  If he can touch us, he thinks he can cause us to lose our faith in God</a:t>
            </a:r>
          </a:p>
          <a:p>
            <a:pPr marL="171450" indent="-171450">
              <a:buFont typeface="Arial" panose="020B0604020202020204" pitchFamily="34" charset="0"/>
              <a:buChar char="•"/>
            </a:pPr>
            <a:r>
              <a:rPr lang="en-US" sz="1200" b="1" dirty="0">
                <a:solidFill>
                  <a:srgbClr val="324959"/>
                </a:solidFill>
              </a:rPr>
              <a:t>The underlying struggle is not merely an earthly conflict, but has its origin in heaven itself.</a:t>
            </a:r>
          </a:p>
          <a:p>
            <a:pPr marL="628650" lvl="1" indent="-171450">
              <a:buFont typeface="Arial" panose="020B0604020202020204" pitchFamily="34" charset="0"/>
              <a:buChar char="•"/>
            </a:pPr>
            <a:r>
              <a:rPr lang="en-US" sz="1200" b="0" dirty="0">
                <a:solidFill>
                  <a:srgbClr val="324959"/>
                </a:solidFill>
              </a:rPr>
              <a:t>The woman, the child and the dragon (Behind the scenes)</a:t>
            </a:r>
          </a:p>
          <a:p>
            <a:pPr marL="628650" lvl="1" indent="-171450">
              <a:buFont typeface="Arial" panose="020B0604020202020204" pitchFamily="34" charset="0"/>
              <a:buChar char="•"/>
            </a:pPr>
            <a:r>
              <a:rPr lang="en-US" sz="1200" b="0" dirty="0">
                <a:solidFill>
                  <a:srgbClr val="324959"/>
                </a:solidFill>
              </a:rPr>
              <a:t>Michael and his angels fighting Satan and his angels</a:t>
            </a:r>
          </a:p>
          <a:p>
            <a:pPr marL="628650" lvl="1" indent="-171450">
              <a:buFont typeface="Arial" panose="020B0604020202020204" pitchFamily="34" charset="0"/>
              <a:buChar char="•"/>
            </a:pPr>
            <a:r>
              <a:rPr lang="en-US" sz="1200" b="0" dirty="0">
                <a:solidFill>
                  <a:srgbClr val="324959"/>
                </a:solidFill>
              </a:rPr>
              <a:t>We do not often get to see “behind the scenes”.  Remember Elisha (as an example)</a:t>
            </a:r>
          </a:p>
          <a:p>
            <a:pPr marL="0" lvl="0" indent="0">
              <a:buFont typeface="Arial" panose="020B0604020202020204" pitchFamily="34" charset="0"/>
              <a:buNone/>
            </a:pPr>
            <a:r>
              <a:rPr lang="en-US" sz="1200" b="1" dirty="0">
                <a:solidFill>
                  <a:srgbClr val="324959"/>
                </a:solidFill>
              </a:rPr>
              <a:t>(2 Kings 6:15-18) [King of Syria coming with a great army to capture Elisha and his servant], </a:t>
            </a:r>
            <a:r>
              <a:rPr lang="en-US" sz="1200" b="0" i="1" dirty="0">
                <a:solidFill>
                  <a:srgbClr val="324959"/>
                </a:solidFill>
              </a:rPr>
              <a:t>“</a:t>
            </a:r>
            <a:r>
              <a:rPr lang="en-US" i="1" dirty="0"/>
              <a:t>And when the servant of the man of God arose early and went out, there was an army, surrounding the city with horses and chariots. And his servant said to him, “Alas, my master! What shall we do?” </a:t>
            </a:r>
            <a:r>
              <a:rPr lang="en-US" i="1" baseline="30000" dirty="0"/>
              <a:t>16</a:t>
            </a:r>
            <a:r>
              <a:rPr lang="en-US" i="1" dirty="0"/>
              <a:t> So he answered, “Do not fear, for those who are with us are more than those who are with them.”</a:t>
            </a:r>
            <a:r>
              <a:rPr lang="en-US" i="1" baseline="30000" dirty="0"/>
              <a:t> 17</a:t>
            </a:r>
            <a:r>
              <a:rPr lang="en-US" i="1" dirty="0"/>
              <a:t> And Elisha prayed, and said, “Lord, I pray, open his eyes that he may see.” Then the Lord opened the eyes of the young man, and he saw. And behold, the mountain was full of horses and chariots of fire all around Elisha.</a:t>
            </a:r>
            <a:r>
              <a:rPr lang="en-US" i="1" baseline="30000" dirty="0"/>
              <a:t> 18</a:t>
            </a:r>
            <a:r>
              <a:rPr lang="en-US" i="1" dirty="0"/>
              <a:t> So when the Syrians came down to him, Elisha prayed to the Lord, and said, “Strike this people, I pray, with blindness.” And He struck them with blindness according to the word of Elisha.”</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The reason why victory is sure, is that the struggle ultimately is between God and Satan!</a:t>
            </a:r>
          </a:p>
          <a:p>
            <a:pPr marL="628650" lvl="1" indent="-171450">
              <a:buFont typeface="Arial" panose="020B0604020202020204" pitchFamily="34" charset="0"/>
              <a:buChar char="•"/>
            </a:pPr>
            <a:r>
              <a:rPr lang="en-US" sz="1200" b="1" dirty="0">
                <a:solidFill>
                  <a:srgbClr val="324959"/>
                </a:solidFill>
              </a:rPr>
              <a:t>(12:10-12) READ</a:t>
            </a:r>
          </a:p>
          <a:p>
            <a:pPr marL="171450" indent="-171450">
              <a:buFont typeface="Arial" panose="020B0604020202020204" pitchFamily="34" charset="0"/>
              <a:buChar char="•"/>
            </a:pPr>
            <a:r>
              <a:rPr lang="en-US" sz="1200" b="1" dirty="0">
                <a:solidFill>
                  <a:srgbClr val="324959"/>
                </a:solidFill>
              </a:rPr>
              <a:t>The persecutions are not because the devil is winning, but because he is desperate!</a:t>
            </a:r>
          </a:p>
          <a:p>
            <a:pPr marL="628650" lvl="1" indent="-171450">
              <a:buFont typeface="Arial" panose="020B0604020202020204" pitchFamily="34" charset="0"/>
              <a:buChar char="•"/>
            </a:pPr>
            <a:r>
              <a:rPr lang="en-US" sz="1200" b="1" dirty="0">
                <a:solidFill>
                  <a:srgbClr val="324959"/>
                </a:solidFill>
              </a:rPr>
              <a:t>(12:12) READ</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66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indent="-175308">
              <a:buFont typeface="Arial" panose="020B0604020202020204" pitchFamily="34" charset="0"/>
              <a:buChar char="•"/>
            </a:pPr>
            <a:r>
              <a:rPr lang="en-US" sz="1100" b="1" dirty="0"/>
              <a:t>To them:</a:t>
            </a:r>
          </a:p>
          <a:p>
            <a:pPr marL="632508" lvl="1" indent="-175308">
              <a:buFont typeface="Arial" panose="020B0604020202020204" pitchFamily="34" charset="0"/>
              <a:buChar char="•"/>
            </a:pPr>
            <a:r>
              <a:rPr lang="en-US" sz="1100" b="1" dirty="0">
                <a:solidFill>
                  <a:srgbClr val="324959"/>
                </a:solidFill>
              </a:rPr>
              <a:t>Think outside the box (physical existence)</a:t>
            </a:r>
          </a:p>
          <a:p>
            <a:pPr marL="1089708" lvl="2" indent="-175308">
              <a:buFont typeface="Arial" panose="020B0604020202020204" pitchFamily="34" charset="0"/>
              <a:buChar char="•"/>
            </a:pPr>
            <a:r>
              <a:rPr lang="en-US" sz="1100" b="0" dirty="0">
                <a:solidFill>
                  <a:srgbClr val="324959"/>
                </a:solidFill>
              </a:rPr>
              <a:t>John showed that the ongoing conflict was being won or lost in heaven, not on earth.</a:t>
            </a:r>
          </a:p>
          <a:p>
            <a:pPr marL="632508" lvl="1" indent="-175308">
              <a:buFont typeface="Arial" panose="020B0604020202020204" pitchFamily="34" charset="0"/>
              <a:buChar char="•"/>
            </a:pPr>
            <a:r>
              <a:rPr lang="en-US" sz="1100" b="1" dirty="0">
                <a:solidFill>
                  <a:srgbClr val="324959"/>
                </a:solidFill>
              </a:rPr>
              <a:t>The faithful among God’s covenant people are protected by Him</a:t>
            </a:r>
          </a:p>
          <a:p>
            <a:pPr marL="1089708" lvl="2" indent="-175308">
              <a:buFont typeface="Arial" panose="020B0604020202020204" pitchFamily="34" charset="0"/>
              <a:buChar char="•"/>
            </a:pPr>
            <a:r>
              <a:rPr lang="en-US" sz="1100" b="0" dirty="0">
                <a:solidFill>
                  <a:srgbClr val="324959"/>
                </a:solidFill>
              </a:rPr>
              <a:t>The woman (which we will see refer to the faithful who are tied by covenant to  God) is protected and cared for by God</a:t>
            </a:r>
          </a:p>
          <a:p>
            <a:pPr marL="632508" lvl="1" indent="-175308">
              <a:buFont typeface="Arial" panose="020B0604020202020204" pitchFamily="34" charset="0"/>
              <a:buChar char="•"/>
            </a:pPr>
            <a:r>
              <a:rPr lang="en-US" sz="1100" b="1" dirty="0">
                <a:solidFill>
                  <a:srgbClr val="324959"/>
                </a:solidFill>
              </a:rPr>
              <a:t>The Devil is to be feared</a:t>
            </a:r>
          </a:p>
          <a:p>
            <a:pPr marL="1089708" lvl="2" indent="-175308">
              <a:buFont typeface="Arial" panose="020B0604020202020204" pitchFamily="34" charset="0"/>
              <a:buChar char="•"/>
            </a:pPr>
            <a:r>
              <a:rPr lang="en-US" sz="1100" b="0" dirty="0">
                <a:solidFill>
                  <a:srgbClr val="324959"/>
                </a:solidFill>
              </a:rPr>
              <a:t>The imagery shows his power.  The ultimate enemy of the people of God, and God Himself.  He, for a short while, would continue to trouble the people.</a:t>
            </a:r>
          </a:p>
          <a:p>
            <a:pPr marL="1089708" lvl="2" indent="-175308">
              <a:buFont typeface="Arial" panose="020B0604020202020204" pitchFamily="34" charset="0"/>
              <a:buChar char="•"/>
            </a:pPr>
            <a:r>
              <a:rPr lang="en-US" sz="1100" b="0" dirty="0">
                <a:solidFill>
                  <a:srgbClr val="324959"/>
                </a:solidFill>
              </a:rPr>
              <a:t>However, though to be feared (leading to dependence upon God for victory), he is not able to defeat God.  He is like a hurt animal, lashing out in desperation.</a:t>
            </a:r>
          </a:p>
          <a:p>
            <a:pPr marL="10287" lvl="0" indent="0">
              <a:buFont typeface="Arial" panose="020B0604020202020204" pitchFamily="34" charset="0"/>
              <a:buNone/>
            </a:pPr>
            <a:endParaRPr lang="en-US" sz="1100" b="0" i="1" dirty="0"/>
          </a:p>
          <a:p>
            <a:pPr marL="175308" indent="-175308">
              <a:buFont typeface="Arial" panose="020B0604020202020204" pitchFamily="34" charset="0"/>
              <a:buChar char="•"/>
            </a:pPr>
            <a:r>
              <a:rPr lang="en-US" sz="1100" b="1" dirty="0"/>
              <a:t>To us:</a:t>
            </a:r>
          </a:p>
          <a:p>
            <a:pPr marL="632508" lvl="1" indent="-175308">
              <a:buFont typeface="Arial" panose="020B0604020202020204" pitchFamily="34" charset="0"/>
              <a:buChar char="•"/>
            </a:pPr>
            <a:r>
              <a:rPr lang="en-US" sz="1100" b="1" dirty="0">
                <a:solidFill>
                  <a:srgbClr val="324959"/>
                </a:solidFill>
              </a:rPr>
              <a:t>Think outside the box (physical existence) (See what is behind the curtain!)</a:t>
            </a:r>
          </a:p>
          <a:p>
            <a:pPr marL="0" lvl="0" indent="0">
              <a:buFont typeface="Arial" panose="020B0604020202020204" pitchFamily="34" charset="0"/>
              <a:buNone/>
            </a:pPr>
            <a:r>
              <a:rPr lang="en-US" sz="1100" b="1" dirty="0">
                <a:solidFill>
                  <a:srgbClr val="324959"/>
                </a:solidFill>
              </a:rPr>
              <a:t>(2 Corinthians 5:6-8), </a:t>
            </a:r>
            <a:r>
              <a:rPr lang="en-US" sz="1100" b="0" i="1" dirty="0">
                <a:solidFill>
                  <a:srgbClr val="324959"/>
                </a:solidFill>
              </a:rPr>
              <a:t>“</a:t>
            </a:r>
            <a:r>
              <a:rPr lang="en-US" sz="1600" b="0" i="1" dirty="0"/>
              <a:t>So we are always confident, knowing that while we are at home in the body we are absent from the Lord.</a:t>
            </a:r>
            <a:r>
              <a:rPr lang="en-US" sz="1600" b="0" i="1" baseline="30000" dirty="0"/>
              <a:t> 7</a:t>
            </a:r>
            <a:r>
              <a:rPr lang="en-US" sz="1600" b="0" i="1" dirty="0"/>
              <a:t> </a:t>
            </a:r>
            <a:r>
              <a:rPr lang="en-US" sz="1600" b="0" i="1" u="sng" dirty="0"/>
              <a:t>For we walk by faith, not by sight</a:t>
            </a:r>
            <a:r>
              <a:rPr lang="en-US" sz="1600" b="0" i="1" dirty="0"/>
              <a:t>.</a:t>
            </a:r>
            <a:r>
              <a:rPr lang="en-US" sz="1600" b="0" i="1" baseline="30000" dirty="0"/>
              <a:t> 8</a:t>
            </a:r>
            <a:r>
              <a:rPr lang="en-US" sz="1600" b="0" i="1" dirty="0"/>
              <a:t> We are confident, yes, well pleased rather to be absent from the body and to be present with the Lord.”</a:t>
            </a:r>
          </a:p>
          <a:p>
            <a:pPr marL="0" lvl="0" indent="0">
              <a:buFont typeface="Arial" panose="020B0604020202020204" pitchFamily="34" charset="0"/>
              <a:buNone/>
            </a:pPr>
            <a:r>
              <a:rPr lang="en-US" sz="1600" b="1" dirty="0">
                <a:solidFill>
                  <a:srgbClr val="324959"/>
                </a:solidFill>
              </a:rPr>
              <a:t>(Revelation 1:1) [This is the purpose of God’s revelation, so that we can see what is REALLY going on!], </a:t>
            </a:r>
            <a:r>
              <a:rPr lang="en-US" sz="1600" b="0" i="1" dirty="0">
                <a:solidFill>
                  <a:srgbClr val="324959"/>
                </a:solidFill>
              </a:rPr>
              <a:t>“</a:t>
            </a:r>
            <a:r>
              <a:rPr lang="en-US" sz="1600" b="0" i="1" dirty="0"/>
              <a:t>The Revelation of Jesus Christ, which God gave Him to show His servants—things which must shortly take place.”</a:t>
            </a:r>
            <a:endParaRPr lang="en-US" sz="1100" b="0" i="1" dirty="0">
              <a:solidFill>
                <a:srgbClr val="324959"/>
              </a:solidFill>
            </a:endParaRPr>
          </a:p>
          <a:p>
            <a:pPr marL="632508" lvl="1" indent="-175308">
              <a:buFont typeface="Arial" panose="020B0604020202020204" pitchFamily="34" charset="0"/>
              <a:buChar char="•"/>
            </a:pPr>
            <a:r>
              <a:rPr lang="en-US" sz="1100" b="1" dirty="0">
                <a:solidFill>
                  <a:srgbClr val="324959"/>
                </a:solidFill>
              </a:rPr>
              <a:t>The faithful among God’s covenant people are protected by Him</a:t>
            </a:r>
          </a:p>
          <a:p>
            <a:pPr marL="0" lvl="0" indent="0">
              <a:buFont typeface="Arial" panose="020B0604020202020204" pitchFamily="34" charset="0"/>
              <a:buNone/>
            </a:pPr>
            <a:r>
              <a:rPr lang="en-US" sz="1100" b="1" dirty="0">
                <a:solidFill>
                  <a:srgbClr val="324959"/>
                </a:solidFill>
              </a:rPr>
              <a:t>(Isaiah 54:17), </a:t>
            </a:r>
            <a:r>
              <a:rPr lang="en-US" sz="1100" b="0" i="1" u="none" dirty="0">
                <a:solidFill>
                  <a:srgbClr val="324959"/>
                </a:solidFill>
              </a:rPr>
              <a:t>“</a:t>
            </a:r>
            <a:r>
              <a:rPr lang="en-US" sz="1600" b="0" i="1" u="none" dirty="0"/>
              <a:t>No weapon formed against you shall prosper, and every tongue which rises against you in judgment</a:t>
            </a:r>
            <a:br>
              <a:rPr lang="en-US" sz="1600" b="0" i="1" u="none" dirty="0"/>
            </a:br>
            <a:r>
              <a:rPr lang="en-US" sz="1600" b="0" i="1" u="none" dirty="0"/>
              <a:t>You shall condemn. This is the heritage of the servants of the Lord, and their righteousness is from Me,” says the Lord.”</a:t>
            </a:r>
          </a:p>
          <a:p>
            <a:pPr marL="0" lvl="0" indent="0">
              <a:buFont typeface="Arial" panose="020B0604020202020204" pitchFamily="34" charset="0"/>
              <a:buNone/>
            </a:pPr>
            <a:r>
              <a:rPr lang="en-US" sz="1600" b="1" i="0" u="none" dirty="0">
                <a:solidFill>
                  <a:srgbClr val="324959"/>
                </a:solidFill>
              </a:rPr>
              <a:t>(Hebrews 13:5-6), </a:t>
            </a:r>
            <a:r>
              <a:rPr lang="en-US" sz="1600" b="0" i="1" u="none" dirty="0">
                <a:solidFill>
                  <a:srgbClr val="324959"/>
                </a:solidFill>
              </a:rPr>
              <a:t>“</a:t>
            </a:r>
            <a:r>
              <a:rPr lang="en-US" sz="1600" i="1" dirty="0"/>
              <a:t>Let your conduct be without covetousness; be content with such things as you have. For He Himself has said, “I will never leave you nor forsake you.”</a:t>
            </a:r>
            <a:r>
              <a:rPr lang="en-US" sz="1600" i="1" baseline="30000" dirty="0"/>
              <a:t> 6</a:t>
            </a:r>
            <a:r>
              <a:rPr lang="en-US" sz="1600" i="1" dirty="0"/>
              <a:t> So we may boldly say: “The Lord is my helper; I will not fear. What can man do to me?”</a:t>
            </a:r>
            <a:endParaRPr lang="en-US" sz="1100" b="0" i="1" u="none" dirty="0">
              <a:solidFill>
                <a:srgbClr val="324959"/>
              </a:solidFill>
            </a:endParaRPr>
          </a:p>
          <a:p>
            <a:pPr marL="632508" lvl="1" indent="-175308">
              <a:buFont typeface="Arial" panose="020B0604020202020204" pitchFamily="34" charset="0"/>
              <a:buChar char="•"/>
            </a:pPr>
            <a:r>
              <a:rPr lang="en-US" sz="1100" b="1" dirty="0">
                <a:solidFill>
                  <a:srgbClr val="324959"/>
                </a:solidFill>
              </a:rPr>
              <a:t>The Devil is to be feared (but with the knowledge that dependence upon God brings ultimate victory!</a:t>
            </a:r>
          </a:p>
          <a:p>
            <a:pPr marL="0" lvl="0" indent="0">
              <a:buFont typeface="Arial" panose="020B0604020202020204" pitchFamily="34" charset="0"/>
              <a:buNone/>
            </a:pPr>
            <a:r>
              <a:rPr lang="en-US" sz="1100" b="1" dirty="0">
                <a:solidFill>
                  <a:srgbClr val="324959"/>
                </a:solidFill>
              </a:rPr>
              <a:t>(12:4,12) READ</a:t>
            </a:r>
          </a:p>
          <a:p>
            <a:pPr marL="0" lvl="0" indent="0">
              <a:buFont typeface="Arial" panose="020B0604020202020204" pitchFamily="34" charset="0"/>
              <a:buNone/>
            </a:pPr>
            <a:r>
              <a:rPr lang="en-US" sz="1100" b="1" dirty="0">
                <a:solidFill>
                  <a:srgbClr val="324959"/>
                </a:solidFill>
              </a:rPr>
              <a:t>(1 John 4:4-6), </a:t>
            </a:r>
            <a:r>
              <a:rPr lang="en-US" sz="1100" b="0" i="1" dirty="0">
                <a:solidFill>
                  <a:srgbClr val="324959"/>
                </a:solidFill>
              </a:rPr>
              <a:t>“</a:t>
            </a:r>
            <a:r>
              <a:rPr lang="en-US" sz="1600" b="0" i="1" dirty="0"/>
              <a:t>You are of God, little children, and have overcome them, because He who is in you is greater than he who is in the world.</a:t>
            </a:r>
            <a:r>
              <a:rPr lang="en-US" sz="1600" b="0" i="1" baseline="30000" dirty="0"/>
              <a:t> 5</a:t>
            </a:r>
            <a:r>
              <a:rPr lang="en-US" sz="1600" b="0" i="1" dirty="0"/>
              <a:t> They are of the world. Therefore they speak as of the world, and the world hears them.</a:t>
            </a:r>
            <a:r>
              <a:rPr lang="en-US" sz="1600" b="0" i="1" baseline="30000" dirty="0"/>
              <a:t> 6</a:t>
            </a:r>
            <a:r>
              <a:rPr lang="en-US" sz="1600" b="0" i="1" dirty="0"/>
              <a:t> We are of God. He who knows God hears us; he who is not of God does not hear us. By this we know the spirit of truth and the spirit of error.”</a:t>
            </a:r>
            <a:endParaRPr lang="en-US" sz="1100" b="0" i="1" dirty="0">
              <a:solidFill>
                <a:srgbClr val="324959"/>
              </a:solidFill>
            </a:endParaRPr>
          </a:p>
          <a:p>
            <a:pPr marL="632508" lvl="1"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623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Woman (1,4,6,13,14,15,16,17)</a:t>
            </a:r>
          </a:p>
          <a:p>
            <a:pPr marL="632508" lvl="1" indent="-175308">
              <a:buFont typeface="Arial" panose="020B0604020202020204" pitchFamily="34" charset="0"/>
              <a:buChar char="•"/>
            </a:pPr>
            <a:r>
              <a:rPr lang="en-US" b="1" i="0" dirty="0"/>
              <a:t>The protagonist of this scene (conflict between the dragon and the woman)</a:t>
            </a:r>
          </a:p>
          <a:p>
            <a:pPr marL="632508" lvl="1" indent="-175308">
              <a:buFont typeface="Arial" panose="020B0604020202020204" pitchFamily="34" charset="0"/>
              <a:buChar char="•"/>
            </a:pPr>
            <a:r>
              <a:rPr lang="en-US" b="0" i="0" dirty="0"/>
              <a:t>She gives birth to the male child (obviously a reference to the Christ)</a:t>
            </a:r>
          </a:p>
          <a:p>
            <a:pPr marL="632508" lvl="1" indent="-175308">
              <a:buFont typeface="Arial" panose="020B0604020202020204" pitchFamily="34" charset="0"/>
              <a:buChar char="•"/>
            </a:pPr>
            <a:r>
              <a:rPr lang="en-US" b="1" i="0" dirty="0"/>
              <a:t>Not a reference to the Virgin Mary (remember, this is symbolic language)</a:t>
            </a:r>
          </a:p>
          <a:p>
            <a:pPr marL="1089708" lvl="2" indent="-175308">
              <a:buFont typeface="Arial" panose="020B0604020202020204" pitchFamily="34" charset="0"/>
              <a:buChar char="•"/>
            </a:pPr>
            <a:r>
              <a:rPr lang="en-US" b="0" i="0" dirty="0"/>
              <a:t>Some say the Jewish nation (doesn’t fit in with post birth of the child)</a:t>
            </a:r>
          </a:p>
          <a:p>
            <a:pPr marL="1089708" lvl="2" indent="-175308">
              <a:buFont typeface="Arial" panose="020B0604020202020204" pitchFamily="34" charset="0"/>
              <a:buChar char="•"/>
            </a:pPr>
            <a:r>
              <a:rPr lang="en-US" b="0" i="0" dirty="0"/>
              <a:t>Some say references the church (doesn’t fit in with pre birth of the child)</a:t>
            </a:r>
          </a:p>
          <a:p>
            <a:pPr marL="1089708" lvl="2" indent="-175308">
              <a:buFont typeface="Arial" panose="020B0604020202020204" pitchFamily="34" charset="0"/>
              <a:buChar char="•"/>
            </a:pPr>
            <a:r>
              <a:rPr lang="en-US" b="0" i="0" dirty="0"/>
              <a:t>Best explanation is that the woman symbolizes the faithful remnant of God’s covenant people</a:t>
            </a:r>
          </a:p>
          <a:p>
            <a:pPr marL="632508" lvl="1" indent="-175308">
              <a:buFont typeface="Arial" panose="020B0604020202020204" pitchFamily="34" charset="0"/>
              <a:buChar char="•"/>
            </a:pPr>
            <a:r>
              <a:rPr lang="en-US" b="1" i="0" dirty="0"/>
              <a:t>The birth of the Christ came through the Covenant promise to Abraham (though, ironically the Jewish nation rejected the Christ).</a:t>
            </a:r>
          </a:p>
          <a:p>
            <a:pPr marL="632508" lvl="1" indent="-175308">
              <a:buFont typeface="Arial" panose="020B0604020202020204" pitchFamily="34" charset="0"/>
              <a:buChar char="•"/>
            </a:pPr>
            <a:r>
              <a:rPr lang="en-US" b="0" i="0" dirty="0"/>
              <a:t>The church came through the redemptive work of the Christ, it did not birth the Christ, so thinking of the woman as the church doesn’t quite fit.</a:t>
            </a:r>
          </a:p>
          <a:p>
            <a:pPr marL="632508" lvl="1" indent="-175308">
              <a:buFont typeface="Arial" panose="020B0604020202020204" pitchFamily="34" charset="0"/>
              <a:buChar char="•"/>
            </a:pPr>
            <a:r>
              <a:rPr lang="en-US" b="1" i="0" dirty="0"/>
              <a:t>Homer Hailey says:  “The woman can best be thought of as the spiritual remnant of God’s people who, in faithfulness, had kept covenant with Him.</a:t>
            </a:r>
          </a:p>
          <a:p>
            <a:pPr marL="0" lvl="0" indent="0">
              <a:buFont typeface="Arial" panose="020B0604020202020204" pitchFamily="34" charset="0"/>
              <a:buNone/>
            </a:pPr>
            <a:r>
              <a:rPr lang="en-US" b="1" i="0" dirty="0"/>
              <a:t>(Micah 4:10), </a:t>
            </a:r>
            <a:r>
              <a:rPr lang="en-US" b="0" i="1" dirty="0"/>
              <a:t>“</a:t>
            </a:r>
            <a:r>
              <a:rPr lang="en-US" i="1" dirty="0"/>
              <a:t>Be in pain, and labor to bring forth, O daughter of Zion, Like a woman in birth pangs. For now you shall go forth from the city, You shall dwell in the field, And to Babylon you shall go. There you shall be delivered; There the Lord will redeem you From the hand of your enemies.”</a:t>
            </a:r>
          </a:p>
          <a:p>
            <a:pPr marL="1085850" lvl="2" indent="-171450">
              <a:buFont typeface="Arial" panose="020B0604020202020204" pitchFamily="34" charset="0"/>
              <a:buChar char="•"/>
            </a:pPr>
            <a:r>
              <a:rPr lang="en-US" b="0" i="0" dirty="0"/>
              <a:t>According to Micah, the nation would be given up until the time that redemption came.  The one brought forth in labor is a reference to the Messiah-King</a:t>
            </a:r>
          </a:p>
          <a:p>
            <a:pPr marL="0" lvl="0" indent="0">
              <a:buFont typeface="Arial" panose="020B0604020202020204" pitchFamily="34" charset="0"/>
              <a:buNone/>
            </a:pPr>
            <a:r>
              <a:rPr lang="en-US" b="1" i="0" dirty="0"/>
              <a:t>(Micah 5:2), </a:t>
            </a:r>
            <a:r>
              <a:rPr lang="en-US" b="0" i="1" dirty="0"/>
              <a:t>“</a:t>
            </a:r>
            <a:r>
              <a:rPr lang="en-US" i="1" dirty="0"/>
              <a:t>But you, Bethlehem Ephrathah, Though you are little among the thousands of Judah, Yet out of you shall come forth to Me The One to be Ruler in Israel, Whose goings forth are from of old, From everlasting.”</a:t>
            </a:r>
          </a:p>
          <a:p>
            <a:pPr marL="1085850" lvl="2" indent="-171450">
              <a:buFont typeface="Arial" panose="020B0604020202020204" pitchFamily="34" charset="0"/>
              <a:buChar char="•"/>
            </a:pPr>
            <a:r>
              <a:rPr lang="en-US" b="0" i="0" dirty="0"/>
              <a:t>Isaiah identified the bearer of the man-child as the spiritual remnant of Zion</a:t>
            </a:r>
          </a:p>
          <a:p>
            <a:pPr marL="0" lvl="0" indent="0">
              <a:buFont typeface="Arial" panose="020B0604020202020204" pitchFamily="34" charset="0"/>
              <a:buNone/>
            </a:pPr>
            <a:r>
              <a:rPr lang="en-US" b="1" i="1" dirty="0"/>
              <a:t>(Isaiah 66:7-11), </a:t>
            </a:r>
            <a:r>
              <a:rPr lang="en-US" b="0" i="1" dirty="0"/>
              <a:t>“</a:t>
            </a:r>
            <a:r>
              <a:rPr lang="en-US" i="1" dirty="0"/>
              <a:t>Before she was in labor, she gave birth; Before her pain came, She delivered a male child. </a:t>
            </a:r>
            <a:r>
              <a:rPr lang="en-US" i="1" baseline="30000" dirty="0"/>
              <a:t>8</a:t>
            </a:r>
            <a:r>
              <a:rPr lang="en-US" i="1" dirty="0"/>
              <a:t> Who has heard such a thing? Who has seen such things? Shall the earth be made to give birth in one day? </a:t>
            </a:r>
            <a:r>
              <a:rPr lang="en-US" i="1" u="sng" dirty="0"/>
              <a:t>Or shall a nation be born at once</a:t>
            </a:r>
            <a:r>
              <a:rPr lang="en-US" i="1" dirty="0"/>
              <a:t>? For as soon as </a:t>
            </a:r>
            <a:r>
              <a:rPr lang="en-US" i="1" u="sng" dirty="0"/>
              <a:t>Zion was in labor</a:t>
            </a:r>
            <a:r>
              <a:rPr lang="en-US" i="1" dirty="0"/>
              <a:t>, She gave birth to her children. </a:t>
            </a:r>
            <a:r>
              <a:rPr lang="en-US" i="1" baseline="30000" dirty="0"/>
              <a:t>9</a:t>
            </a:r>
            <a:r>
              <a:rPr lang="en-US" i="1" dirty="0"/>
              <a:t> Shall I bring to the time of birth, and not cause delivery?” says the Lord. “Shall I who cause delivery shut up the womb?” says your God. </a:t>
            </a:r>
            <a:r>
              <a:rPr lang="en-US" i="1" baseline="30000" dirty="0"/>
              <a:t>10</a:t>
            </a:r>
            <a:r>
              <a:rPr lang="en-US" i="1" dirty="0"/>
              <a:t> “Rejoice with Jerusalem, And be glad with her, all you who love her; Rejoice for joy with her, all you who mourn for her; </a:t>
            </a:r>
            <a:r>
              <a:rPr lang="en-US" i="1" baseline="30000" dirty="0"/>
              <a:t>11</a:t>
            </a:r>
            <a:r>
              <a:rPr lang="en-US" i="1" dirty="0"/>
              <a:t> That you may feed and be satisfied With the consolation of her bosom, That you may drink deeply and be delighted With the abundance of her glory.”</a:t>
            </a:r>
          </a:p>
          <a:p>
            <a:pPr marL="1543050" lvl="3" indent="-171450">
              <a:buFont typeface="Arial" panose="020B0604020202020204" pitchFamily="34" charset="0"/>
              <a:buChar char="•"/>
            </a:pPr>
            <a:r>
              <a:rPr lang="en-US" b="0" i="0" dirty="0"/>
              <a:t>Not only the birth of the </a:t>
            </a:r>
            <a:r>
              <a:rPr lang="en-US" b="0" i="0" dirty="0" err="1"/>
              <a:t>manchild</a:t>
            </a:r>
            <a:r>
              <a:rPr lang="en-US" b="0" i="0" dirty="0"/>
              <a:t>, but the new nation that would come through Him</a:t>
            </a:r>
          </a:p>
          <a:p>
            <a:pPr marL="1543050" lvl="3" indent="-171450">
              <a:buFont typeface="Arial" panose="020B0604020202020204" pitchFamily="34" charset="0"/>
              <a:buChar char="•"/>
            </a:pPr>
            <a:r>
              <a:rPr lang="en-US" b="0" i="0" dirty="0"/>
              <a:t>Through the faithful </a:t>
            </a:r>
            <a:r>
              <a:rPr lang="en-US" b="0" i="0" dirty="0" err="1"/>
              <a:t>remant</a:t>
            </a:r>
            <a:r>
              <a:rPr lang="en-US" b="0" i="0" dirty="0"/>
              <a:t> of Israel, the Christ was born, at last bringing in to reality the new spiritual nation!  The kingdom of Christ</a:t>
            </a:r>
          </a:p>
          <a:p>
            <a:pPr marL="175308" lvl="0" indent="-175308">
              <a:buFont typeface="Arial" panose="020B0604020202020204" pitchFamily="34" charset="0"/>
              <a:buChar char="•"/>
            </a:pPr>
            <a:r>
              <a:rPr lang="en-US" b="1" i="0" dirty="0"/>
              <a:t>Garland/12 Stars (1)</a:t>
            </a:r>
          </a:p>
          <a:p>
            <a:pPr marL="628650" lvl="1" indent="-171450">
              <a:buFont typeface="Arial" panose="020B0604020202020204" pitchFamily="34" charset="0"/>
              <a:buChar char="•"/>
            </a:pPr>
            <a:r>
              <a:rPr lang="en-US" b="0" i="0" dirty="0"/>
              <a:t>Along with the woman being clothed with the sun, and the moon at her feet, an indication of great glory.</a:t>
            </a:r>
          </a:p>
          <a:p>
            <a:pPr marL="628650" lvl="1" indent="-171450">
              <a:buFont typeface="Arial" panose="020B0604020202020204" pitchFamily="34" charset="0"/>
              <a:buChar char="•"/>
            </a:pPr>
            <a:r>
              <a:rPr lang="en-US" b="0" i="0" dirty="0"/>
              <a:t>The garland of stars, like the sun and moon, represent </a:t>
            </a:r>
            <a:r>
              <a:rPr lang="en-US" b="0" i="0" u="sng" dirty="0"/>
              <a:t>light (therefore righteousness)</a:t>
            </a:r>
          </a:p>
          <a:p>
            <a:pPr marL="0" lvl="0" indent="0">
              <a:buFont typeface="Arial" panose="020B0604020202020204" pitchFamily="34" charset="0"/>
              <a:buNone/>
            </a:pPr>
            <a:r>
              <a:rPr lang="en-US" b="1" i="0" dirty="0"/>
              <a:t>(1 John 1:5-7), </a:t>
            </a:r>
            <a:r>
              <a:rPr lang="en-US" b="0" i="1" dirty="0"/>
              <a:t>“</a:t>
            </a:r>
            <a:r>
              <a:rPr lang="en-US" i="1" dirty="0"/>
              <a:t>This is the message which we have heard from Him and declare to you, that God is light and in Him is no darkness at all.</a:t>
            </a:r>
            <a:r>
              <a:rPr lang="en-US" i="1" baseline="30000" dirty="0"/>
              <a:t> 6</a:t>
            </a:r>
            <a:r>
              <a:rPr lang="en-US" i="1" dirty="0"/>
              <a:t> If we say that we have fellowship with Him, and walk in darkness, we lie and do not practice the truth.</a:t>
            </a:r>
            <a:r>
              <a:rPr lang="en-US" i="1" baseline="30000" dirty="0"/>
              <a:t> 7</a:t>
            </a:r>
            <a:r>
              <a:rPr lang="en-US" i="1" dirty="0"/>
              <a:t> But if we walk in the light as He is in the light, we have fellowship with one another, and the blood of Jesus Christ His Son cleanses us from all sin.”</a:t>
            </a:r>
            <a:endParaRPr lang="en-US" b="0" i="1" dirty="0"/>
          </a:p>
          <a:p>
            <a:pPr marL="628650" lvl="1" indent="-171450">
              <a:buFont typeface="Arial" panose="020B0604020202020204" pitchFamily="34" charset="0"/>
              <a:buChar char="•"/>
            </a:pPr>
            <a:r>
              <a:rPr lang="en-US" b="0" i="0" dirty="0"/>
              <a:t>Garland (Gk. Stephanos) – A mark of royal or exalted rank.  The royal crown of victory.  (Contrast with the crown upon the dragon.  (Gk. Diadem) – a different type of crown.  Some say there is a significance to the fact that Satan is never referred to as wearing the “</a:t>
            </a:r>
            <a:r>
              <a:rPr lang="en-US" b="0" i="0" dirty="0" err="1"/>
              <a:t>stephanos</a:t>
            </a:r>
            <a:r>
              <a:rPr lang="en-US" b="0" i="0" dirty="0"/>
              <a:t>” crown</a:t>
            </a:r>
          </a:p>
          <a:p>
            <a:pPr marL="628650" lvl="1" indent="-171450">
              <a:buFont typeface="Arial" panose="020B0604020202020204" pitchFamily="34" charset="0"/>
              <a:buChar char="•"/>
            </a:pPr>
            <a:r>
              <a:rPr lang="en-US" b="0" i="0" dirty="0"/>
              <a:t>12 is a number indicating wholeness or completion. (The number of the tribes of Israel making up the nation). </a:t>
            </a:r>
          </a:p>
          <a:p>
            <a:pPr marL="175308" lvl="0" indent="-175308">
              <a:buFont typeface="Arial" panose="020B0604020202020204" pitchFamily="34" charset="0"/>
              <a:buChar char="•"/>
            </a:pPr>
            <a:r>
              <a:rPr lang="en-US" b="1" i="0" dirty="0"/>
              <a:t>Male Child (1,4,5,13)</a:t>
            </a:r>
          </a:p>
          <a:p>
            <a:pPr marL="632508" lvl="1" indent="-175308">
              <a:buFont typeface="Arial" panose="020B0604020202020204" pitchFamily="34" charset="0"/>
              <a:buChar char="•"/>
            </a:pPr>
            <a:r>
              <a:rPr lang="en-US" b="0" i="0" dirty="0"/>
              <a:t>The male child refers to the Christ (the coming of the </a:t>
            </a:r>
            <a:r>
              <a:rPr lang="en-US" b="0" i="0" dirty="0" err="1"/>
              <a:t>Annointed</a:t>
            </a:r>
            <a:r>
              <a:rPr lang="en-US" b="0" i="0" dirty="0"/>
              <a:t>).</a:t>
            </a:r>
          </a:p>
          <a:p>
            <a:pPr marL="632508" lvl="1" indent="-175308">
              <a:buFont typeface="Arial" panose="020B0604020202020204" pitchFamily="34" charset="0"/>
              <a:buChar char="•"/>
            </a:pPr>
            <a:r>
              <a:rPr lang="en-US" b="0" i="0" dirty="0"/>
              <a:t>Verse 5 clearly indicates the entirety of the Christ’s time on earth.</a:t>
            </a:r>
          </a:p>
          <a:p>
            <a:pPr marL="632508" lvl="1" indent="-175308">
              <a:buFont typeface="Arial" panose="020B0604020202020204" pitchFamily="34" charset="0"/>
              <a:buChar char="•"/>
            </a:pPr>
            <a:r>
              <a:rPr lang="en-US" b="0" i="0" dirty="0"/>
              <a:t>The reference to His rule is indicative of His absolute authority!</a:t>
            </a:r>
          </a:p>
          <a:p>
            <a:pPr marL="0" lvl="0" indent="0">
              <a:buFont typeface="Arial" panose="020B0604020202020204" pitchFamily="34" charset="0"/>
              <a:buNone/>
            </a:pPr>
            <a:r>
              <a:rPr lang="en-US" b="1" i="0" dirty="0"/>
              <a:t>(Ephesians 1:20-23), </a:t>
            </a:r>
            <a:r>
              <a:rPr lang="en-US" b="0" i="1" dirty="0"/>
              <a:t>“which He worked in Christ when He raised Him from the dead and seated Him at His right hand in the heavenly places,</a:t>
            </a:r>
            <a:r>
              <a:rPr lang="en-US" b="0" i="1" baseline="30000" dirty="0"/>
              <a:t> 21</a:t>
            </a:r>
            <a:r>
              <a:rPr lang="en-US" b="0" i="1" dirty="0"/>
              <a:t> far above all principality and power and might and dominion, and every name that is named, not only in this age but also in that which is to come. </a:t>
            </a:r>
            <a:r>
              <a:rPr lang="en-US" b="0" i="1" baseline="30000" dirty="0"/>
              <a:t>22</a:t>
            </a:r>
            <a:r>
              <a:rPr lang="en-US" b="0" i="1" dirty="0"/>
              <a:t> And He put all things under His feet, and gave Him to be head over all things to the church,</a:t>
            </a:r>
            <a:r>
              <a:rPr lang="en-US" b="0" i="1" baseline="30000" dirty="0"/>
              <a:t> 23</a:t>
            </a:r>
            <a:r>
              <a:rPr lang="en-US" b="0" i="1" dirty="0"/>
              <a:t> which is His body, the fullness of Him who fills all in all.”</a:t>
            </a:r>
          </a:p>
          <a:p>
            <a:pPr marL="0" lvl="0" indent="0">
              <a:buFont typeface="Arial" panose="020B0604020202020204" pitchFamily="34" charset="0"/>
              <a:buNone/>
            </a:pPr>
            <a:r>
              <a:rPr lang="en-US" b="1" i="0" dirty="0"/>
              <a:t>(Revelation 1:4-5), </a:t>
            </a:r>
            <a:r>
              <a:rPr lang="en-US" b="0" i="1" dirty="0"/>
              <a:t>“John, to the seven churches which are in Asia: Grace to you and peace from Him who is and who was and who is to come, and from the seven Spirits who are before His throne,</a:t>
            </a:r>
            <a:r>
              <a:rPr lang="en-US" b="0" i="1" baseline="30000" dirty="0"/>
              <a:t> 5</a:t>
            </a:r>
            <a:r>
              <a:rPr lang="en-US" b="0" i="1" dirty="0"/>
              <a:t> and </a:t>
            </a:r>
            <a:r>
              <a:rPr lang="en-US" b="0" i="1" u="sng" dirty="0"/>
              <a:t>from Jesus Christ, the faithful witness, the firstborn from the dead, and the ruler over the kings of the earth</a:t>
            </a:r>
            <a:r>
              <a:rPr lang="en-US" b="0" i="1" dirty="0"/>
              <a:t>.”</a:t>
            </a:r>
          </a:p>
          <a:p>
            <a:pPr marL="175308" lvl="0" indent="-175308">
              <a:buFont typeface="Arial" panose="020B0604020202020204" pitchFamily="34" charset="0"/>
              <a:buChar char="•"/>
            </a:pPr>
            <a:r>
              <a:rPr lang="en-US" b="1" i="0" dirty="0"/>
              <a:t>Fiery Red Dragon (3,4,7,9,12,13,14,15,16,17)</a:t>
            </a:r>
          </a:p>
          <a:p>
            <a:pPr marL="632508" lvl="1" indent="-175308">
              <a:buFont typeface="Arial" panose="020B0604020202020204" pitchFamily="34" charset="0"/>
              <a:buChar char="•"/>
            </a:pPr>
            <a:r>
              <a:rPr lang="en-US" b="0" i="0" dirty="0"/>
              <a:t>The question of “WHO” the dragon is, is answered in 12:9 READ</a:t>
            </a:r>
          </a:p>
          <a:p>
            <a:pPr marL="632508" lvl="1" indent="-175308">
              <a:buFont typeface="Arial" panose="020B0604020202020204" pitchFamily="34" charset="0"/>
              <a:buChar char="•"/>
            </a:pPr>
            <a:r>
              <a:rPr lang="en-US" b="0" i="0" dirty="0"/>
              <a:t>The significance of the description is found in his power and capability</a:t>
            </a:r>
          </a:p>
          <a:p>
            <a:pPr marL="0" lvl="0" indent="0">
              <a:buFont typeface="Arial" panose="020B0604020202020204" pitchFamily="34" charset="0"/>
              <a:buNone/>
            </a:pPr>
            <a:r>
              <a:rPr lang="en-US" b="1" i="0" dirty="0"/>
              <a:t>(1 Peter 5:8), </a:t>
            </a:r>
            <a:r>
              <a:rPr lang="en-US" b="0" i="1" dirty="0"/>
              <a:t>“</a:t>
            </a:r>
            <a:r>
              <a:rPr lang="en-US" i="1" dirty="0"/>
              <a:t>Be sober, be vigilant; because your adversary the devil walks about like a roaring lion, seeking whom he may devour.”</a:t>
            </a:r>
          </a:p>
          <a:p>
            <a:pPr marL="0" lvl="0" indent="0">
              <a:buFont typeface="Arial" panose="020B0604020202020204" pitchFamily="34" charset="0"/>
              <a:buNone/>
            </a:pPr>
            <a:r>
              <a:rPr lang="en-US" b="1" i="0" dirty="0"/>
              <a:t>(Revelation 9:11) [Ruler of the bottomless pit, king of the locust plague], </a:t>
            </a:r>
            <a:r>
              <a:rPr lang="en-US" b="0" i="1" dirty="0"/>
              <a:t>“</a:t>
            </a:r>
            <a:r>
              <a:rPr lang="en-US" i="1" dirty="0"/>
              <a:t>And they had as king over them the angel of the bottomless pit, whose name in Hebrew is Abaddon, but in Greek he has the name Apollyon.”</a:t>
            </a:r>
          </a:p>
          <a:p>
            <a:pPr marL="0" lvl="0" indent="0">
              <a:buFont typeface="Arial" panose="020B0604020202020204" pitchFamily="34" charset="0"/>
              <a:buNone/>
            </a:pPr>
            <a:r>
              <a:rPr lang="en-US" b="1" i="0" dirty="0"/>
              <a:t>(Ephesians 6:10-13), </a:t>
            </a:r>
            <a:r>
              <a:rPr lang="en-US" b="0" i="1" dirty="0"/>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endParaRPr lang="en-US" b="0" i="1" dirty="0"/>
          </a:p>
          <a:p>
            <a:pPr marL="175308" lvl="0" indent="-175308">
              <a:buFont typeface="Arial" panose="020B0604020202020204" pitchFamily="34" charset="0"/>
              <a:buChar char="•"/>
            </a:pPr>
            <a:r>
              <a:rPr lang="en-US" b="1" i="0" dirty="0"/>
              <a:t>7 Heads/ Diadems (3) – ON the Serpent</a:t>
            </a:r>
          </a:p>
          <a:p>
            <a:pPr marL="632508" lvl="1" indent="-175308">
              <a:buFont typeface="Arial" panose="020B0604020202020204" pitchFamily="34" charset="0"/>
              <a:buChar char="•"/>
            </a:pPr>
            <a:r>
              <a:rPr lang="en-US" b="0" i="0" dirty="0"/>
              <a:t>Number 7 indicates completion – hence, full of intelligence</a:t>
            </a:r>
          </a:p>
          <a:p>
            <a:pPr marL="0" lvl="0" indent="0">
              <a:buFont typeface="Arial" panose="020B0604020202020204" pitchFamily="34" charset="0"/>
              <a:buNone/>
            </a:pPr>
            <a:r>
              <a:rPr lang="en-US" b="1" i="0" dirty="0"/>
              <a:t>(2 Corinthians 11:3) [Warning from Paul], </a:t>
            </a:r>
            <a:r>
              <a:rPr lang="en-US" b="0" i="1" dirty="0"/>
              <a:t>“But I fear, lest somehow, as the serpent deceived Eve by his craftiness, so your minds may be corrupted from the simplicity that is in Christ.”</a:t>
            </a:r>
          </a:p>
          <a:p>
            <a:pPr marL="632508" lvl="1" indent="-175308">
              <a:buFont typeface="Arial" panose="020B0604020202020204" pitchFamily="34" charset="0"/>
              <a:buChar char="•"/>
            </a:pPr>
            <a:r>
              <a:rPr lang="en-US" b="0" i="0" dirty="0"/>
              <a:t>Diadems –Crown.  A place of authority or royalty in the realm of Evil.</a:t>
            </a:r>
          </a:p>
          <a:p>
            <a:pPr marL="632508" lvl="1" indent="-175308">
              <a:buFont typeface="Arial" panose="020B0604020202020204" pitchFamily="34" charset="0"/>
              <a:buChar char="•"/>
            </a:pPr>
            <a:r>
              <a:rPr lang="en-US" b="0" i="0" dirty="0"/>
              <a:t>Note:  A different word used than (</a:t>
            </a:r>
            <a:r>
              <a:rPr lang="en-US" b="0" i="0" dirty="0" err="1"/>
              <a:t>stephanos</a:t>
            </a:r>
            <a:r>
              <a:rPr lang="en-US" b="0" i="0" dirty="0"/>
              <a:t>) used in other places</a:t>
            </a:r>
          </a:p>
          <a:p>
            <a:pPr marL="632508" lvl="1" indent="-175308">
              <a:buFont typeface="Arial" panose="020B0604020202020204" pitchFamily="34" charset="0"/>
              <a:buChar char="•"/>
            </a:pPr>
            <a:r>
              <a:rPr lang="en-US" b="0" i="0" dirty="0"/>
              <a:t>Analysis of difference (Lenski)</a:t>
            </a:r>
          </a:p>
          <a:p>
            <a:pPr marL="1089708" lvl="2" indent="-175308">
              <a:buFont typeface="Arial" panose="020B0604020202020204" pitchFamily="34" charset="0"/>
              <a:buChar char="•"/>
            </a:pPr>
            <a:r>
              <a:rPr lang="en-US" b="0" i="0" dirty="0"/>
              <a:t>“We note that Jesus received a </a:t>
            </a:r>
            <a:r>
              <a:rPr lang="en-US" b="0" i="0" dirty="0" err="1"/>
              <a:t>stephanos</a:t>
            </a:r>
            <a:r>
              <a:rPr lang="en-US" b="0" i="0" dirty="0"/>
              <a:t> of thorns and then was mocked as King of the Jews. Here the woman has the twelve stars as her </a:t>
            </a:r>
            <a:r>
              <a:rPr lang="en-US" b="0" i="0" dirty="0" err="1"/>
              <a:t>stephanos</a:t>
            </a:r>
            <a:r>
              <a:rPr lang="en-US" b="0" i="0" dirty="0"/>
              <a:t>, her symbol of victory… The dragon has no </a:t>
            </a:r>
            <a:r>
              <a:rPr lang="en-US" b="0" i="0" dirty="0" err="1"/>
              <a:t>stephanos</a:t>
            </a:r>
            <a:r>
              <a:rPr lang="en-US" b="0" i="0" dirty="0"/>
              <a:t>, not even a usurped wreath of victory, but only “diadems,” royal fillets of pretended kingship, symbols of arrogated dominion. (365).</a:t>
            </a:r>
          </a:p>
          <a:p>
            <a:pPr marL="175308" lvl="0" indent="-175308">
              <a:buFont typeface="Arial" panose="020B0604020202020204" pitchFamily="34" charset="0"/>
              <a:buChar char="•"/>
            </a:pPr>
            <a:r>
              <a:rPr lang="en-US" b="1" i="0" dirty="0"/>
              <a:t>10 Horns (3)</a:t>
            </a:r>
          </a:p>
          <a:p>
            <a:pPr marL="632508" lvl="1" indent="-175308">
              <a:buFont typeface="Arial" panose="020B0604020202020204" pitchFamily="34" charset="0"/>
              <a:buChar char="•"/>
            </a:pPr>
            <a:r>
              <a:rPr lang="en-US" b="0" i="0" dirty="0"/>
              <a:t>10 is a complete number indicating fullness or strength</a:t>
            </a:r>
          </a:p>
          <a:p>
            <a:pPr marL="632508" lvl="1" indent="-175308">
              <a:buFont typeface="Arial" panose="020B0604020202020204" pitchFamily="34" charset="0"/>
              <a:buChar char="•"/>
            </a:pPr>
            <a:r>
              <a:rPr lang="en-US" b="0" i="0" dirty="0"/>
              <a:t>The Dragon has mighty power, exercising sovereignty over the darkness of the world.</a:t>
            </a:r>
          </a:p>
          <a:p>
            <a:pPr marL="0" lvl="0" indent="0">
              <a:buFont typeface="Arial" panose="020B0604020202020204" pitchFamily="34" charset="0"/>
              <a:buNone/>
            </a:pPr>
            <a:r>
              <a:rPr lang="en-US" b="1" i="0" dirty="0"/>
              <a:t>(Colossians 1:13-14) [The significance of our deliverance], </a:t>
            </a:r>
            <a:r>
              <a:rPr lang="en-US" b="0" i="1" dirty="0"/>
              <a:t>“He has delivered us from the power of darkness and conveyed us into the kingdom of the Son of His love,</a:t>
            </a:r>
            <a:r>
              <a:rPr lang="en-US" b="0" i="1" baseline="30000" dirty="0"/>
              <a:t> 14</a:t>
            </a:r>
            <a:r>
              <a:rPr lang="en-US" b="0" i="1" dirty="0"/>
              <a:t> in whom we have redemption through His blood, the forgiveness of sins.”</a:t>
            </a:r>
          </a:p>
          <a:p>
            <a:pPr marL="175308" lvl="0" indent="-175308">
              <a:buFont typeface="Arial" panose="020B0604020202020204" pitchFamily="34" charset="0"/>
              <a:buChar char="•"/>
            </a:pPr>
            <a:r>
              <a:rPr lang="en-US" b="1" i="0" dirty="0"/>
              <a:t>1/3 stars (4)</a:t>
            </a:r>
          </a:p>
          <a:p>
            <a:pPr marL="632508" lvl="1" indent="-175308">
              <a:buFont typeface="Arial" panose="020B0604020202020204" pitchFamily="34" charset="0"/>
              <a:buChar char="•"/>
            </a:pPr>
            <a:r>
              <a:rPr lang="en-US" b="0" i="0" dirty="0"/>
              <a:t>Symbolic of the greatness of Satan’s power.  Though it is limited by God.</a:t>
            </a:r>
          </a:p>
          <a:p>
            <a:pPr marL="632508" lvl="1" indent="-175308">
              <a:buFont typeface="Arial" panose="020B0604020202020204" pitchFamily="34" charset="0"/>
              <a:buChar char="•"/>
            </a:pPr>
            <a:r>
              <a:rPr lang="en-US" b="0" i="0" dirty="0"/>
              <a:t>Also, how ineffectual this power is towards the woman and her Child, though it seems so fearsome.  (Because God is in control).</a:t>
            </a:r>
          </a:p>
          <a:p>
            <a:pPr marL="175308" lvl="0" indent="-175308">
              <a:buFont typeface="Arial" panose="020B0604020202020204" pitchFamily="34" charset="0"/>
              <a:buChar char="•"/>
            </a:pPr>
            <a:endParaRPr lang="en-US" b="1" i="0" dirty="0"/>
          </a:p>
          <a:p>
            <a:pPr marL="175308" lvl="0" indent="-175308">
              <a:buFont typeface="Arial" panose="020B0604020202020204" pitchFamily="34" charset="0"/>
              <a:buChar char="•"/>
            </a:pPr>
            <a:r>
              <a:rPr lang="en-US" b="1" i="0" dirty="0"/>
              <a:t>Start Here on 6/13/21</a:t>
            </a:r>
          </a:p>
          <a:p>
            <a:pPr marL="175308" lvl="0" indent="-175308">
              <a:buFont typeface="Arial" panose="020B0604020202020204" pitchFamily="34" charset="0"/>
              <a:buChar char="•"/>
            </a:pPr>
            <a:endParaRPr lang="en-US" b="1" i="0" dirty="0"/>
          </a:p>
          <a:p>
            <a:pPr marL="175308" lvl="0" indent="-175308">
              <a:buFont typeface="Arial" panose="020B0604020202020204" pitchFamily="34" charset="0"/>
              <a:buChar char="•"/>
            </a:pPr>
            <a:r>
              <a:rPr lang="en-US" b="1" i="0" dirty="0"/>
              <a:t>Devour (4)</a:t>
            </a:r>
          </a:p>
          <a:p>
            <a:pPr marL="632508" lvl="1" indent="-175308">
              <a:buFont typeface="Arial" panose="020B0604020202020204" pitchFamily="34" charset="0"/>
              <a:buChar char="•"/>
            </a:pPr>
            <a:r>
              <a:rPr lang="en-US" b="1" i="0" dirty="0"/>
              <a:t>Satan has constantly sought to destroy (devour) the Christ, and even the promise of His coming.</a:t>
            </a:r>
          </a:p>
          <a:p>
            <a:pPr marL="0" lvl="0" indent="0">
              <a:buFont typeface="Arial" panose="020B0604020202020204" pitchFamily="34" charset="0"/>
              <a:buNone/>
            </a:pPr>
            <a:r>
              <a:rPr lang="en-US" b="1" i="0" dirty="0"/>
              <a:t>(Genesis 3:15), “</a:t>
            </a:r>
            <a:r>
              <a:rPr lang="en-US" dirty="0"/>
              <a:t>And I will put enmity between you and the woman, and between your seed and her Seed; He shall bruise your head, and you shall bruise His heel.”</a:t>
            </a:r>
          </a:p>
          <a:p>
            <a:pPr marL="0" lvl="0" indent="0">
              <a:buFont typeface="Arial" panose="020B0604020202020204" pitchFamily="34" charset="0"/>
              <a:buNone/>
            </a:pPr>
            <a:r>
              <a:rPr lang="en-US" b="1" i="0" dirty="0"/>
              <a:t>(Luke 4:13), [After Jesus successful resistance to his temptation in the wilderness], </a:t>
            </a:r>
            <a:r>
              <a:rPr lang="en-US" b="0" i="1" dirty="0"/>
              <a:t>“Now when the devil had ended every temptation, he departed from Him until an opportune time.”</a:t>
            </a:r>
          </a:p>
          <a:p>
            <a:pPr marL="175308" lvl="0" indent="-175308">
              <a:buFont typeface="Arial" panose="020B0604020202020204" pitchFamily="34" charset="0"/>
              <a:buChar char="•"/>
            </a:pPr>
            <a:r>
              <a:rPr lang="en-US" b="1" i="0" dirty="0"/>
              <a:t>Rod of Iron (5) – characterization of the male child’s rule</a:t>
            </a:r>
          </a:p>
          <a:p>
            <a:pPr marL="632508" lvl="1" indent="-175308">
              <a:buFont typeface="Arial" panose="020B0604020202020204" pitchFamily="34" charset="0"/>
              <a:buChar char="•"/>
            </a:pPr>
            <a:r>
              <a:rPr lang="en-US" b="0" i="0" dirty="0"/>
              <a:t>An indication of the Messiah’s ability to wage war against evil</a:t>
            </a:r>
          </a:p>
          <a:p>
            <a:pPr marL="632508" lvl="1" indent="-175308">
              <a:buFont typeface="Arial" panose="020B0604020202020204" pitchFamily="34" charset="0"/>
              <a:buChar char="•"/>
            </a:pPr>
            <a:r>
              <a:rPr lang="en-US" b="0" i="0" dirty="0"/>
              <a:t>The rod indicates a firm rule.  In control.</a:t>
            </a:r>
          </a:p>
          <a:p>
            <a:pPr marL="0" lvl="0" indent="0">
              <a:buFont typeface="Arial" panose="020B0604020202020204" pitchFamily="34" charset="0"/>
              <a:buNone/>
            </a:pPr>
            <a:r>
              <a:rPr lang="en-US" b="1" i="0" dirty="0"/>
              <a:t>(Ephesians 1:20-23), </a:t>
            </a:r>
            <a:r>
              <a:rPr lang="en-US" b="0" i="1" dirty="0"/>
              <a:t>“which He worked in Christ when He raised Him from the dead and seated Him at His right hand in the heavenly places,</a:t>
            </a:r>
            <a:r>
              <a:rPr lang="en-US" b="0" i="1" baseline="30000" dirty="0"/>
              <a:t> 21</a:t>
            </a:r>
            <a:r>
              <a:rPr lang="en-US" b="0" i="1" dirty="0"/>
              <a:t> far above all principality and power and might and dominion, and every name that is named, not only in this age but also in that which is to come.</a:t>
            </a:r>
            <a:br>
              <a:rPr lang="en-US" b="0" i="1" dirty="0"/>
            </a:br>
            <a:r>
              <a:rPr lang="en-US" b="0" i="1" baseline="30000" dirty="0"/>
              <a:t>22</a:t>
            </a:r>
            <a:r>
              <a:rPr lang="en-US" b="0" i="1" dirty="0"/>
              <a:t> And He put all things under His feet, and gave Him to be head over all things to the church,</a:t>
            </a:r>
            <a:r>
              <a:rPr lang="en-US" b="0" i="1" baseline="30000" dirty="0"/>
              <a:t> 23</a:t>
            </a:r>
            <a:r>
              <a:rPr lang="en-US" b="0" i="1" dirty="0"/>
              <a:t> which is His body, the fullness of Him who fills all in all.”</a:t>
            </a:r>
          </a:p>
          <a:p>
            <a:pPr marL="632508" lvl="1" indent="-175308">
              <a:buFont typeface="Arial" panose="020B0604020202020204" pitchFamily="34" charset="0"/>
              <a:buChar char="•"/>
            </a:pPr>
            <a:r>
              <a:rPr lang="en-US" b="0" i="0" dirty="0"/>
              <a:t>It does not indicate despotism or tyranny</a:t>
            </a:r>
          </a:p>
          <a:p>
            <a:pPr marL="0" lvl="0" indent="0">
              <a:buFont typeface="Arial" panose="020B0604020202020204" pitchFamily="34" charset="0"/>
              <a:buNone/>
            </a:pPr>
            <a:r>
              <a:rPr lang="en-US" b="1" i="0" dirty="0"/>
              <a:t>(Matthew 11:28-30), </a:t>
            </a:r>
            <a:r>
              <a:rPr lang="en-US" b="0" i="1" dirty="0"/>
              <a:t>“</a:t>
            </a:r>
            <a:r>
              <a:rPr lang="en-US" i="1" dirty="0"/>
              <a:t>Come to Me, all you who labor and are heavy laden, and I will give you rest.</a:t>
            </a:r>
            <a:r>
              <a:rPr lang="en-US" i="1" baseline="30000" dirty="0"/>
              <a:t> 29</a:t>
            </a:r>
            <a:r>
              <a:rPr lang="en-US" i="1" dirty="0"/>
              <a:t> Take My yoke upon you and learn from Me, for I am gentle and lowly in heart, and you will find rest for your souls.</a:t>
            </a:r>
            <a:r>
              <a:rPr lang="en-US" i="1" baseline="30000" dirty="0"/>
              <a:t> 30</a:t>
            </a:r>
            <a:r>
              <a:rPr lang="en-US" i="1" dirty="0"/>
              <a:t> For My yoke is easy and My burden is light.”</a:t>
            </a:r>
            <a:endParaRPr lang="en-US" b="0" i="1" dirty="0"/>
          </a:p>
          <a:p>
            <a:pPr marL="175308" lvl="0" indent="-175308">
              <a:buFont typeface="Arial" panose="020B0604020202020204" pitchFamily="34" charset="0"/>
              <a:buChar char="•"/>
            </a:pPr>
            <a:r>
              <a:rPr lang="en-US" b="1" i="0" dirty="0"/>
              <a:t>Wilderness (6,14)</a:t>
            </a:r>
          </a:p>
          <a:p>
            <a:pPr marL="632508" lvl="1" indent="-175308">
              <a:buFont typeface="Arial" panose="020B0604020202020204" pitchFamily="34" charset="0"/>
              <a:buChar char="•"/>
            </a:pPr>
            <a:r>
              <a:rPr lang="en-US" b="0" i="0" dirty="0"/>
              <a:t>A refuge for those God protects.  (Where the enemies of God are not present)</a:t>
            </a:r>
          </a:p>
          <a:p>
            <a:pPr marL="632508" lvl="1" indent="-175308">
              <a:buFont typeface="Arial" panose="020B0604020202020204" pitchFamily="34" charset="0"/>
              <a:buChar char="•"/>
            </a:pPr>
            <a:r>
              <a:rPr lang="en-US" b="0" i="0" dirty="0"/>
              <a:t>Where the woman receives nourishment (cf. vs. 14)</a:t>
            </a:r>
          </a:p>
          <a:p>
            <a:pPr marL="175308" lvl="0" indent="-175308">
              <a:buFont typeface="Arial" panose="020B0604020202020204" pitchFamily="34" charset="0"/>
              <a:buChar char="•"/>
            </a:pPr>
            <a:r>
              <a:rPr lang="en-US" b="1" i="0" dirty="0"/>
              <a:t>1,260 Days (6)</a:t>
            </a:r>
          </a:p>
          <a:p>
            <a:pPr marL="632508" lvl="1" indent="-175308">
              <a:buFont typeface="Arial" panose="020B0604020202020204" pitchFamily="34" charset="0"/>
              <a:buChar char="•"/>
            </a:pPr>
            <a:r>
              <a:rPr lang="en-US" b="0" i="0" dirty="0"/>
              <a:t>3.5 years.  A period we have already discussed in Scene 8</a:t>
            </a:r>
          </a:p>
          <a:p>
            <a:pPr marL="632508" lvl="1" indent="-175308">
              <a:buFont typeface="Arial" panose="020B0604020202020204" pitchFamily="34" charset="0"/>
              <a:buChar char="•"/>
            </a:pPr>
            <a:r>
              <a:rPr lang="en-US" b="0" i="0" dirty="0"/>
              <a:t>The time in which the beast and the false prophet wage persecution</a:t>
            </a:r>
            <a:r>
              <a:rPr lang="en-US" b="1" i="0" dirty="0"/>
              <a:t> (11:2-3) READ</a:t>
            </a:r>
          </a:p>
          <a:p>
            <a:pPr marL="175308" lvl="0" indent="-175308">
              <a:buFont typeface="Arial" panose="020B0604020202020204" pitchFamily="34" charset="0"/>
              <a:buChar char="•"/>
            </a:pPr>
            <a:r>
              <a:rPr lang="en-US" b="1" i="0" dirty="0"/>
              <a:t>Michael (7)</a:t>
            </a:r>
          </a:p>
          <a:p>
            <a:pPr marL="632508" lvl="1" indent="-175308">
              <a:buFont typeface="Arial" panose="020B0604020202020204" pitchFamily="34" charset="0"/>
              <a:buChar char="•"/>
            </a:pPr>
            <a:r>
              <a:rPr lang="en-US" b="0" i="0" dirty="0"/>
              <a:t>Archangel</a:t>
            </a:r>
          </a:p>
          <a:p>
            <a:pPr marL="0" lvl="0" indent="0">
              <a:buFont typeface="Arial" panose="020B0604020202020204" pitchFamily="34" charset="0"/>
              <a:buNone/>
            </a:pPr>
            <a:r>
              <a:rPr lang="en-US" b="1" i="0" dirty="0"/>
              <a:t>(Jude 9), </a:t>
            </a:r>
            <a:r>
              <a:rPr lang="en-US" b="0" i="1" dirty="0"/>
              <a:t>“</a:t>
            </a:r>
            <a:r>
              <a:rPr lang="en-US" i="1" dirty="0"/>
              <a:t>Yet Michael the archangel, in contending with the devil, when he disputed about the body of Moses, dared not bring against him a reviling accusation, but said, “The Lord rebuke you!”</a:t>
            </a:r>
          </a:p>
          <a:p>
            <a:pPr marL="632508" lvl="1" indent="-175308">
              <a:buFont typeface="Arial" panose="020B0604020202020204" pitchFamily="34" charset="0"/>
              <a:buChar char="•"/>
            </a:pPr>
            <a:r>
              <a:rPr lang="en-US" b="0" i="0" dirty="0"/>
              <a:t>One of the chief princes (Daniel 10:13)</a:t>
            </a:r>
          </a:p>
          <a:p>
            <a:pPr marL="632508" lvl="1" indent="-175308">
              <a:buFont typeface="Arial" panose="020B0604020202020204" pitchFamily="34" charset="0"/>
              <a:buChar char="•"/>
            </a:pPr>
            <a:r>
              <a:rPr lang="en-US" b="0" i="0" dirty="0"/>
              <a:t>‘the prince of Israel’ (Daniel 10:21)</a:t>
            </a:r>
          </a:p>
          <a:p>
            <a:pPr marL="632508" lvl="1" indent="-175308">
              <a:buFont typeface="Arial" panose="020B0604020202020204" pitchFamily="34" charset="0"/>
              <a:buChar char="•"/>
            </a:pPr>
            <a:r>
              <a:rPr lang="en-US" b="0" i="0" dirty="0"/>
              <a:t>‘the great prince’ (Daniel 12:1)</a:t>
            </a:r>
          </a:p>
          <a:p>
            <a:pPr marL="632508" lvl="1" indent="-175308">
              <a:buFont typeface="Arial" panose="020B0604020202020204" pitchFamily="34" charset="0"/>
              <a:buChar char="•"/>
            </a:pPr>
            <a:r>
              <a:rPr lang="en-US" b="0" i="0" dirty="0"/>
              <a:t>A leader of the host of heaven, battling against the dragon</a:t>
            </a:r>
          </a:p>
          <a:p>
            <a:pPr marL="632508" lvl="1" indent="-175308">
              <a:buFont typeface="Arial" panose="020B0604020202020204" pitchFamily="34" charset="0"/>
              <a:buChar char="•"/>
            </a:pPr>
            <a:r>
              <a:rPr lang="en-US" b="0" i="0" dirty="0"/>
              <a:t>(</a:t>
            </a:r>
            <a:r>
              <a:rPr lang="en-US" b="0" i="0" dirty="0" err="1"/>
              <a:t>Harkrider</a:t>
            </a:r>
            <a:r>
              <a:rPr lang="en-US" b="0" i="0" dirty="0"/>
              <a:t>), “Michael was the leader of the army of holy angels whom God used to defeat the army of Satan in his heavenly attempt to destroy Christ. The effect of this battle is that the purpose and plan of God in Christ are fully accomplished (Ephesians 3:10-11).”</a:t>
            </a:r>
          </a:p>
          <a:p>
            <a:pPr marL="175308" lvl="0" indent="-175308">
              <a:buFont typeface="Arial" panose="020B0604020202020204" pitchFamily="34" charset="0"/>
              <a:buChar char="•"/>
            </a:pPr>
            <a:r>
              <a:rPr lang="en-US" b="1" i="0" dirty="0"/>
              <a:t>Cast to earth (9)</a:t>
            </a:r>
          </a:p>
          <a:p>
            <a:pPr marL="632508" lvl="1" indent="-175308">
              <a:buFont typeface="Arial" panose="020B0604020202020204" pitchFamily="34" charset="0"/>
              <a:buChar char="•"/>
            </a:pPr>
            <a:r>
              <a:rPr lang="en-US" b="0" i="0" dirty="0"/>
              <a:t>The battle is won in heaven</a:t>
            </a:r>
          </a:p>
          <a:p>
            <a:pPr marL="632508" lvl="1" indent="-175308">
              <a:buFont typeface="Arial" panose="020B0604020202020204" pitchFamily="34" charset="0"/>
              <a:buChar char="•"/>
            </a:pPr>
            <a:r>
              <a:rPr lang="en-US" b="0" i="0" dirty="0"/>
              <a:t>Though persecution continues on earth, the devil is defeated, his time is short! (cf. vs. 12).</a:t>
            </a:r>
          </a:p>
          <a:p>
            <a:pPr marL="175308" lvl="0" indent="-175308">
              <a:buFont typeface="Arial" panose="020B0604020202020204" pitchFamily="34" charset="0"/>
              <a:buChar char="•"/>
            </a:pPr>
            <a:r>
              <a:rPr lang="en-US" b="1" i="0" dirty="0"/>
              <a:t>Wings of eagle (14)</a:t>
            </a:r>
          </a:p>
          <a:p>
            <a:pPr marL="632508" lvl="1" indent="-175308">
              <a:buFont typeface="Arial" panose="020B0604020202020204" pitchFamily="34" charset="0"/>
              <a:buChar char="•"/>
            </a:pPr>
            <a:r>
              <a:rPr lang="en-US" b="0" i="0" dirty="0"/>
              <a:t>Eagles wings indicated God’s protection from Egypt, taken into the wilderness</a:t>
            </a:r>
          </a:p>
          <a:p>
            <a:pPr marL="0" lvl="0" indent="0">
              <a:buFont typeface="Arial" panose="020B0604020202020204" pitchFamily="34" charset="0"/>
              <a:buNone/>
            </a:pPr>
            <a:r>
              <a:rPr lang="en-US" b="1" i="0" dirty="0"/>
              <a:t>(Exodus 19:4), </a:t>
            </a:r>
            <a:r>
              <a:rPr lang="en-US" i="1" dirty="0"/>
              <a:t>“You have seen what I did to the Egyptians, and how I bore you on eagles’ wings and brought you to Myself.”</a:t>
            </a:r>
          </a:p>
          <a:p>
            <a:pPr marL="632508" lvl="1" indent="-175308">
              <a:buFont typeface="Arial" panose="020B0604020202020204" pitchFamily="34" charset="0"/>
              <a:buChar char="•"/>
            </a:pPr>
            <a:r>
              <a:rPr lang="en-US" b="0" i="0" dirty="0"/>
              <a:t>In the same way, refuge is given to the faithful. (This is spiritual refuge or protection).  They will be able to resist the devil.</a:t>
            </a:r>
          </a:p>
          <a:p>
            <a:pPr marL="632508" lvl="1" indent="-175308">
              <a:buFont typeface="Arial" panose="020B0604020202020204" pitchFamily="34" charset="0"/>
              <a:buChar char="•"/>
            </a:pPr>
            <a:r>
              <a:rPr lang="en-US" b="0" i="0" dirty="0"/>
              <a:t>Despite physical persecution, they will be “more than conquerors” (cf. Romans 8:35-39)</a:t>
            </a:r>
          </a:p>
          <a:p>
            <a:pPr marL="175308" lvl="0" indent="-175308">
              <a:buFont typeface="Arial" panose="020B0604020202020204" pitchFamily="34" charset="0"/>
              <a:buChar char="•"/>
            </a:pPr>
            <a:r>
              <a:rPr lang="en-US" b="1" i="0" dirty="0"/>
              <a:t>Time, Times &amp; ½ time (14)</a:t>
            </a:r>
          </a:p>
          <a:p>
            <a:pPr marL="632508" lvl="1" indent="-175308">
              <a:buFont typeface="Arial" panose="020B0604020202020204" pitchFamily="34" charset="0"/>
              <a:buChar char="•"/>
            </a:pPr>
            <a:r>
              <a:rPr lang="en-US" b="0" i="0" dirty="0"/>
              <a:t>3.5 years. A reference to the same period of time as noted in chapter 11</a:t>
            </a:r>
          </a:p>
          <a:p>
            <a:pPr marL="632508" lvl="1" indent="-175308">
              <a:buFont typeface="Arial" panose="020B0604020202020204" pitchFamily="34" charset="0"/>
              <a:buChar char="•"/>
            </a:pPr>
            <a:r>
              <a:rPr lang="en-US" b="1" i="0" dirty="0"/>
              <a:t>(</a:t>
            </a:r>
            <a:r>
              <a:rPr lang="en-US" b="1" i="0" dirty="0" err="1"/>
              <a:t>Harkrider</a:t>
            </a:r>
            <a:r>
              <a:rPr lang="en-US" b="1" i="0" dirty="0"/>
              <a:t>), </a:t>
            </a:r>
            <a:r>
              <a:rPr lang="en-US" b="0" i="0" dirty="0"/>
              <a:t>“The gospel of God’s kingdom is being preached, but the recipients are under severe persecution from the Roman Empire. However, the promise being assured throughout Revelation is that God will nourish his people during the time of testing.</a:t>
            </a:r>
          </a:p>
          <a:p>
            <a:pPr marL="175308" lvl="0" indent="-175308">
              <a:buFont typeface="Arial" panose="020B0604020202020204" pitchFamily="34" charset="0"/>
              <a:buChar char="•"/>
            </a:pPr>
            <a:r>
              <a:rPr lang="en-US" b="1" i="0" dirty="0"/>
              <a:t>The flood (15,16)</a:t>
            </a:r>
          </a:p>
          <a:p>
            <a:pPr marL="632508" lvl="1" indent="-175308">
              <a:buFont typeface="Arial" panose="020B0604020202020204" pitchFamily="34" charset="0"/>
              <a:buChar char="•"/>
            </a:pPr>
            <a:r>
              <a:rPr lang="en-US" b="0" i="0" dirty="0"/>
              <a:t>In the OT, a flood signified tribulation from the ungodly</a:t>
            </a:r>
          </a:p>
          <a:p>
            <a:pPr marL="0" lvl="0" indent="0">
              <a:buFont typeface="Arial" panose="020B0604020202020204" pitchFamily="34" charset="0"/>
              <a:buNone/>
            </a:pPr>
            <a:r>
              <a:rPr lang="en-US" b="1" i="0" dirty="0"/>
              <a:t>(Isaiah 8:5-8), </a:t>
            </a:r>
            <a:r>
              <a:rPr lang="en-US" b="0" i="1" dirty="0"/>
              <a:t>“</a:t>
            </a:r>
            <a:r>
              <a:rPr lang="en-US" i="1" dirty="0"/>
              <a:t>The Lord also spoke to me again, saying: </a:t>
            </a:r>
            <a:r>
              <a:rPr lang="en-US" i="1" baseline="30000" dirty="0"/>
              <a:t>6</a:t>
            </a:r>
            <a:r>
              <a:rPr lang="en-US" i="1" dirty="0"/>
              <a:t> “Inasmuch as these people refused The waters of </a:t>
            </a:r>
            <a:r>
              <a:rPr lang="en-US" i="1" dirty="0" err="1"/>
              <a:t>Shiloah</a:t>
            </a:r>
            <a:r>
              <a:rPr lang="en-US" i="1" dirty="0"/>
              <a:t> that flow softly, And rejoice in </a:t>
            </a:r>
            <a:r>
              <a:rPr lang="en-US" i="1" dirty="0" err="1"/>
              <a:t>Rezin</a:t>
            </a:r>
            <a:r>
              <a:rPr lang="en-US" i="1" dirty="0"/>
              <a:t> and in </a:t>
            </a:r>
            <a:r>
              <a:rPr lang="en-US" i="1" dirty="0" err="1"/>
              <a:t>Remaliah's</a:t>
            </a:r>
            <a:r>
              <a:rPr lang="en-US" i="1" dirty="0"/>
              <a:t> son; </a:t>
            </a:r>
            <a:r>
              <a:rPr lang="en-US" i="1" baseline="30000" dirty="0"/>
              <a:t>7</a:t>
            </a:r>
            <a:r>
              <a:rPr lang="en-US" i="1" dirty="0"/>
              <a:t> Now therefore, behold, the Lord brings up over them The waters of the River, strong and mighty— The king of Assyria and all his glory; He will go up over all his channels And go over all his banks. </a:t>
            </a:r>
            <a:r>
              <a:rPr lang="en-US" i="1" baseline="30000" dirty="0"/>
              <a:t>8</a:t>
            </a:r>
            <a:r>
              <a:rPr lang="en-US" i="1" dirty="0"/>
              <a:t> He will pass through Judah, He will overflow and pass over, He will reach up to the neck; And the stretching out of his wings Will fill the breadth of Your land, O Immanuel.”</a:t>
            </a:r>
          </a:p>
          <a:p>
            <a:pPr marL="628650" lvl="1" indent="-171450">
              <a:buFont typeface="Arial" panose="020B0604020202020204" pitchFamily="34" charset="0"/>
              <a:buChar char="•"/>
            </a:pPr>
            <a:r>
              <a:rPr lang="en-US" b="0" i="0" dirty="0"/>
              <a:t>However, God is able to dry up rivers to protect His faithful!</a:t>
            </a:r>
          </a:p>
          <a:p>
            <a:pPr marL="0" lvl="0" indent="0">
              <a:buFont typeface="Arial" panose="020B0604020202020204" pitchFamily="34" charset="0"/>
              <a:buNone/>
            </a:pPr>
            <a:r>
              <a:rPr lang="en-US" b="1" i="0" dirty="0"/>
              <a:t>(Isaiah 42:14) [Within a promise of God to help those who are His], </a:t>
            </a:r>
            <a:r>
              <a:rPr lang="en-US" b="0" i="1" dirty="0"/>
              <a:t>“I will lay waste the mountains and hills, And dry up all their vegetation; I will make the rivers coastlands, And I will dry up the pools.”</a:t>
            </a:r>
          </a:p>
          <a:p>
            <a:pPr marL="628650" lvl="1" indent="-171450">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071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Earth (16)</a:t>
            </a:r>
          </a:p>
          <a:p>
            <a:pPr marL="632508" lvl="1" indent="-175308">
              <a:buFont typeface="Arial" panose="020B0604020202020204" pitchFamily="34" charset="0"/>
              <a:buChar char="•"/>
            </a:pPr>
            <a:r>
              <a:rPr lang="en-US" b="0" i="0" dirty="0"/>
              <a:t>Represents the political powers and peoples who diverted and weakened the Roman Empire</a:t>
            </a:r>
          </a:p>
          <a:p>
            <a:pPr marL="632508" lvl="1" indent="-175308">
              <a:buFont typeface="Arial" panose="020B0604020202020204" pitchFamily="34" charset="0"/>
              <a:buChar char="•"/>
            </a:pPr>
            <a:r>
              <a:rPr lang="en-US" b="0" i="0" dirty="0"/>
              <a:t>Political uprisings, wars, conflicts were used by God to protect and sustain His people</a:t>
            </a:r>
          </a:p>
          <a:p>
            <a:pPr marL="632508" lvl="1" indent="-175308">
              <a:buFont typeface="Arial" panose="020B0604020202020204" pitchFamily="34" charset="0"/>
              <a:buChar char="•"/>
            </a:pPr>
            <a:r>
              <a:rPr lang="en-US" b="0" i="0" dirty="0"/>
              <a:t>God’s providence is seen in the affairs of men.  (Though often not recognized).</a:t>
            </a:r>
          </a:p>
          <a:p>
            <a:pPr marL="0" lvl="0" indent="0">
              <a:buFont typeface="Arial" panose="020B0604020202020204" pitchFamily="34" charset="0"/>
              <a:buNone/>
            </a:pPr>
            <a:r>
              <a:rPr lang="en-US" b="1" i="0" dirty="0"/>
              <a:t>(Acts 17:26-27), </a:t>
            </a:r>
            <a:r>
              <a:rPr lang="en-US" b="0" i="1" dirty="0"/>
              <a:t>“</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endParaRPr lang="en-US" b="0" i="1" dirty="0"/>
          </a:p>
          <a:p>
            <a:pPr marL="175308" lvl="0" indent="-175308">
              <a:buFont typeface="Arial" panose="020B0604020202020204" pitchFamily="34" charset="0"/>
              <a:buChar char="•"/>
            </a:pPr>
            <a:r>
              <a:rPr lang="en-US" b="1" i="0" dirty="0"/>
              <a:t>Make war (17)</a:t>
            </a:r>
          </a:p>
          <a:p>
            <a:pPr marL="632508" lvl="1" indent="-175308">
              <a:buFont typeface="Arial" panose="020B0604020202020204" pitchFamily="34" charset="0"/>
              <a:buChar char="•"/>
            </a:pPr>
            <a:r>
              <a:rPr lang="en-US" b="1" i="0" dirty="0"/>
              <a:t>This an indication of the persecution being felt by the children of God</a:t>
            </a:r>
          </a:p>
          <a:p>
            <a:pPr marL="175308" lvl="0" indent="-175308">
              <a:buFont typeface="Arial" panose="020B0604020202020204" pitchFamily="34" charset="0"/>
              <a:buChar char="•"/>
            </a:pPr>
            <a:r>
              <a:rPr lang="en-US" b="1" i="0" dirty="0"/>
              <a:t>Woman’s offspring (17)</a:t>
            </a:r>
          </a:p>
          <a:p>
            <a:pPr marL="632508" lvl="1" indent="-175308" algn="l">
              <a:buFont typeface="Arial" panose="020B0604020202020204" pitchFamily="34" charset="0"/>
              <a:buChar char="•"/>
            </a:pPr>
            <a:r>
              <a:rPr lang="en-US" b="0" i="0" dirty="0"/>
              <a:t>In that present time, the people who are faithful to the covenant.  Individuals who faithfully obey the gospel and live by it.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764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24959"/>
                </a:solidFill>
              </a:rPr>
              <a:t>Chapter 12 reveals the scope of the conflict which had engulfed the faithful at that time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protagonists and antagonists of the conflict are here introduced</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woman (Representing those who are of the covenant of God (faithful to Him)</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child (Representing the  Messiah)</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dragon (Representing Satan, 12:9)</a:t>
            </a:r>
          </a:p>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24959"/>
                </a:solidFill>
              </a:rPr>
              <a:t>The plot is simple</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devil is defeated in Heaven (God’s victory through His redemptive scheme is assured)</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324959"/>
                </a:solidFill>
              </a:rPr>
              <a:t>The efforts of the devil on earth is due to his desperate realization that time is short</a:t>
            </a:r>
          </a:p>
          <a:p>
            <a:pPr marL="102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324959"/>
                </a:solidFill>
              </a:rPr>
              <a:t>(12:12), </a:t>
            </a:r>
            <a:r>
              <a:rPr lang="en-US" sz="1200" b="0" i="1" dirty="0">
                <a:solidFill>
                  <a:srgbClr val="324959"/>
                </a:solidFill>
              </a:rPr>
              <a:t>“</a:t>
            </a:r>
            <a:r>
              <a:rPr lang="en-US" b="0" i="1" dirty="0"/>
              <a:t>Therefore rejoice, O heavens, and you who dwell in them! Woe to the inhabitants of the earth and the sea! For the devil has come down to you, having great wrath, because he knows that he has a short time.”</a:t>
            </a:r>
          </a:p>
          <a:p>
            <a:pPr marL="18173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24959"/>
                </a:solidFill>
              </a:rPr>
              <a:t>The comfort for the godly is obvious from this text</a:t>
            </a:r>
          </a:p>
          <a:p>
            <a:pPr marL="638937"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24959"/>
                </a:solidFill>
              </a:rPr>
              <a:t>In every way, God thwarts the efforts of the Devil, His defeat in heaven is total, and his time is short.  Faithfulness begets eternal reward </a:t>
            </a:r>
          </a:p>
          <a:p>
            <a:pPr marL="10287" lvl="0" indent="0">
              <a:buFont typeface="Arial" panose="020B0604020202020204" pitchFamily="34" charset="0"/>
              <a:buNone/>
            </a:pPr>
            <a:endParaRPr lang="en-US" b="0"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6104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Introductory thoughts:  </a:t>
            </a:r>
          </a:p>
          <a:p>
            <a:pPr marL="171450" indent="-171450">
              <a:buFont typeface="Arial" panose="020B0604020202020204" pitchFamily="34" charset="0"/>
              <a:buChar char="•"/>
            </a:pPr>
            <a:r>
              <a:rPr lang="en-US" sz="1100" b="1" dirty="0"/>
              <a:t>Here in this text we see the way in which Satan wars against the seed of the woman on the earth</a:t>
            </a:r>
          </a:p>
          <a:p>
            <a:pPr marL="0" indent="0">
              <a:buFont typeface="Arial" panose="020B0604020202020204" pitchFamily="34" charset="0"/>
              <a:buNone/>
            </a:pPr>
            <a:r>
              <a:rPr lang="en-US" sz="1100" b="1" dirty="0"/>
              <a:t>(12:17), </a:t>
            </a:r>
            <a:r>
              <a:rPr lang="en-US" sz="1100" b="0" i="1" dirty="0"/>
              <a:t>“</a:t>
            </a:r>
            <a:r>
              <a:rPr lang="en-US" sz="1600" b="0" i="1" dirty="0"/>
              <a:t>And the dragon was enraged with the woman, and he went to make war with the rest of her offspring, who keep the commandments of God and have the testimony of Jesus Christ.”</a:t>
            </a:r>
            <a:endParaRPr lang="en-US" sz="1100" b="0" i="1" dirty="0"/>
          </a:p>
          <a:p>
            <a:pPr marL="628650" lvl="1" indent="-171450">
              <a:buFont typeface="Arial" panose="020B0604020202020204" pitchFamily="34" charset="0"/>
              <a:buChar char="•"/>
            </a:pPr>
            <a:r>
              <a:rPr lang="en-US" sz="1100" b="0" dirty="0"/>
              <a:t>There are two beasts introduced in the 13</a:t>
            </a:r>
            <a:r>
              <a:rPr lang="en-US" sz="1100" b="0" baseline="30000" dirty="0"/>
              <a:t>th</a:t>
            </a:r>
            <a:r>
              <a:rPr lang="en-US" sz="1100" b="0" dirty="0"/>
              <a:t> chapter.  The first is the beast from the sea, and we will next be introduced to the beast from the earth.</a:t>
            </a:r>
          </a:p>
          <a:p>
            <a:pPr marL="628650" lvl="1" indent="-171450">
              <a:buFont typeface="Arial" panose="020B0604020202020204" pitchFamily="34" charset="0"/>
              <a:buChar char="•"/>
            </a:pPr>
            <a:r>
              <a:rPr lang="en-US" sz="1100" b="1" dirty="0"/>
              <a:t>So that you will have some understanding from the beginning of this reading</a:t>
            </a:r>
          </a:p>
          <a:p>
            <a:pPr marL="1085850" lvl="2" indent="-171450">
              <a:buFont typeface="Arial" panose="020B0604020202020204" pitchFamily="34" charset="0"/>
              <a:buChar char="•"/>
            </a:pPr>
            <a:r>
              <a:rPr lang="en-US" sz="1100" b="0" dirty="0"/>
              <a:t>The beast from the sea represents political power (as a parallel, study Daniel 7)</a:t>
            </a:r>
          </a:p>
          <a:p>
            <a:pPr marL="1085850" lvl="2" indent="-171450">
              <a:buFont typeface="Arial" panose="020B0604020202020204" pitchFamily="34" charset="0"/>
              <a:buChar char="•"/>
            </a:pPr>
            <a:r>
              <a:rPr lang="en-US" sz="1100" b="0" dirty="0"/>
              <a:t>The beast from the earth (also referred to as the false prophet) references religious power</a:t>
            </a:r>
          </a:p>
          <a:p>
            <a:pPr marL="628650" lvl="1" indent="-171450">
              <a:buFont typeface="Arial" panose="020B0604020202020204" pitchFamily="34" charset="0"/>
              <a:buChar char="•"/>
            </a:pPr>
            <a:r>
              <a:rPr lang="en-US" sz="1100" b="1" dirty="0"/>
              <a:t>Their efforts are to </a:t>
            </a:r>
            <a:r>
              <a:rPr lang="en-US" sz="1100" b="0" i="1" dirty="0"/>
              <a:t>“make war with the rest of her [the woman’s] offspring, who keep the commandments of God and have the testimony of Jesus Christ.”</a:t>
            </a:r>
          </a:p>
          <a:p>
            <a:endParaRPr lang="en-US" sz="1100" b="1" dirty="0"/>
          </a:p>
          <a:p>
            <a:r>
              <a:rPr lang="en-US" sz="1100" b="1" dirty="0"/>
              <a:t>Scene 10 (Chapter 13:1-10) – The Beast from the Sea</a:t>
            </a:r>
          </a:p>
          <a:p>
            <a:r>
              <a:rPr lang="en-US" sz="1100" b="1" dirty="0"/>
              <a:t>READ THE TEXT</a:t>
            </a:r>
          </a:p>
          <a:p>
            <a:endParaRPr lang="en-US" sz="1100" b="1" i="1" dirty="0"/>
          </a:p>
          <a:p>
            <a:r>
              <a:rPr lang="en-US" sz="1100" b="1" i="0" dirty="0"/>
              <a:t>What are the emotions and impressions you have, upon the first reading?</a:t>
            </a:r>
          </a:p>
          <a:p>
            <a:pPr marL="285750" lvl="0" indent="-285750">
              <a:buFont typeface="Arial" panose="020B0604020202020204" pitchFamily="34" charset="0"/>
              <a:buChar char="•"/>
            </a:pPr>
            <a:r>
              <a:rPr lang="en-US" sz="1600" b="1" i="0" dirty="0"/>
              <a:t>The description of the beast from the sea is similar to that of the dragon in the previous chapter</a:t>
            </a:r>
          </a:p>
          <a:p>
            <a:pPr marL="742950" lvl="1" indent="-285750">
              <a:buFont typeface="Arial" panose="020B0604020202020204" pitchFamily="34" charset="0"/>
              <a:buChar char="•"/>
            </a:pPr>
            <a:r>
              <a:rPr lang="en-US" sz="1600" b="0" i="0" dirty="0"/>
              <a:t>While similar in description, they are not identical, and they are two different individuals.</a:t>
            </a:r>
          </a:p>
          <a:p>
            <a:pPr marL="742950" lvl="1" indent="-285750">
              <a:buFont typeface="Arial" panose="020B0604020202020204" pitchFamily="34" charset="0"/>
              <a:buChar char="•"/>
            </a:pPr>
            <a:r>
              <a:rPr lang="en-US" sz="1600" b="0" i="0" dirty="0"/>
              <a:t>Note verse 2, </a:t>
            </a:r>
            <a:r>
              <a:rPr lang="en-US" sz="1600" b="0" i="1" dirty="0"/>
              <a:t>“The dragon gave him his power, his throne, and great authority.”</a:t>
            </a:r>
          </a:p>
          <a:p>
            <a:pPr marL="285750" lvl="0" indent="-285750">
              <a:buFont typeface="Arial" panose="020B0604020202020204" pitchFamily="34" charset="0"/>
              <a:buChar char="•"/>
            </a:pPr>
            <a:r>
              <a:rPr lang="en-US" sz="1600" b="1" i="0" dirty="0"/>
              <a:t>The beast is obviously a political power, with a throne and authority (vs. 2,7)</a:t>
            </a:r>
          </a:p>
          <a:p>
            <a:pPr marL="285750" lvl="0" indent="-285750">
              <a:buFont typeface="Arial" panose="020B0604020202020204" pitchFamily="34" charset="0"/>
              <a:buChar char="•"/>
            </a:pPr>
            <a:r>
              <a:rPr lang="en-US" sz="1600" b="1" i="0" dirty="0"/>
              <a:t>The political power was worshipped by men</a:t>
            </a:r>
          </a:p>
          <a:p>
            <a:pPr marL="285750" lvl="0" indent="-285750">
              <a:buFont typeface="Arial" panose="020B0604020202020204" pitchFamily="34" charset="0"/>
              <a:buChar char="•"/>
            </a:pPr>
            <a:r>
              <a:rPr lang="en-US" sz="1600" b="1" i="0" dirty="0"/>
              <a:t>Regarding Emotions:</a:t>
            </a:r>
          </a:p>
          <a:p>
            <a:pPr marL="742950" lvl="1" indent="-285750">
              <a:buFont typeface="Arial" panose="020B0604020202020204" pitchFamily="34" charset="0"/>
              <a:buChar char="•"/>
            </a:pPr>
            <a:r>
              <a:rPr lang="en-US" sz="1600" b="0" i="0" dirty="0"/>
              <a:t>Revulsion at the beast (Dangerous, powerful &amp; evil (on his heads a blasphemous name)</a:t>
            </a:r>
          </a:p>
          <a:p>
            <a:pPr marL="742950" lvl="1" indent="-285750">
              <a:buFont typeface="Arial" panose="020B0604020202020204" pitchFamily="34" charset="0"/>
              <a:buChar char="•"/>
            </a:pPr>
            <a:r>
              <a:rPr lang="en-US" sz="1600" b="0" i="0" dirty="0"/>
              <a:t>Despair at his initial success against the saints (cf. vs. 7)</a:t>
            </a:r>
          </a:p>
          <a:p>
            <a:pPr marL="742950" lvl="1" indent="-285750">
              <a:buFont typeface="Arial" panose="020B0604020202020204" pitchFamily="34" charset="0"/>
              <a:buChar char="•"/>
            </a:pPr>
            <a:r>
              <a:rPr lang="en-US" sz="1600" b="0" i="0" dirty="0"/>
              <a:t>Joy at the important message of verses 9-10</a:t>
            </a:r>
          </a:p>
          <a:p>
            <a:pPr marL="1200150" lvl="2" indent="-285750">
              <a:buFont typeface="Arial" panose="020B0604020202020204" pitchFamily="34" charset="0"/>
              <a:buChar char="•"/>
            </a:pPr>
            <a:r>
              <a:rPr lang="en-US" sz="1600" b="0" i="0" dirty="0"/>
              <a:t>If anyone has an ear, let him hear!</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9046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The evil of the world powers that make war against the saints of God.</a:t>
            </a:r>
          </a:p>
          <a:p>
            <a:pPr marL="628650" lvl="1" indent="-171450">
              <a:buFont typeface="Arial" panose="020B0604020202020204" pitchFamily="34" charset="0"/>
              <a:buChar char="•"/>
            </a:pPr>
            <a:r>
              <a:rPr lang="en-US" sz="1200" b="0" dirty="0">
                <a:solidFill>
                  <a:srgbClr val="324959"/>
                </a:solidFill>
              </a:rPr>
              <a:t>The Philistines and other nations in Canaan that warred against the people of God</a:t>
            </a:r>
          </a:p>
          <a:p>
            <a:pPr marL="628650" lvl="1" indent="-171450">
              <a:buFont typeface="Arial" panose="020B0604020202020204" pitchFamily="34" charset="0"/>
              <a:buChar char="•"/>
            </a:pPr>
            <a:r>
              <a:rPr lang="en-US" sz="1200" b="0" dirty="0">
                <a:solidFill>
                  <a:srgbClr val="324959"/>
                </a:solidFill>
              </a:rPr>
              <a:t>The Pharoah of Egypt, who showed such disdain for God’s power, even to death</a:t>
            </a:r>
          </a:p>
          <a:p>
            <a:pPr marL="628650" lvl="1" indent="-171450">
              <a:buFont typeface="Arial" panose="020B0604020202020204" pitchFamily="34" charset="0"/>
              <a:buChar char="•"/>
            </a:pPr>
            <a:r>
              <a:rPr lang="en-US" sz="1200" b="0" dirty="0">
                <a:solidFill>
                  <a:srgbClr val="324959"/>
                </a:solidFill>
              </a:rPr>
              <a:t>The Babylonian King, Nebuchadnezzar, who initially considered himself God’s equal</a:t>
            </a:r>
          </a:p>
          <a:p>
            <a:pPr marL="628650" lvl="1" indent="-171450">
              <a:buFont typeface="Arial" panose="020B0604020202020204" pitchFamily="34" charset="0"/>
              <a:buChar char="•"/>
            </a:pPr>
            <a:r>
              <a:rPr lang="en-US" sz="1200" b="0" dirty="0">
                <a:solidFill>
                  <a:srgbClr val="324959"/>
                </a:solidFill>
              </a:rPr>
              <a:t>The Roman emperors, who decreed that they be worshipped by their subjects as gods, persecuting those who refuse</a:t>
            </a:r>
          </a:p>
          <a:p>
            <a:pPr marL="628650" lvl="1" indent="-171450">
              <a:buFont typeface="Arial" panose="020B0604020202020204" pitchFamily="34" charset="0"/>
              <a:buChar char="•"/>
            </a:pPr>
            <a:r>
              <a:rPr lang="en-US" sz="1200" b="0" dirty="0">
                <a:solidFill>
                  <a:srgbClr val="324959"/>
                </a:solidFill>
              </a:rPr>
              <a:t>The secularists of our day, who deny and ignore the power and might of the Almighty, no longer retaining God in their knowledge.</a:t>
            </a:r>
          </a:p>
          <a:p>
            <a:pPr marL="171450" indent="-171450">
              <a:buFont typeface="Arial" panose="020B0604020202020204" pitchFamily="34" charset="0"/>
              <a:buChar char="•"/>
            </a:pPr>
            <a:r>
              <a:rPr lang="en-US" sz="1200" b="1" dirty="0">
                <a:solidFill>
                  <a:srgbClr val="324959"/>
                </a:solidFill>
              </a:rPr>
              <a:t>The fact that we can expect such powers to have success in persecuting and even killing the saints.</a:t>
            </a:r>
          </a:p>
          <a:p>
            <a:pPr marL="628650" lvl="1" indent="-171450">
              <a:buFont typeface="Arial" panose="020B0604020202020204" pitchFamily="34" charset="0"/>
              <a:buChar char="•"/>
            </a:pPr>
            <a:r>
              <a:rPr lang="en-US" sz="1200" b="0" dirty="0">
                <a:solidFill>
                  <a:srgbClr val="324959"/>
                </a:solidFill>
              </a:rPr>
              <a:t>It always has been that the world persecutes and kills those who follow after God</a:t>
            </a:r>
          </a:p>
          <a:p>
            <a:pPr marL="0" lvl="0" indent="0">
              <a:buFont typeface="Arial" panose="020B0604020202020204" pitchFamily="34" charset="0"/>
              <a:buNone/>
            </a:pPr>
            <a:r>
              <a:rPr lang="en-US" sz="1200" b="1" dirty="0">
                <a:solidFill>
                  <a:srgbClr val="324959"/>
                </a:solidFill>
              </a:rPr>
              <a:t>(Matthew 10:28), </a:t>
            </a:r>
            <a:r>
              <a:rPr lang="en-US" sz="1200" b="0" i="1" dirty="0">
                <a:solidFill>
                  <a:srgbClr val="324959"/>
                </a:solidFill>
              </a:rPr>
              <a:t>“</a:t>
            </a:r>
            <a:r>
              <a:rPr lang="en-US" b="0" i="1" dirty="0"/>
              <a:t>And do not fear those who kill the body but cannot kill the soul. But rather fear Him who is able to destroy both soul and body in hell.”</a:t>
            </a:r>
            <a:endParaRPr lang="en-US" sz="1200" b="0" i="1" dirty="0">
              <a:solidFill>
                <a:srgbClr val="324959"/>
              </a:solidFill>
            </a:endParaRPr>
          </a:p>
          <a:p>
            <a:pPr marL="0" lvl="0" indent="0">
              <a:buFont typeface="Arial" panose="020B0604020202020204" pitchFamily="34" charset="0"/>
              <a:buNone/>
            </a:pPr>
            <a:r>
              <a:rPr lang="en-US" sz="1200" b="1" dirty="0">
                <a:solidFill>
                  <a:srgbClr val="324959"/>
                </a:solidFill>
              </a:rPr>
              <a:t>(2 Thessalonians 1:4-10), </a:t>
            </a:r>
            <a:r>
              <a:rPr lang="en-US" sz="1200" b="0" i="1" dirty="0">
                <a:solidFill>
                  <a:srgbClr val="324959"/>
                </a:solidFill>
              </a:rPr>
              <a:t>“</a:t>
            </a:r>
            <a:r>
              <a:rPr lang="en-US" b="0" i="1" dirty="0"/>
              <a:t>so that we ourselves boast of you among the churches of God for your patience and faith in all your persecutions and tribulations that you endure,</a:t>
            </a:r>
            <a:r>
              <a:rPr lang="en-US" b="0" i="1" baseline="30000" dirty="0"/>
              <a:t> 5</a:t>
            </a:r>
            <a:r>
              <a:rPr lang="en-US" b="0" i="1" dirty="0"/>
              <a:t> which is manifest evidence of the righteous judgment of God, that you may be counted worthy of the kingdom of God, for which you also suffer;</a:t>
            </a:r>
            <a:r>
              <a:rPr lang="en-US" b="0" i="1" baseline="30000" dirty="0"/>
              <a:t> 6</a:t>
            </a:r>
            <a:r>
              <a:rPr lang="en-US" b="0" i="1" dirty="0"/>
              <a:t> since it is a righteous thing with God to repay with tribulation those who trouble you,</a:t>
            </a:r>
            <a:r>
              <a:rPr lang="en-US" b="0" i="1" baseline="30000" dirty="0"/>
              <a:t> 7</a:t>
            </a:r>
            <a:r>
              <a:rPr lang="en-US" b="0" i="1" dirty="0"/>
              <a:t> and to give you who are troubled rest with us when the Lord Jesus is revealed from heaven with His mighty angels,</a:t>
            </a:r>
            <a:r>
              <a:rPr lang="en-US" b="0" i="1" baseline="30000" dirty="0"/>
              <a:t> 8</a:t>
            </a:r>
            <a:r>
              <a:rPr lang="en-US" b="0" i="1" dirty="0"/>
              <a:t> in flaming fire taking vengeance on those who do not know God, and on those who do not obey the gospel of our Lord Jesus Christ.</a:t>
            </a:r>
            <a:r>
              <a:rPr lang="en-US" b="0" i="1" baseline="30000" dirty="0"/>
              <a:t> 9</a:t>
            </a:r>
            <a:r>
              <a:rPr lang="en-US" b="0" i="1" dirty="0"/>
              <a:t> These shall be punished with everlasting destruction from the presence of the Lord and from the glory of His power,</a:t>
            </a:r>
            <a:r>
              <a:rPr lang="en-US" b="0" i="1" baseline="30000" dirty="0"/>
              <a:t> 10</a:t>
            </a:r>
            <a:r>
              <a:rPr lang="en-US" b="0" i="1" dirty="0"/>
              <a:t> when He comes, in that Day, to be glorified in His saints and to be admired among all those who believe, because our testimony among you was believed.”</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The credulous nature of worldly men that cause them to fall down and worship God’s opponents.</a:t>
            </a:r>
          </a:p>
          <a:p>
            <a:pPr marL="0" indent="0">
              <a:buFont typeface="Arial" panose="020B0604020202020204" pitchFamily="34" charset="0"/>
              <a:buNone/>
            </a:pPr>
            <a:r>
              <a:rPr lang="en-US" sz="1200" b="1" dirty="0">
                <a:solidFill>
                  <a:srgbClr val="324959"/>
                </a:solidFill>
              </a:rPr>
              <a:t>(Acts 17:22-25), </a:t>
            </a:r>
            <a:r>
              <a:rPr lang="en-US" sz="1200" b="0" i="1" dirty="0">
                <a:solidFill>
                  <a:srgbClr val="324959"/>
                </a:solidFill>
              </a:rPr>
              <a:t>“</a:t>
            </a:r>
            <a:r>
              <a:rPr lang="en-US" b="0" i="1" dirty="0"/>
              <a:t>Then Paul stood in the midst of the Areopagus and said, “Men of Athens, I perceive that in all things you are very religious;</a:t>
            </a:r>
            <a:r>
              <a:rPr lang="en-US" b="0" i="1" baseline="30000" dirty="0"/>
              <a:t> 23</a:t>
            </a:r>
            <a:r>
              <a:rPr lang="en-US" b="0" i="1" dirty="0"/>
              <a:t> for as I was passing through and considering the objects of your worship, I even found an altar with this inscription:  TO THE UNKNOWN GOD.  Therefore, the One whom you worship without knowing, Him I proclaim to you:</a:t>
            </a:r>
            <a:r>
              <a:rPr lang="en-US" b="0" i="1" baseline="30000" dirty="0"/>
              <a:t> 24</a:t>
            </a:r>
            <a:r>
              <a:rPr lang="en-US" b="0" i="1" dirty="0"/>
              <a:t> God, who made the world and everything in it, since He is Lord of heaven and earth, does not dwell in temples made with hands.</a:t>
            </a:r>
            <a:r>
              <a:rPr lang="en-US" b="0" i="1" baseline="30000" dirty="0"/>
              <a:t> 25</a:t>
            </a:r>
            <a:r>
              <a:rPr lang="en-US" b="0" i="1" dirty="0"/>
              <a:t> Nor is He worshiped with men's hands, as though He needed anything, since He gives to all life, breath, and all things.”</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Such evil and hurtful powers will be killed as they have killed others. With patience, we are victorious.</a:t>
            </a:r>
          </a:p>
          <a:p>
            <a:pPr marL="628650" lvl="1" indent="-171450">
              <a:buFont typeface="Arial" panose="020B0604020202020204" pitchFamily="34" charset="0"/>
              <a:buChar char="•"/>
            </a:pPr>
            <a:r>
              <a:rPr lang="en-US" sz="1200" b="0" dirty="0">
                <a:solidFill>
                  <a:srgbClr val="324959"/>
                </a:solidFill>
              </a:rPr>
              <a:t>In </a:t>
            </a:r>
            <a:r>
              <a:rPr lang="en-US" sz="1200" b="1" dirty="0">
                <a:solidFill>
                  <a:srgbClr val="324959"/>
                </a:solidFill>
              </a:rPr>
              <a:t>Matthew 26:52</a:t>
            </a:r>
            <a:r>
              <a:rPr lang="en-US" sz="1200" b="0" dirty="0">
                <a:solidFill>
                  <a:srgbClr val="324959"/>
                </a:solidFill>
              </a:rPr>
              <a:t>, after Peter lopped of the ear of the high priest’s servant, Jesus said much the same thing.  </a:t>
            </a:r>
            <a:r>
              <a:rPr lang="en-US" sz="1200" b="0" i="1" dirty="0">
                <a:solidFill>
                  <a:srgbClr val="324959"/>
                </a:solidFill>
              </a:rPr>
              <a:t>“Put your sword in its place, for all who take the sword will perish by the sword.”</a:t>
            </a:r>
          </a:p>
          <a:p>
            <a:pPr marL="628650" lvl="1" indent="-171450">
              <a:buFont typeface="Arial" panose="020B0604020202020204" pitchFamily="34" charset="0"/>
              <a:buChar char="•"/>
            </a:pPr>
            <a:r>
              <a:rPr lang="en-US" sz="1200" b="0" dirty="0">
                <a:solidFill>
                  <a:srgbClr val="324959"/>
                </a:solidFill>
              </a:rPr>
              <a:t>Violence begets violence.</a:t>
            </a:r>
          </a:p>
          <a:p>
            <a:pPr marL="628650" lvl="1" indent="-171450">
              <a:buFont typeface="Arial" panose="020B0604020202020204" pitchFamily="34" charset="0"/>
              <a:buChar char="•"/>
            </a:pPr>
            <a:r>
              <a:rPr lang="en-US" sz="1200" b="0" dirty="0">
                <a:solidFill>
                  <a:srgbClr val="324959"/>
                </a:solidFill>
              </a:rPr>
              <a:t>Each empire throughout the history of the world, no matter how great, was overcome by another.</a:t>
            </a:r>
          </a:p>
          <a:p>
            <a:pPr marL="628650" lvl="1" indent="-171450">
              <a:buFont typeface="Arial" panose="020B0604020202020204" pitchFamily="34" charset="0"/>
              <a:buChar char="•"/>
            </a:pPr>
            <a:r>
              <a:rPr lang="en-US" sz="1200" b="0" dirty="0">
                <a:solidFill>
                  <a:srgbClr val="324959"/>
                </a:solidFill>
              </a:rPr>
              <a:t>Even the Roman empire fell.</a:t>
            </a:r>
          </a:p>
          <a:p>
            <a:pPr marL="628650" lvl="1" indent="-171450">
              <a:buFont typeface="Arial" panose="020B0604020202020204" pitchFamily="34" charset="0"/>
              <a:buChar char="•"/>
            </a:pPr>
            <a:r>
              <a:rPr lang="en-US" sz="1200" b="0" dirty="0">
                <a:solidFill>
                  <a:srgbClr val="324959"/>
                </a:solidFill>
              </a:rPr>
              <a:t>(So will America)</a:t>
            </a:r>
          </a:p>
          <a:p>
            <a:pPr marL="628650" lvl="1" indent="-171450">
              <a:buFont typeface="Arial" panose="020B0604020202020204" pitchFamily="34" charset="0"/>
              <a:buChar char="•"/>
            </a:pPr>
            <a:r>
              <a:rPr lang="en-US" sz="1200" b="0" dirty="0">
                <a:solidFill>
                  <a:srgbClr val="324959"/>
                </a:solidFill>
              </a:rPr>
              <a:t>But, we are victorious in the end because God is with us!</a:t>
            </a:r>
          </a:p>
          <a:p>
            <a:pPr marL="0" lvl="0" indent="0">
              <a:buFont typeface="Arial" panose="020B0604020202020204" pitchFamily="34" charset="0"/>
              <a:buNone/>
            </a:pPr>
            <a:r>
              <a:rPr lang="en-US" sz="1200" b="1" dirty="0">
                <a:solidFill>
                  <a:srgbClr val="324959"/>
                </a:solidFill>
              </a:rPr>
              <a:t>(Romans 8:31-37), </a:t>
            </a:r>
            <a:r>
              <a:rPr lang="en-US" sz="1200" b="0" i="1" dirty="0">
                <a:solidFill>
                  <a:srgbClr val="324959"/>
                </a:solidFill>
              </a:rPr>
              <a:t>“</a:t>
            </a:r>
            <a:r>
              <a:rPr lang="en-US" i="1" dirty="0"/>
              <a:t>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r>
              <a:rPr lang="en-US" i="1" baseline="30000" dirty="0"/>
              <a:t> 33</a:t>
            </a:r>
            <a:r>
              <a:rPr lang="en-US" i="1" dirty="0"/>
              <a:t> Who shall bring a charge against God's elect? It is God who justifies.</a:t>
            </a:r>
            <a:r>
              <a:rPr lang="en-US" i="1" baseline="30000" dirty="0"/>
              <a:t> 34</a:t>
            </a:r>
            <a:r>
              <a:rPr lang="en-US" i="1" dirty="0"/>
              <a:t> Who is he who condemns? It is Christ who died, and furthermore is also risen, who is even at the right hand of God, who also makes intercession for us.</a:t>
            </a:r>
            <a:r>
              <a:rPr lang="en-US" i="1" baseline="30000" dirty="0"/>
              <a:t> 35</a:t>
            </a:r>
            <a:r>
              <a:rPr lang="en-US" i="1" dirty="0"/>
              <a:t> Who shall separate us from the love of Christ? Shall tribulation, or distress, or persecution, or famine, or nakedness, or peril, or sword?</a:t>
            </a:r>
            <a:r>
              <a:rPr lang="en-US" i="1" baseline="30000" dirty="0"/>
              <a:t> 36</a:t>
            </a:r>
            <a:r>
              <a:rPr lang="en-US" i="1" dirty="0"/>
              <a:t> As it is written: “For Your sake we are killed all day long; We are accounted as sheep for the slaughter.” </a:t>
            </a:r>
            <a:r>
              <a:rPr lang="en-US" i="1" baseline="30000" dirty="0"/>
              <a:t>37</a:t>
            </a:r>
            <a:r>
              <a:rPr lang="en-US" i="1" dirty="0"/>
              <a:t> Yet in all these things we are more than conquerors through Him who loved us.”</a:t>
            </a:r>
            <a:endParaRPr lang="en-US" sz="1200" b="0" i="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1494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  (Same for both in this text)</a:t>
            </a:r>
          </a:p>
          <a:p>
            <a:pPr marL="632508" lvl="1" indent="-175308">
              <a:buFont typeface="Arial" panose="020B0604020202020204" pitchFamily="34" charset="0"/>
              <a:buChar char="•"/>
            </a:pPr>
            <a:r>
              <a:rPr lang="en-US" sz="1100" b="1" dirty="0"/>
              <a:t>We need to recognize the world as the enemy.  The powers to be, as well as those under their thrall.  The Christian should maintain an US VS THEM attitude.</a:t>
            </a:r>
          </a:p>
          <a:p>
            <a:pPr marL="0" indent="0">
              <a:buFont typeface="Arial" panose="020B0604020202020204" pitchFamily="34" charset="0"/>
              <a:buNone/>
            </a:pPr>
            <a:r>
              <a:rPr lang="en-US" sz="1100" b="1" i="0" dirty="0">
                <a:solidFill>
                  <a:srgbClr val="324959"/>
                </a:solidFill>
              </a:rPr>
              <a:t>(James 4:4), </a:t>
            </a:r>
            <a:r>
              <a:rPr lang="en-US" sz="1100" b="1" i="1" dirty="0">
                <a:solidFill>
                  <a:srgbClr val="324959"/>
                </a:solidFill>
              </a:rPr>
              <a:t>“</a:t>
            </a:r>
            <a:r>
              <a:rPr lang="en-US" sz="1600" i="1" dirty="0"/>
              <a:t>Adulterers and adulteresses! Do you not know that friendship with the world is enmity with God? Whoever therefore wants to be a friend of the world makes himself an enemy of God.”</a:t>
            </a:r>
            <a:endParaRPr lang="en-US" sz="1100" b="1" i="1" dirty="0">
              <a:solidFill>
                <a:srgbClr val="324959"/>
              </a:solidFill>
            </a:endParaRPr>
          </a:p>
          <a:p>
            <a:pPr marL="0" indent="0">
              <a:buFont typeface="Arial" panose="020B0604020202020204" pitchFamily="34" charset="0"/>
              <a:buNone/>
            </a:pPr>
            <a:r>
              <a:rPr lang="en-US" sz="1100" b="1" i="0" dirty="0">
                <a:solidFill>
                  <a:srgbClr val="324959"/>
                </a:solidFill>
              </a:rPr>
              <a:t>(Romans 12:1-2), </a:t>
            </a:r>
            <a:r>
              <a:rPr lang="en-US" sz="1100" b="1" i="1" dirty="0">
                <a:solidFill>
                  <a:srgbClr val="324959"/>
                </a:solidFill>
              </a:rPr>
              <a:t>“</a:t>
            </a:r>
            <a:r>
              <a:rPr lang="en-US" sz="1600" i="1" dirty="0"/>
              <a:t>I beseech you therefore, brethren, by the mercies of God, that you present your bodies a living sacrifice, holy, acceptable to God, which is your reasonable service.</a:t>
            </a:r>
            <a:r>
              <a:rPr lang="en-US" sz="1600" i="1" baseline="30000" dirty="0"/>
              <a:t> 2</a:t>
            </a:r>
            <a:r>
              <a:rPr lang="en-US" sz="1600" i="1" dirty="0"/>
              <a:t> And do not be conformed to this world, but be transformed by the renewing of your mind, that you may prove what is that good and acceptable and perfect will of God.”</a:t>
            </a:r>
            <a:endParaRPr lang="en-US" sz="1100" b="1" i="1" dirty="0">
              <a:solidFill>
                <a:srgbClr val="324959"/>
              </a:solidFill>
            </a:endParaRPr>
          </a:p>
          <a:p>
            <a:pPr marL="632508" lvl="1" indent="-175308">
              <a:buFont typeface="Arial" panose="020B0604020202020204" pitchFamily="34" charset="0"/>
              <a:buChar char="•"/>
            </a:pPr>
            <a:r>
              <a:rPr lang="en-US" sz="1100" b="1" i="0" dirty="0">
                <a:solidFill>
                  <a:srgbClr val="324959"/>
                </a:solidFill>
              </a:rPr>
              <a:t>The Saint will endure and overcome if he hears God’s word, believes and steadfastly endures.</a:t>
            </a:r>
          </a:p>
          <a:p>
            <a:pPr marL="1089708" lvl="2" indent="-175308">
              <a:buFont typeface="Arial" panose="020B0604020202020204" pitchFamily="34" charset="0"/>
              <a:buChar char="•"/>
            </a:pPr>
            <a:r>
              <a:rPr lang="en-US" sz="1100" b="0" i="0" dirty="0">
                <a:solidFill>
                  <a:srgbClr val="324959"/>
                </a:solidFill>
              </a:rPr>
              <a:t>Here in this text, the knowledge that the beast (Roman empire) would be brought low helps the Christian to endure.</a:t>
            </a:r>
          </a:p>
          <a:p>
            <a:pPr marL="1089708" lvl="2" indent="-175308">
              <a:buFont typeface="Arial" panose="020B0604020202020204" pitchFamily="34" charset="0"/>
              <a:buChar char="•"/>
            </a:pPr>
            <a:r>
              <a:rPr lang="en-US" sz="1100" b="0" i="0" dirty="0">
                <a:solidFill>
                  <a:srgbClr val="324959"/>
                </a:solidFill>
              </a:rPr>
              <a:t>We know today, that no matter the darkness of the moment, God’s will shall eventually be brought to fruition</a:t>
            </a:r>
          </a:p>
          <a:p>
            <a:pPr marL="0" lvl="0" indent="0">
              <a:buFont typeface="Arial" panose="020B0604020202020204" pitchFamily="34" charset="0"/>
              <a:buNone/>
            </a:pPr>
            <a:r>
              <a:rPr lang="en-US" sz="1100" b="1" i="0" dirty="0">
                <a:solidFill>
                  <a:srgbClr val="324959"/>
                </a:solidFill>
              </a:rPr>
              <a:t>(Isaiah 35:3-4), [Really the entire chapter teaches the future glory of the coming kingdom], </a:t>
            </a:r>
            <a:r>
              <a:rPr lang="en-US" sz="1100" b="0" i="1" dirty="0">
                <a:solidFill>
                  <a:srgbClr val="324959"/>
                </a:solidFill>
              </a:rPr>
              <a:t>“</a:t>
            </a:r>
            <a:r>
              <a:rPr lang="en-US" sz="1600" i="1" dirty="0"/>
              <a:t>Strengthen the weak hands, and make firm the feeble knees. </a:t>
            </a:r>
            <a:r>
              <a:rPr lang="en-US" sz="1600" i="1" baseline="30000" dirty="0"/>
              <a:t>4</a:t>
            </a:r>
            <a:r>
              <a:rPr lang="en-US" sz="1600" i="1" dirty="0"/>
              <a:t> Say to those who are fearful-hearted, “Be strong, do not fear! Behold, your God will come with vengeance, with the recompense of God; He will come and save you.”</a:t>
            </a:r>
          </a:p>
          <a:p>
            <a:pPr marL="0" lvl="0" indent="0">
              <a:buFont typeface="Arial" panose="020B0604020202020204" pitchFamily="34" charset="0"/>
              <a:buNone/>
            </a:pPr>
            <a:r>
              <a:rPr lang="en-US" sz="1600" b="1" i="0" dirty="0">
                <a:solidFill>
                  <a:srgbClr val="324959"/>
                </a:solidFill>
              </a:rPr>
              <a:t>(Joshua 1:9) [God’s promise to Joshua], </a:t>
            </a:r>
            <a:r>
              <a:rPr lang="en-US" sz="1600" b="0" i="1" dirty="0">
                <a:solidFill>
                  <a:srgbClr val="324959"/>
                </a:solidFill>
              </a:rPr>
              <a:t>“</a:t>
            </a:r>
            <a:r>
              <a:rPr lang="en-US" sz="1600" i="1" dirty="0"/>
              <a:t>Have I not commanded you? Be strong and of good courage; do not be afraid, nor be dismayed, for the Lord your God is with you wherever you go.”</a:t>
            </a:r>
            <a:endParaRPr lang="en-US" sz="1100" b="0" i="1" dirty="0">
              <a:solidFill>
                <a:srgbClr val="324959"/>
              </a:solidFill>
            </a:endParaRPr>
          </a:p>
          <a:p>
            <a:pPr marL="632508" lvl="1"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9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How Men Interpret the Book of Revelation </a:t>
            </a:r>
            <a:r>
              <a:rPr lang="en-US" dirty="0"/>
              <a:t>(Taken from Hailey’s Commentary, 48-51)</a:t>
            </a:r>
            <a:endParaRPr lang="en-US" sz="1100" dirty="0"/>
          </a:p>
          <a:p>
            <a:pPr marL="175308" indent="-175308">
              <a:buFont typeface="Arial" panose="020B0604020202020204" pitchFamily="34" charset="0"/>
              <a:buChar char="•"/>
            </a:pPr>
            <a:r>
              <a:rPr lang="en-US" b="1" dirty="0"/>
              <a:t>The Futurist Position</a:t>
            </a:r>
            <a:r>
              <a:rPr lang="en-US" dirty="0"/>
              <a:t> – “holds that the book reveals the conditions and events which will immediately precede the second coming of Jesus.” (H.H.)</a:t>
            </a:r>
            <a:endParaRPr lang="en-US" sz="1100" dirty="0"/>
          </a:p>
          <a:p>
            <a:pPr marL="642795" lvl="1" indent="-175308">
              <a:buFont typeface="Arial" panose="020B0604020202020204" pitchFamily="34" charset="0"/>
              <a:buChar char="•"/>
            </a:pPr>
            <a:r>
              <a:rPr lang="en-US" dirty="0"/>
              <a:t>This is the view held by millennialists.  That chapters 4-19 refer to events that have yet to happen.</a:t>
            </a:r>
            <a:endParaRPr lang="en-US" sz="1100" dirty="0"/>
          </a:p>
          <a:p>
            <a:pPr marL="642795" lvl="1" indent="-175308">
              <a:buFont typeface="Arial" panose="020B0604020202020204" pitchFamily="34" charset="0"/>
              <a:buChar char="•"/>
            </a:pPr>
            <a:r>
              <a:rPr lang="en-US" dirty="0"/>
              <a:t>This view does not take into consideration the fact that the book was intended to give comfort the Christians in the first century</a:t>
            </a:r>
            <a:endParaRPr lang="en-US" sz="1100" dirty="0"/>
          </a:p>
          <a:p>
            <a:pPr marL="642795" lvl="1" indent="-175308">
              <a:buFont typeface="Arial" panose="020B0604020202020204" pitchFamily="34" charset="0"/>
              <a:buChar char="•"/>
            </a:pPr>
            <a:r>
              <a:rPr lang="en-US" i="1" dirty="0"/>
              <a:t>“things which must shortly take place”</a:t>
            </a:r>
            <a:r>
              <a:rPr lang="en-US" dirty="0"/>
              <a:t> (1:1).</a:t>
            </a:r>
            <a:endParaRPr lang="en-US" sz="1100" dirty="0"/>
          </a:p>
          <a:p>
            <a:pPr marL="642795" lvl="1" indent="-175308">
              <a:buFont typeface="Arial" panose="020B0604020202020204" pitchFamily="34" charset="0"/>
              <a:buChar char="•"/>
            </a:pPr>
            <a:r>
              <a:rPr lang="en-US" dirty="0"/>
              <a:t>“This position is exceedingly speculative and gives rise to numerous false interpretations of Scripture.” (H.H.)</a:t>
            </a:r>
            <a:endParaRPr lang="en-US" sz="1100" dirty="0"/>
          </a:p>
          <a:p>
            <a:pPr marL="175308" indent="-175308">
              <a:buFont typeface="Arial" panose="020B0604020202020204" pitchFamily="34" charset="0"/>
              <a:buChar char="•"/>
            </a:pPr>
            <a:r>
              <a:rPr lang="en-US" b="1" dirty="0"/>
              <a:t>The Continuous Historical Position</a:t>
            </a:r>
            <a:r>
              <a:rPr lang="en-US" dirty="0"/>
              <a:t> – “holds that the book is a forecast of the church’s history and fortunes from John’s day to the end of time, and thus some parts of the book have been fulfilled and some parts have not.” (H.H.)</a:t>
            </a:r>
            <a:endParaRPr lang="en-US" sz="1100" dirty="0"/>
          </a:p>
          <a:p>
            <a:pPr marL="642795" lvl="1" indent="-175308">
              <a:buFont typeface="Arial" panose="020B0604020202020204" pitchFamily="34" charset="0"/>
              <a:buChar char="•"/>
            </a:pPr>
            <a:r>
              <a:rPr lang="en-US" dirty="0"/>
              <a:t>Those who hold this view will interpret the symbols to include the rise of the Catholic church, Islam, the Protestant Reformation, etc.</a:t>
            </a:r>
            <a:endParaRPr lang="en-US" sz="1100" dirty="0"/>
          </a:p>
          <a:p>
            <a:pPr marL="642795" lvl="1" indent="-175308">
              <a:buFont typeface="Arial" panose="020B0604020202020204" pitchFamily="34" charset="0"/>
              <a:buChar char="•"/>
            </a:pPr>
            <a:r>
              <a:rPr lang="en-US" dirty="0"/>
              <a:t>It holds the same disadvantages as the futurist position.  No comfort for the first century saints, and extremely speculative interpretations of the symbols.</a:t>
            </a:r>
            <a:endParaRPr lang="en-US" sz="1100" dirty="0"/>
          </a:p>
          <a:p>
            <a:pPr marL="175308" indent="-175308">
              <a:buFont typeface="Arial" panose="020B0604020202020204" pitchFamily="34" charset="0"/>
              <a:buChar char="•"/>
            </a:pPr>
            <a:r>
              <a:rPr lang="en-US" b="1" dirty="0"/>
              <a:t>The Philosophy of History Position</a:t>
            </a:r>
            <a:r>
              <a:rPr lang="en-US" dirty="0"/>
              <a:t> – “advocates see in the book symbols representing forces at work rather than specific historical events and persons which these symbols signify.” (H.H.)</a:t>
            </a:r>
            <a:endParaRPr lang="en-US" sz="1100" dirty="0"/>
          </a:p>
          <a:p>
            <a:pPr marL="642795" lvl="1" indent="-175308">
              <a:buFont typeface="Arial" panose="020B0604020202020204" pitchFamily="34" charset="0"/>
              <a:buChar char="•"/>
            </a:pPr>
            <a:r>
              <a:rPr lang="en-US" dirty="0"/>
              <a:t>“This view has more to recommend it that do the first wo; however, it seems to overlook certain historical settings which gave birth to the book, and which it was intended to deal with.  The view falls short in too many areas.” (H.H.)</a:t>
            </a:r>
            <a:endParaRPr lang="en-US" sz="1100" dirty="0"/>
          </a:p>
          <a:p>
            <a:pPr marL="175308" indent="-175308">
              <a:buFont typeface="Arial" panose="020B0604020202020204" pitchFamily="34" charset="0"/>
              <a:buChar char="•"/>
            </a:pPr>
            <a:r>
              <a:rPr lang="en-US" b="1" dirty="0"/>
              <a:t>The Preterist Position</a:t>
            </a:r>
            <a:r>
              <a:rPr lang="en-US" dirty="0"/>
              <a:t> – “holds that the book was written or the people of John’s day and was fulfilled in that general period.” (H.H.)</a:t>
            </a:r>
            <a:endParaRPr lang="en-US" sz="1100" dirty="0"/>
          </a:p>
          <a:p>
            <a:pPr marL="642795" lvl="1" indent="-175308">
              <a:buFont typeface="Arial" panose="020B0604020202020204" pitchFamily="34" charset="0"/>
              <a:buChar char="•"/>
            </a:pPr>
            <a:r>
              <a:rPr lang="en-US" dirty="0"/>
              <a:t>Most view the fulfillment in the destruction of Jerusalem in AD 70</a:t>
            </a:r>
            <a:endParaRPr lang="en-US" sz="1100" dirty="0"/>
          </a:p>
          <a:p>
            <a:pPr marL="642795" lvl="1" indent="-175308">
              <a:buFont typeface="Arial" panose="020B0604020202020204" pitchFamily="34" charset="0"/>
              <a:buChar char="•"/>
            </a:pPr>
            <a:r>
              <a:rPr lang="en-US" dirty="0"/>
              <a:t>Other hold that the entire fulfillment is seen in the conflict with the Roman Empire</a:t>
            </a:r>
            <a:endParaRPr lang="en-US" sz="1100" dirty="0"/>
          </a:p>
          <a:p>
            <a:pPr marL="175308" indent="-175308">
              <a:buFont typeface="Arial" panose="020B0604020202020204" pitchFamily="34" charset="0"/>
              <a:buChar char="•"/>
            </a:pPr>
            <a:r>
              <a:rPr lang="en-US" b="1" dirty="0"/>
              <a:t>The Historical Background Position</a:t>
            </a:r>
            <a:r>
              <a:rPr lang="en-US" dirty="0"/>
              <a:t> – “advocates see in Revelation a book written for the people of that day, set in a definite historical background and fulfilled in the events of the first two or three centuries.” (H.H.)</a:t>
            </a:r>
            <a:endParaRPr lang="en-US" sz="1100" dirty="0"/>
          </a:p>
          <a:p>
            <a:pPr marL="642795" lvl="1" indent="-175308">
              <a:buFont typeface="Arial" panose="020B0604020202020204" pitchFamily="34" charset="0"/>
              <a:buChar char="•"/>
            </a:pPr>
            <a:r>
              <a:rPr lang="en-US" dirty="0"/>
              <a:t>Very similar to the Preterists, but hold that there are certain principles found in the conflicts that bring out very important principles and truths for all time.</a:t>
            </a:r>
            <a:endParaRPr lang="en-US" sz="1100" dirty="0"/>
          </a:p>
          <a:p>
            <a:pPr marL="175308" indent="-175308">
              <a:buFont typeface="Arial" panose="020B0604020202020204" pitchFamily="34" charset="0"/>
              <a:buChar char="•"/>
            </a:pPr>
            <a:r>
              <a:rPr lang="en-US" b="1" dirty="0"/>
              <a:t>Note:</a:t>
            </a:r>
            <a:r>
              <a:rPr lang="en-US" dirty="0"/>
              <a:t>  Homer Hailey feels that all five positions are a bit too structured and limited. Consider his concluding words in that section:</a:t>
            </a:r>
            <a:endParaRPr lang="en-US" sz="1100" dirty="0"/>
          </a:p>
          <a:p>
            <a:pPr lvl="1"/>
            <a:r>
              <a:rPr lang="en-US" dirty="0"/>
              <a:t>“The book has a concrete setting in a definite period of history and deals with very real problems faced by Christians of the period.  Diverse figures symbolize powerful moral and spiritual forces involved in a violent clash in which the forces of God are ultimately triumphant.  By their faith and steadfastness to Christ and to truth, the saints of that day found encouragement and gained the crown of victory. The particular instruments through which the satanic forces and powers of John’s day warred against the saints have long since fallen.  But the message of that defeat continues to instruct and encourage God’s people today and will always sustain them when the face similar conflicts…”</a:t>
            </a:r>
            <a:endParaRPr lang="en-US" sz="1100" dirty="0"/>
          </a:p>
          <a:p>
            <a:pPr lvl="1"/>
            <a:r>
              <a:rPr lang="en-US" dirty="0"/>
              <a:t>“…Some of the prophecies are yet to be fulfilled; examples of these are the passing of the present order, the resurrection, the judgment, and the final reward and punishment of the righteous and the wicked. Consequently, some futurist aspects of the book are to be recognized.” (H.H.)</a:t>
            </a:r>
            <a:endParaRPr lang="en-US" sz="1100" dirty="0"/>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520392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10</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Beast rising up out of the sea (1)</a:t>
            </a:r>
          </a:p>
          <a:p>
            <a:pPr marL="632508" lvl="1" indent="-175308">
              <a:buFont typeface="Arial" panose="020B0604020202020204" pitchFamily="34" charset="0"/>
              <a:buChar char="•"/>
            </a:pPr>
            <a:r>
              <a:rPr lang="en-US" b="0" i="0" dirty="0"/>
              <a:t>Note:  Different translations vary with regard to who stood on the sea.</a:t>
            </a:r>
          </a:p>
          <a:p>
            <a:pPr marL="632508" lvl="1" indent="-175308">
              <a:buFont typeface="Arial" panose="020B0604020202020204" pitchFamily="34" charset="0"/>
              <a:buChar char="•"/>
            </a:pPr>
            <a:r>
              <a:rPr lang="en-US" b="0" i="0" dirty="0"/>
              <a:t>One variant – “I”, meaning John.  The second variant refers back to the previous chapter “he”, meaning the Dragon.  (Reason?  No pronoun in the original, only the word for “stood)</a:t>
            </a:r>
          </a:p>
          <a:p>
            <a:pPr marL="632508" lvl="1" indent="-175308">
              <a:buFont typeface="Arial" panose="020B0604020202020204" pitchFamily="34" charset="0"/>
              <a:buChar char="•"/>
            </a:pPr>
            <a:r>
              <a:rPr lang="en-US" b="0" i="0" dirty="0"/>
              <a:t>Regardless, the vision teaches the same thing.</a:t>
            </a:r>
          </a:p>
          <a:p>
            <a:pPr marL="632508" lvl="1" indent="-175308">
              <a:buFont typeface="Arial" panose="020B0604020202020204" pitchFamily="34" charset="0"/>
              <a:buChar char="•"/>
            </a:pPr>
            <a:r>
              <a:rPr lang="en-US" b="0" i="0" dirty="0"/>
              <a:t>Consider the similarity of this vision to Daniel’s in Daniel 7.</a:t>
            </a:r>
          </a:p>
          <a:p>
            <a:pPr marL="0" lvl="0" indent="0">
              <a:buFont typeface="Arial" panose="020B0604020202020204" pitchFamily="34" charset="0"/>
              <a:buNone/>
            </a:pPr>
            <a:r>
              <a:rPr lang="en-US" b="1" i="0" dirty="0"/>
              <a:t>(Daniel 7:2-3), </a:t>
            </a:r>
            <a:r>
              <a:rPr lang="en-US" b="0" i="1" dirty="0"/>
              <a:t>“</a:t>
            </a:r>
            <a:r>
              <a:rPr lang="en-US" i="1" dirty="0"/>
              <a:t>Daniel spoke, saying, “I saw in my vision by night, and behold, the four winds of heaven were stirring up the Great Sea.</a:t>
            </a:r>
            <a:r>
              <a:rPr lang="en-US" i="1" baseline="30000" dirty="0"/>
              <a:t> 3</a:t>
            </a:r>
            <a:r>
              <a:rPr lang="en-US" i="1" dirty="0"/>
              <a:t> And four great beasts came up from the sea, each different from the other.”</a:t>
            </a:r>
          </a:p>
          <a:p>
            <a:pPr marL="0" lvl="0" indent="0">
              <a:buFont typeface="Arial" panose="020B0604020202020204" pitchFamily="34" charset="0"/>
              <a:buNone/>
            </a:pPr>
            <a:r>
              <a:rPr lang="en-US" b="1" i="0" dirty="0"/>
              <a:t>(Daniel 7:17), </a:t>
            </a:r>
            <a:r>
              <a:rPr lang="en-US" b="0" i="1" dirty="0"/>
              <a:t>“</a:t>
            </a:r>
            <a:r>
              <a:rPr lang="en-US" i="1" dirty="0"/>
              <a:t>‘Those great beasts, which are four, are four kings which arise out of the earth.”</a:t>
            </a:r>
          </a:p>
          <a:p>
            <a:pPr marL="0" lvl="0" indent="0">
              <a:buFont typeface="Arial" panose="020B0604020202020204" pitchFamily="34" charset="0"/>
              <a:buNone/>
            </a:pPr>
            <a:r>
              <a:rPr lang="en-US" b="1" i="0" dirty="0"/>
              <a:t>(Daniel 7:19-26), [The fourth kingdom] </a:t>
            </a:r>
            <a:r>
              <a:rPr lang="en-US" b="0" i="1" dirty="0"/>
              <a:t>“</a:t>
            </a:r>
            <a:r>
              <a:rPr lang="en-US" i="1" dirty="0"/>
              <a:t>Then I wished to know the truth about the fourth beast, which was different from all the others, exceedingly dreadful, with its teeth of iron and its nails of bronze, which devoured, broke in pieces, and trampled the residue with its feet;</a:t>
            </a:r>
            <a:r>
              <a:rPr lang="en-US" i="1" baseline="30000" dirty="0"/>
              <a:t> 20</a:t>
            </a:r>
            <a:r>
              <a:rPr lang="en-US" i="1" dirty="0"/>
              <a:t> and the ten horns that were on its head, and the other horn which came up, before which three fell, namely, that horn which had eyes and a mouth which spoke pompous words, whose appearance was greater than his fellows. </a:t>
            </a:r>
            <a:r>
              <a:rPr lang="en-US" i="1" baseline="30000" dirty="0"/>
              <a:t>21</a:t>
            </a:r>
            <a:r>
              <a:rPr lang="en-US" i="1" dirty="0"/>
              <a:t> “I was watching; and the same horn was making war against the saints, and prevailing against them,</a:t>
            </a:r>
            <a:r>
              <a:rPr lang="en-US" i="1" baseline="30000" dirty="0"/>
              <a:t> 22</a:t>
            </a:r>
            <a:r>
              <a:rPr lang="en-US" i="1" dirty="0"/>
              <a:t> until the Ancient of Days came, and a judgment was made in favor of the saints of the Most High, and the time came for the saints to possess the kingdom. ‘The fourth beast shall be a fourth kingdom on earth, Which shall be different from all other kingdoms, And shall devour the whole earth, Trample it and break it in pieces. </a:t>
            </a:r>
            <a:r>
              <a:rPr lang="en-US" i="1" baseline="30000" dirty="0"/>
              <a:t>24</a:t>
            </a:r>
            <a:r>
              <a:rPr lang="en-US" i="1" dirty="0"/>
              <a:t> The ten horns are ten kings Who shall arise from this kingdom. And another shall rise after them; He shall be different from the first ones, And shall subdue three kings. </a:t>
            </a:r>
            <a:r>
              <a:rPr lang="en-US" i="1" baseline="30000" dirty="0"/>
              <a:t>25</a:t>
            </a:r>
            <a:r>
              <a:rPr lang="en-US" i="1" dirty="0"/>
              <a:t> He shall speak pompous words against the Most High, Shall persecute the saints of the Most High, And shall intend to change times and law. Then the saints shall be given into his hand For a time and times and half a time. </a:t>
            </a:r>
            <a:r>
              <a:rPr lang="en-US" i="1" baseline="30000" dirty="0"/>
              <a:t>26</a:t>
            </a:r>
            <a:r>
              <a:rPr lang="en-US" i="1" dirty="0"/>
              <a:t> ‘But the court shall be seated, And they shall take away his dominion, To consume and destroy it forever.”</a:t>
            </a:r>
          </a:p>
          <a:p>
            <a:pPr marL="1085850" lvl="2" indent="-171450">
              <a:buFont typeface="Arial" panose="020B0604020202020204" pitchFamily="34" charset="0"/>
              <a:buChar char="•"/>
            </a:pPr>
            <a:r>
              <a:rPr lang="en-US" b="0" i="0" dirty="0"/>
              <a:t>Like David, the beast of John’s vision is a world empire. Our view of the date of writing coincides with the fourth beast of Daniel’s vision.  The Roman Empire</a:t>
            </a:r>
          </a:p>
          <a:p>
            <a:pPr marL="1085850" lvl="2" indent="-171450">
              <a:buFont typeface="Arial" panose="020B0604020202020204" pitchFamily="34" charset="0"/>
              <a:buChar char="•"/>
            </a:pPr>
            <a:r>
              <a:rPr lang="en-US" b="0" i="0" dirty="0"/>
              <a:t>Described as like a leopard (swift destructive power), feat of a bear (crushing power), mouth of a lion (tearing power) Note: Coincides with the four beasts of Daniel 7</a:t>
            </a:r>
          </a:p>
          <a:p>
            <a:pPr marL="175308" lvl="0" indent="-175308">
              <a:buFont typeface="Arial" panose="020B0604020202020204" pitchFamily="34" charset="0"/>
              <a:buChar char="•"/>
            </a:pPr>
            <a:r>
              <a:rPr lang="en-US" b="1" i="0" dirty="0"/>
              <a:t>Seven heads (1)</a:t>
            </a:r>
          </a:p>
          <a:p>
            <a:pPr marL="632508" lvl="1" indent="-175308">
              <a:buFont typeface="Arial" panose="020B0604020202020204" pitchFamily="34" charset="0"/>
              <a:buChar char="•"/>
            </a:pPr>
            <a:r>
              <a:rPr lang="en-US" b="0" i="0" dirty="0"/>
              <a:t>An indication of completeness.  As with the dragon an indication of full life and intelligence</a:t>
            </a:r>
          </a:p>
          <a:p>
            <a:pPr marL="175308" lvl="0" indent="-175308">
              <a:buFont typeface="Arial" panose="020B0604020202020204" pitchFamily="34" charset="0"/>
              <a:buChar char="•"/>
            </a:pPr>
            <a:r>
              <a:rPr lang="en-US" b="1" i="0" dirty="0"/>
              <a:t>10 horns (1)</a:t>
            </a:r>
          </a:p>
          <a:p>
            <a:pPr marL="632508" lvl="1" indent="-175308">
              <a:buFont typeface="Arial" panose="020B0604020202020204" pitchFamily="34" charset="0"/>
              <a:buChar char="•"/>
            </a:pPr>
            <a:r>
              <a:rPr lang="en-US" b="0" i="0" dirty="0"/>
              <a:t>Number 10 is a whole number, indicates the magnitude of the beast’s great power on the earth</a:t>
            </a:r>
          </a:p>
          <a:p>
            <a:pPr marL="0" lvl="0" indent="0">
              <a:buFont typeface="Arial" panose="020B0604020202020204" pitchFamily="34" charset="0"/>
              <a:buNone/>
            </a:pPr>
            <a:r>
              <a:rPr lang="en-US" b="1" i="0" dirty="0"/>
              <a:t>(cf. 17:12), [Another designation of horns (the scarlet beast of chapter 17)], </a:t>
            </a:r>
            <a:r>
              <a:rPr lang="en-US" b="0" i="1" dirty="0"/>
              <a:t>“</a:t>
            </a:r>
            <a:r>
              <a:rPr lang="en-US" i="1" dirty="0"/>
              <a:t>The ten horns which you saw are ten kings who have received no kingdom as yet, but they receive authority for one hour as kings with the beast.”</a:t>
            </a:r>
            <a:endParaRPr lang="en-US" b="0" i="1" dirty="0"/>
          </a:p>
          <a:p>
            <a:pPr marL="175308" lvl="0" indent="-175308">
              <a:buFont typeface="Arial" panose="020B0604020202020204" pitchFamily="34" charset="0"/>
              <a:buChar char="•"/>
            </a:pPr>
            <a:r>
              <a:rPr lang="en-US" b="1" i="0" dirty="0"/>
              <a:t>10 crowns (1)</a:t>
            </a:r>
          </a:p>
          <a:p>
            <a:pPr marL="632508" lvl="1" indent="-175308">
              <a:buFont typeface="Arial" panose="020B0604020202020204" pitchFamily="34" charset="0"/>
              <a:buChar char="•"/>
            </a:pPr>
            <a:r>
              <a:rPr lang="en-US" b="0" i="0" dirty="0"/>
              <a:t>Here differs with the description of the dragon (7 heads with 7 crowns)</a:t>
            </a:r>
          </a:p>
          <a:p>
            <a:pPr marL="632508" lvl="1" indent="-175308">
              <a:buFont typeface="Arial" panose="020B0604020202020204" pitchFamily="34" charset="0"/>
              <a:buChar char="•"/>
            </a:pPr>
            <a:r>
              <a:rPr lang="en-US" b="0" i="0" dirty="0"/>
              <a:t>Here, 10 horns with 10 crowns</a:t>
            </a:r>
          </a:p>
          <a:p>
            <a:pPr marL="632508" lvl="1" indent="-175308">
              <a:buFont typeface="Arial" panose="020B0604020202020204" pitchFamily="34" charset="0"/>
              <a:buChar char="•"/>
            </a:pPr>
            <a:r>
              <a:rPr lang="en-US" b="0" i="0" dirty="0" err="1"/>
              <a:t>Diademata</a:t>
            </a:r>
            <a:r>
              <a:rPr lang="en-US" b="0" i="0" dirty="0"/>
              <a:t> (royalty and great authority).  Note, not the victorious crown (</a:t>
            </a:r>
            <a:r>
              <a:rPr lang="en-US" b="0" i="0" dirty="0" err="1"/>
              <a:t>stephanos</a:t>
            </a:r>
            <a:r>
              <a:rPr lang="en-US" b="0" i="0" dirty="0"/>
              <a:t>)</a:t>
            </a:r>
          </a:p>
          <a:p>
            <a:pPr marL="175308" lvl="0" indent="-175308">
              <a:buFont typeface="Arial" panose="020B0604020202020204" pitchFamily="34" charset="0"/>
              <a:buChar char="•"/>
            </a:pPr>
            <a:r>
              <a:rPr lang="en-US" b="1" i="0" dirty="0"/>
              <a:t>Blasphemous name (1)</a:t>
            </a:r>
          </a:p>
          <a:p>
            <a:pPr marL="632508" lvl="1" indent="-175308">
              <a:buFont typeface="Arial" panose="020B0604020202020204" pitchFamily="34" charset="0"/>
              <a:buChar char="•"/>
            </a:pPr>
            <a:r>
              <a:rPr lang="en-US" b="0" i="0" dirty="0"/>
              <a:t>We are told in verse 6 of the beast blaspheming against God.</a:t>
            </a:r>
          </a:p>
          <a:p>
            <a:pPr marL="632508" lvl="1" indent="-175308">
              <a:buFont typeface="Arial" panose="020B0604020202020204" pitchFamily="34" charset="0"/>
              <a:buChar char="•"/>
            </a:pPr>
            <a:r>
              <a:rPr lang="en-US" b="0" i="0" dirty="0"/>
              <a:t>(blasphemy – vilification against God.  Slander, evil speaking)</a:t>
            </a:r>
          </a:p>
          <a:p>
            <a:pPr marL="632508" lvl="1" indent="-175308">
              <a:buFont typeface="Arial" panose="020B0604020202020204" pitchFamily="34" charset="0"/>
              <a:buChar char="•"/>
            </a:pPr>
            <a:r>
              <a:rPr lang="en-US" b="0" i="0" dirty="0"/>
              <a:t>An attack against God, a demeaning of His name.</a:t>
            </a:r>
          </a:p>
          <a:p>
            <a:pPr marL="632508" lvl="1" indent="-175308">
              <a:buFont typeface="Arial" panose="020B0604020202020204" pitchFamily="34" charset="0"/>
              <a:buChar char="•"/>
            </a:pPr>
            <a:r>
              <a:rPr lang="en-US" b="0" i="0" dirty="0" err="1"/>
              <a:t>Harkrider</a:t>
            </a:r>
            <a:r>
              <a:rPr lang="en-US" b="0" i="0" dirty="0"/>
              <a:t> states that the blasphemous name is an arrogant self-exaltation.  Deification of the emperor, in the place of God.</a:t>
            </a:r>
          </a:p>
          <a:p>
            <a:pPr marL="175308" lvl="0" indent="-175308">
              <a:buFont typeface="Arial" panose="020B0604020202020204" pitchFamily="34" charset="0"/>
              <a:buChar char="•"/>
            </a:pPr>
            <a:r>
              <a:rPr lang="en-US" b="1" i="0" dirty="0"/>
              <a:t>Dragon (2)</a:t>
            </a:r>
          </a:p>
          <a:p>
            <a:pPr marL="632508" lvl="1" indent="-175308">
              <a:buFont typeface="Arial" panose="020B0604020202020204" pitchFamily="34" charset="0"/>
              <a:buChar char="•"/>
            </a:pPr>
            <a:r>
              <a:rPr lang="en-US" b="0" i="0" dirty="0"/>
              <a:t>Satan (cf. 12:9)</a:t>
            </a:r>
          </a:p>
          <a:p>
            <a:pPr marL="175308" lvl="0" indent="-175308">
              <a:buFont typeface="Arial" panose="020B0604020202020204" pitchFamily="34" charset="0"/>
              <a:buChar char="•"/>
            </a:pPr>
            <a:r>
              <a:rPr lang="en-US" b="1" i="0" dirty="0"/>
              <a:t>Wounded head (3)</a:t>
            </a:r>
          </a:p>
          <a:p>
            <a:pPr marL="628650" lvl="1" indent="-171450">
              <a:buFont typeface="Arial" panose="020B0604020202020204" pitchFamily="34" charset="0"/>
              <a:buChar char="•"/>
            </a:pPr>
            <a:r>
              <a:rPr lang="en-US" b="0" i="0" dirty="0"/>
              <a:t>Would indicate that the mortal death of a single head would not bring down the beast</a:t>
            </a:r>
          </a:p>
          <a:p>
            <a:pPr marL="628650" lvl="1" indent="-171450">
              <a:buFont typeface="Arial" panose="020B0604020202020204" pitchFamily="34" charset="0"/>
              <a:buChar char="•"/>
            </a:pPr>
            <a:r>
              <a:rPr lang="en-US" b="0" i="0" dirty="0"/>
              <a:t>Perhaps the recognition that the empire would continues, regardless of the death of an </a:t>
            </a:r>
            <a:r>
              <a:rPr lang="en-US" b="0" i="0" dirty="0" err="1"/>
              <a:t>emporer</a:t>
            </a:r>
            <a:endParaRPr lang="en-US" b="0" i="0" dirty="0"/>
          </a:p>
          <a:p>
            <a:pPr marL="628650" lvl="1" indent="-171450">
              <a:buFont typeface="Arial" panose="020B0604020202020204" pitchFamily="34" charset="0"/>
              <a:buChar char="•"/>
            </a:pPr>
            <a:r>
              <a:rPr lang="en-US" b="0" i="0" dirty="0"/>
              <a:t>Some claim that it refers to the death of Nero</a:t>
            </a:r>
          </a:p>
          <a:p>
            <a:pPr marL="628650" lvl="1" indent="-171450">
              <a:buFont typeface="Arial" panose="020B0604020202020204" pitchFamily="34" charset="0"/>
              <a:buChar char="•"/>
            </a:pPr>
            <a:r>
              <a:rPr lang="en-US" b="0" i="0" dirty="0"/>
              <a:t>Others that it refers to a time in the kingdom, where persecution ceased for a time.</a:t>
            </a:r>
          </a:p>
          <a:p>
            <a:pPr marL="628650" lvl="1" indent="-171450">
              <a:buFont typeface="Arial" panose="020B0604020202020204" pitchFamily="34" charset="0"/>
              <a:buChar char="•"/>
            </a:pPr>
            <a:r>
              <a:rPr lang="en-US" b="0" i="0" dirty="0" err="1"/>
              <a:t>Harkrider</a:t>
            </a:r>
            <a:r>
              <a:rPr lang="en-US" b="0" i="0" dirty="0"/>
              <a:t> believes the beast to not refer to any one kingdom, but all kingdoms of men that are opposed to God, and persecute His people.  Hence, if one kingdom is dealt a death blow, the beast remains alive, and continues to antagonize God’s people in a different guise.</a:t>
            </a:r>
          </a:p>
          <a:p>
            <a:pPr marL="628650" lvl="1" indent="-171450">
              <a:buFont typeface="Arial" panose="020B0604020202020204" pitchFamily="34" charset="0"/>
              <a:buChar char="•"/>
            </a:pPr>
            <a:r>
              <a:rPr lang="en-US" b="0" i="0" dirty="0"/>
              <a:t>Regardless, the indication is the defeat of the beast can come ONLY at the hands of the Lamb</a:t>
            </a:r>
          </a:p>
          <a:p>
            <a:pPr marL="0" lvl="0" indent="0">
              <a:buFont typeface="Arial" panose="020B0604020202020204" pitchFamily="34" charset="0"/>
              <a:buNone/>
            </a:pPr>
            <a:r>
              <a:rPr lang="en-US" b="1" i="0" dirty="0"/>
              <a:t>(19:20), </a:t>
            </a:r>
            <a:r>
              <a:rPr lang="en-US" b="0" i="1" dirty="0"/>
              <a:t>“</a:t>
            </a:r>
            <a:r>
              <a:rPr lang="en-US" i="1" dirty="0"/>
              <a:t>Then the beast was captured, and with him the false prophet who worked signs in his presence, by which he deceived those who received the mark of the beast and those who worshiped his image. These two were cast alive into the lake of fire burning with brimstone.”</a:t>
            </a:r>
            <a:endParaRPr lang="en-US" b="0" i="1" dirty="0"/>
          </a:p>
          <a:p>
            <a:pPr marL="175308" lvl="0" indent="-175308">
              <a:buFont typeface="Arial" panose="020B0604020202020204" pitchFamily="34" charset="0"/>
              <a:buChar char="•"/>
            </a:pPr>
            <a:r>
              <a:rPr lang="en-US" b="1" i="0" dirty="0"/>
              <a:t>Mouth (5)</a:t>
            </a:r>
          </a:p>
          <a:p>
            <a:pPr marL="632508" lvl="1" indent="-175308">
              <a:buFont typeface="Arial" panose="020B0604020202020204" pitchFamily="34" charset="0"/>
              <a:buChar char="•"/>
            </a:pPr>
            <a:r>
              <a:rPr lang="en-US" b="0" i="0" dirty="0"/>
              <a:t>An opportunity or voice to rail against God</a:t>
            </a:r>
          </a:p>
          <a:p>
            <a:pPr marL="632508" lvl="1" indent="-175308">
              <a:buFont typeface="Arial" panose="020B0604020202020204" pitchFamily="34" charset="0"/>
              <a:buChar char="•"/>
            </a:pPr>
            <a:r>
              <a:rPr lang="en-US" b="0" i="0" dirty="0"/>
              <a:t>God (6) – speak arrogantly against His eternal nature and authority.</a:t>
            </a:r>
          </a:p>
          <a:p>
            <a:pPr marL="632508" lvl="1" indent="-175308">
              <a:buFont typeface="Arial" panose="020B0604020202020204" pitchFamily="34" charset="0"/>
              <a:buChar char="•"/>
            </a:pPr>
            <a:r>
              <a:rPr lang="en-US" b="0" i="0" dirty="0"/>
              <a:t>His Name (6) – speak against what He stands for</a:t>
            </a:r>
          </a:p>
          <a:p>
            <a:pPr marL="632508" lvl="1" indent="-175308">
              <a:buFont typeface="Arial" panose="020B0604020202020204" pitchFamily="34" charset="0"/>
              <a:buChar char="•"/>
            </a:pPr>
            <a:r>
              <a:rPr lang="en-US" b="0" i="0" dirty="0"/>
              <a:t>His tabernacle (6) – His dwelling place, including the church on earth</a:t>
            </a:r>
          </a:p>
          <a:p>
            <a:pPr marL="632508" lvl="1" indent="-175308">
              <a:buFont typeface="Arial" panose="020B0604020202020204" pitchFamily="34" charset="0"/>
              <a:buChar char="•"/>
            </a:pPr>
            <a:r>
              <a:rPr lang="en-US" b="0" i="0" dirty="0"/>
              <a:t>Them that dwell in heaven (6) – the angelic beings and host of God’s faithful</a:t>
            </a:r>
          </a:p>
          <a:p>
            <a:pPr marL="175308" lvl="0" indent="-175308">
              <a:buFont typeface="Arial" panose="020B0604020202020204" pitchFamily="34" charset="0"/>
              <a:buChar char="•"/>
            </a:pPr>
            <a:r>
              <a:rPr lang="en-US" b="1" i="0" dirty="0"/>
              <a:t>42 months (5)</a:t>
            </a:r>
          </a:p>
          <a:p>
            <a:pPr marL="632508" lvl="1" indent="-175308">
              <a:buFont typeface="Arial" panose="020B0604020202020204" pitchFamily="34" charset="0"/>
              <a:buChar char="•"/>
            </a:pPr>
            <a:r>
              <a:rPr lang="en-US" b="0" i="0" dirty="0"/>
              <a:t>Mentioned previously, a significant, but limited amount of time to prevail</a:t>
            </a:r>
          </a:p>
          <a:p>
            <a:pPr marL="175308" lvl="0" indent="-175308">
              <a:buFont typeface="Arial" panose="020B0604020202020204" pitchFamily="34" charset="0"/>
              <a:buChar char="•"/>
            </a:pPr>
            <a:r>
              <a:rPr lang="en-US" b="1" i="0" dirty="0"/>
              <a:t>Book of life (8)</a:t>
            </a:r>
          </a:p>
          <a:p>
            <a:pPr marL="632508" lvl="1" indent="-175308">
              <a:buFont typeface="Arial" panose="020B0604020202020204" pitchFamily="34" charset="0"/>
              <a:buChar char="•"/>
            </a:pPr>
            <a:r>
              <a:rPr lang="en-US" b="0" i="0" dirty="0"/>
              <a:t>Those who are named in the book of Life are those in a relationship with God.  The life here is eternal life.</a:t>
            </a:r>
          </a:p>
          <a:p>
            <a:pPr marL="632508" lvl="1" indent="-175308">
              <a:buFont typeface="Arial" panose="020B0604020202020204" pitchFamily="34" charset="0"/>
              <a:buChar char="•"/>
            </a:pPr>
            <a:r>
              <a:rPr lang="en-US" b="0" i="0" dirty="0"/>
              <a:t>Note:  These names can be blotted out!</a:t>
            </a:r>
          </a:p>
          <a:p>
            <a:pPr marL="0" lvl="0" indent="0">
              <a:buFont typeface="Arial" panose="020B0604020202020204" pitchFamily="34" charset="0"/>
              <a:buNone/>
            </a:pPr>
            <a:r>
              <a:rPr lang="en-US" b="1" i="0" dirty="0"/>
              <a:t>(Revelation 22:19), </a:t>
            </a:r>
            <a:r>
              <a:rPr lang="en-US" b="0" i="1" dirty="0"/>
              <a:t>“and if anyone takes away from the words of the book of this prophecy, God shall take away his part from the Book of Life, from the holy city, and from the things which are written in this book.”</a:t>
            </a:r>
          </a:p>
          <a:p>
            <a:pPr marL="632508" lvl="1" indent="-175308">
              <a:buFont typeface="Arial" panose="020B0604020202020204" pitchFamily="34" charset="0"/>
              <a:buChar char="•"/>
            </a:pPr>
            <a:r>
              <a:rPr lang="en-US" b="0" i="0" dirty="0"/>
              <a:t>Be sure to maintain holiness, that your name may be present “unto death”</a:t>
            </a:r>
          </a:p>
          <a:p>
            <a:pPr marL="175308" lvl="0" indent="-175308">
              <a:buFont typeface="Arial" panose="020B0604020202020204" pitchFamily="34" charset="0"/>
              <a:buChar char="•"/>
            </a:pPr>
            <a:r>
              <a:rPr lang="en-US" b="1" i="0" dirty="0"/>
              <a:t>Captivity (10)</a:t>
            </a:r>
          </a:p>
          <a:p>
            <a:pPr marL="632508" lvl="1" indent="-175308">
              <a:buFont typeface="Arial" panose="020B0604020202020204" pitchFamily="34" charset="0"/>
              <a:buChar char="•"/>
            </a:pPr>
            <a:r>
              <a:rPr lang="en-US" b="0" i="0" dirty="0"/>
              <a:t>The present position of God’s people on earth.  Subject to oppressive government.</a:t>
            </a:r>
          </a:p>
          <a:p>
            <a:pPr marL="632508" lvl="1" indent="-175308">
              <a:buFont typeface="Arial" panose="020B0604020202020204" pitchFamily="34" charset="0"/>
              <a:buChar char="•"/>
            </a:pPr>
            <a:r>
              <a:rPr lang="en-US" b="0" i="0" dirty="0"/>
              <a:t>While the beast makes captive God’s people (eventually the beast will be “captured” by the Lamb</a:t>
            </a:r>
          </a:p>
          <a:p>
            <a:pPr marL="628650" lvl="1" indent="-171450">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6256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solidFill>
                  <a:srgbClr val="324959"/>
                </a:solidFill>
              </a:rPr>
              <a:t>The devil has given power and authority to evil governments to persecute and overcome God’s people.</a:t>
            </a:r>
          </a:p>
          <a:p>
            <a:pPr marL="171450" indent="-171450">
              <a:buFont typeface="Arial" panose="020B0604020202020204" pitchFamily="34" charset="0"/>
              <a:buChar char="•"/>
            </a:pPr>
            <a:r>
              <a:rPr lang="en-US" sz="1200" b="1" dirty="0">
                <a:solidFill>
                  <a:srgbClr val="324959"/>
                </a:solidFill>
              </a:rPr>
              <a:t>Though the beast seems undefeatable, he is not!</a:t>
            </a:r>
          </a:p>
          <a:p>
            <a:pPr marL="171450" indent="-171450">
              <a:buFont typeface="Arial" panose="020B0604020202020204" pitchFamily="34" charset="0"/>
              <a:buChar char="•"/>
            </a:pPr>
            <a:r>
              <a:rPr lang="en-US" sz="1200" b="1" dirty="0">
                <a:solidFill>
                  <a:srgbClr val="324959"/>
                </a:solidFill>
              </a:rPr>
              <a:t>Blasphemy, persecution, war, authority would only last for a period of time.</a:t>
            </a:r>
          </a:p>
          <a:p>
            <a:pPr marL="171450" indent="-171450">
              <a:buFont typeface="Arial" panose="020B0604020202020204" pitchFamily="34" charset="0"/>
              <a:buChar char="•"/>
            </a:pPr>
            <a:r>
              <a:rPr lang="en-US" sz="1200" b="1" dirty="0">
                <a:solidFill>
                  <a:srgbClr val="324959"/>
                </a:solidFill>
              </a:rPr>
              <a:t>The beast would eventually meet defeat.  Saints need patience and faith.</a:t>
            </a:r>
            <a:endParaRPr lang="en-US" sz="1200" dirty="0">
              <a:solidFill>
                <a:srgbClr val="324959"/>
              </a:solidFill>
            </a:endParaRPr>
          </a:p>
          <a:p>
            <a:pPr marL="10287" lvl="0" indent="0">
              <a:buFont typeface="Arial" panose="020B0604020202020204" pitchFamily="34" charset="0"/>
              <a:buNone/>
            </a:pPr>
            <a:endParaRPr lang="en-US" b="0" i="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613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dirty="0"/>
              <a:t>As we will see in our discussion of this beast from the earth, it represents false religion</a:t>
            </a:r>
          </a:p>
          <a:p>
            <a:pPr marL="628650" lvl="1" indent="-171450">
              <a:buFont typeface="Arial" panose="020B0604020202020204" pitchFamily="34" charset="0"/>
              <a:buChar char="•"/>
            </a:pPr>
            <a:r>
              <a:rPr lang="en-US" sz="1200" b="0" i="0" dirty="0"/>
              <a:t>There are other references to this beast in Revelation</a:t>
            </a:r>
          </a:p>
          <a:p>
            <a:pPr marL="628650" lvl="1" indent="-171450">
              <a:buFont typeface="Arial" panose="020B0604020202020204" pitchFamily="34" charset="0"/>
              <a:buChar char="•"/>
            </a:pPr>
            <a:r>
              <a:rPr lang="en-US" sz="1200" b="0" i="0" dirty="0"/>
              <a:t>He is spoken of as “the false prophet”</a:t>
            </a:r>
          </a:p>
          <a:p>
            <a:pPr marL="0" lvl="0" indent="0">
              <a:buFont typeface="Arial" panose="020B0604020202020204" pitchFamily="34" charset="0"/>
              <a:buNone/>
            </a:pPr>
            <a:r>
              <a:rPr lang="en-US" sz="1200" b="1" i="0" dirty="0"/>
              <a:t>(16:13), [6</a:t>
            </a:r>
            <a:r>
              <a:rPr lang="en-US" sz="1200" b="1" i="0" baseline="30000" dirty="0"/>
              <a:t>th</a:t>
            </a:r>
            <a:r>
              <a:rPr lang="en-US" sz="1200" b="1" i="0" dirty="0"/>
              <a:t> bowl of wrath], </a:t>
            </a:r>
            <a:r>
              <a:rPr lang="en-US" sz="1200" b="0" i="1" dirty="0"/>
              <a:t>“And I saw three unclean spirits like frogs coming out of the mouth of the dragon, out of the mouth of the beast, and out of the mouth of the false prophet.”</a:t>
            </a:r>
          </a:p>
          <a:p>
            <a:pPr marL="0" lvl="0" indent="0">
              <a:buFont typeface="Arial" panose="020B0604020202020204" pitchFamily="34" charset="0"/>
              <a:buNone/>
            </a:pPr>
            <a:r>
              <a:rPr lang="en-US" sz="1200" b="1" i="0" dirty="0"/>
              <a:t>(19:20), [The final defeat of both beasts], </a:t>
            </a:r>
            <a:r>
              <a:rPr lang="en-US" sz="1200" b="0" i="1" dirty="0"/>
              <a:t>“</a:t>
            </a:r>
            <a:r>
              <a:rPr lang="en-US" b="0" i="1" dirty="0"/>
              <a:t>Then the beast was captured, and with him the false prophet </a:t>
            </a:r>
            <a:r>
              <a:rPr lang="en-US" b="0" i="1" u="sng" dirty="0"/>
              <a:t>who worked signs in his presence</a:t>
            </a:r>
            <a:r>
              <a:rPr lang="en-US" b="0" i="1" dirty="0"/>
              <a:t>, </a:t>
            </a:r>
            <a:r>
              <a:rPr lang="en-US" b="0" i="1" u="sng" dirty="0"/>
              <a:t>by which he deceived those who received the mark of the beast and those who worshiped his image</a:t>
            </a:r>
            <a:r>
              <a:rPr lang="en-US" b="0" i="1" dirty="0"/>
              <a:t>. These two were cast alive into the lake of fire burning with brimstone.”</a:t>
            </a:r>
            <a:endParaRPr lang="en-US" sz="1200" b="0" i="1" dirty="0"/>
          </a:p>
          <a:p>
            <a:pPr marL="0" lvl="0" indent="0">
              <a:buFont typeface="Arial" panose="020B0604020202020204" pitchFamily="34" charset="0"/>
              <a:buNone/>
            </a:pPr>
            <a:r>
              <a:rPr lang="en-US" sz="1200" b="1" i="0" dirty="0"/>
              <a:t>(20:10), [The final defeat of Satan], </a:t>
            </a:r>
            <a:r>
              <a:rPr lang="en-US" sz="1200" b="0" i="1" dirty="0"/>
              <a:t>“</a:t>
            </a:r>
            <a:r>
              <a:rPr lang="en-US" b="0" i="1" dirty="0"/>
              <a:t>The devil, who deceived them, was cast into the lake of fire and brimstone where the beast and the false prophet are. And they will be tormented day and night forever and ever.”</a:t>
            </a:r>
          </a:p>
          <a:p>
            <a:pPr marL="171450" lvl="0" indent="-171450">
              <a:buFont typeface="Arial" panose="020B0604020202020204" pitchFamily="34" charset="0"/>
              <a:buChar char="•"/>
            </a:pPr>
            <a:r>
              <a:rPr lang="en-US" sz="1200" b="1" i="0" dirty="0"/>
              <a:t>Knowing the end from later verses, this beast is nevertheless described as dangerous and intimidating.</a:t>
            </a:r>
          </a:p>
          <a:p>
            <a:endParaRPr lang="en-US" sz="1200" b="1" dirty="0"/>
          </a:p>
          <a:p>
            <a:r>
              <a:rPr lang="en-US" sz="1200" b="1" dirty="0"/>
              <a:t>Scene 11 (Chapter 13:11-18) – The Beast from the Earth</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A sense of dismay as I see a second beast arise, much like the first</a:t>
            </a:r>
          </a:p>
          <a:p>
            <a:pPr marL="0" lvl="0" indent="0">
              <a:buFont typeface="Arial" panose="020B0604020202020204" pitchFamily="34" charset="0"/>
              <a:buNone/>
            </a:pPr>
            <a:r>
              <a:rPr lang="en-US" sz="1200" b="1" i="0" dirty="0"/>
              <a:t>(2 Corinthians 4:3-4), “</a:t>
            </a:r>
            <a:r>
              <a:rPr lang="en-US" dirty="0"/>
              <a:t>But even if our gospel is veiled, it is veiled to those who are perishing,</a:t>
            </a:r>
            <a:r>
              <a:rPr lang="en-US" baseline="30000" dirty="0"/>
              <a:t> 4</a:t>
            </a:r>
            <a:r>
              <a:rPr lang="en-US" dirty="0"/>
              <a:t> whose minds the god of this age has blinded, who do not believe, lest the light of the gospel of the glory of Christ, who is the image of God, should shine on them.”</a:t>
            </a:r>
          </a:p>
          <a:p>
            <a:pPr marL="0" lvl="0" indent="0">
              <a:buFont typeface="Arial" panose="020B0604020202020204" pitchFamily="34" charset="0"/>
              <a:buNone/>
            </a:pPr>
            <a:r>
              <a:rPr lang="en-US" sz="1200" b="1" i="0" dirty="0"/>
              <a:t>(2 </a:t>
            </a:r>
            <a:r>
              <a:rPr lang="en-US" sz="1200" b="1" i="0" dirty="0" err="1"/>
              <a:t>Corintihans</a:t>
            </a:r>
            <a:r>
              <a:rPr lang="en-US" sz="1200" b="1" i="0" dirty="0"/>
              <a:t> 4:7-9), [Note how Paul’s testimony parallels what we read in our text], </a:t>
            </a:r>
            <a:r>
              <a:rPr lang="en-US" sz="1200" b="0" i="0" dirty="0"/>
              <a:t>“</a:t>
            </a:r>
            <a:r>
              <a:rPr lang="en-US" dirty="0"/>
              <a:t>But we have this treasure in earthen vessels, that the excellence of the power may be of God and not of us.</a:t>
            </a:r>
            <a:r>
              <a:rPr lang="en-US" baseline="30000" dirty="0"/>
              <a:t> 8</a:t>
            </a:r>
            <a:r>
              <a:rPr lang="en-US" dirty="0"/>
              <a:t> We are hard-pressed on every side, yet not crushed; we are perplexed, but not in despair;</a:t>
            </a:r>
            <a:r>
              <a:rPr lang="en-US" baseline="30000" dirty="0"/>
              <a:t> 9</a:t>
            </a:r>
            <a:r>
              <a:rPr lang="en-US" dirty="0"/>
              <a:t> persecuted, but not forsaken; struck down, but not destroyed—</a:t>
            </a:r>
            <a:r>
              <a:rPr lang="en-US" baseline="30000" dirty="0"/>
              <a:t> 10</a:t>
            </a:r>
            <a:r>
              <a:rPr lang="en-US" dirty="0"/>
              <a:t> always carrying about in the body the dying of the Lord Jesus, that the life of Jesus also may be manifested in our body.</a:t>
            </a:r>
            <a:r>
              <a:rPr lang="en-US" baseline="30000" dirty="0"/>
              <a:t> 11</a:t>
            </a:r>
            <a:r>
              <a:rPr lang="en-US" dirty="0"/>
              <a:t> For we who live are always delivered to death for Jesus’ sake, that the life of Jesus also may be manifested in our mortal flesh.</a:t>
            </a:r>
            <a:r>
              <a:rPr lang="en-US" baseline="30000" dirty="0"/>
              <a:t> 12</a:t>
            </a:r>
            <a:r>
              <a:rPr lang="en-US" dirty="0"/>
              <a:t> So then death is working in us, but life in you.”</a:t>
            </a:r>
          </a:p>
          <a:p>
            <a:pPr marL="628650" lvl="1" indent="-171450">
              <a:buFont typeface="Arial" panose="020B0604020202020204" pitchFamily="34" charset="0"/>
              <a:buChar char="•"/>
            </a:pPr>
            <a:r>
              <a:rPr lang="en-US" sz="1200" b="1" i="0" dirty="0"/>
              <a:t>The second dragon is just as imposing as the first (Supports the beast from the sea)</a:t>
            </a:r>
          </a:p>
          <a:p>
            <a:pPr marL="0" lvl="0" indent="0">
              <a:buFont typeface="Arial" panose="020B0604020202020204" pitchFamily="34" charset="0"/>
              <a:buNone/>
            </a:pPr>
            <a:r>
              <a:rPr lang="en-US" sz="1200" b="1" i="0" dirty="0"/>
              <a:t>(13:12), </a:t>
            </a:r>
            <a:r>
              <a:rPr lang="en-US" sz="1200" b="0" i="1" dirty="0"/>
              <a:t>“</a:t>
            </a:r>
            <a:r>
              <a:rPr lang="en-US" i="1" dirty="0"/>
              <a:t>And he exercises all the authority of the first beast in his presence, and causes the earth and those who dwell in it to worship the first beast, whose deadly wound was healed.”</a:t>
            </a:r>
          </a:p>
          <a:p>
            <a:pPr marL="1085850" lvl="2" indent="-171450">
              <a:buFont typeface="Arial" panose="020B0604020202020204" pitchFamily="34" charset="0"/>
              <a:buChar char="•"/>
            </a:pPr>
            <a:r>
              <a:rPr lang="en-US" sz="1200" b="0" i="0" dirty="0"/>
              <a:t>The two go hand in hand, as the second beast also has authority over the people</a:t>
            </a:r>
          </a:p>
          <a:p>
            <a:pPr marL="1085850" lvl="2" indent="-171450">
              <a:buFont typeface="Arial" panose="020B0604020202020204" pitchFamily="34" charset="0"/>
              <a:buChar char="•"/>
            </a:pPr>
            <a:r>
              <a:rPr lang="en-US" sz="1200" b="0" i="0" dirty="0"/>
              <a:t>The idea of “cause” is to be considered.  It doesn’t mean compelled.</a:t>
            </a:r>
          </a:p>
          <a:p>
            <a:pPr marL="1085850" lvl="2" indent="-171450">
              <a:buFont typeface="Arial" panose="020B0604020202020204" pitchFamily="34" charset="0"/>
              <a:buChar char="•"/>
            </a:pPr>
            <a:r>
              <a:rPr lang="en-US" sz="1200" b="0" i="0" dirty="0"/>
              <a:t>It can’t, as faithful Christian’s are not compelled.</a:t>
            </a:r>
          </a:p>
          <a:p>
            <a:pPr marL="1085850" lvl="2" indent="-171450">
              <a:buFont typeface="Arial" panose="020B0604020202020204" pitchFamily="34" charset="0"/>
              <a:buChar char="•"/>
            </a:pPr>
            <a:r>
              <a:rPr lang="en-US" sz="1200" b="0" i="0" dirty="0"/>
              <a:t>However, pressure and influence can lead individuals into sin!  There is great pressure and influence here!</a:t>
            </a:r>
          </a:p>
          <a:p>
            <a:pPr marL="0" lvl="0" indent="0">
              <a:buFont typeface="Arial" panose="020B0604020202020204" pitchFamily="34" charset="0"/>
              <a:buNone/>
            </a:pPr>
            <a:r>
              <a:rPr lang="en-US" sz="1200" b="1" i="0" dirty="0"/>
              <a:t>(Matthew 5:32), </a:t>
            </a:r>
            <a:r>
              <a:rPr lang="en-US" sz="1200" b="0" i="1" dirty="0"/>
              <a:t>“</a:t>
            </a:r>
            <a:r>
              <a:rPr lang="en-US" i="1" dirty="0"/>
              <a:t>But I say to you that whoever divorces his wife for any reason except sexual immorality causes her to commit adultery; and whoever marries a woman who is divorced commits adultery.”</a:t>
            </a:r>
          </a:p>
          <a:p>
            <a:pPr marL="1085850" lvl="2" indent="-171450">
              <a:buFont typeface="Arial" panose="020B0604020202020204" pitchFamily="34" charset="0"/>
              <a:buChar char="•"/>
            </a:pPr>
            <a:r>
              <a:rPr lang="en-US" sz="1200" b="0" i="0" dirty="0"/>
              <a:t>NOT appreciated by God (leads to the beast’s punishment)</a:t>
            </a:r>
          </a:p>
          <a:p>
            <a:pPr marL="0" lvl="0" indent="0">
              <a:buFont typeface="Arial" panose="020B0604020202020204" pitchFamily="34" charset="0"/>
              <a:buNone/>
            </a:pPr>
            <a:r>
              <a:rPr lang="en-US" sz="1200" b="1" i="0" dirty="0"/>
              <a:t>(Matthew 18:6-7), </a:t>
            </a:r>
            <a:r>
              <a:rPr lang="en-US" i="1" dirty="0"/>
              <a:t>“Whoever causes one of these little ones who believe in Me to sin, it would be better for him if a millstone were hung around his neck, and he were drowned in the depth of the sea.</a:t>
            </a:r>
            <a:r>
              <a:rPr lang="en-US" i="1" baseline="30000" dirty="0"/>
              <a:t> 7</a:t>
            </a:r>
            <a:r>
              <a:rPr lang="en-US" i="1" dirty="0"/>
              <a:t> Woe to the world because of offenses! For offenses must come, but woe to that man by whom the offense comes!”</a:t>
            </a:r>
          </a:p>
          <a:p>
            <a:pPr marL="628650" lvl="1" indent="-171450">
              <a:buFont typeface="Arial" panose="020B0604020202020204" pitchFamily="34" charset="0"/>
              <a:buChar char="•"/>
            </a:pPr>
            <a:r>
              <a:rPr lang="en-US" sz="1200" b="1" i="0" dirty="0"/>
              <a:t>False religion can be very deceptive, and was at this time</a:t>
            </a:r>
          </a:p>
          <a:p>
            <a:pPr marL="0" lvl="0" indent="0">
              <a:buFont typeface="Arial" panose="020B0604020202020204" pitchFamily="34" charset="0"/>
              <a:buNone/>
            </a:pPr>
            <a:r>
              <a:rPr lang="en-US" sz="1200" b="1" i="0" dirty="0"/>
              <a:t>(2 Thessalonians 2:9-12), </a:t>
            </a:r>
            <a:r>
              <a:rPr lang="en-US" sz="1200" b="0" i="1" dirty="0"/>
              <a:t>“</a:t>
            </a:r>
            <a:r>
              <a:rPr lang="en-US" b="0" i="1" dirty="0"/>
              <a:t>The coming of the lawless one is according to the working of Satan, with all power, signs, and lying wonders,</a:t>
            </a:r>
            <a:r>
              <a:rPr lang="en-US" b="0" i="1" baseline="30000" dirty="0"/>
              <a:t> 10</a:t>
            </a:r>
            <a:r>
              <a:rPr lang="en-US" b="0" i="1" dirty="0"/>
              <a:t> and with all unrighteous deception among those who perish, because they did not receive the love of the truth, that they might be saved.</a:t>
            </a:r>
            <a:r>
              <a:rPr lang="en-US" b="0" i="1" baseline="30000" dirty="0"/>
              <a:t> 11</a:t>
            </a:r>
            <a:r>
              <a:rPr lang="en-US" b="0" i="1" dirty="0"/>
              <a:t> And for this reason God will send them strong delusion, that they should believe the lie,</a:t>
            </a:r>
            <a:r>
              <a:rPr lang="en-US" b="0" i="1" baseline="30000" dirty="0"/>
              <a:t> 12</a:t>
            </a:r>
            <a:r>
              <a:rPr lang="en-US" b="0" i="1" dirty="0"/>
              <a:t> that they all may be condemned who did not believe the truth but had pleasure in unrighteousness.”</a:t>
            </a:r>
          </a:p>
          <a:p>
            <a:pPr marL="1085850" lvl="2" indent="-171450">
              <a:buFont typeface="Arial" panose="020B0604020202020204" pitchFamily="34" charset="0"/>
              <a:buChar char="•"/>
            </a:pPr>
            <a:r>
              <a:rPr lang="en-US" sz="1200" b="0" i="0" dirty="0"/>
              <a:t>Consider that Simon the Sorcerer was able to deceive with his signs, though they were not legitimate</a:t>
            </a:r>
          </a:p>
          <a:p>
            <a:pPr marL="1085850" lvl="2" indent="-171450">
              <a:buFont typeface="Arial" panose="020B0604020202020204" pitchFamily="34" charset="0"/>
              <a:buChar char="•"/>
            </a:pPr>
            <a:r>
              <a:rPr lang="en-US" sz="1200" b="0" i="0" dirty="0"/>
              <a:t>He and those in Samaria could see the difference between what Simon did, and the miracles that came from God.</a:t>
            </a:r>
          </a:p>
          <a:p>
            <a:pPr marL="0" lvl="0" indent="0">
              <a:buFont typeface="Arial" panose="020B0604020202020204" pitchFamily="34" charset="0"/>
              <a:buNone/>
            </a:pPr>
            <a:r>
              <a:rPr lang="en-US" sz="1200" b="1" i="0" dirty="0"/>
              <a:t>(Acts 8:9-13), </a:t>
            </a:r>
            <a:r>
              <a:rPr lang="en-US" sz="1200" b="0" i="1" dirty="0"/>
              <a:t>“</a:t>
            </a:r>
            <a:r>
              <a:rPr lang="en-US" i="1" dirty="0"/>
              <a:t>But there was a certain man called Simon, who previously practiced sorcery in the city and astonished the people of Samaria, claiming that he was someone great,</a:t>
            </a:r>
            <a:r>
              <a:rPr lang="en-US" i="1" baseline="30000" dirty="0"/>
              <a:t> 10</a:t>
            </a:r>
            <a:r>
              <a:rPr lang="en-US" i="1" dirty="0"/>
              <a:t> to whom they all gave heed, from the least to the greatest, saying, “This man is the great power of God.”</a:t>
            </a:r>
            <a:r>
              <a:rPr lang="en-US" i="1" baseline="30000" dirty="0"/>
              <a:t> 11</a:t>
            </a:r>
            <a:r>
              <a:rPr lang="en-US" i="1" dirty="0"/>
              <a:t> And they heeded him because he had astonished them with his sorceries for a long time.</a:t>
            </a:r>
            <a:r>
              <a:rPr lang="en-US" i="1" baseline="30000" dirty="0"/>
              <a:t> 12</a:t>
            </a:r>
            <a:r>
              <a:rPr lang="en-US" i="1" dirty="0"/>
              <a:t> But when they believed Philip as he preached the things concerning the kingdom of God and the name of Jesus Christ, both men and women were baptized.</a:t>
            </a:r>
            <a:r>
              <a:rPr lang="en-US" i="1" baseline="30000" dirty="0"/>
              <a:t> 13</a:t>
            </a:r>
            <a:r>
              <a:rPr lang="en-US" i="1" dirty="0"/>
              <a:t> Then Simon himself also believed; and when he was baptized he continued with Philip, and was amazed, seeing the miracles and signs which were done.”</a:t>
            </a:r>
          </a:p>
          <a:p>
            <a:pPr marL="628650" lvl="1" indent="-171450">
              <a:buFont typeface="Arial" panose="020B0604020202020204" pitchFamily="34" charset="0"/>
              <a:buChar char="•"/>
            </a:pPr>
            <a:r>
              <a:rPr lang="en-US" b="1" i="0" dirty="0"/>
              <a:t>Fear because of the ostracization of the saints, (economic privation).</a:t>
            </a:r>
          </a:p>
          <a:p>
            <a:pPr marL="1085850" lvl="2" indent="-171450">
              <a:buFont typeface="Arial" panose="020B0604020202020204" pitchFamily="34" charset="0"/>
              <a:buChar char="•"/>
            </a:pPr>
            <a:r>
              <a:rPr lang="en-US" b="0" i="0" dirty="0"/>
              <a:t>We will talk about the number 666 a bit later</a:t>
            </a:r>
          </a:p>
          <a:p>
            <a:pPr marL="0" lvl="0" indent="0">
              <a:buFont typeface="Arial" panose="020B0604020202020204" pitchFamily="34" charset="0"/>
              <a:buNone/>
            </a:pPr>
            <a:endParaRPr lang="en-US" sz="12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7388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The devil works through both secular and religious means to deceive the world and oppress the saints</a:t>
            </a:r>
          </a:p>
          <a:p>
            <a:pPr marL="171450" indent="-171450">
              <a:buFont typeface="Arial" panose="020B0604020202020204" pitchFamily="34" charset="0"/>
              <a:buChar char="•"/>
            </a:pPr>
            <a:r>
              <a:rPr lang="en-US" sz="1200" b="1" i="0" dirty="0">
                <a:solidFill>
                  <a:srgbClr val="324959"/>
                </a:solidFill>
              </a:rPr>
              <a:t>Even the performance of great signs, when not from God, are to be rejected God’s people.</a:t>
            </a:r>
          </a:p>
          <a:p>
            <a:pPr marL="628650" lvl="1" indent="-171450">
              <a:buFont typeface="Arial" panose="020B0604020202020204" pitchFamily="34" charset="0"/>
              <a:buChar char="•"/>
            </a:pPr>
            <a:r>
              <a:rPr lang="en-US" sz="1200" b="0" i="0" dirty="0">
                <a:solidFill>
                  <a:srgbClr val="324959"/>
                </a:solidFill>
              </a:rPr>
              <a:t>Consider, God’s signs are greater than any available to the devil.</a:t>
            </a:r>
          </a:p>
          <a:p>
            <a:pPr marL="628650" lvl="1" indent="-171450">
              <a:buFont typeface="Arial" panose="020B0604020202020204" pitchFamily="34" charset="0"/>
              <a:buChar char="•"/>
            </a:pPr>
            <a:r>
              <a:rPr lang="en-US" sz="1200" b="0" i="0" dirty="0">
                <a:solidFill>
                  <a:srgbClr val="324959"/>
                </a:solidFill>
              </a:rPr>
              <a:t>We have already mentioned the account of Simon the </a:t>
            </a:r>
            <a:r>
              <a:rPr lang="en-US" sz="1200" b="0" i="0" dirty="0" err="1">
                <a:solidFill>
                  <a:srgbClr val="324959"/>
                </a:solidFill>
              </a:rPr>
              <a:t>Sorceror</a:t>
            </a:r>
            <a:endParaRPr lang="en-US" sz="1200" b="0" i="0" dirty="0">
              <a:solidFill>
                <a:srgbClr val="324959"/>
              </a:solidFill>
            </a:endParaRPr>
          </a:p>
          <a:p>
            <a:pPr marL="628650" lvl="1" indent="-171450">
              <a:buFont typeface="Arial" panose="020B0604020202020204" pitchFamily="34" charset="0"/>
              <a:buChar char="•"/>
            </a:pPr>
            <a:r>
              <a:rPr lang="en-US" sz="1200" b="0" i="0" dirty="0">
                <a:solidFill>
                  <a:srgbClr val="324959"/>
                </a:solidFill>
              </a:rPr>
              <a:t>Add to this the signs given to Pharoah</a:t>
            </a:r>
          </a:p>
          <a:p>
            <a:pPr marL="0" lvl="0" indent="0">
              <a:buFont typeface="Arial" panose="020B0604020202020204" pitchFamily="34" charset="0"/>
              <a:buNone/>
            </a:pPr>
            <a:r>
              <a:rPr lang="en-US" sz="1200" b="1" i="0" dirty="0">
                <a:solidFill>
                  <a:srgbClr val="324959"/>
                </a:solidFill>
              </a:rPr>
              <a:t>(Exodus 7:8-13), </a:t>
            </a:r>
            <a:r>
              <a:rPr lang="en-US" sz="1200" b="0" i="1" dirty="0">
                <a:solidFill>
                  <a:srgbClr val="324959"/>
                </a:solidFill>
              </a:rPr>
              <a:t>“</a:t>
            </a:r>
            <a:r>
              <a:rPr lang="en-US" b="0" i="1" dirty="0"/>
              <a:t>Then the Lord spoke to Moses and Aaron, saying,</a:t>
            </a:r>
            <a:r>
              <a:rPr lang="en-US" b="0" i="1" baseline="30000" dirty="0"/>
              <a:t> 9</a:t>
            </a:r>
            <a:r>
              <a:rPr lang="en-US" b="0" i="1" dirty="0"/>
              <a:t> “When Pharaoh speaks to you, saying, ‘Show a miracle for yourselves,’ then you shall say to Aaron, ‘Take your rod and cast it before Pharaoh, and let it become a serpent.’ ”</a:t>
            </a:r>
            <a:r>
              <a:rPr lang="en-US" b="0" i="1" baseline="30000" dirty="0"/>
              <a:t> 10</a:t>
            </a:r>
            <a:r>
              <a:rPr lang="en-US" b="0" i="1" dirty="0"/>
              <a:t> So Moses and Aaron went in to Pharaoh, and they did so, just as the Lord commanded. And Aaron cast down his rod before Pharaoh and before his servants, and it became a serpent. </a:t>
            </a:r>
            <a:r>
              <a:rPr lang="en-US" b="0" i="1" baseline="30000" dirty="0"/>
              <a:t>11</a:t>
            </a:r>
            <a:r>
              <a:rPr lang="en-US" b="0" i="1" dirty="0"/>
              <a:t> But Pharaoh also called the wise men and the sorcerers; so the magicians of Egypt, they also did in like manner with their enchantments.</a:t>
            </a:r>
            <a:r>
              <a:rPr lang="en-US" b="0" i="1" baseline="30000" dirty="0"/>
              <a:t> 12</a:t>
            </a:r>
            <a:r>
              <a:rPr lang="en-US" b="0" i="1" dirty="0"/>
              <a:t> For every man threw down his rod, and they became serpents. But Aaron's rod swallowed up their rods.</a:t>
            </a:r>
            <a:r>
              <a:rPr lang="en-US" b="0" i="1" baseline="30000" dirty="0"/>
              <a:t> 13</a:t>
            </a:r>
            <a:r>
              <a:rPr lang="en-US" b="0" i="1" dirty="0"/>
              <a:t> And Pharaoh's heart grew hard, and he did not heed them, as the Lord had said.”</a:t>
            </a:r>
          </a:p>
          <a:p>
            <a:pPr marL="628650" lvl="1" indent="-171450">
              <a:buFont typeface="Arial" panose="020B0604020202020204" pitchFamily="34" charset="0"/>
              <a:buChar char="•"/>
            </a:pPr>
            <a:r>
              <a:rPr lang="en-US" sz="1200" b="0" i="0" dirty="0">
                <a:solidFill>
                  <a:srgbClr val="324959"/>
                </a:solidFill>
              </a:rPr>
              <a:t>Remember, God’s scheme and work has already been established!</a:t>
            </a:r>
          </a:p>
          <a:p>
            <a:pPr marL="0" lvl="0" indent="0">
              <a:buFont typeface="Arial" panose="020B0604020202020204" pitchFamily="34" charset="0"/>
              <a:buNone/>
            </a:pPr>
            <a:r>
              <a:rPr lang="en-US" sz="1200" b="1" i="0" dirty="0">
                <a:solidFill>
                  <a:srgbClr val="324959"/>
                </a:solidFill>
              </a:rPr>
              <a:t>(John 20:30-31),</a:t>
            </a:r>
            <a:r>
              <a:rPr lang="en-US" sz="1200" b="1" i="1" dirty="0">
                <a:solidFill>
                  <a:srgbClr val="324959"/>
                </a:solidFill>
              </a:rPr>
              <a:t> </a:t>
            </a:r>
            <a:r>
              <a:rPr lang="en-US" sz="1200" b="0" i="1" dirty="0">
                <a:solidFill>
                  <a:srgbClr val="324959"/>
                </a:solidFill>
              </a:rPr>
              <a:t>“</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p>
          <a:p>
            <a:pPr marL="0" lvl="0" indent="0">
              <a:buFont typeface="Arial" panose="020B0604020202020204" pitchFamily="34" charset="0"/>
              <a:buNone/>
            </a:pPr>
            <a:r>
              <a:rPr lang="en-US" sz="1200" b="1" i="0" dirty="0">
                <a:solidFill>
                  <a:srgbClr val="324959"/>
                </a:solidFill>
              </a:rPr>
              <a:t>(Acts 2:32-33), </a:t>
            </a:r>
            <a:r>
              <a:rPr lang="en-US" sz="1200" b="0" i="1" dirty="0">
                <a:solidFill>
                  <a:srgbClr val="324959"/>
                </a:solidFill>
              </a:rPr>
              <a:t>“</a:t>
            </a:r>
            <a:r>
              <a:rPr lang="en-US" i="1" dirty="0"/>
              <a:t>This Jesus God has raised up, of which we are all witnesses.</a:t>
            </a:r>
            <a:r>
              <a:rPr lang="en-US" i="1" baseline="30000" dirty="0"/>
              <a:t> 33</a:t>
            </a:r>
            <a:r>
              <a:rPr lang="en-US" i="1" dirty="0"/>
              <a:t> Therefore being exalted to the right hand of God, and having received from the Father the promise of the Holy Spirit, He poured out this which you now see and hear.”</a:t>
            </a:r>
          </a:p>
          <a:p>
            <a:pPr marL="628650" lvl="1" indent="-171450">
              <a:buFont typeface="Arial" panose="020B0604020202020204" pitchFamily="34" charset="0"/>
              <a:buChar char="•"/>
            </a:pPr>
            <a:r>
              <a:rPr lang="en-US" sz="1200" b="0" i="0" dirty="0">
                <a:solidFill>
                  <a:srgbClr val="324959"/>
                </a:solidFill>
              </a:rPr>
              <a:t>Any other signs are lesser, counterfeit, and to be rejected by God’s people</a:t>
            </a:r>
          </a:p>
          <a:p>
            <a:pPr marL="171450" lvl="0" indent="-171450">
              <a:buFont typeface="Arial" panose="020B0604020202020204" pitchFamily="34" charset="0"/>
              <a:buChar char="•"/>
            </a:pPr>
            <a:r>
              <a:rPr lang="en-US" sz="1200" b="1" i="0" dirty="0">
                <a:solidFill>
                  <a:srgbClr val="324959"/>
                </a:solidFill>
              </a:rPr>
              <a:t>The devil and his minions are only able to do what God has “granted” them power to do.</a:t>
            </a:r>
          </a:p>
          <a:p>
            <a:pPr marL="0" lvl="0" indent="0">
              <a:buFont typeface="Arial" panose="020B0604020202020204" pitchFamily="34" charset="0"/>
              <a:buNone/>
            </a:pPr>
            <a:r>
              <a:rPr lang="en-US" sz="1200" b="1" i="0" dirty="0">
                <a:solidFill>
                  <a:srgbClr val="324959"/>
                </a:solidFill>
              </a:rPr>
              <a:t>(Job 1:12), </a:t>
            </a:r>
            <a:r>
              <a:rPr lang="en-US" sz="1200" b="0" i="1" dirty="0">
                <a:solidFill>
                  <a:srgbClr val="324959"/>
                </a:solidFill>
              </a:rPr>
              <a:t>“</a:t>
            </a:r>
            <a:r>
              <a:rPr lang="en-US" i="1" dirty="0"/>
              <a:t>And the Lord said to Satan, “Behold, all that he has is in your power; only do not lay a hand on his person.” So Satan went out from the presence of the Lord.”</a:t>
            </a:r>
          </a:p>
          <a:p>
            <a:pPr marL="628650" lvl="1" indent="-171450">
              <a:buFont typeface="Arial" panose="020B0604020202020204" pitchFamily="34" charset="0"/>
              <a:buChar char="•"/>
            </a:pPr>
            <a:r>
              <a:rPr lang="en-US" sz="1200" b="0" i="0" dirty="0">
                <a:solidFill>
                  <a:srgbClr val="324959"/>
                </a:solidFill>
              </a:rPr>
              <a:t>The victory is secured.  God does not allow the devil to defeat any who are His</a:t>
            </a:r>
          </a:p>
          <a:p>
            <a:pPr marL="0" lvl="0" indent="0">
              <a:buFont typeface="Arial" panose="020B0604020202020204" pitchFamily="34" charset="0"/>
              <a:buNone/>
            </a:pPr>
            <a:r>
              <a:rPr lang="en-US" sz="1200" b="1" i="0" dirty="0">
                <a:solidFill>
                  <a:srgbClr val="324959"/>
                </a:solidFill>
              </a:rPr>
              <a:t>(John 10:27-29), </a:t>
            </a:r>
            <a:r>
              <a:rPr lang="en-US" sz="1200" b="0" i="1" dirty="0">
                <a:solidFill>
                  <a:srgbClr val="324959"/>
                </a:solidFill>
              </a:rPr>
              <a:t>“</a:t>
            </a:r>
            <a:r>
              <a:rPr lang="en-US" i="1" dirty="0"/>
              <a:t>My sheep hear My voice, and I know them, and they follow Me.</a:t>
            </a:r>
            <a:r>
              <a:rPr lang="en-US" i="1" baseline="30000" dirty="0"/>
              <a:t> 28</a:t>
            </a:r>
            <a:r>
              <a:rPr lang="en-US" i="1" dirty="0"/>
              <a:t> And I give them eternal life, and they shall never perish; neither shall anyone snatch them out of My hand.</a:t>
            </a:r>
            <a:r>
              <a:rPr lang="en-US" i="1" baseline="30000" dirty="0"/>
              <a:t> 29</a:t>
            </a:r>
            <a:r>
              <a:rPr lang="en-US" i="1" dirty="0"/>
              <a:t> My Father, who has given them to Me, is greater than all; and no one is able to snatch them out of My Father's hand.”</a:t>
            </a:r>
          </a:p>
          <a:p>
            <a:pPr marL="171450" lvl="0" indent="-171450">
              <a:buFont typeface="Arial" panose="020B0604020202020204" pitchFamily="34" charset="0"/>
              <a:buChar char="•"/>
            </a:pPr>
            <a:r>
              <a:rPr lang="en-US" sz="1200" b="1" i="0" dirty="0">
                <a:solidFill>
                  <a:srgbClr val="324959"/>
                </a:solidFill>
              </a:rPr>
              <a:t>The wise man can differentiate between the perfection of the divine, and that which falls short (666)</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5126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lvl="0" indent="-175308">
              <a:buFont typeface="Arial" panose="020B0604020202020204" pitchFamily="34" charset="0"/>
              <a:buChar char="•"/>
            </a:pPr>
            <a:r>
              <a:rPr lang="en-US" sz="1100" b="1" dirty="0"/>
              <a:t>Them</a:t>
            </a:r>
          </a:p>
          <a:p>
            <a:pPr marL="628650" lvl="1" indent="-171450">
              <a:buFont typeface="Arial" panose="020B0604020202020204" pitchFamily="34" charset="0"/>
              <a:buChar char="•"/>
            </a:pPr>
            <a:r>
              <a:rPr lang="en-US" sz="1100" b="1" i="0" dirty="0">
                <a:solidFill>
                  <a:srgbClr val="324959"/>
                </a:solidFill>
              </a:rPr>
              <a:t>Awareness of the two-fold attack of the dragon against God’s people</a:t>
            </a:r>
          </a:p>
          <a:p>
            <a:pPr marL="1085850" lvl="2" indent="-171450">
              <a:buFont typeface="Arial" panose="020B0604020202020204" pitchFamily="34" charset="0"/>
              <a:buChar char="•"/>
            </a:pPr>
            <a:r>
              <a:rPr lang="en-US" sz="1100" b="0" i="0" dirty="0">
                <a:solidFill>
                  <a:srgbClr val="324959"/>
                </a:solidFill>
              </a:rPr>
              <a:t>The world power bringing the oppression is aided by false religion, deceiving those who dwell on the earth</a:t>
            </a:r>
          </a:p>
          <a:p>
            <a:pPr marL="1085850" lvl="2" indent="-171450">
              <a:buFont typeface="Arial" panose="020B0604020202020204" pitchFamily="34" charset="0"/>
              <a:buChar char="•"/>
            </a:pPr>
            <a:r>
              <a:rPr lang="en-US" sz="1100" b="0" i="0" dirty="0">
                <a:solidFill>
                  <a:srgbClr val="324959"/>
                </a:solidFill>
              </a:rPr>
              <a:t>Such militance for the empire brings intolerance to those whose kingdom is not of this world!</a:t>
            </a:r>
          </a:p>
          <a:p>
            <a:pPr marL="1543050" lvl="3" indent="-171450">
              <a:buFont typeface="Arial" panose="020B0604020202020204" pitchFamily="34" charset="0"/>
              <a:buChar char="•"/>
            </a:pPr>
            <a:r>
              <a:rPr lang="en-US" sz="1100" b="0" i="0" dirty="0">
                <a:solidFill>
                  <a:srgbClr val="324959"/>
                </a:solidFill>
              </a:rPr>
              <a:t>Shadrach, Meshach &amp; Abed-</a:t>
            </a:r>
            <a:r>
              <a:rPr lang="en-US" sz="1100" b="0" i="0" dirty="0" err="1">
                <a:solidFill>
                  <a:srgbClr val="324959"/>
                </a:solidFill>
              </a:rPr>
              <a:t>nego</a:t>
            </a:r>
            <a:r>
              <a:rPr lang="en-US" sz="1100" b="0" i="0" dirty="0">
                <a:solidFill>
                  <a:srgbClr val="324959"/>
                </a:solidFill>
              </a:rPr>
              <a:t> (fiery furnace)</a:t>
            </a:r>
          </a:p>
          <a:p>
            <a:pPr marL="1543050" lvl="3" indent="-171450">
              <a:buFont typeface="Arial" panose="020B0604020202020204" pitchFamily="34" charset="0"/>
              <a:buChar char="•"/>
            </a:pPr>
            <a:r>
              <a:rPr lang="en-US" sz="1100" b="0" i="0" dirty="0">
                <a:solidFill>
                  <a:srgbClr val="324959"/>
                </a:solidFill>
              </a:rPr>
              <a:t>Daniel (Lion’s den)</a:t>
            </a:r>
          </a:p>
          <a:p>
            <a:pPr marL="1543050" lvl="3" indent="-171450">
              <a:buFont typeface="Arial" panose="020B0604020202020204" pitchFamily="34" charset="0"/>
              <a:buChar char="•"/>
            </a:pPr>
            <a:r>
              <a:rPr lang="en-US" sz="1100" b="0" i="0" dirty="0">
                <a:solidFill>
                  <a:srgbClr val="324959"/>
                </a:solidFill>
              </a:rPr>
              <a:t>Us today (intolerance toward LBGQT agenda &amp; those who advocate for the rule of law).</a:t>
            </a:r>
          </a:p>
          <a:p>
            <a:pPr marL="628650" lvl="1" indent="-171450">
              <a:buFont typeface="Arial" panose="020B0604020202020204" pitchFamily="34" charset="0"/>
              <a:buChar char="•"/>
            </a:pPr>
            <a:r>
              <a:rPr lang="en-US" sz="1100" b="1" i="0" dirty="0">
                <a:solidFill>
                  <a:srgbClr val="324959"/>
                </a:solidFill>
              </a:rPr>
              <a:t>Awareness both of the limited time of the Beasts dominance (cf. 13:9-10), and its ultimate failure (666, 13:18)</a:t>
            </a:r>
          </a:p>
          <a:p>
            <a:pPr marL="175308" lvl="0" indent="-175308">
              <a:buFont typeface="Arial" panose="020B0604020202020204" pitchFamily="34" charset="0"/>
              <a:buChar char="•"/>
            </a:pPr>
            <a:r>
              <a:rPr lang="en-US" sz="1100" b="1" dirty="0">
                <a:solidFill>
                  <a:srgbClr val="324959"/>
                </a:solidFill>
              </a:rPr>
              <a:t>Us</a:t>
            </a:r>
          </a:p>
          <a:p>
            <a:pPr marL="632508" lvl="1" indent="-175308">
              <a:buFont typeface="Arial" panose="020B0604020202020204" pitchFamily="34" charset="0"/>
              <a:buChar char="•"/>
            </a:pPr>
            <a:r>
              <a:rPr lang="en-US" sz="1100" b="1" dirty="0">
                <a:solidFill>
                  <a:srgbClr val="324959"/>
                </a:solidFill>
              </a:rPr>
              <a:t>The effectiveness of false religion to deceive those in the world.</a:t>
            </a:r>
          </a:p>
          <a:p>
            <a:pPr marL="1089708" lvl="2" indent="-175308">
              <a:buFont typeface="Arial" panose="020B0604020202020204" pitchFamily="34" charset="0"/>
              <a:buChar char="•"/>
            </a:pPr>
            <a:r>
              <a:rPr lang="en-US" sz="1100" b="0" dirty="0">
                <a:solidFill>
                  <a:srgbClr val="324959"/>
                </a:solidFill>
              </a:rPr>
              <a:t>It is easy to be credulous of false claims regarding what is divine and what is not</a:t>
            </a:r>
          </a:p>
          <a:p>
            <a:pPr marL="1089708" lvl="2" indent="-175308">
              <a:buFont typeface="Arial" panose="020B0604020202020204" pitchFamily="34" charset="0"/>
              <a:buChar char="•"/>
            </a:pPr>
            <a:r>
              <a:rPr lang="en-US" sz="1100" b="0" dirty="0">
                <a:solidFill>
                  <a:srgbClr val="324959"/>
                </a:solidFill>
              </a:rPr>
              <a:t>How to discern?</a:t>
            </a:r>
          </a:p>
          <a:p>
            <a:pPr marL="1546908" lvl="3" indent="-175308">
              <a:buFont typeface="Arial" panose="020B0604020202020204" pitchFamily="34" charset="0"/>
              <a:buChar char="•"/>
            </a:pPr>
            <a:r>
              <a:rPr lang="en-US" sz="1100" b="0" dirty="0">
                <a:solidFill>
                  <a:srgbClr val="324959"/>
                </a:solidFill>
              </a:rPr>
              <a:t>God’s word!</a:t>
            </a:r>
          </a:p>
          <a:p>
            <a:pPr marL="0" lvl="0" indent="0">
              <a:buFont typeface="Arial" panose="020B0604020202020204" pitchFamily="34" charset="0"/>
              <a:buNone/>
            </a:pPr>
            <a:r>
              <a:rPr lang="en-US" sz="1100" b="1" dirty="0">
                <a:solidFill>
                  <a:srgbClr val="324959"/>
                </a:solidFill>
              </a:rPr>
              <a:t>(Acts 17:11), </a:t>
            </a:r>
            <a:r>
              <a:rPr lang="en-US" sz="1100" b="0" i="1" dirty="0">
                <a:solidFill>
                  <a:srgbClr val="324959"/>
                </a:solidFill>
              </a:rPr>
              <a:t>“</a:t>
            </a:r>
            <a:r>
              <a:rPr lang="en-US" sz="1600" i="1" dirty="0"/>
              <a:t>These were more fair-minded than those in Thessalonica, in that they received the word with all readiness, and searched the Scriptures daily to find out whether these things were so.”</a:t>
            </a:r>
          </a:p>
          <a:p>
            <a:pPr marL="1546908" lvl="3" indent="-175308">
              <a:buFont typeface="Arial" panose="020B0604020202020204" pitchFamily="34" charset="0"/>
              <a:buChar char="•"/>
            </a:pPr>
            <a:r>
              <a:rPr lang="en-US" sz="1600" b="0" dirty="0">
                <a:solidFill>
                  <a:srgbClr val="324959"/>
                </a:solidFill>
              </a:rPr>
              <a:t>Dependence upon one another</a:t>
            </a:r>
          </a:p>
          <a:p>
            <a:pPr marL="0" lvl="0" indent="0">
              <a:buFont typeface="Arial" panose="020B0604020202020204" pitchFamily="34" charset="0"/>
              <a:buNone/>
            </a:pPr>
            <a:r>
              <a:rPr lang="en-US" sz="1600" b="1" dirty="0">
                <a:solidFill>
                  <a:srgbClr val="324959"/>
                </a:solidFill>
              </a:rPr>
              <a:t>(Ephesians 4:14-16), </a:t>
            </a:r>
            <a:r>
              <a:rPr lang="en-US" sz="1600" b="0" i="1" dirty="0">
                <a:solidFill>
                  <a:srgbClr val="324959"/>
                </a:solidFill>
              </a:rPr>
              <a:t>“</a:t>
            </a:r>
            <a:r>
              <a:rPr lang="en-US" sz="1600" i="1" dirty="0"/>
              <a:t>that we should no longer be children, tossed to and </a:t>
            </a:r>
            <a:r>
              <a:rPr lang="en-US" sz="1600" i="1" dirty="0" err="1"/>
              <a:t>fro</a:t>
            </a:r>
            <a:r>
              <a:rPr lang="en-US" sz="1600" i="1" dirty="0"/>
              <a:t> and carried about with every wind of doctrine, by the trickery of men, in the cunning craftiness of deceitful plotting,</a:t>
            </a:r>
            <a:r>
              <a:rPr lang="en-US" sz="1600" i="1" baseline="30000" dirty="0"/>
              <a:t> 15</a:t>
            </a:r>
            <a:r>
              <a:rPr lang="en-US" sz="1600" i="1" dirty="0"/>
              <a:t> but, speaking the truth in love, may grow up in all things into Him who is the head—Christ—</a:t>
            </a:r>
            <a:r>
              <a:rPr lang="en-US" sz="1600" i="1" baseline="30000" dirty="0"/>
              <a:t> 16</a:t>
            </a:r>
            <a:r>
              <a:rPr lang="en-US" sz="1600" i="1" dirty="0"/>
              <a:t> from whom the whole body, joined and knit together by what every joint supplies, according to the effective working by which every part does its share, causes growth of the body for the edifying of itself in love.”</a:t>
            </a:r>
          </a:p>
          <a:p>
            <a:pPr marL="628650" lvl="1" indent="-171450">
              <a:buFont typeface="Arial" panose="020B0604020202020204" pitchFamily="34" charset="0"/>
              <a:buChar char="•"/>
            </a:pPr>
            <a:r>
              <a:rPr lang="en-US" sz="1100" b="1" i="0" dirty="0">
                <a:solidFill>
                  <a:srgbClr val="324959"/>
                </a:solidFill>
              </a:rPr>
              <a:t>We need wisdom to know that a stand with God will ultimately gain victory!</a:t>
            </a:r>
          </a:p>
          <a:p>
            <a:pPr marL="1085850" lvl="2" indent="-171450">
              <a:buFont typeface="Arial" panose="020B0604020202020204" pitchFamily="34" charset="0"/>
              <a:buChar char="•"/>
            </a:pPr>
            <a:r>
              <a:rPr lang="en-US" sz="1100" b="0" i="0" dirty="0">
                <a:solidFill>
                  <a:srgbClr val="324959"/>
                </a:solidFill>
              </a:rPr>
              <a:t>The devil can’t win!</a:t>
            </a:r>
          </a:p>
          <a:p>
            <a:pPr marL="0" lvl="0" indent="0">
              <a:buFont typeface="Arial" panose="020B0604020202020204" pitchFamily="34" charset="0"/>
              <a:buNone/>
            </a:pPr>
            <a:r>
              <a:rPr lang="en-US" sz="1100" b="1" i="0" dirty="0">
                <a:solidFill>
                  <a:srgbClr val="324959"/>
                </a:solidFill>
              </a:rPr>
              <a:t>(12:12), </a:t>
            </a:r>
            <a:r>
              <a:rPr lang="en-US" sz="1100" b="0" i="1" dirty="0">
                <a:solidFill>
                  <a:srgbClr val="324959"/>
                </a:solidFill>
              </a:rPr>
              <a:t>“…</a:t>
            </a:r>
            <a:r>
              <a:rPr lang="en-US" sz="1600" i="1" dirty="0"/>
              <a:t>For the devil has come down to you, having great wrath, because he knows that he has a short time.”</a:t>
            </a:r>
            <a:endParaRPr lang="en-US" sz="1100" b="0" i="1" dirty="0">
              <a:solidFill>
                <a:srgbClr val="324959"/>
              </a:solidFill>
            </a:endParaRPr>
          </a:p>
          <a:p>
            <a:pPr marL="1546908" lvl="3"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4317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11:11-18</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Beast from the earth (11)</a:t>
            </a:r>
          </a:p>
          <a:p>
            <a:pPr marL="632508" lvl="1" indent="-175308">
              <a:buFont typeface="Arial" panose="020B0604020202020204" pitchFamily="34" charset="0"/>
              <a:buChar char="•"/>
            </a:pPr>
            <a:r>
              <a:rPr lang="en-US" b="0" i="0" dirty="0"/>
              <a:t>As noted before, he is referred to in other places as the “false prophet” (16:13; 19:20; 20:10)</a:t>
            </a:r>
          </a:p>
          <a:p>
            <a:pPr marL="632508" lvl="1" indent="-175308">
              <a:buFont typeface="Arial" panose="020B0604020202020204" pitchFamily="34" charset="0"/>
              <a:buChar char="•"/>
            </a:pPr>
            <a:r>
              <a:rPr lang="en-US" b="0" i="0" dirty="0"/>
              <a:t>He has a supportive role to the beast from the sea (political or secular power)</a:t>
            </a:r>
          </a:p>
          <a:p>
            <a:pPr marL="1089708" lvl="2" indent="-175308">
              <a:buFont typeface="Arial" panose="020B0604020202020204" pitchFamily="34" charset="0"/>
              <a:buChar char="•"/>
            </a:pPr>
            <a:r>
              <a:rPr lang="en-US" b="0" i="1" dirty="0"/>
              <a:t>“causes the earth and those who dwell in it to worship the first beast” </a:t>
            </a:r>
            <a:r>
              <a:rPr lang="en-US" b="1" i="0" dirty="0"/>
              <a:t>(13:12)</a:t>
            </a:r>
          </a:p>
          <a:p>
            <a:pPr marL="632508" lvl="1" indent="-175308">
              <a:buFont typeface="Arial" panose="020B0604020202020204" pitchFamily="34" charset="0"/>
              <a:buChar char="•"/>
            </a:pPr>
            <a:r>
              <a:rPr lang="en-US" b="0" i="0" dirty="0"/>
              <a:t>He has the backing of the beast from the sea, so exercises all the authority of the first beast </a:t>
            </a:r>
            <a:r>
              <a:rPr lang="en-US" b="1" i="0" dirty="0"/>
              <a:t>(13:12).</a:t>
            </a:r>
            <a:endParaRPr lang="en-US" b="0" i="0" dirty="0"/>
          </a:p>
          <a:p>
            <a:pPr marL="632508" lvl="1" indent="-175308">
              <a:buFont typeface="Arial" panose="020B0604020202020204" pitchFamily="34" charset="0"/>
              <a:buChar char="•"/>
            </a:pPr>
            <a:r>
              <a:rPr lang="en-US" b="1" i="0" dirty="0"/>
              <a:t>From </a:t>
            </a:r>
            <a:r>
              <a:rPr lang="en-US" b="1" i="0" dirty="0" err="1"/>
              <a:t>Harkrider</a:t>
            </a:r>
            <a:r>
              <a:rPr lang="en-US" b="1" i="0" dirty="0"/>
              <a:t>:  </a:t>
            </a:r>
            <a:r>
              <a:rPr lang="en-US" b="0" i="0" dirty="0"/>
              <a:t>“The vision John saw had an element that Daniel’s description of the beast-empires did not have.  John’s vision had a religious aspect inasmuch as the sea-beast received worship from men. When an empire is united with divine qualities, there emerges state religion, state worship, and at its center, the states idol.  The Roman Empire, with its god-Caesar, had become precisely this kind of political entity.  The two beasts are so intertwined that the false religion of the land-beast was supported by the authority of the political power of the sea-beast.</a:t>
            </a:r>
            <a:endParaRPr lang="en-US" b="1" i="0" dirty="0"/>
          </a:p>
          <a:p>
            <a:pPr marL="175308" lvl="0" indent="-175308">
              <a:buFont typeface="Arial" panose="020B0604020202020204" pitchFamily="34" charset="0"/>
              <a:buChar char="•"/>
            </a:pPr>
            <a:r>
              <a:rPr lang="en-US" b="1" i="0" dirty="0"/>
              <a:t>Two horns (11)</a:t>
            </a:r>
          </a:p>
          <a:p>
            <a:pPr marL="632508" lvl="1" indent="-175308">
              <a:buFont typeface="Arial" panose="020B0604020202020204" pitchFamily="34" charset="0"/>
              <a:buChar char="•"/>
            </a:pPr>
            <a:r>
              <a:rPr lang="en-US" b="0" i="0" dirty="0"/>
              <a:t>“like a lamb”.  The lamb was significant in regard to religion and sacrifice.  So, this would be an indication of the religious nature of the beast’s authority</a:t>
            </a:r>
          </a:p>
          <a:p>
            <a:pPr marL="632508" lvl="1" indent="-175308">
              <a:buFont typeface="Arial" panose="020B0604020202020204" pitchFamily="34" charset="0"/>
              <a:buChar char="•"/>
            </a:pPr>
            <a:r>
              <a:rPr lang="en-US" b="0" i="0" dirty="0"/>
              <a:t>However, though the idea of a lamb is found in appearance.  The words were that of a dragon! (cf. 13:11)  The doctrine of this beast was from the devil, not God.</a:t>
            </a:r>
          </a:p>
          <a:p>
            <a:pPr marL="175308" lvl="0" indent="-175308">
              <a:buFont typeface="Arial" panose="020B0604020202020204" pitchFamily="34" charset="0"/>
              <a:buChar char="•"/>
            </a:pPr>
            <a:r>
              <a:rPr lang="en-US" b="1" i="0" dirty="0"/>
              <a:t>Deadly wound (12,14)</a:t>
            </a:r>
          </a:p>
          <a:p>
            <a:pPr marL="632508" lvl="1" indent="-175308">
              <a:buFont typeface="Arial" panose="020B0604020202020204" pitchFamily="34" charset="0"/>
              <a:buChar char="•"/>
            </a:pPr>
            <a:r>
              <a:rPr lang="en-US" b="0" i="0" dirty="0"/>
              <a:t>This a reference back to 13:3, concerning the deadly wound suffered by one of the seven heads of the Sea beast.</a:t>
            </a:r>
          </a:p>
          <a:p>
            <a:pPr marL="632508" lvl="1" indent="-175308">
              <a:buFont typeface="Arial" panose="020B0604020202020204" pitchFamily="34" charset="0"/>
              <a:buChar char="•"/>
            </a:pPr>
            <a:r>
              <a:rPr lang="en-US" b="0" i="0" dirty="0"/>
              <a:t>Remember, the only way the Sea beast will be defeated is by the Lamb of God!</a:t>
            </a:r>
          </a:p>
          <a:p>
            <a:pPr marL="0" lvl="0" indent="0">
              <a:buFont typeface="Arial" panose="020B0604020202020204" pitchFamily="34" charset="0"/>
              <a:buNone/>
            </a:pPr>
            <a:r>
              <a:rPr lang="en-US" b="1" i="0" dirty="0"/>
              <a:t>(19:20), </a:t>
            </a:r>
            <a:r>
              <a:rPr lang="en-US" b="0" i="1" dirty="0"/>
              <a:t>“</a:t>
            </a:r>
            <a:r>
              <a:rPr lang="en-US" i="1" dirty="0"/>
              <a:t>Then the beast was captured, and with him the false prophet who worked signs in his presence, by which he deceived those who received the mark of the beast and those who worshiped his image. These two were cast alive into the lake of fire burning with brimstone.”</a:t>
            </a:r>
            <a:endParaRPr lang="en-US" b="0" i="1" dirty="0"/>
          </a:p>
          <a:p>
            <a:pPr marL="175308" lvl="0" indent="-175308">
              <a:buFont typeface="Arial" panose="020B0604020202020204" pitchFamily="34" charset="0"/>
              <a:buChar char="•"/>
            </a:pPr>
            <a:r>
              <a:rPr lang="en-US" b="1" i="0" dirty="0"/>
              <a:t>Great signs (13)</a:t>
            </a:r>
          </a:p>
          <a:p>
            <a:pPr marL="628650" lvl="1" indent="-171450">
              <a:buFont typeface="Arial" panose="020B0604020202020204" pitchFamily="34" charset="0"/>
              <a:buChar char="•"/>
            </a:pPr>
            <a:r>
              <a:rPr lang="en-US" b="1" i="0" dirty="0"/>
              <a:t>The devil has the power to cause “lying wonders”</a:t>
            </a:r>
          </a:p>
          <a:p>
            <a:pPr marL="0" lvl="0" indent="0">
              <a:buFont typeface="Arial" panose="020B0604020202020204" pitchFamily="34" charset="0"/>
              <a:buNone/>
            </a:pPr>
            <a:r>
              <a:rPr lang="en-US" b="1" i="0" dirty="0"/>
              <a:t>(2 Thessalonians 2:9-12), </a:t>
            </a:r>
            <a:r>
              <a:rPr lang="en-US" b="0" i="1" dirty="0"/>
              <a:t>“The coming of the lawless one is according to the working of Satan, with all power, signs, and lying wonders,</a:t>
            </a:r>
            <a:r>
              <a:rPr lang="en-US" b="0" i="1" baseline="30000" dirty="0"/>
              <a:t> 10</a:t>
            </a:r>
            <a:r>
              <a:rPr lang="en-US" b="0" i="1" dirty="0"/>
              <a:t> and with all unrighteous deception among those who perish, because they did not receive the love of the truth, that they might be saved.</a:t>
            </a:r>
            <a:r>
              <a:rPr lang="en-US" b="0" i="1" baseline="30000" dirty="0"/>
              <a:t> 11</a:t>
            </a:r>
            <a:r>
              <a:rPr lang="en-US" b="0" i="1" dirty="0"/>
              <a:t> And for this reason God will send them strong delusion, that they should believe the lie,</a:t>
            </a:r>
            <a:r>
              <a:rPr lang="en-US" b="0" i="1" baseline="30000" dirty="0"/>
              <a:t> 12</a:t>
            </a:r>
            <a:r>
              <a:rPr lang="en-US" b="0" i="1" dirty="0"/>
              <a:t> that they all may be condemned who did not believe the truth but had pleasure in unrighteousness.”</a:t>
            </a:r>
          </a:p>
          <a:p>
            <a:pPr marL="628650" lvl="1" indent="-171450">
              <a:buFont typeface="Arial" panose="020B0604020202020204" pitchFamily="34" charset="0"/>
              <a:buChar char="•"/>
            </a:pPr>
            <a:r>
              <a:rPr lang="en-US" b="0" i="0" dirty="0"/>
              <a:t>It is hard to know for certain the nature of these “wonders”, but as we have discussed, they are lesser than the divine miracles of the Bible</a:t>
            </a:r>
          </a:p>
          <a:p>
            <a:pPr marL="628650" lvl="1" indent="-171450">
              <a:buFont typeface="Arial" panose="020B0604020202020204" pitchFamily="34" charset="0"/>
              <a:buChar char="•"/>
            </a:pPr>
            <a:r>
              <a:rPr lang="en-US" b="0" i="0" dirty="0"/>
              <a:t>The word miracles is used in verse 14.  There very well may have been some supernatural abilities that had their origin from Satan.  BUT, God’s power is greater.</a:t>
            </a:r>
          </a:p>
          <a:p>
            <a:pPr marL="628650" lvl="1" indent="-171450">
              <a:buFont typeface="Arial" panose="020B0604020202020204" pitchFamily="34" charset="0"/>
              <a:buChar char="•"/>
            </a:pPr>
            <a:r>
              <a:rPr lang="en-US" b="1" i="0" dirty="0" err="1"/>
              <a:t>Harkrider</a:t>
            </a:r>
            <a:r>
              <a:rPr lang="en-US" b="1" i="0" dirty="0"/>
              <a:t>:  </a:t>
            </a:r>
            <a:r>
              <a:rPr lang="en-US" b="0" i="0" dirty="0"/>
              <a:t>In the biblical sense, an authentic miracle is an observable act directly produced by God with means other than physical laws of nature. If Satan could do the same, there would not be a way to determine the true message of God from the devil’s false words. Whatever signs Satan has attempted to duplicate have only been counterfeit.</a:t>
            </a:r>
          </a:p>
          <a:p>
            <a:pPr marL="628650" lvl="1" indent="-171450">
              <a:buFont typeface="Arial" panose="020B0604020202020204" pitchFamily="34" charset="0"/>
              <a:buChar char="•"/>
            </a:pPr>
            <a:r>
              <a:rPr lang="en-US" b="0" i="0" dirty="0"/>
              <a:t>We must not be credulous, but discerning.  Not taken it by false wonders!</a:t>
            </a:r>
          </a:p>
          <a:p>
            <a:pPr marL="175308" lvl="0" indent="-175308">
              <a:buFont typeface="Arial" panose="020B0604020202020204" pitchFamily="34" charset="0"/>
              <a:buChar char="•"/>
            </a:pPr>
            <a:r>
              <a:rPr lang="en-US" b="1" i="0" dirty="0"/>
              <a:t>Image of the beast (14)</a:t>
            </a:r>
          </a:p>
          <a:p>
            <a:pPr marL="632508" lvl="1" indent="-175308">
              <a:buFont typeface="Arial" panose="020B0604020202020204" pitchFamily="34" charset="0"/>
              <a:buChar char="•"/>
            </a:pPr>
            <a:r>
              <a:rPr lang="en-US" b="0" i="0" dirty="0"/>
              <a:t>A statue or idol (most probably of the Caesars as the head of the empire).</a:t>
            </a:r>
          </a:p>
          <a:p>
            <a:pPr marL="632508" lvl="1" indent="-175308">
              <a:buFont typeface="Arial" panose="020B0604020202020204" pitchFamily="34" charset="0"/>
              <a:buChar char="•"/>
            </a:pPr>
            <a:r>
              <a:rPr lang="en-US" b="0" i="0" dirty="0"/>
              <a:t>Caesar worship was present late in the first century.</a:t>
            </a:r>
          </a:p>
          <a:p>
            <a:pPr marL="632508" lvl="1" indent="-175308">
              <a:buFont typeface="Arial" panose="020B0604020202020204" pitchFamily="34" charset="0"/>
              <a:buChar char="•"/>
            </a:pPr>
            <a:r>
              <a:rPr lang="en-US" b="0" i="0" dirty="0"/>
              <a:t>The voice of the beast.  (Spokesman?  </a:t>
            </a:r>
            <a:r>
              <a:rPr lang="en-US" b="0" i="0" dirty="0" err="1"/>
              <a:t>Harkrider</a:t>
            </a:r>
            <a:r>
              <a:rPr lang="en-US" b="0" i="0" dirty="0"/>
              <a:t>:  Through the function of the priests in the pagan temples and by the requirement of offering sacrifice on the altars, the spirit of Caesar worship came to life, and the mind of the empire was spoken.)</a:t>
            </a:r>
          </a:p>
          <a:p>
            <a:pPr marL="175308" lvl="0" indent="-175308">
              <a:buFont typeface="Arial" panose="020B0604020202020204" pitchFamily="34" charset="0"/>
              <a:buChar char="•"/>
            </a:pPr>
            <a:r>
              <a:rPr lang="en-US" b="1" i="0" dirty="0"/>
              <a:t>Mark (16)</a:t>
            </a:r>
          </a:p>
          <a:p>
            <a:pPr marL="632508" lvl="1" indent="-175308">
              <a:buFont typeface="Arial" panose="020B0604020202020204" pitchFamily="34" charset="0"/>
              <a:buChar char="•"/>
            </a:pPr>
            <a:r>
              <a:rPr lang="en-US" b="0" i="0" dirty="0"/>
              <a:t>The purpose – to distinguish between those who worship the beast, and those who do not.</a:t>
            </a:r>
          </a:p>
          <a:p>
            <a:pPr marL="632508" lvl="1" indent="-175308">
              <a:buFont typeface="Arial" panose="020B0604020202020204" pitchFamily="34" charset="0"/>
              <a:buChar char="•"/>
            </a:pPr>
            <a:r>
              <a:rPr lang="en-US" b="0" i="0" dirty="0"/>
              <a:t>In some way a sign of loyalty required (no telling if literal or figurative)</a:t>
            </a:r>
          </a:p>
          <a:p>
            <a:pPr marL="0" lvl="0" indent="0">
              <a:buFont typeface="Arial" panose="020B0604020202020204" pitchFamily="34" charset="0"/>
              <a:buNone/>
            </a:pPr>
            <a:r>
              <a:rPr lang="en-US" b="1" i="0" dirty="0"/>
              <a:t>(Daniel 3:4-6) [Loyalty required in immediately falling down to worship at the sound of the instruments], “</a:t>
            </a:r>
            <a:r>
              <a:rPr lang="en-US" dirty="0"/>
              <a:t>Then a herald cried aloud: “To you it is commanded, O peoples, nations, and languages,</a:t>
            </a:r>
            <a:r>
              <a:rPr lang="en-US" baseline="30000" dirty="0"/>
              <a:t> 5</a:t>
            </a:r>
            <a:r>
              <a:rPr lang="en-US" dirty="0"/>
              <a:t> that at the time you hear the sound of the horn, flute, harp, lyre, and psaltery, in symphony with all kinds of music, you shall fall down and worship the gold image that King Nebuchadnezzar has set up;</a:t>
            </a:r>
            <a:r>
              <a:rPr lang="en-US" baseline="30000" dirty="0"/>
              <a:t> 6</a:t>
            </a:r>
            <a:r>
              <a:rPr lang="en-US" dirty="0"/>
              <a:t> and whoever does not fall down and worship shall be cast immediately into the midst of a burning fiery furnace.”</a:t>
            </a:r>
          </a:p>
          <a:p>
            <a:pPr marL="632508" lvl="1" indent="-175308">
              <a:buFont typeface="Arial" panose="020B0604020202020204" pitchFamily="34" charset="0"/>
              <a:buChar char="•"/>
            </a:pPr>
            <a:r>
              <a:rPr lang="en-US" b="0" i="0" dirty="0"/>
              <a:t>Shadrach, Meshack  and Abednego refused and suffered the consequences</a:t>
            </a:r>
          </a:p>
          <a:p>
            <a:pPr marL="632508" lvl="1" indent="-175308">
              <a:buFont typeface="Arial" panose="020B0604020202020204" pitchFamily="34" charset="0"/>
              <a:buChar char="•"/>
            </a:pPr>
            <a:r>
              <a:rPr lang="en-US" b="0" i="0" dirty="0"/>
              <a:t>Most probably not any more visible a mark than the seal of God that Christians have (cf. 7:3-4)</a:t>
            </a:r>
          </a:p>
          <a:p>
            <a:pPr marL="632508" lvl="1" indent="-175308">
              <a:buFont typeface="Arial" panose="020B0604020202020204" pitchFamily="34" charset="0"/>
              <a:buChar char="•"/>
            </a:pPr>
            <a:r>
              <a:rPr lang="en-US" b="0" i="0" dirty="0"/>
              <a:t>No commerce allowed if not loyalty to the empire and emperor</a:t>
            </a:r>
          </a:p>
          <a:p>
            <a:pPr marL="632508" lvl="1" indent="-175308">
              <a:buFont typeface="Arial" panose="020B0604020202020204" pitchFamily="34" charset="0"/>
              <a:buChar char="•"/>
            </a:pPr>
            <a:r>
              <a:rPr lang="en-US" b="0" i="0" dirty="0"/>
              <a:t>Maybe no employment, or only menial labor.  Persecution is not always to death</a:t>
            </a:r>
          </a:p>
          <a:p>
            <a:pPr marL="632508" lvl="1" indent="-175308">
              <a:buFont typeface="Arial" panose="020B0604020202020204" pitchFamily="34" charset="0"/>
              <a:buChar char="•"/>
            </a:pPr>
            <a:r>
              <a:rPr lang="en-US" b="1" i="0" dirty="0"/>
              <a:t>Note:  </a:t>
            </a:r>
            <a:r>
              <a:rPr lang="en-US" b="0" i="0" dirty="0"/>
              <a:t>What do people say the mark is?  SS #?  How about  Vaccine card today?  (Some are claiming that is a mark).  No business or travel unless a vaccine passport?</a:t>
            </a:r>
          </a:p>
          <a:p>
            <a:pPr marL="175308" lvl="0" indent="-175308">
              <a:buFont typeface="Arial" panose="020B0604020202020204" pitchFamily="34" charset="0"/>
              <a:buChar char="•"/>
            </a:pPr>
            <a:r>
              <a:rPr lang="en-US" b="1" i="0" dirty="0"/>
              <a:t>Number of the Beast, 666 (17-18)</a:t>
            </a:r>
          </a:p>
          <a:p>
            <a:pPr marL="632508" lvl="1" indent="-175308">
              <a:buFont typeface="Arial" panose="020B0604020202020204" pitchFamily="34" charset="0"/>
              <a:buChar char="•"/>
            </a:pPr>
            <a:r>
              <a:rPr lang="en-US" b="0" i="0" dirty="0"/>
              <a:t>Typical claim has to do with numerology  (For example, NERO.  When Nero Caesar is transcribed into the Hebrew letters, the numerical value is 666.</a:t>
            </a:r>
          </a:p>
          <a:p>
            <a:pPr marL="632508" lvl="1" indent="-175308">
              <a:buFont typeface="Arial" panose="020B0604020202020204" pitchFamily="34" charset="0"/>
              <a:buChar char="•"/>
            </a:pPr>
            <a:r>
              <a:rPr lang="en-US" b="0" i="0" dirty="0"/>
              <a:t>Silly, a Hebrew transliteration of the Greek form of a Latin name?</a:t>
            </a:r>
          </a:p>
          <a:p>
            <a:pPr marL="632508" lvl="1" indent="-175308">
              <a:buFont typeface="Arial" panose="020B0604020202020204" pitchFamily="34" charset="0"/>
              <a:buChar char="•"/>
            </a:pPr>
            <a:r>
              <a:rPr lang="en-US" b="0" i="0" dirty="0"/>
              <a:t>Also, other names can derive from such playing around with numbers (Hitler, Napoleon, Mussolini, Saddam Hussein, John F. Kennedy).</a:t>
            </a:r>
          </a:p>
          <a:p>
            <a:pPr marL="632508" lvl="1" indent="-175308">
              <a:buFont typeface="Arial" panose="020B0604020202020204" pitchFamily="34" charset="0"/>
              <a:buChar char="•"/>
            </a:pPr>
            <a:r>
              <a:rPr lang="en-US" b="0" i="0" dirty="0"/>
              <a:t>What proves too much proves nothing!</a:t>
            </a:r>
          </a:p>
          <a:p>
            <a:pPr marL="632508" lvl="1" indent="-175308">
              <a:buFont typeface="Arial" panose="020B0604020202020204" pitchFamily="34" charset="0"/>
              <a:buChar char="•"/>
            </a:pPr>
            <a:r>
              <a:rPr lang="en-US" b="0" i="0" dirty="0"/>
              <a:t>A consistent hermeneutic will approach ALL numbers as symbolic</a:t>
            </a:r>
          </a:p>
          <a:p>
            <a:pPr marL="632508" lvl="1" indent="-175308">
              <a:buFont typeface="Arial" panose="020B0604020202020204" pitchFamily="34" charset="0"/>
              <a:buChar char="•"/>
            </a:pPr>
            <a:r>
              <a:rPr lang="en-US" b="0" i="0" dirty="0"/>
              <a:t>6 is the number of a man.  In contrast in this instance, the number 7 represents God</a:t>
            </a:r>
          </a:p>
          <a:p>
            <a:pPr marL="1089708" lvl="2" indent="-175308">
              <a:buFont typeface="Arial" panose="020B0604020202020204" pitchFamily="34" charset="0"/>
              <a:buChar char="•"/>
            </a:pPr>
            <a:r>
              <a:rPr lang="en-US" b="0" i="0" dirty="0"/>
              <a:t>When man is in conflict with God, man is destined to fail!</a:t>
            </a:r>
          </a:p>
          <a:p>
            <a:pPr marL="1089708" lvl="2" indent="-175308">
              <a:buFont typeface="Arial" panose="020B0604020202020204" pitchFamily="34" charset="0"/>
              <a:buChar char="•"/>
            </a:pPr>
            <a:r>
              <a:rPr lang="en-US" b="0" i="0" dirty="0"/>
              <a:t>The beast will fail.  Those who have his mark will fail as well.</a:t>
            </a:r>
          </a:p>
          <a:p>
            <a:pPr marL="1089708" lvl="2" indent="-175308">
              <a:buFont typeface="Arial" panose="020B0604020202020204" pitchFamily="34" charset="0"/>
              <a:buChar char="•"/>
            </a:pPr>
            <a:r>
              <a:rPr lang="en-US" b="0" i="0" dirty="0"/>
              <a:t>Wisdom teaches us to note that number, and know the end of the beast is inevitable.</a:t>
            </a:r>
          </a:p>
          <a:p>
            <a:pPr marL="632508" lvl="1" indent="-175308">
              <a:buFont typeface="Arial" panose="020B0604020202020204" pitchFamily="34" charset="0"/>
              <a:buChar char="•"/>
            </a:pPr>
            <a:r>
              <a:rPr lang="en-US" b="0" i="0" dirty="0"/>
              <a:t>Note:  Compare the three sixes to Isaiah 6:3</a:t>
            </a:r>
          </a:p>
          <a:p>
            <a:pPr marL="0" lvl="0" indent="0">
              <a:buFont typeface="Arial" panose="020B0604020202020204" pitchFamily="34" charset="0"/>
              <a:buNone/>
            </a:pPr>
            <a:r>
              <a:rPr lang="en-US" b="1" i="0" dirty="0"/>
              <a:t>(Isaiah 6:3), [The threefold call of holy by the seraphim], </a:t>
            </a:r>
            <a:r>
              <a:rPr lang="en-US" b="0" i="1" dirty="0"/>
              <a:t>“</a:t>
            </a:r>
            <a:r>
              <a:rPr lang="en-US" i="1" dirty="0"/>
              <a:t>And one cried to another and said:</a:t>
            </a:r>
            <a:br>
              <a:rPr lang="en-US" i="1" dirty="0"/>
            </a:br>
            <a:r>
              <a:rPr lang="en-US" i="1" dirty="0"/>
              <a:t>“Holy, holy, holy is the Lord of hosts; the whole earth is full of His glory!”</a:t>
            </a:r>
            <a:endParaRPr lang="en-US"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1384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solidFill>
                  <a:srgbClr val="324959"/>
                </a:solidFill>
              </a:rPr>
              <a:t>The two minions of Satan, oppressive empire, and false religion</a:t>
            </a:r>
          </a:p>
          <a:p>
            <a:pPr marL="171450" indent="-171450">
              <a:buFont typeface="Arial" panose="020B0604020202020204" pitchFamily="34" charset="0"/>
              <a:buChar char="•"/>
            </a:pPr>
            <a:r>
              <a:rPr lang="en-US" sz="1200" b="1" dirty="0">
                <a:solidFill>
                  <a:srgbClr val="324959"/>
                </a:solidFill>
              </a:rPr>
              <a:t>The false religion is effective in convincing the world to worship the empire</a:t>
            </a:r>
          </a:p>
          <a:p>
            <a:pPr marL="171450" indent="-171450">
              <a:buFont typeface="Arial" panose="020B0604020202020204" pitchFamily="34" charset="0"/>
              <a:buChar char="•"/>
            </a:pPr>
            <a:r>
              <a:rPr lang="en-US" sz="1200" b="1" dirty="0">
                <a:solidFill>
                  <a:srgbClr val="324959"/>
                </a:solidFill>
              </a:rPr>
              <a:t>Those without the beast’s mark (666) would be oppressed, and persecuted.</a:t>
            </a:r>
          </a:p>
          <a:p>
            <a:pPr marL="171450" indent="-171450">
              <a:buFont typeface="Arial" panose="020B0604020202020204" pitchFamily="34" charset="0"/>
              <a:buChar char="•"/>
            </a:pPr>
            <a:r>
              <a:rPr lang="en-US" sz="1200" b="1" dirty="0">
                <a:solidFill>
                  <a:srgbClr val="324959"/>
                </a:solidFill>
              </a:rPr>
              <a:t>Wisdom notes the imperfect and ultimately unsuccessful beast!</a:t>
            </a:r>
            <a:endParaRPr lang="en-US" sz="1200"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9891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Our next scene is very different in tone and subject</a:t>
            </a:r>
          </a:p>
          <a:p>
            <a:pPr marL="171450" indent="-171450">
              <a:buFont typeface="Arial" panose="020B0604020202020204" pitchFamily="34" charset="0"/>
              <a:buChar char="•"/>
            </a:pPr>
            <a:r>
              <a:rPr lang="en-US" sz="1200" b="1" i="0" dirty="0"/>
              <a:t>The previous two chapters were a terrifying description of the enemies of the cross of Christ</a:t>
            </a:r>
          </a:p>
          <a:p>
            <a:pPr marL="628650" lvl="1" indent="-171450">
              <a:buFont typeface="Arial" panose="020B0604020202020204" pitchFamily="34" charset="0"/>
              <a:buChar char="•"/>
            </a:pPr>
            <a:r>
              <a:rPr lang="en-US" sz="1200" b="0" i="0" dirty="0"/>
              <a:t>The Dragon, and the two beasts</a:t>
            </a:r>
          </a:p>
          <a:p>
            <a:pPr marL="628650" lvl="1" indent="-171450">
              <a:buFont typeface="Arial" panose="020B0604020202020204" pitchFamily="34" charset="0"/>
              <a:buChar char="•"/>
            </a:pPr>
            <a:r>
              <a:rPr lang="en-US" sz="1200" b="0" i="0" dirty="0"/>
              <a:t>The very real physical and spiritual dangers that were present among the redeemed.</a:t>
            </a:r>
          </a:p>
          <a:p>
            <a:pPr marL="171450" lvl="0" indent="-171450">
              <a:buFont typeface="Arial" panose="020B0604020202020204" pitchFamily="34" charset="0"/>
              <a:buChar char="•"/>
            </a:pPr>
            <a:r>
              <a:rPr lang="en-US" sz="1200" b="1" i="0" dirty="0"/>
              <a:t>In our scene today, (14:1-5), there is a picture of optimism.  Of victory.</a:t>
            </a:r>
          </a:p>
          <a:p>
            <a:pPr marL="628650" lvl="1" indent="-171450">
              <a:buFont typeface="Arial" panose="020B0604020202020204" pitchFamily="34" charset="0"/>
              <a:buChar char="•"/>
            </a:pPr>
            <a:r>
              <a:rPr lang="en-US" sz="1200" b="0" i="0" dirty="0"/>
              <a:t>How timely this needed word of encouragement truly is.</a:t>
            </a:r>
          </a:p>
          <a:p>
            <a:endParaRPr lang="en-US" sz="1200" b="1" dirty="0"/>
          </a:p>
          <a:p>
            <a:r>
              <a:rPr lang="en-US" sz="1200" b="1" dirty="0"/>
              <a:t>Scene 12 (Chapter 14:1-5) – The Lamb and the 144,000 Redeemed</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A reintroduction of characters in a different setting</a:t>
            </a:r>
          </a:p>
          <a:p>
            <a:pPr marL="1085850" lvl="2" indent="-171450">
              <a:buFont typeface="Arial" panose="020B0604020202020204" pitchFamily="34" charset="0"/>
              <a:buChar char="•"/>
            </a:pPr>
            <a:r>
              <a:rPr lang="en-US" b="1" i="0" dirty="0"/>
              <a:t>The Lamb</a:t>
            </a:r>
          </a:p>
          <a:p>
            <a:pPr marL="1543050" lvl="3" indent="-171450">
              <a:buFont typeface="Arial" panose="020B0604020202020204" pitchFamily="34" charset="0"/>
              <a:buChar char="•"/>
            </a:pPr>
            <a:r>
              <a:rPr lang="en-US" b="1" i="0" dirty="0"/>
              <a:t>(5:6,8</a:t>
            </a:r>
            <a:r>
              <a:rPr lang="en-US" b="0" i="0" dirty="0"/>
              <a:t>) At the right hand of the Father in heaven</a:t>
            </a:r>
          </a:p>
          <a:p>
            <a:pPr marL="1543050" lvl="3" indent="-171450">
              <a:buFont typeface="Arial" panose="020B0604020202020204" pitchFamily="34" charset="0"/>
              <a:buChar char="•"/>
            </a:pPr>
            <a:r>
              <a:rPr lang="en-US" b="1" i="0" dirty="0"/>
              <a:t>(6:1,16) </a:t>
            </a:r>
            <a:r>
              <a:rPr lang="en-US" b="0" i="0" dirty="0"/>
              <a:t>Opening the seals and bringing God’s wrath upon the world</a:t>
            </a:r>
          </a:p>
          <a:p>
            <a:pPr marL="1543050" lvl="3" indent="-171450">
              <a:buFont typeface="Arial" panose="020B0604020202020204" pitchFamily="34" charset="0"/>
              <a:buChar char="•"/>
            </a:pPr>
            <a:r>
              <a:rPr lang="en-US" b="1" i="0" dirty="0"/>
              <a:t>(7:9,10,17) </a:t>
            </a:r>
            <a:r>
              <a:rPr lang="en-US" b="0" i="0" dirty="0"/>
              <a:t>In heaven with the great multitude</a:t>
            </a:r>
          </a:p>
          <a:p>
            <a:pPr marL="1543050" lvl="3" indent="-171450">
              <a:buFont typeface="Arial" panose="020B0604020202020204" pitchFamily="34" charset="0"/>
              <a:buChar char="•"/>
            </a:pPr>
            <a:r>
              <a:rPr lang="en-US" b="1" i="0" dirty="0"/>
              <a:t>(12:11) </a:t>
            </a:r>
            <a:r>
              <a:rPr lang="en-US" b="0" i="0" dirty="0"/>
              <a:t>The blood of the Lamb the means of victory for the faithful</a:t>
            </a:r>
          </a:p>
          <a:p>
            <a:pPr marL="1543050" lvl="3" indent="-171450">
              <a:buFont typeface="Arial" panose="020B0604020202020204" pitchFamily="34" charset="0"/>
              <a:buChar char="•"/>
            </a:pPr>
            <a:r>
              <a:rPr lang="en-US" b="1" i="0" dirty="0"/>
              <a:t>(13:8) </a:t>
            </a:r>
            <a:r>
              <a:rPr lang="en-US" b="0" i="0" dirty="0"/>
              <a:t>Slain from the foundation of the World</a:t>
            </a:r>
          </a:p>
          <a:p>
            <a:pPr marL="1085850" lvl="2" indent="-171450">
              <a:buFont typeface="Arial" panose="020B0604020202020204" pitchFamily="34" charset="0"/>
              <a:buChar char="•"/>
            </a:pPr>
            <a:r>
              <a:rPr lang="en-US" b="1" i="0" dirty="0"/>
              <a:t>The 144,000</a:t>
            </a:r>
          </a:p>
          <a:p>
            <a:pPr marL="1543050" lvl="3" indent="-171450">
              <a:buFont typeface="Arial" panose="020B0604020202020204" pitchFamily="34" charset="0"/>
              <a:buChar char="•"/>
            </a:pPr>
            <a:r>
              <a:rPr lang="en-US" b="1" i="0" dirty="0"/>
              <a:t>(7:4-8) </a:t>
            </a:r>
            <a:r>
              <a:rPr lang="en-US" b="0" i="0" dirty="0"/>
              <a:t>The sealed of God </a:t>
            </a:r>
            <a:r>
              <a:rPr lang="en-US" b="1" i="0" dirty="0"/>
              <a:t>(7:4) </a:t>
            </a:r>
            <a:r>
              <a:rPr lang="en-US" b="0" i="0" dirty="0"/>
              <a:t>on earth</a:t>
            </a:r>
          </a:p>
          <a:p>
            <a:pPr marL="1543050" lvl="3" indent="-171450">
              <a:buFont typeface="Arial" panose="020B0604020202020204" pitchFamily="34" charset="0"/>
              <a:buChar char="•"/>
            </a:pPr>
            <a:r>
              <a:rPr lang="en-US" b="0" i="0" dirty="0"/>
              <a:t>This apparently a reference to a time yet future for God’s people</a:t>
            </a:r>
          </a:p>
          <a:p>
            <a:pPr marL="1085850" lvl="2" indent="-171450">
              <a:buFont typeface="Arial" panose="020B0604020202020204" pitchFamily="34" charset="0"/>
              <a:buChar char="•"/>
            </a:pPr>
            <a:r>
              <a:rPr lang="en-US" b="1" i="0" dirty="0"/>
              <a:t>On Mount Zion</a:t>
            </a:r>
          </a:p>
          <a:p>
            <a:pPr marL="1543050" lvl="3" indent="-171450">
              <a:buFont typeface="Arial" panose="020B0604020202020204" pitchFamily="34" charset="0"/>
              <a:buChar char="•"/>
            </a:pPr>
            <a:r>
              <a:rPr lang="en-US" b="0" i="0" dirty="0"/>
              <a:t>With the four living creatures and the 24 elders</a:t>
            </a:r>
          </a:p>
          <a:p>
            <a:pPr marL="1543050" lvl="3" indent="-171450">
              <a:buFont typeface="Arial" panose="020B0604020202020204" pitchFamily="34" charset="0"/>
              <a:buChar char="•"/>
            </a:pPr>
            <a:r>
              <a:rPr lang="en-US" b="0" i="0" dirty="0"/>
              <a:t>A reference to the throne room </a:t>
            </a:r>
            <a:r>
              <a:rPr lang="en-US" b="1" i="0" dirty="0"/>
              <a:t>(cf. 4:&amp; 5)</a:t>
            </a:r>
          </a:p>
          <a:p>
            <a:pPr marL="628650" lvl="1" indent="-171450">
              <a:buFont typeface="Arial" panose="020B0604020202020204" pitchFamily="34" charset="0"/>
              <a:buChar char="•"/>
            </a:pPr>
            <a:r>
              <a:rPr lang="en-US" b="1" i="0" dirty="0"/>
              <a:t>A description of individuals who were righteous, then rewarded</a:t>
            </a:r>
          </a:p>
          <a:p>
            <a:pPr marL="1085850" lvl="2" indent="-171450">
              <a:buFont typeface="Arial" panose="020B0604020202020204" pitchFamily="34" charset="0"/>
              <a:buChar char="•"/>
            </a:pPr>
            <a:r>
              <a:rPr lang="en-US" b="0" i="0" dirty="0"/>
              <a:t>Not defiled with women (14:4)</a:t>
            </a:r>
          </a:p>
          <a:p>
            <a:pPr marL="1085850" lvl="2" indent="-171450">
              <a:buFont typeface="Arial" panose="020B0604020202020204" pitchFamily="34" charset="0"/>
              <a:buChar char="•"/>
            </a:pPr>
            <a:r>
              <a:rPr lang="en-US" b="0" i="0" dirty="0"/>
              <a:t>Followers of the Lamb (14:4)</a:t>
            </a:r>
          </a:p>
          <a:p>
            <a:pPr marL="1085850" lvl="2" indent="-171450">
              <a:buFont typeface="Arial" panose="020B0604020202020204" pitchFamily="34" charset="0"/>
              <a:buChar char="•"/>
            </a:pPr>
            <a:r>
              <a:rPr lang="en-US" b="0" i="0" dirty="0"/>
              <a:t>Honest, and without fault before God (14:5)</a:t>
            </a:r>
          </a:p>
          <a:p>
            <a:pPr marL="628650" lvl="1" indent="-171450">
              <a:buFont typeface="Arial" panose="020B0604020202020204" pitchFamily="34" charset="0"/>
              <a:buChar char="•"/>
            </a:pPr>
            <a:r>
              <a:rPr lang="en-US" b="1" i="0" dirty="0"/>
              <a:t>Encouragement (the reward for a righteous life.  In the presence of the Christ</a:t>
            </a:r>
          </a:p>
          <a:p>
            <a:pPr marL="0" lvl="0" indent="0">
              <a:buFont typeface="Arial" panose="020B0604020202020204" pitchFamily="34" charset="0"/>
              <a:buNone/>
            </a:pPr>
            <a:r>
              <a:rPr lang="en-US" b="1" i="0" dirty="0"/>
              <a:t>(Philippians 1:23-24), </a:t>
            </a:r>
            <a:r>
              <a:rPr lang="en-US" b="0" i="1" dirty="0"/>
              <a:t>“</a:t>
            </a:r>
            <a:r>
              <a:rPr lang="en-US" i="1" dirty="0"/>
              <a:t>For I am hard-pressed between the two, having a desire to depart and be with Christ, which is far better.</a:t>
            </a:r>
            <a:r>
              <a:rPr lang="en-US" i="1" baseline="30000" dirty="0"/>
              <a:t> 24</a:t>
            </a:r>
            <a:r>
              <a:rPr lang="en-US" i="1" dirty="0"/>
              <a:t> Nevertheless to remain in the flesh is more needful for you.”</a:t>
            </a:r>
          </a:p>
          <a:p>
            <a:pPr marL="628650" lvl="1" indent="-171450">
              <a:buFont typeface="Arial" panose="020B0604020202020204" pitchFamily="34" charset="0"/>
              <a:buChar char="•"/>
            </a:pPr>
            <a:r>
              <a:rPr lang="en-US" b="1" i="0" dirty="0"/>
              <a:t>Anticipation of the joy of heaven</a:t>
            </a:r>
          </a:p>
          <a:p>
            <a:pPr marL="0" lvl="0" indent="0">
              <a:buFont typeface="Arial" panose="020B0604020202020204" pitchFamily="34" charset="0"/>
              <a:buNone/>
            </a:pPr>
            <a:r>
              <a:rPr lang="en-US" b="1" i="0" dirty="0"/>
              <a:t>(Psalm 68:2-3),</a:t>
            </a:r>
            <a:r>
              <a:rPr lang="en-US" b="1" i="1" dirty="0"/>
              <a:t> </a:t>
            </a:r>
            <a:r>
              <a:rPr lang="en-US" b="0" i="1" dirty="0"/>
              <a:t>“</a:t>
            </a:r>
            <a:r>
              <a:rPr lang="en-US" i="1" dirty="0"/>
              <a:t>So let the wicked perish at the presence of God. </a:t>
            </a:r>
            <a:r>
              <a:rPr lang="en-US" i="1" baseline="30000" dirty="0"/>
              <a:t>3</a:t>
            </a:r>
            <a:r>
              <a:rPr lang="en-US" i="1" dirty="0"/>
              <a:t> But let the righteous be glad;</a:t>
            </a:r>
            <a:br>
              <a:rPr lang="en-US" i="1" dirty="0"/>
            </a:br>
            <a:r>
              <a:rPr lang="en-US" i="1" dirty="0"/>
              <a:t>Let them rejoice before God; Yes, let them rejoice exceedingly.”</a:t>
            </a:r>
          </a:p>
          <a:p>
            <a:pPr marL="628650" lvl="1" indent="-171450">
              <a:buFont typeface="Arial" panose="020B0604020202020204" pitchFamily="34" charset="0"/>
              <a:buChar char="•"/>
            </a:pPr>
            <a:r>
              <a:rPr lang="en-US" b="1" i="0" dirty="0"/>
              <a:t>The characteristics (righteousness &amp; purity) of those who are the sealed of God</a:t>
            </a:r>
          </a:p>
          <a:p>
            <a:pPr marL="0" lvl="0" indent="0">
              <a:buFont typeface="Arial" panose="020B0604020202020204" pitchFamily="34" charset="0"/>
              <a:buNone/>
            </a:pPr>
            <a:r>
              <a:rPr lang="en-US" b="1" i="0" dirty="0"/>
              <a:t>(1 Peter 1:15-16), </a:t>
            </a:r>
            <a:r>
              <a:rPr lang="en-US" b="0" i="1" dirty="0"/>
              <a:t>“</a:t>
            </a:r>
            <a:r>
              <a:rPr lang="en-US" i="1" dirty="0"/>
              <a:t>but as He who called you is holy, you also be holy in all your conduct,</a:t>
            </a:r>
            <a:r>
              <a:rPr lang="en-US" i="1" baseline="30000" dirty="0"/>
              <a:t> 16</a:t>
            </a:r>
            <a:r>
              <a:rPr lang="en-US" i="1" dirty="0"/>
              <a:t> because it is written, “Be holy, for I am holy.”</a:t>
            </a:r>
            <a:endParaRPr lang="en-US" b="0" i="1" dirty="0"/>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endParaRPr lang="en-US" sz="12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3104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Basically a simple message that we have already covered fairly well</a:t>
            </a:r>
          </a:p>
          <a:p>
            <a:r>
              <a:rPr lang="en-US" sz="1100" b="1" dirty="0"/>
              <a:t>My Thoughts:</a:t>
            </a:r>
          </a:p>
          <a:p>
            <a:pPr marL="171450" indent="-171450">
              <a:buFont typeface="Arial" panose="020B0604020202020204" pitchFamily="34" charset="0"/>
              <a:buChar char="•"/>
            </a:pPr>
            <a:r>
              <a:rPr lang="en-US" sz="1200" b="1" dirty="0">
                <a:solidFill>
                  <a:srgbClr val="324959"/>
                </a:solidFill>
              </a:rPr>
              <a:t>This scene serves as a contrast and needed encouragement to those who were suffering the wrath of the Dragon.</a:t>
            </a:r>
          </a:p>
          <a:p>
            <a:pPr marL="171450" indent="-171450">
              <a:buFont typeface="Arial" panose="020B0604020202020204" pitchFamily="34" charset="0"/>
              <a:buChar char="•"/>
            </a:pPr>
            <a:r>
              <a:rPr lang="en-US" sz="1200" b="1" dirty="0">
                <a:solidFill>
                  <a:srgbClr val="324959"/>
                </a:solidFill>
              </a:rPr>
              <a:t>We learn something of the joy to be found in heaven</a:t>
            </a:r>
          </a:p>
          <a:p>
            <a:pPr marL="171450" indent="-171450">
              <a:buFont typeface="Arial" panose="020B0604020202020204" pitchFamily="34" charset="0"/>
              <a:buChar char="•"/>
            </a:pPr>
            <a:r>
              <a:rPr lang="en-US" sz="1200" b="1" dirty="0">
                <a:solidFill>
                  <a:srgbClr val="324959"/>
                </a:solidFill>
              </a:rPr>
              <a:t>We also learn the nature of the ones who will be in heaven with the Lamb of God</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1343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lvl="0" indent="-175308">
              <a:buFont typeface="Arial" panose="020B0604020202020204" pitchFamily="34" charset="0"/>
              <a:buChar char="•"/>
            </a:pPr>
            <a:r>
              <a:rPr lang="en-US" sz="1100" b="1" dirty="0"/>
              <a:t>Them</a:t>
            </a:r>
          </a:p>
          <a:p>
            <a:pPr marL="628650" lvl="1" indent="-171450">
              <a:buFont typeface="Arial" panose="020B0604020202020204" pitchFamily="34" charset="0"/>
              <a:buChar char="•"/>
            </a:pPr>
            <a:r>
              <a:rPr lang="en-US" sz="1100" b="1" i="0" dirty="0">
                <a:solidFill>
                  <a:srgbClr val="324959"/>
                </a:solidFill>
              </a:rPr>
              <a:t>They would identify themselves as the 144,000 on earth, sealed of God in chapter 7</a:t>
            </a:r>
          </a:p>
          <a:p>
            <a:pPr marL="628650" lvl="1" indent="-171450">
              <a:buFont typeface="Arial" panose="020B0604020202020204" pitchFamily="34" charset="0"/>
              <a:buChar char="•"/>
            </a:pPr>
            <a:r>
              <a:rPr lang="en-US" sz="1100" b="1" i="0" dirty="0">
                <a:solidFill>
                  <a:srgbClr val="324959"/>
                </a:solidFill>
              </a:rPr>
              <a:t>Here is a message of hope to the faithful</a:t>
            </a:r>
          </a:p>
          <a:p>
            <a:pPr marL="175308" lvl="0" indent="-175308">
              <a:buFont typeface="Arial" panose="020B0604020202020204" pitchFamily="34" charset="0"/>
              <a:buChar char="•"/>
            </a:pPr>
            <a:r>
              <a:rPr lang="en-US" sz="1100" b="1" dirty="0">
                <a:solidFill>
                  <a:srgbClr val="324959"/>
                </a:solidFill>
              </a:rPr>
              <a:t>Us</a:t>
            </a:r>
          </a:p>
          <a:p>
            <a:pPr marL="632508" lvl="1" indent="-175308">
              <a:buFont typeface="Arial" panose="020B0604020202020204" pitchFamily="34" charset="0"/>
              <a:buChar char="•"/>
            </a:pPr>
            <a:r>
              <a:rPr lang="en-US" sz="1100" b="1" dirty="0">
                <a:solidFill>
                  <a:srgbClr val="324959"/>
                </a:solidFill>
              </a:rPr>
              <a:t>Those of us who endure to the end will likewise be saved in the final day of God’s judgment</a:t>
            </a:r>
          </a:p>
          <a:p>
            <a:pPr marL="0" lvl="0" indent="0">
              <a:buFont typeface="Arial" panose="020B0604020202020204" pitchFamily="34" charset="0"/>
              <a:buNone/>
            </a:pPr>
            <a:r>
              <a:rPr lang="en-US" sz="1100" b="1" i="0" dirty="0">
                <a:solidFill>
                  <a:srgbClr val="324959"/>
                </a:solidFill>
              </a:rPr>
              <a:t>(22:14-15), </a:t>
            </a:r>
            <a:r>
              <a:rPr lang="en-US" sz="1100" b="1" i="1" dirty="0">
                <a:solidFill>
                  <a:srgbClr val="324959"/>
                </a:solidFill>
              </a:rPr>
              <a:t>“</a:t>
            </a:r>
            <a:r>
              <a:rPr lang="en-US" sz="1600" i="1" dirty="0"/>
              <a:t>Blessed are those who do His commandments, that they may have the right to the tree of life, and may enter through the gates into the city.</a:t>
            </a:r>
            <a:r>
              <a:rPr lang="en-US" sz="1600" i="1" baseline="30000" dirty="0"/>
              <a:t> 15</a:t>
            </a:r>
            <a:r>
              <a:rPr lang="en-US" sz="1600" i="1" dirty="0"/>
              <a:t> But outside are dogs and sorcerers and sexually immoral and murderers and idolaters, and whoever loves and practices a lie.”</a:t>
            </a:r>
            <a:endParaRPr lang="en-US" sz="1100" b="0" i="1" dirty="0">
              <a:solidFill>
                <a:srgbClr val="324959"/>
              </a:solidFill>
            </a:endParaRPr>
          </a:p>
          <a:p>
            <a:pPr marL="1546908" lvl="3"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91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dirty="0"/>
              <a:t>Conclusion:</a:t>
            </a:r>
            <a:endParaRPr lang="en-US" dirty="0"/>
          </a:p>
          <a:p>
            <a:pPr marL="175308" indent="-175308">
              <a:buFont typeface="Arial" panose="020B0604020202020204" pitchFamily="34" charset="0"/>
              <a:buChar char="•"/>
            </a:pPr>
            <a:r>
              <a:rPr lang="en-US" dirty="0"/>
              <a:t>The extensive nature of this first lesson is designed to give us a basis upon which we can correctly determine the truths to be found in the book</a:t>
            </a:r>
          </a:p>
          <a:p>
            <a:pPr marL="175308" indent="-175308">
              <a:buFont typeface="Arial" panose="020B0604020202020204" pitchFamily="34" charset="0"/>
              <a:buChar char="•"/>
            </a:pPr>
            <a:r>
              <a:rPr lang="en-US" dirty="0"/>
              <a:t>While details may differ, and some details found in the symbols may be beyond our grasp, the intent will be to be consistent and careful in our teaching and learning about the book, and refrain from subjective speculations and hobbies.</a:t>
            </a:r>
          </a:p>
          <a:p>
            <a:pPr marL="175308" indent="-175308">
              <a:buFont typeface="Arial" panose="020B0604020202020204" pitchFamily="34" charset="0"/>
              <a:buChar char="•"/>
            </a:pPr>
            <a:r>
              <a:rPr lang="en-US" dirty="0"/>
              <a:t>Please study this material carefully, and keep both the structure and the theme in mind throughout our study.</a:t>
            </a:r>
          </a:p>
          <a:p>
            <a:endParaRPr lang="en-US" sz="1100"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algn="r" defTabSz="934974">
              <a:defRPr/>
            </a:pPr>
            <a:fld id="{EDE166EB-2AC6-4A9B-85EA-7F8E3515FAE4}" type="slidenum">
              <a:rPr lang="en-US" sz="1200">
                <a:solidFill>
                  <a:prstClr val="black"/>
                </a:solidFill>
                <a:latin typeface="Calibri" panose="020F0502020204030204"/>
              </a:rPr>
              <a:pPr algn="r" defTabSz="934974">
                <a:defRPr/>
              </a:pPr>
              <a:t>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8605025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11:11-18</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Lamb (1)</a:t>
            </a:r>
          </a:p>
          <a:p>
            <a:pPr marL="632508" lvl="1" indent="-175308">
              <a:buFont typeface="Arial" panose="020B0604020202020204" pitchFamily="34" charset="0"/>
              <a:buChar char="•"/>
            </a:pPr>
            <a:r>
              <a:rPr lang="en-US" b="0" i="0" dirty="0"/>
              <a:t>Already identified as the Lord, God the Son.</a:t>
            </a:r>
          </a:p>
          <a:p>
            <a:pPr marL="0" lvl="0" indent="0">
              <a:buFont typeface="Arial" panose="020B0604020202020204" pitchFamily="34" charset="0"/>
              <a:buNone/>
            </a:pPr>
            <a:r>
              <a:rPr lang="en-US" b="1" i="0" dirty="0"/>
              <a:t>(4:6-7), </a:t>
            </a:r>
            <a:r>
              <a:rPr lang="en-US" b="1" i="1" dirty="0"/>
              <a:t>“</a:t>
            </a:r>
            <a:r>
              <a:rPr lang="en-US" i="1" dirty="0"/>
              <a:t>And I looked, and behold, in the midst of the throne and of the four living creatures, and in the midst of the elders, stood a Lamb as though it had been slain, having seven horns and seven eyes, which are the seven Spirits of God sent out into all the earth.</a:t>
            </a:r>
            <a:r>
              <a:rPr lang="en-US" i="1" baseline="30000" dirty="0"/>
              <a:t> 7</a:t>
            </a:r>
            <a:r>
              <a:rPr lang="en-US" i="1" dirty="0"/>
              <a:t> Then He came and took the scroll out of the right hand of Him who sat on the throne.”</a:t>
            </a:r>
          </a:p>
          <a:p>
            <a:pPr marL="628650" lvl="1" indent="-171450">
              <a:buFont typeface="Arial" panose="020B0604020202020204" pitchFamily="34" charset="0"/>
              <a:buChar char="•"/>
            </a:pPr>
            <a:r>
              <a:rPr lang="en-US" b="0" i="0" dirty="0"/>
              <a:t>The victor over the Dragon and the Beasts (cf. 19 &amp; 20)</a:t>
            </a:r>
          </a:p>
          <a:p>
            <a:pPr marL="175308" lvl="0" indent="-175308">
              <a:buFont typeface="Arial" panose="020B0604020202020204" pitchFamily="34" charset="0"/>
              <a:buChar char="•"/>
            </a:pPr>
            <a:r>
              <a:rPr lang="en-US" b="1" i="0" dirty="0"/>
              <a:t>Mount Zion (1)</a:t>
            </a:r>
          </a:p>
          <a:p>
            <a:pPr marL="632508" lvl="1" indent="-175308">
              <a:buFont typeface="Arial" panose="020B0604020202020204" pitchFamily="34" charset="0"/>
              <a:buChar char="•"/>
            </a:pPr>
            <a:r>
              <a:rPr lang="en-US" b="0" i="0" dirty="0"/>
              <a:t>The literal Mount Zion is the mount upon which the city of Jerusalem was built</a:t>
            </a:r>
          </a:p>
          <a:p>
            <a:pPr marL="632508" lvl="1" indent="-175308">
              <a:buFont typeface="Arial" panose="020B0604020202020204" pitchFamily="34" charset="0"/>
              <a:buChar char="•"/>
            </a:pPr>
            <a:r>
              <a:rPr lang="en-US" b="0" i="0" dirty="0"/>
              <a:t>The highest point in Jerusalem (first captured by David, made capitol city)</a:t>
            </a:r>
          </a:p>
          <a:p>
            <a:pPr marL="0" lvl="0" indent="0">
              <a:buFont typeface="Arial" panose="020B0604020202020204" pitchFamily="34" charset="0"/>
              <a:buNone/>
            </a:pPr>
            <a:r>
              <a:rPr lang="en-US" b="1" i="0" dirty="0"/>
              <a:t>(2 Samuel 5:6-7),</a:t>
            </a:r>
            <a:r>
              <a:rPr lang="en-US" b="1" i="1" dirty="0"/>
              <a:t> “</a:t>
            </a:r>
            <a:r>
              <a:rPr lang="en-US" i="1" dirty="0"/>
              <a:t>And the king and his men went to Jerusalem against the Jebusites, the inhabitants of the land, who spoke to David, saying, “You shall not come in here; but the blind and the lame will repel you,” thinking, “David cannot come in here.”</a:t>
            </a:r>
            <a:r>
              <a:rPr lang="en-US" i="1" baseline="30000" dirty="0"/>
              <a:t> 7</a:t>
            </a:r>
            <a:r>
              <a:rPr lang="en-US" i="1" dirty="0"/>
              <a:t> Nevertheless David took the stronghold of Zion (that is, the City of David).”</a:t>
            </a:r>
          </a:p>
          <a:p>
            <a:pPr marL="628650" lvl="1" indent="-171450">
              <a:buFont typeface="Arial" panose="020B0604020202020204" pitchFamily="34" charset="0"/>
              <a:buChar char="•"/>
            </a:pPr>
            <a:r>
              <a:rPr lang="en-US" b="0" i="0" dirty="0"/>
              <a:t>NT writers often applied the prophecies of this city to heaven itself</a:t>
            </a:r>
          </a:p>
          <a:p>
            <a:pPr marL="0" lvl="0" indent="0">
              <a:buFont typeface="Arial" panose="020B0604020202020204" pitchFamily="34" charset="0"/>
              <a:buNone/>
            </a:pPr>
            <a:r>
              <a:rPr lang="en-US" b="1" i="0" dirty="0"/>
              <a:t>(Hebrews 13:14) [Contrasting physical Jerusalem to heaven], </a:t>
            </a:r>
            <a:r>
              <a:rPr lang="en-US" b="1" i="1" dirty="0"/>
              <a:t>“</a:t>
            </a:r>
            <a:r>
              <a:rPr lang="en-US" i="1" dirty="0"/>
              <a:t>For here we have no continuing city, but we seek the one to come.”</a:t>
            </a:r>
            <a:endParaRPr lang="en-US" b="1" i="1" dirty="0"/>
          </a:p>
          <a:p>
            <a:pPr marL="175308" lvl="0" indent="-175308">
              <a:buFont typeface="Arial" panose="020B0604020202020204" pitchFamily="34" charset="0"/>
              <a:buChar char="•"/>
            </a:pPr>
            <a:r>
              <a:rPr lang="en-US" b="1" i="0" dirty="0"/>
              <a:t>144,000 (1)</a:t>
            </a:r>
          </a:p>
          <a:p>
            <a:pPr marL="632508" lvl="1" indent="-175308">
              <a:buFont typeface="Arial" panose="020B0604020202020204" pitchFamily="34" charset="0"/>
              <a:buChar char="•"/>
            </a:pPr>
            <a:r>
              <a:rPr lang="en-US" b="0" i="0" dirty="0"/>
              <a:t>No reason not to identify them as the same as those mentioned in 7:4</a:t>
            </a:r>
          </a:p>
          <a:p>
            <a:pPr marL="632508" lvl="1" indent="-175308">
              <a:buFont typeface="Arial" panose="020B0604020202020204" pitchFamily="34" charset="0"/>
              <a:buChar char="•"/>
            </a:pPr>
            <a:r>
              <a:rPr lang="en-US" b="1" i="0" dirty="0"/>
              <a:t>(7:4), </a:t>
            </a:r>
            <a:r>
              <a:rPr lang="en-US" b="0" i="1" dirty="0"/>
              <a:t>“And I heard the number of those who were sealed. One hundred and forty-four thousand of all the tribes of the children of Israel were sealed.”</a:t>
            </a:r>
          </a:p>
          <a:p>
            <a:pPr marL="1089708" lvl="2" indent="-175308">
              <a:buFont typeface="Arial" panose="020B0604020202020204" pitchFamily="34" charset="0"/>
              <a:buChar char="•"/>
            </a:pPr>
            <a:r>
              <a:rPr lang="en-US" b="0" i="0" dirty="0"/>
              <a:t>Those with the seal of God on their foreheads</a:t>
            </a:r>
          </a:p>
          <a:p>
            <a:pPr marL="1089708" lvl="2" indent="-175308">
              <a:buFont typeface="Arial" panose="020B0604020202020204" pitchFamily="34" charset="0"/>
              <a:buChar char="•"/>
            </a:pPr>
            <a:r>
              <a:rPr lang="en-US" b="0" i="0" dirty="0"/>
              <a:t>Represents the elect of God under the New Covenant (The Spiritual Jew)</a:t>
            </a:r>
          </a:p>
          <a:p>
            <a:pPr marL="1089708" lvl="2" indent="-175308">
              <a:buFont typeface="Arial" panose="020B0604020202020204" pitchFamily="34" charset="0"/>
              <a:buChar char="•"/>
            </a:pPr>
            <a:r>
              <a:rPr lang="en-US" b="0" i="0" dirty="0"/>
              <a:t>We spent a great deal of time discussing why this was not a reference to literal Jews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(Romans 2:28-29), </a:t>
            </a:r>
            <a:r>
              <a:rPr lang="en-US" i="1" dirty="0"/>
              <a:t>“For he is not a Jew who is one outwardly, nor is circumcision that which is outward in the flesh;</a:t>
            </a:r>
            <a:r>
              <a:rPr lang="en-US" i="1" baseline="30000" dirty="0"/>
              <a:t> 29</a:t>
            </a:r>
            <a:r>
              <a:rPr lang="en-US" i="1" dirty="0"/>
              <a:t> but he is a Jew who is one inwardly; and circumcision is that of the heart, in the Spirit, not in the letter; whose praise is not from men but from God.”</a:t>
            </a:r>
          </a:p>
          <a:p>
            <a:pPr marL="1089708" lvl="2" indent="-175308">
              <a:buFont typeface="Arial" panose="020B0604020202020204" pitchFamily="34" charset="0"/>
              <a:buChar char="•"/>
            </a:pPr>
            <a:r>
              <a:rPr lang="en-US" b="0" i="0" dirty="0"/>
              <a:t>Note:  If the number is literal, then they must be literal Jews, and they must literally be virgins.  (Even the literalists have a problem with all of that).</a:t>
            </a:r>
          </a:p>
          <a:p>
            <a:pPr marL="1089708" lvl="2" indent="-175308">
              <a:buFont typeface="Arial" panose="020B0604020202020204" pitchFamily="34" charset="0"/>
              <a:buChar char="•"/>
            </a:pPr>
            <a:r>
              <a:rPr lang="en-US" b="0" i="0" dirty="0"/>
              <a:t>The only change is location (heaven, not earth), indicating final reward</a:t>
            </a:r>
          </a:p>
          <a:p>
            <a:pPr marL="0" lvl="0" indent="0">
              <a:buFont typeface="Arial" panose="020B0604020202020204" pitchFamily="34" charset="0"/>
              <a:buNone/>
            </a:pPr>
            <a:r>
              <a:rPr lang="en-US" b="1" i="0" dirty="0"/>
              <a:t>(2:10b), </a:t>
            </a:r>
            <a:r>
              <a:rPr lang="en-US" b="0" i="1" dirty="0"/>
              <a:t>“</a:t>
            </a:r>
            <a:r>
              <a:rPr lang="en-US" i="1" dirty="0"/>
              <a:t>Be faithful until death, and I will give you the crown of life.”</a:t>
            </a:r>
            <a:endParaRPr lang="en-US" b="0" i="1" dirty="0"/>
          </a:p>
          <a:p>
            <a:pPr marL="175308" lvl="0" indent="-175308">
              <a:buFont typeface="Arial" panose="020B0604020202020204" pitchFamily="34" charset="0"/>
              <a:buChar char="•"/>
            </a:pPr>
            <a:r>
              <a:rPr lang="en-US" b="1" i="0" dirty="0"/>
              <a:t>His Father’s name (1)</a:t>
            </a:r>
          </a:p>
          <a:p>
            <a:pPr marL="632508" lvl="1" indent="-175308">
              <a:buFont typeface="Arial" panose="020B0604020202020204" pitchFamily="34" charset="0"/>
              <a:buChar char="•"/>
            </a:pPr>
            <a:r>
              <a:rPr lang="en-US" b="0" i="0" dirty="0"/>
              <a:t>The seal of God (7:3)</a:t>
            </a:r>
          </a:p>
          <a:p>
            <a:pPr marL="632508" lvl="1" indent="-175308">
              <a:buFont typeface="Arial" panose="020B0604020202020204" pitchFamily="34" charset="0"/>
              <a:buChar char="•"/>
            </a:pPr>
            <a:r>
              <a:rPr lang="en-US" b="0" i="0" dirty="0"/>
              <a:t>An identification of these 144,000 as belonging to God</a:t>
            </a:r>
          </a:p>
          <a:p>
            <a:pPr marL="632508" lvl="1" indent="-175308">
              <a:buFont typeface="Arial" panose="020B0604020202020204" pitchFamily="34" charset="0"/>
              <a:buChar char="•"/>
            </a:pPr>
            <a:r>
              <a:rPr lang="en-US" b="0" i="0" dirty="0"/>
              <a:t>A consistent rule of interpretation would cast doubt concerning any literal mark</a:t>
            </a:r>
          </a:p>
          <a:p>
            <a:pPr marL="632508" lvl="1" indent="-175308">
              <a:buFont typeface="Arial" panose="020B0604020202020204" pitchFamily="34" charset="0"/>
              <a:buChar char="•"/>
            </a:pPr>
            <a:r>
              <a:rPr lang="en-US" b="0" i="0" dirty="0"/>
              <a:t>God knows who is His</a:t>
            </a:r>
          </a:p>
          <a:p>
            <a:pPr marL="175308" lvl="0" indent="-175308">
              <a:buFont typeface="Arial" panose="020B0604020202020204" pitchFamily="34" charset="0"/>
              <a:buChar char="•"/>
            </a:pPr>
            <a:r>
              <a:rPr lang="en-US" b="1" i="0" dirty="0"/>
              <a:t>Voice (2)</a:t>
            </a:r>
          </a:p>
          <a:p>
            <a:pPr marL="632508" lvl="1" indent="-175308">
              <a:buFont typeface="Arial" panose="020B0604020202020204" pitchFamily="34" charset="0"/>
              <a:buChar char="•"/>
            </a:pPr>
            <a:r>
              <a:rPr lang="en-US" b="0" i="0" dirty="0"/>
              <a:t>Described </a:t>
            </a:r>
            <a:r>
              <a:rPr lang="en-US" b="0" i="1" dirty="0"/>
              <a:t>“like the voice of many waters”</a:t>
            </a:r>
          </a:p>
          <a:p>
            <a:pPr marL="632508" lvl="1" indent="-175308">
              <a:buFont typeface="Arial" panose="020B0604020202020204" pitchFamily="34" charset="0"/>
              <a:buChar char="•"/>
            </a:pPr>
            <a:r>
              <a:rPr lang="en-US" b="0" i="1" dirty="0"/>
              <a:t>“like the voice of loud thunder”</a:t>
            </a:r>
          </a:p>
          <a:p>
            <a:pPr marL="632508" lvl="1" indent="-175308">
              <a:buFont typeface="Arial" panose="020B0604020202020204" pitchFamily="34" charset="0"/>
              <a:buChar char="•"/>
            </a:pPr>
            <a:r>
              <a:rPr lang="en-US" b="0" i="0" dirty="0"/>
              <a:t>Perhaps a similar description to the singing of the song in the throne room scene</a:t>
            </a:r>
          </a:p>
          <a:p>
            <a:pPr marL="0" lvl="0" indent="0">
              <a:buFont typeface="Arial" panose="020B0604020202020204" pitchFamily="34" charset="0"/>
              <a:buNone/>
            </a:pPr>
            <a:r>
              <a:rPr lang="en-US" b="1" i="0" dirty="0"/>
              <a:t>(5:11-12), </a:t>
            </a:r>
            <a:r>
              <a:rPr lang="en-US" b="0" i="1" dirty="0"/>
              <a:t>“Then I looked, and I heard the voice of many angels around the throne, the living creatures, and the elders; and the number of them was ten thousand times ten thousand, and thousands of thousands,</a:t>
            </a:r>
            <a:r>
              <a:rPr lang="en-US" b="0" i="1" baseline="30000" dirty="0"/>
              <a:t> 12</a:t>
            </a:r>
            <a:r>
              <a:rPr lang="en-US" b="0" i="1" dirty="0"/>
              <a:t> saying with a loud voice: “Worthy is the Lamb who was slain to receive power and riches and wisdom, and strength and honor and glory and blessing!”</a:t>
            </a:r>
          </a:p>
          <a:p>
            <a:pPr marL="628650" lvl="1" indent="-171450">
              <a:buFont typeface="Arial" panose="020B0604020202020204" pitchFamily="34" charset="0"/>
              <a:buChar char="•"/>
            </a:pPr>
            <a:r>
              <a:rPr lang="en-US" b="0" i="0" dirty="0"/>
              <a:t>The voices obviously were singing (the context through verse 3 demands it).</a:t>
            </a:r>
          </a:p>
          <a:p>
            <a:pPr marL="175308" lvl="0" indent="-175308">
              <a:buFont typeface="Arial" panose="020B0604020202020204" pitchFamily="34" charset="0"/>
              <a:buChar char="•"/>
            </a:pPr>
            <a:r>
              <a:rPr lang="en-US" b="1" i="0" dirty="0"/>
              <a:t>Harpists/Harps (2)</a:t>
            </a:r>
          </a:p>
          <a:p>
            <a:pPr marL="632508" lvl="1" indent="-175308">
              <a:buFont typeface="Arial" panose="020B0604020202020204" pitchFamily="34" charset="0"/>
              <a:buChar char="•"/>
            </a:pPr>
            <a:r>
              <a:rPr lang="en-US" b="1" i="0" dirty="0"/>
              <a:t>Note: </a:t>
            </a:r>
            <a:r>
              <a:rPr lang="en-US" b="0" i="0" dirty="0"/>
              <a:t>Use last week’s bulletin to discuss how the idea of harpists in heaven has no impact on authorized Christian worship</a:t>
            </a:r>
          </a:p>
          <a:p>
            <a:pPr marL="632508" lvl="1" indent="-175308">
              <a:buFont typeface="Arial" panose="020B0604020202020204" pitchFamily="34" charset="0"/>
              <a:buChar char="•"/>
            </a:pPr>
            <a:r>
              <a:rPr lang="en-US" b="0" i="0" dirty="0"/>
              <a:t>There is a parallel reference to this in Revelation 5:8</a:t>
            </a:r>
          </a:p>
          <a:p>
            <a:pPr marL="0" lvl="0" indent="0">
              <a:buFont typeface="Arial" panose="020B0604020202020204" pitchFamily="34" charset="0"/>
              <a:buNone/>
            </a:pPr>
            <a:r>
              <a:rPr lang="en-US" b="1" i="0" dirty="0"/>
              <a:t>(5:8),</a:t>
            </a:r>
            <a:r>
              <a:rPr lang="en-US" b="1" i="1" dirty="0"/>
              <a:t> </a:t>
            </a:r>
            <a:r>
              <a:rPr lang="en-US" b="0" i="1" dirty="0"/>
              <a:t>“</a:t>
            </a:r>
            <a:r>
              <a:rPr lang="en-US" i="1" dirty="0"/>
              <a:t>Now when He had taken the scroll, the four living creatures and the twenty-four elders fell down before the Lamb, each having a harp, and golden bowls full of incense, which are the prayers of the saints.”</a:t>
            </a:r>
          </a:p>
          <a:p>
            <a:pPr marL="1085850" lvl="2" indent="-171450">
              <a:buFont typeface="Arial" panose="020B0604020202020204" pitchFamily="34" charset="0"/>
              <a:buChar char="•"/>
            </a:pPr>
            <a:r>
              <a:rPr lang="en-US" b="0" i="0" dirty="0"/>
              <a:t>Consider that the golden bowls full of incense are figurative (they are the prayers of the saints).</a:t>
            </a:r>
          </a:p>
          <a:p>
            <a:pPr marL="1085850" lvl="2" indent="-171450">
              <a:buFont typeface="Arial" panose="020B0604020202020204" pitchFamily="34" charset="0"/>
              <a:buChar char="•"/>
            </a:pPr>
            <a:r>
              <a:rPr lang="en-US" b="1" i="0" dirty="0" err="1"/>
              <a:t>Harkider</a:t>
            </a:r>
            <a:r>
              <a:rPr lang="en-US" b="1" i="0" dirty="0"/>
              <a:t>:  </a:t>
            </a:r>
            <a:r>
              <a:rPr lang="en-US" b="0" i="0" dirty="0"/>
              <a:t>“As the golden bowls are symbolical, so also are the harps which they play.  They represent musical praise. Heaven is real, but it is a spiritual realm, not a material one.</a:t>
            </a:r>
          </a:p>
          <a:p>
            <a:pPr marL="1085850" lvl="2" indent="-171450">
              <a:buFont typeface="Arial" panose="020B0604020202020204" pitchFamily="34" charset="0"/>
              <a:buChar char="•"/>
            </a:pPr>
            <a:r>
              <a:rPr lang="en-US" b="0" i="0" dirty="0"/>
              <a:t>Note: in </a:t>
            </a:r>
            <a:r>
              <a:rPr lang="en-US" b="1" i="0" dirty="0"/>
              <a:t>5:9, </a:t>
            </a:r>
            <a:r>
              <a:rPr lang="en-US" b="0" i="1" dirty="0"/>
              <a:t>“and they sang a </a:t>
            </a:r>
            <a:r>
              <a:rPr lang="en-US" b="0" i="1" dirty="0" err="1"/>
              <a:t>a</a:t>
            </a:r>
            <a:r>
              <a:rPr lang="en-US" b="0" i="1" dirty="0"/>
              <a:t> new song”</a:t>
            </a:r>
          </a:p>
          <a:p>
            <a:pPr marL="628650" lvl="1" indent="-171450">
              <a:buFont typeface="Arial" panose="020B0604020202020204" pitchFamily="34" charset="0"/>
              <a:buChar char="•"/>
            </a:pPr>
            <a:r>
              <a:rPr lang="en-US" b="0" i="0" dirty="0"/>
              <a:t>It seems appropriate to note the parallels between 5:8-9, and 14:1-5, and consider that the harps represent musical praise.  The harps “sang” a new song</a:t>
            </a:r>
          </a:p>
          <a:p>
            <a:pPr marL="175308" lvl="0" indent="-175308">
              <a:buFont typeface="Arial" panose="020B0604020202020204" pitchFamily="34" charset="0"/>
              <a:buChar char="•"/>
            </a:pPr>
            <a:r>
              <a:rPr lang="en-US" b="1" i="0" dirty="0"/>
              <a:t>New Song (3)</a:t>
            </a:r>
          </a:p>
          <a:p>
            <a:pPr marL="632508" lvl="1" indent="-175308">
              <a:buFont typeface="Arial" panose="020B0604020202020204" pitchFamily="34" charset="0"/>
              <a:buChar char="•"/>
            </a:pPr>
            <a:r>
              <a:rPr lang="en-US" b="0" i="0" dirty="0"/>
              <a:t>Why a new song?  Because, a NEW EXPERIENCE!</a:t>
            </a:r>
          </a:p>
          <a:p>
            <a:pPr marL="632508" lvl="1" indent="-175308">
              <a:buFont typeface="Arial" panose="020B0604020202020204" pitchFamily="34" charset="0"/>
              <a:buChar char="•"/>
            </a:pPr>
            <a:r>
              <a:rPr lang="en-US" b="0" i="0" dirty="0"/>
              <a:t>Consider our joy and praise when we as the redeemed reach our home in heaven!</a:t>
            </a:r>
          </a:p>
          <a:p>
            <a:pPr marL="632508" lvl="1" indent="-175308">
              <a:buFont typeface="Arial" panose="020B0604020202020204" pitchFamily="34" charset="0"/>
              <a:buChar char="•"/>
            </a:pPr>
            <a:r>
              <a:rPr lang="en-US" b="0" i="0" dirty="0"/>
              <a:t>We will be singing of and experience that we can now barely imagine</a:t>
            </a:r>
          </a:p>
          <a:p>
            <a:pPr marL="175308" lvl="0" indent="-175308">
              <a:buFont typeface="Arial" panose="020B0604020202020204" pitchFamily="34" charset="0"/>
              <a:buChar char="•"/>
            </a:pPr>
            <a:r>
              <a:rPr lang="en-US" b="1" i="0" dirty="0"/>
              <a:t>Four living creatures (3)</a:t>
            </a:r>
          </a:p>
          <a:p>
            <a:pPr marL="632508" lvl="1" indent="-175308">
              <a:buFont typeface="Arial" panose="020B0604020202020204" pitchFamily="34" charset="0"/>
              <a:buChar char="•"/>
            </a:pPr>
            <a:r>
              <a:rPr lang="en-US" b="0" i="0" dirty="0"/>
              <a:t>Introduced in chapter 4:6-8</a:t>
            </a:r>
          </a:p>
          <a:p>
            <a:pPr marL="632508" lvl="1" indent="-175308">
              <a:buFont typeface="Arial" panose="020B0604020202020204" pitchFamily="34" charset="0"/>
              <a:buChar char="•"/>
            </a:pPr>
            <a:r>
              <a:rPr lang="en-US" b="0" i="0" dirty="0"/>
              <a:t>Around God’s throne, worshipping God without ceasing.</a:t>
            </a:r>
          </a:p>
          <a:p>
            <a:pPr marL="632508" lvl="1" indent="-175308">
              <a:buFont typeface="Arial" panose="020B0604020202020204" pitchFamily="34" charset="0"/>
              <a:buChar char="•"/>
            </a:pPr>
            <a:r>
              <a:rPr lang="en-US" b="0" i="1" dirty="0"/>
              <a:t>“Holy, Holy, Holy, Lord God Almighty, Who was and is and is to come!” </a:t>
            </a:r>
            <a:r>
              <a:rPr lang="en-US" b="1" i="0" dirty="0"/>
              <a:t>(4:8)</a:t>
            </a:r>
          </a:p>
          <a:p>
            <a:pPr marL="175308" lvl="0" indent="-175308">
              <a:buFont typeface="Arial" panose="020B0604020202020204" pitchFamily="34" charset="0"/>
              <a:buChar char="•"/>
            </a:pPr>
            <a:r>
              <a:rPr lang="en-US" b="1" i="0" dirty="0"/>
              <a:t>Elders (3)</a:t>
            </a:r>
          </a:p>
          <a:p>
            <a:pPr marL="632508" lvl="1" indent="-175308">
              <a:buFont typeface="Arial" panose="020B0604020202020204" pitchFamily="34" charset="0"/>
              <a:buChar char="•"/>
            </a:pPr>
            <a:r>
              <a:rPr lang="en-US" b="0" i="0" dirty="0"/>
              <a:t>Introduced in chapter 4:4</a:t>
            </a:r>
          </a:p>
          <a:p>
            <a:pPr marL="632508" lvl="1" indent="-175308">
              <a:buFont typeface="Arial" panose="020B0604020202020204" pitchFamily="34" charset="0"/>
              <a:buChar char="•"/>
            </a:pPr>
            <a:r>
              <a:rPr lang="en-US" b="0" i="0" dirty="0"/>
              <a:t>Possible representation of the Old Covenant (12 Tribes) and New Covenant (12 Apostles)</a:t>
            </a:r>
          </a:p>
          <a:p>
            <a:pPr marL="632508" lvl="1" indent="-175308">
              <a:buFont typeface="Arial" panose="020B0604020202020204" pitchFamily="34" charset="0"/>
              <a:buChar char="•"/>
            </a:pPr>
            <a:r>
              <a:rPr lang="en-US" b="0" i="0" dirty="0"/>
              <a:t>These would represent the leaders of the entirety of God’s covenant people</a:t>
            </a:r>
          </a:p>
          <a:p>
            <a:pPr marL="175308" lvl="0" indent="-175308">
              <a:buFont typeface="Arial" panose="020B0604020202020204" pitchFamily="34" charset="0"/>
              <a:buChar char="•"/>
            </a:pPr>
            <a:r>
              <a:rPr lang="en-US" b="1" i="0" dirty="0"/>
              <a:t>Virgins (4)</a:t>
            </a:r>
          </a:p>
          <a:p>
            <a:pPr marL="632508" lvl="1" indent="-175308">
              <a:buFont typeface="Arial" panose="020B0604020202020204" pitchFamily="34" charset="0"/>
              <a:buChar char="•"/>
            </a:pPr>
            <a:r>
              <a:rPr lang="en-US" b="0" i="0" dirty="0"/>
              <a:t>Remember, 144,000 is not a literal number (represented in chapter 7 the redeemed on earth)</a:t>
            </a:r>
          </a:p>
          <a:p>
            <a:pPr marL="632508" lvl="1" indent="-175308">
              <a:buFont typeface="Arial" panose="020B0604020202020204" pitchFamily="34" charset="0"/>
              <a:buChar char="•"/>
            </a:pPr>
            <a:r>
              <a:rPr lang="en-US" b="0" i="0" dirty="0"/>
              <a:t>This should be obviously “virgins” in a symbolic sense, not literal</a:t>
            </a:r>
          </a:p>
          <a:p>
            <a:pPr marL="632508" lvl="1" indent="-175308">
              <a:buFont typeface="Arial" panose="020B0604020202020204" pitchFamily="34" charset="0"/>
              <a:buChar char="•"/>
            </a:pPr>
            <a:r>
              <a:rPr lang="en-US" b="0" i="0" dirty="0"/>
              <a:t>Otherwise, literally 144,000, all Jews, all men, and all virgins</a:t>
            </a:r>
          </a:p>
          <a:p>
            <a:pPr marL="632508" lvl="1" indent="-175308">
              <a:buFont typeface="Arial" panose="020B0604020202020204" pitchFamily="34" charset="0"/>
              <a:buChar char="•"/>
            </a:pPr>
            <a:r>
              <a:rPr lang="en-US" b="0" i="0" dirty="0"/>
              <a:t>So, “virgins” would be an indication of spiritual purity (no defilement).  Perhaps a special reference to spiritually chaste in regard to idolatry</a:t>
            </a:r>
          </a:p>
          <a:p>
            <a:pPr marL="0" lvl="0" indent="0">
              <a:buFont typeface="Arial" panose="020B0604020202020204" pitchFamily="34" charset="0"/>
              <a:buNone/>
            </a:pPr>
            <a:r>
              <a:rPr lang="en-US" b="1" i="0" dirty="0"/>
              <a:t>(2 Corinthians 11:2), </a:t>
            </a:r>
            <a:r>
              <a:rPr lang="en-US" b="0" i="1" dirty="0"/>
              <a:t>“For I am jealous for you with godly jealousy. For I have betrothed you to one husband, that I may present you as a chaste virgin to Christ.”</a:t>
            </a:r>
          </a:p>
          <a:p>
            <a:pPr marL="175308" lvl="0" indent="-175308">
              <a:buFont typeface="Arial" panose="020B0604020202020204" pitchFamily="34" charset="0"/>
              <a:buChar char="•"/>
            </a:pPr>
            <a:r>
              <a:rPr lang="en-US" b="1" i="0" dirty="0"/>
              <a:t>Followers of the Lamb (4)</a:t>
            </a:r>
          </a:p>
          <a:p>
            <a:pPr marL="632508" lvl="1" indent="-175308">
              <a:buFont typeface="Arial" panose="020B0604020202020204" pitchFamily="34" charset="0"/>
              <a:buChar char="•"/>
            </a:pPr>
            <a:r>
              <a:rPr lang="en-US" b="0" i="0" dirty="0"/>
              <a:t>Their allegiance is not to the king or emperor.  It is only to the Lord Jesus Christ</a:t>
            </a:r>
          </a:p>
          <a:p>
            <a:pPr marL="0" lvl="0" indent="0">
              <a:buFont typeface="Arial" panose="020B0604020202020204" pitchFamily="34" charset="0"/>
              <a:buNone/>
            </a:pPr>
            <a:r>
              <a:rPr lang="en-US" b="1" i="0" dirty="0"/>
              <a:t>(Hebrews 5:8-9), </a:t>
            </a:r>
            <a:r>
              <a:rPr lang="en-US" b="0" i="1" dirty="0"/>
              <a:t>“though He was a Son, yet He learned obedience by the things which He suffered.</a:t>
            </a:r>
            <a:r>
              <a:rPr lang="en-US" b="0" i="1" baseline="30000" dirty="0"/>
              <a:t> 9</a:t>
            </a:r>
            <a:r>
              <a:rPr lang="en-US" b="0" i="1" dirty="0"/>
              <a:t> And having been perfected, He became the author of eternal salvation to all who obey Him.”</a:t>
            </a:r>
          </a:p>
          <a:p>
            <a:pPr marL="175308" lvl="0" indent="-175308">
              <a:buFont typeface="Arial" panose="020B0604020202020204" pitchFamily="34" charset="0"/>
              <a:buChar char="•"/>
            </a:pPr>
            <a:r>
              <a:rPr lang="en-US" b="1" i="0" dirty="0" err="1"/>
              <a:t>Firstfruits</a:t>
            </a:r>
            <a:r>
              <a:rPr lang="en-US" b="1" i="0" dirty="0"/>
              <a:t> to God and to the Lamb (4)</a:t>
            </a:r>
          </a:p>
          <a:p>
            <a:pPr marL="632508" lvl="1" indent="-175308">
              <a:buFont typeface="Arial" panose="020B0604020202020204" pitchFamily="34" charset="0"/>
              <a:buChar char="•"/>
            </a:pPr>
            <a:r>
              <a:rPr lang="en-US" b="1" i="0" dirty="0"/>
              <a:t>This is accomplished through their redemption with the blood of Christ</a:t>
            </a:r>
          </a:p>
          <a:p>
            <a:pPr marL="0" lvl="0" indent="0">
              <a:buFont typeface="Arial" panose="020B0604020202020204" pitchFamily="34" charset="0"/>
              <a:buNone/>
            </a:pPr>
            <a:r>
              <a:rPr lang="en-US" b="1" i="0" dirty="0"/>
              <a:t>(5:9), </a:t>
            </a:r>
            <a:r>
              <a:rPr lang="en-US" b="1" i="1" dirty="0"/>
              <a:t>“</a:t>
            </a:r>
            <a:r>
              <a:rPr lang="en-US" i="1" dirty="0"/>
              <a:t>And they sang a new song, saying: ‘You are worthy to take the scroll, and to open its seals; for You were slain, and have redeemed us to God by Your blood”</a:t>
            </a:r>
          </a:p>
          <a:p>
            <a:pPr marL="628650" lvl="1" indent="-171450">
              <a:buFont typeface="Arial" panose="020B0604020202020204" pitchFamily="34" charset="0"/>
              <a:buChar char="•"/>
            </a:pPr>
            <a:r>
              <a:rPr lang="en-US" b="0" i="0" dirty="0"/>
              <a:t>Not necessarily a means of distinguishing them from later redeemed people. (If so, only in the fact that these events are early in the history of the church)</a:t>
            </a:r>
          </a:p>
          <a:p>
            <a:pPr marL="628650" lvl="1" indent="-171450">
              <a:buFont typeface="Arial" panose="020B0604020202020204" pitchFamily="34" charset="0"/>
              <a:buChar char="•"/>
            </a:pPr>
            <a:r>
              <a:rPr lang="en-US" b="0" i="0" dirty="0"/>
              <a:t>More significantly, a separation (as the </a:t>
            </a:r>
            <a:r>
              <a:rPr lang="en-US" b="0" i="0" dirty="0" err="1"/>
              <a:t>firstfruits</a:t>
            </a:r>
            <a:r>
              <a:rPr lang="en-US" b="0" i="0" dirty="0"/>
              <a:t> became offerings to God.  Sanctified).  So, a separation from the Worldly.</a:t>
            </a:r>
          </a:p>
          <a:p>
            <a:pPr marL="628650" lvl="1" indent="-171450">
              <a:buFont typeface="Arial" panose="020B0604020202020204" pitchFamily="34" charset="0"/>
              <a:buChar char="•"/>
            </a:pPr>
            <a:r>
              <a:rPr lang="en-US" b="0" i="0" dirty="0"/>
              <a:t>A comparison between those who belong to God, and those who remain in the world.</a:t>
            </a:r>
          </a:p>
          <a:p>
            <a:pPr marL="0" lvl="0" indent="0">
              <a:buFont typeface="Arial" panose="020B0604020202020204" pitchFamily="34" charset="0"/>
              <a:buNone/>
            </a:pPr>
            <a:r>
              <a:rPr lang="en-US" b="1" i="0" dirty="0"/>
              <a:t>(Romans 12:1-2), </a:t>
            </a:r>
            <a:r>
              <a:rPr lang="en-US" b="0" i="1" dirty="0"/>
              <a:t>“</a:t>
            </a:r>
            <a:r>
              <a:rPr lang="en-US" i="1" dirty="0"/>
              <a:t>I beseech you therefore, brethren, by the mercies of God, that you present your bodies a living sacrifice, holy, acceptable to God, which is your reasonable service.</a:t>
            </a:r>
            <a:r>
              <a:rPr lang="en-US" i="1" baseline="30000" dirty="0"/>
              <a:t> 2</a:t>
            </a:r>
            <a:r>
              <a:rPr lang="en-US" i="1" dirty="0"/>
              <a:t> And do not be conformed to this world, but be transformed by the renewing of your mind, that you may prove what is that good and acceptable and perfect will of God.”</a:t>
            </a:r>
            <a:endParaRPr lang="en-US" b="0" i="1" dirty="0"/>
          </a:p>
          <a:p>
            <a:pPr marL="0" lvl="0" indent="0">
              <a:buFont typeface="Arial" panose="020B0604020202020204" pitchFamily="34" charset="0"/>
              <a:buNone/>
            </a:pPr>
            <a:r>
              <a:rPr lang="en-US" b="1" i="0" dirty="0"/>
              <a:t>(Galatians 2:20), </a:t>
            </a:r>
            <a:r>
              <a:rPr lang="en-US" b="0" i="1" dirty="0"/>
              <a:t>“</a:t>
            </a:r>
            <a:r>
              <a:rPr lang="en-US" i="1" dirty="0"/>
              <a:t>I have been crucified with Christ; it is no longer I who live, but Christ lives in me; and the life which I now live in the flesh I live by faith in the Son of God, who loved me and gave Himself for me.”</a:t>
            </a:r>
            <a:endParaRPr lang="en-US" b="0" i="1" dirty="0"/>
          </a:p>
          <a:p>
            <a:pPr marL="175308" lvl="0" indent="-175308">
              <a:buFont typeface="Arial" panose="020B0604020202020204" pitchFamily="34" charset="0"/>
              <a:buChar char="•"/>
            </a:pPr>
            <a:r>
              <a:rPr lang="en-US" b="1" i="0" dirty="0"/>
              <a:t>Throne of God (5)</a:t>
            </a:r>
          </a:p>
          <a:p>
            <a:pPr marL="632508" lvl="1" indent="-175308">
              <a:buFont typeface="Arial" panose="020B0604020202020204" pitchFamily="34" charset="0"/>
              <a:buChar char="•"/>
            </a:pPr>
            <a:r>
              <a:rPr lang="en-US" b="0" i="0" dirty="0"/>
              <a:t>Again, a repeat of the description of God’s throne room in heaven (Revelation 4&amp;5)</a:t>
            </a:r>
          </a:p>
          <a:p>
            <a:pPr marL="632508" lvl="1" indent="-175308">
              <a:buFont typeface="Arial" panose="020B0604020202020204" pitchFamily="34" charset="0"/>
              <a:buChar char="•"/>
            </a:pPr>
            <a:r>
              <a:rPr lang="en-US" b="0" i="0" dirty="0"/>
              <a:t>They were without deceit, therefore worthy of standing before the presence of God</a:t>
            </a:r>
          </a:p>
          <a:p>
            <a:pPr marL="0" lvl="0" indent="0">
              <a:buFont typeface="Arial" panose="020B0604020202020204" pitchFamily="34" charset="0"/>
              <a:buNone/>
            </a:pPr>
            <a:r>
              <a:rPr lang="en-US" b="1" i="0" dirty="0"/>
              <a:t>(1 John 1:7), </a:t>
            </a:r>
            <a:r>
              <a:rPr lang="en-US" b="0" i="1" dirty="0"/>
              <a:t>“</a:t>
            </a:r>
            <a:r>
              <a:rPr lang="en-US" i="1" dirty="0"/>
              <a:t>But if we walk in the light as He is in the light, we have fellowship with one another, and the blood of Jesus Christ His Son cleanses us from all sin.”</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sz="1200" b="1" i="0" cap="none" baseline="0" dirty="0">
                <a:latin typeface="+mn-lt"/>
              </a:rPr>
              <a:t>Note:  Next scene 13 [</a:t>
            </a:r>
            <a:r>
              <a:rPr lang="en-US" sz="1200" b="1" i="0" cap="none" baseline="0" dirty="0">
                <a:effectLst/>
                <a:latin typeface="+mn-lt"/>
                <a:ea typeface="Calibri" panose="020F0502020204030204" pitchFamily="34" charset="0"/>
              </a:rPr>
              <a:t>Three Angels and Their Proclamations] (14:6-13)</a:t>
            </a:r>
            <a:endParaRPr lang="en-US" sz="1200" b="1" i="0" cap="none" baseline="0" dirty="0">
              <a:latin typeface="+mn-lt"/>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0102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The remainder of chapter 14 describes the prelude to, and beginning of a great world judgment</a:t>
            </a:r>
          </a:p>
          <a:p>
            <a:pPr marL="628650" lvl="1" indent="-171450">
              <a:buFont typeface="Arial" panose="020B0604020202020204" pitchFamily="34" charset="0"/>
              <a:buChar char="•"/>
            </a:pPr>
            <a:r>
              <a:rPr lang="en-US" sz="1200" b="1" i="0" dirty="0"/>
              <a:t>The extent of this judgment will be discussed in the next scene</a:t>
            </a:r>
          </a:p>
          <a:p>
            <a:pPr marL="628650" lvl="1" indent="-171450">
              <a:buFont typeface="Arial" panose="020B0604020202020204" pitchFamily="34" charset="0"/>
              <a:buChar char="•"/>
            </a:pPr>
            <a:r>
              <a:rPr lang="en-US" sz="1200" b="1" i="0" dirty="0"/>
              <a:t>Here, we see proclamations emanating from the angels (messengers of God).</a:t>
            </a:r>
            <a:endParaRPr lang="en-US" sz="1200" b="0" i="0" dirty="0"/>
          </a:p>
          <a:p>
            <a:endParaRPr lang="en-US" sz="1200" b="1" dirty="0"/>
          </a:p>
          <a:p>
            <a:r>
              <a:rPr lang="en-US" sz="1200" b="1" dirty="0"/>
              <a:t>Scene 13 (Chapter 14:6-13) – Three Angels and Their Proclamations</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There is significance in the fact that the gospel was for </a:t>
            </a:r>
            <a:r>
              <a:rPr lang="en-US" sz="1200" b="1" i="1" dirty="0"/>
              <a:t>“every nation, tribe, tongue, and people.”</a:t>
            </a:r>
            <a:r>
              <a:rPr lang="en-US" sz="1200" b="1" i="0" dirty="0"/>
              <a:t> (6)</a:t>
            </a:r>
          </a:p>
          <a:p>
            <a:pPr marL="0" lvl="0" indent="0">
              <a:buFont typeface="Arial" panose="020B0604020202020204" pitchFamily="34" charset="0"/>
              <a:buNone/>
            </a:pPr>
            <a:r>
              <a:rPr lang="en-US" sz="1200" b="1" i="0" dirty="0"/>
              <a:t>(Isaiah 2:2), </a:t>
            </a:r>
            <a:r>
              <a:rPr lang="en-US" sz="1200" b="0" i="1" dirty="0"/>
              <a:t>“</a:t>
            </a:r>
            <a:r>
              <a:rPr lang="en-US" i="1" dirty="0"/>
              <a:t>Now it shall come to pass in the latter days that the mountain of the Lord's house shall be established on the top of the mountains, and shall be exalted above the hills; and all nations shall flow to it.”</a:t>
            </a:r>
            <a:endParaRPr lang="en-US" sz="1200" b="0" i="1" dirty="0"/>
          </a:p>
          <a:p>
            <a:pPr marL="1085850" lvl="2" indent="-171450">
              <a:buFont typeface="Arial" panose="020B0604020202020204" pitchFamily="34" charset="0"/>
              <a:buChar char="•"/>
            </a:pPr>
            <a:r>
              <a:rPr lang="en-US" sz="1200" b="1" i="0" dirty="0"/>
              <a:t>Note:  </a:t>
            </a:r>
            <a:r>
              <a:rPr lang="en-US" sz="1200" b="0" i="0" dirty="0"/>
              <a:t>The gospel includes a warning of judgment and a call to righteousness</a:t>
            </a:r>
          </a:p>
          <a:p>
            <a:pPr marL="628650" lvl="1" indent="-171450">
              <a:buFont typeface="Arial" panose="020B0604020202020204" pitchFamily="34" charset="0"/>
              <a:buChar char="•"/>
            </a:pPr>
            <a:r>
              <a:rPr lang="en-US" sz="1200" b="1" i="0" dirty="0"/>
              <a:t>Proclamation of judgment is either a concern or a reason to rejoice (7)</a:t>
            </a:r>
          </a:p>
          <a:p>
            <a:pPr marL="0" lvl="0" indent="0">
              <a:buFont typeface="Arial" panose="020B0604020202020204" pitchFamily="34" charset="0"/>
              <a:buNone/>
            </a:pPr>
            <a:r>
              <a:rPr lang="en-US" sz="1200" b="1" i="0" dirty="0"/>
              <a:t>(Revelation 6:15-17) [The wicked], </a:t>
            </a:r>
            <a:r>
              <a:rPr lang="en-US" sz="1200" b="1" i="1" dirty="0"/>
              <a:t>“</a:t>
            </a:r>
            <a:r>
              <a:rPr lang="en-US" i="1" dirty="0"/>
              <a:t>And the kings of the earth, the great men, the rich men, the commanders, the mighty men, every slave and every free man, hid themselves in the caves and in the rocks of the mountains,</a:t>
            </a:r>
            <a:r>
              <a:rPr lang="en-US" i="1" baseline="30000" dirty="0"/>
              <a:t> 16</a:t>
            </a:r>
            <a:r>
              <a:rPr lang="en-US" i="1" dirty="0"/>
              <a:t> and said to the mountains and rocks, “Fall on us and hide us from the face of Him who sits on the throne and from the wrath of the Lamb!</a:t>
            </a:r>
            <a:r>
              <a:rPr lang="en-US" i="1" baseline="30000" dirty="0"/>
              <a:t> 17</a:t>
            </a:r>
            <a:r>
              <a:rPr lang="en-US" i="1" dirty="0"/>
              <a:t> For the great day of His wrath has come, and who is able to stand?”</a:t>
            </a:r>
          </a:p>
          <a:p>
            <a:pPr marL="0" lvl="0" indent="0">
              <a:buFont typeface="Arial" panose="020B0604020202020204" pitchFamily="34" charset="0"/>
              <a:buNone/>
            </a:pPr>
            <a:r>
              <a:rPr lang="en-US" sz="1200" b="1" i="0" dirty="0"/>
              <a:t>(Revelation 22:20) [The sentiment of the righteous], “</a:t>
            </a:r>
            <a:r>
              <a:rPr lang="en-US" i="0" dirty="0"/>
              <a:t>He who testifies to these things says, “Surely I am coming quickly.” </a:t>
            </a:r>
            <a:r>
              <a:rPr lang="en-US" i="0" u="sng" dirty="0"/>
              <a:t>Amen. Even so, come, Lord Jesus!”</a:t>
            </a:r>
            <a:endParaRPr lang="en-US" sz="1200" b="1" i="0" u="sng" dirty="0"/>
          </a:p>
          <a:p>
            <a:pPr marL="628650" lvl="1" indent="-171450">
              <a:buFont typeface="Arial" panose="020B0604020202020204" pitchFamily="34" charset="0"/>
              <a:buChar char="•"/>
            </a:pPr>
            <a:r>
              <a:rPr lang="en-US" sz="1200" b="1" i="0" dirty="0"/>
              <a:t>Curiosity – To what does Babylon refer? (8)</a:t>
            </a:r>
          </a:p>
          <a:p>
            <a:pPr marL="1085850" lvl="2" indent="-171450">
              <a:buFont typeface="Arial" panose="020B0604020202020204" pitchFamily="34" charset="0"/>
              <a:buChar char="•"/>
            </a:pPr>
            <a:r>
              <a:rPr lang="en-US" sz="1200" b="0" i="0" dirty="0"/>
              <a:t>Babylon is mentioned six times in Revelation.  This is the first (16:19; 17:5; 18:2,10,21).</a:t>
            </a:r>
          </a:p>
          <a:p>
            <a:pPr marL="1085850" lvl="2" indent="-171450">
              <a:buFont typeface="Arial" panose="020B0604020202020204" pitchFamily="34" charset="0"/>
              <a:buChar char="•"/>
            </a:pPr>
            <a:r>
              <a:rPr lang="en-US" sz="1200" b="0" i="0" dirty="0"/>
              <a:t>The original Babylon was the capital of Nebuchadnezzar’s world empire.</a:t>
            </a:r>
          </a:p>
          <a:p>
            <a:pPr marL="1085850" lvl="2" indent="-171450">
              <a:buFont typeface="Arial" panose="020B0604020202020204" pitchFamily="34" charset="0"/>
              <a:buChar char="•"/>
            </a:pPr>
            <a:r>
              <a:rPr lang="en-US" sz="1200" b="0" i="0" dirty="0"/>
              <a:t>It was evil, and God brought judgment upon it.</a:t>
            </a:r>
          </a:p>
          <a:p>
            <a:pPr marL="1085850" lvl="2" indent="-171450">
              <a:buFont typeface="Arial" panose="020B0604020202020204" pitchFamily="34" charset="0"/>
              <a:buChar char="•"/>
            </a:pPr>
            <a:r>
              <a:rPr lang="en-US" sz="1200" b="0" i="0" dirty="0"/>
              <a:t>Here is it used as an allusion to the evil forces present in the world at that time.</a:t>
            </a:r>
          </a:p>
          <a:p>
            <a:pPr marL="1085850" lvl="2" indent="-171450">
              <a:buFont typeface="Arial" panose="020B0604020202020204" pitchFamily="34" charset="0"/>
              <a:buChar char="•"/>
            </a:pPr>
            <a:r>
              <a:rPr lang="en-US" sz="1200" b="0" i="0" dirty="0"/>
              <a:t>Evil described, </a:t>
            </a:r>
            <a:r>
              <a:rPr lang="en-US" sz="1200" b="0" i="1" dirty="0"/>
              <a:t>“</a:t>
            </a:r>
            <a:r>
              <a:rPr lang="en-US" i="1" dirty="0"/>
              <a:t>she has made all nations drink of the wine of the wrath of her fornication” </a:t>
            </a:r>
            <a:r>
              <a:rPr lang="en-US" b="1" dirty="0"/>
              <a:t>(8).</a:t>
            </a:r>
          </a:p>
          <a:p>
            <a:pPr marL="1085850" lvl="2" indent="-171450">
              <a:buFont typeface="Arial" panose="020B0604020202020204" pitchFamily="34" charset="0"/>
              <a:buChar char="•"/>
            </a:pPr>
            <a:r>
              <a:rPr lang="en-US" sz="1200" b="0" i="0" dirty="0"/>
              <a:t>Reference either to Jerusalem (early date) or Rome (late date). We will make our arguments later.</a:t>
            </a:r>
          </a:p>
          <a:p>
            <a:pPr marL="628650" lvl="1" indent="-171450">
              <a:buFont typeface="Arial" panose="020B0604020202020204" pitchFamily="34" charset="0"/>
              <a:buChar char="•"/>
            </a:pPr>
            <a:r>
              <a:rPr lang="en-US" sz="1200" b="1" i="0" dirty="0"/>
              <a:t>Reason to pause as we contemplate the nature of God’s judgment</a:t>
            </a:r>
          </a:p>
          <a:p>
            <a:pPr marL="1085850" lvl="2" indent="-171450">
              <a:buFont typeface="Arial" panose="020B0604020202020204" pitchFamily="34" charset="0"/>
              <a:buChar char="•"/>
            </a:pPr>
            <a:r>
              <a:rPr lang="en-US" b="0" i="0" dirty="0"/>
              <a:t>Wicked (worships the beast) Wrath of God/torment (10)</a:t>
            </a:r>
          </a:p>
          <a:p>
            <a:pPr marL="1085850" lvl="2" indent="-171450">
              <a:buFont typeface="Arial" panose="020B0604020202020204" pitchFamily="34" charset="0"/>
              <a:buChar char="•"/>
            </a:pPr>
            <a:r>
              <a:rPr lang="en-US" b="0" i="0" dirty="0"/>
              <a:t>Righteous (who keep the commandments of God, and the faith of Jesus) Blessings and Rest (13-14)</a:t>
            </a:r>
          </a:p>
          <a:p>
            <a:pPr marL="0" lvl="0" indent="0">
              <a:buFont typeface="Arial" panose="020B0604020202020204" pitchFamily="34" charset="0"/>
              <a:buNone/>
            </a:pPr>
            <a:endParaRPr lang="en-US" sz="1200" b="0" i="1" dirty="0"/>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6851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b="1" dirty="0">
                <a:solidFill>
                  <a:srgbClr val="324959"/>
                </a:solidFill>
              </a:rPr>
              <a:t>The gospel of Christ is for all men</a:t>
            </a:r>
          </a:p>
          <a:p>
            <a:pPr marL="0" indent="0">
              <a:buFont typeface="Arial" panose="020B0604020202020204" pitchFamily="34" charset="0"/>
              <a:buNone/>
            </a:pPr>
            <a:r>
              <a:rPr lang="en-US" sz="1200" b="1" dirty="0">
                <a:solidFill>
                  <a:srgbClr val="324959"/>
                </a:solidFill>
              </a:rPr>
              <a:t>(Romans 1:16), </a:t>
            </a:r>
            <a:r>
              <a:rPr lang="en-US" sz="1200" b="0" i="1" dirty="0">
                <a:solidFill>
                  <a:srgbClr val="324959"/>
                </a:solidFill>
              </a:rPr>
              <a:t>“</a:t>
            </a:r>
            <a:r>
              <a:rPr lang="en-US" b="0" i="1" dirty="0"/>
              <a:t>For I am not ashamed of the gospel of Christ, for it is the power of God to salvation for everyone who believes, for the Jew first and also for the Greek.”</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Judgment comes upon the wicked nations of men</a:t>
            </a:r>
          </a:p>
          <a:p>
            <a:pPr marL="0" indent="0">
              <a:buFont typeface="Arial" panose="020B0604020202020204" pitchFamily="34" charset="0"/>
              <a:buNone/>
            </a:pPr>
            <a:r>
              <a:rPr lang="en-US" sz="1200" b="1" dirty="0">
                <a:solidFill>
                  <a:srgbClr val="324959"/>
                </a:solidFill>
              </a:rPr>
              <a:t>(Acts 17:26-27</a:t>
            </a:r>
            <a:r>
              <a:rPr lang="en-US" sz="1200" b="1" i="0" dirty="0">
                <a:solidFill>
                  <a:srgbClr val="324959"/>
                </a:solidFill>
              </a:rPr>
              <a:t>),</a:t>
            </a:r>
            <a:r>
              <a:rPr lang="en-US" sz="1200" b="0" i="1" dirty="0">
                <a:solidFill>
                  <a:srgbClr val="324959"/>
                </a:solidFill>
              </a:rPr>
              <a:t> “</a:t>
            </a:r>
            <a:r>
              <a:rPr lang="en-US" b="0" i="1" dirty="0"/>
              <a:t>And He has made from one blood every nation of men to dwell on all the face of the earth, and has determined their </a:t>
            </a:r>
            <a:r>
              <a:rPr lang="en-US" b="0" i="1" dirty="0" err="1"/>
              <a:t>preappointed</a:t>
            </a:r>
            <a:r>
              <a:rPr lang="en-US" b="0" i="1" dirty="0"/>
              <a:t> times and the boundaries of their dwellings,</a:t>
            </a:r>
            <a:r>
              <a:rPr lang="en-US" b="0" i="1" baseline="30000" dirty="0"/>
              <a:t> 27</a:t>
            </a:r>
            <a:r>
              <a:rPr lang="en-US" b="0" i="1" dirty="0"/>
              <a:t> so that they should seek the Lord, in the hope that they might grope for Him and find Him, though He is not far from each one of us.”</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The torment of the wicked is horrific </a:t>
            </a:r>
          </a:p>
          <a:p>
            <a:pPr marL="171450" indent="-171450">
              <a:buFont typeface="Arial" panose="020B0604020202020204" pitchFamily="34" charset="0"/>
              <a:buChar char="•"/>
            </a:pPr>
            <a:r>
              <a:rPr lang="en-US" sz="1200" b="1" dirty="0">
                <a:solidFill>
                  <a:srgbClr val="324959"/>
                </a:solidFill>
              </a:rPr>
              <a:t>(cf. 14:20), “</a:t>
            </a:r>
            <a:r>
              <a:rPr lang="en-US" dirty="0"/>
              <a:t>And the winepress was trampled outside the city, and blood came out of the winepress, up to the horses’ bridles, for one thousand six hundred furlongs.” </a:t>
            </a:r>
            <a:r>
              <a:rPr lang="en-US" b="1" dirty="0"/>
              <a:t>(200 miles)</a:t>
            </a:r>
            <a:endParaRPr lang="en-US" sz="1200" b="1" dirty="0">
              <a:solidFill>
                <a:srgbClr val="324959"/>
              </a:solidFill>
            </a:endParaRPr>
          </a:p>
          <a:p>
            <a:pPr marL="171450" indent="-171450">
              <a:buFont typeface="Arial" panose="020B0604020202020204" pitchFamily="34" charset="0"/>
              <a:buChar char="•"/>
            </a:pPr>
            <a:r>
              <a:rPr lang="en-US" sz="1200" b="1" dirty="0">
                <a:solidFill>
                  <a:srgbClr val="324959"/>
                </a:solidFill>
              </a:rPr>
              <a:t>Righteousness requires both faith in Christ, and obedience to God’s commands</a:t>
            </a:r>
          </a:p>
          <a:p>
            <a:pPr marL="171450" indent="-171450">
              <a:buFont typeface="Arial" panose="020B0604020202020204" pitchFamily="34" charset="0"/>
              <a:buChar char="•"/>
            </a:pPr>
            <a:r>
              <a:rPr lang="en-US" sz="1200" b="1" dirty="0">
                <a:solidFill>
                  <a:srgbClr val="324959"/>
                </a:solidFill>
              </a:rPr>
              <a:t>(James 2:24), </a:t>
            </a:r>
            <a:r>
              <a:rPr lang="en-US" sz="1200" b="0" i="1" dirty="0">
                <a:solidFill>
                  <a:srgbClr val="324959"/>
                </a:solidFill>
              </a:rPr>
              <a:t>“</a:t>
            </a:r>
            <a:r>
              <a:rPr lang="en-US" b="0" i="1" dirty="0"/>
              <a:t>You see then that a man is justified by works, and not by faith only.”</a:t>
            </a:r>
            <a:endParaRPr lang="en-US" sz="1200" b="0" i="1" dirty="0">
              <a:solidFill>
                <a:srgbClr val="324959"/>
              </a:solidFill>
            </a:endParaRPr>
          </a:p>
          <a:p>
            <a:pPr marL="171450" indent="-171450">
              <a:buFont typeface="Arial" panose="020B0604020202020204" pitchFamily="34" charset="0"/>
              <a:buChar char="•"/>
            </a:pPr>
            <a:r>
              <a:rPr lang="en-US" sz="1200" b="1" dirty="0">
                <a:solidFill>
                  <a:srgbClr val="324959"/>
                </a:solidFill>
              </a:rPr>
              <a:t>The righteous will be rewarded</a:t>
            </a:r>
          </a:p>
          <a:p>
            <a:pPr marL="171450" indent="-171450">
              <a:buFont typeface="Arial" panose="020B0604020202020204" pitchFamily="34" charset="0"/>
              <a:buChar char="•"/>
            </a:pPr>
            <a:r>
              <a:rPr lang="en-US" sz="1200" b="1" dirty="0">
                <a:solidFill>
                  <a:srgbClr val="324959"/>
                </a:solidFill>
              </a:rPr>
              <a:t>(Galatians 6:9), </a:t>
            </a:r>
            <a:r>
              <a:rPr lang="en-US" sz="1200" b="1" i="1" dirty="0">
                <a:solidFill>
                  <a:srgbClr val="324959"/>
                </a:solidFill>
              </a:rPr>
              <a:t>“</a:t>
            </a:r>
            <a:r>
              <a:rPr lang="en-US" i="1" dirty="0"/>
              <a:t>And let us not grow weary while doing good, for in due season we shall reap if we do not lose heart.”</a:t>
            </a:r>
            <a:endParaRPr lang="en-US" sz="1200" b="1" i="1" dirty="0">
              <a:solidFill>
                <a:srgbClr val="324959"/>
              </a:solidFill>
            </a:endParaRPr>
          </a:p>
          <a:p>
            <a:pPr marL="171450" indent="-171450">
              <a:buFont typeface="Arial" panose="020B0604020202020204" pitchFamily="34" charset="0"/>
              <a:buChar char="•"/>
            </a:pPr>
            <a:endParaRPr lang="en-US" sz="12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28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lvl="0" indent="-175308">
              <a:buFont typeface="Arial" panose="020B0604020202020204" pitchFamily="34" charset="0"/>
              <a:buChar char="•"/>
            </a:pPr>
            <a:r>
              <a:rPr lang="en-US" sz="1100" b="1" dirty="0"/>
              <a:t>Them</a:t>
            </a:r>
          </a:p>
          <a:p>
            <a:pPr marL="628650" lvl="1" indent="-171450">
              <a:buFont typeface="Arial" panose="020B0604020202020204" pitchFamily="34" charset="0"/>
              <a:buChar char="•"/>
            </a:pPr>
            <a:r>
              <a:rPr lang="en-US" sz="1100" b="1" i="0" dirty="0">
                <a:solidFill>
                  <a:srgbClr val="324959"/>
                </a:solidFill>
              </a:rPr>
              <a:t>As the judgment of God grows near, the exhortation to “fear God and give glory to Him” becomes ever more important</a:t>
            </a:r>
          </a:p>
          <a:p>
            <a:pPr marL="1085850" lvl="2" indent="-171450">
              <a:buFont typeface="Arial" panose="020B0604020202020204" pitchFamily="34" charset="0"/>
              <a:buChar char="•"/>
            </a:pPr>
            <a:r>
              <a:rPr lang="en-US" sz="1100" b="0" i="0" dirty="0">
                <a:solidFill>
                  <a:srgbClr val="324959"/>
                </a:solidFill>
              </a:rPr>
              <a:t>An example would be found in Hebrews 10:24-25</a:t>
            </a:r>
          </a:p>
          <a:p>
            <a:pPr marL="0" lvl="0" indent="0">
              <a:buFont typeface="Arial" panose="020B0604020202020204" pitchFamily="34" charset="0"/>
              <a:buNone/>
            </a:pPr>
            <a:r>
              <a:rPr lang="en-US" sz="1100" b="1" i="0" dirty="0">
                <a:solidFill>
                  <a:srgbClr val="324959"/>
                </a:solidFill>
              </a:rPr>
              <a:t>(Hebrews 10:24-25), </a:t>
            </a:r>
            <a:r>
              <a:rPr lang="en-US" sz="1100" b="0" i="1" dirty="0">
                <a:solidFill>
                  <a:srgbClr val="324959"/>
                </a:solidFill>
              </a:rPr>
              <a:t>“</a:t>
            </a:r>
            <a:r>
              <a:rPr lang="en-US" sz="1600" i="1" dirty="0"/>
              <a:t>And let us consider one another in order to stir up love and good works,</a:t>
            </a:r>
            <a:r>
              <a:rPr lang="en-US" sz="1600" i="1" baseline="30000" dirty="0"/>
              <a:t> 25</a:t>
            </a:r>
            <a:r>
              <a:rPr lang="en-US" sz="1600" i="1" dirty="0"/>
              <a:t> not forsaking the assembling of ourselves together, as is the manner of some, but exhorting one another, and so much the more as you see the Day approaching.”</a:t>
            </a:r>
            <a:endParaRPr lang="en-US" sz="1100" b="0" i="1" dirty="0">
              <a:solidFill>
                <a:srgbClr val="324959"/>
              </a:solidFill>
            </a:endParaRPr>
          </a:p>
          <a:p>
            <a:pPr marL="1543050" lvl="3" indent="-171450">
              <a:buFont typeface="Arial" panose="020B0604020202020204" pitchFamily="34" charset="0"/>
              <a:buChar char="•"/>
            </a:pPr>
            <a:r>
              <a:rPr lang="en-US" sz="1100" b="0" i="0" dirty="0">
                <a:solidFill>
                  <a:srgbClr val="324959"/>
                </a:solidFill>
              </a:rPr>
              <a:t>The “day of the Lord” here most probably refers to the destruction of Jerusalem</a:t>
            </a:r>
          </a:p>
          <a:p>
            <a:pPr marL="1543050" lvl="3" indent="-171450">
              <a:buFont typeface="Arial" panose="020B0604020202020204" pitchFamily="34" charset="0"/>
              <a:buChar char="•"/>
            </a:pPr>
            <a:r>
              <a:rPr lang="en-US" sz="1100" b="0" i="1" dirty="0">
                <a:solidFill>
                  <a:srgbClr val="324959"/>
                </a:solidFill>
              </a:rPr>
              <a:t>“and so much the more”</a:t>
            </a:r>
          </a:p>
          <a:p>
            <a:pPr marL="628650" lvl="1" indent="-171450">
              <a:buFont typeface="Arial" panose="020B0604020202020204" pitchFamily="34" charset="0"/>
              <a:buChar char="•"/>
            </a:pPr>
            <a:r>
              <a:rPr lang="en-US" sz="1100" b="1" i="0" dirty="0">
                <a:solidFill>
                  <a:srgbClr val="324959"/>
                </a:solidFill>
              </a:rPr>
              <a:t>It is a losing proposition to give allegiance to the beast rather than God.</a:t>
            </a:r>
          </a:p>
          <a:p>
            <a:pPr marL="175308" lvl="0" indent="-175308">
              <a:buFont typeface="Arial" panose="020B0604020202020204" pitchFamily="34" charset="0"/>
              <a:buChar char="•"/>
            </a:pPr>
            <a:r>
              <a:rPr lang="en-US" sz="1100" b="1" dirty="0">
                <a:solidFill>
                  <a:srgbClr val="324959"/>
                </a:solidFill>
              </a:rPr>
              <a:t>Us</a:t>
            </a:r>
          </a:p>
          <a:p>
            <a:pPr marL="632508" lvl="1" indent="-175308">
              <a:buFont typeface="Arial" panose="020B0604020202020204" pitchFamily="34" charset="0"/>
              <a:buChar char="•"/>
            </a:pPr>
            <a:r>
              <a:rPr lang="en-US" sz="1100" b="1" dirty="0">
                <a:solidFill>
                  <a:srgbClr val="324959"/>
                </a:solidFill>
              </a:rPr>
              <a:t>We don’t know when Christ is coming “Fear God”</a:t>
            </a:r>
          </a:p>
          <a:p>
            <a:pPr marL="0" lvl="0" indent="0">
              <a:buFont typeface="Arial" panose="020B0604020202020204" pitchFamily="34" charset="0"/>
              <a:buNone/>
            </a:pPr>
            <a:r>
              <a:rPr lang="en-US" sz="1100" b="1" i="0" dirty="0">
                <a:solidFill>
                  <a:srgbClr val="324959"/>
                </a:solidFill>
              </a:rPr>
              <a:t>(2 Peter 3:10-11), </a:t>
            </a:r>
            <a:r>
              <a:rPr lang="en-US" sz="1100" b="0" i="1" dirty="0">
                <a:solidFill>
                  <a:srgbClr val="324959"/>
                </a:solidFill>
              </a:rPr>
              <a:t>“</a:t>
            </a:r>
            <a:r>
              <a:rPr lang="en-US" sz="1600" b="0" i="1" dirty="0"/>
              <a:t>But the day of the Lord will come as a thief in the night, in which the heavens will pass away with a great noise, and the elements will melt with fervent heat; both the earth and the works that are in it will be burned up.</a:t>
            </a:r>
            <a:r>
              <a:rPr lang="en-US" sz="1600" b="0" i="1" baseline="30000" dirty="0"/>
              <a:t> 11</a:t>
            </a:r>
            <a:r>
              <a:rPr lang="en-US" sz="1600" b="0" i="1" dirty="0"/>
              <a:t> Therefore, since all these things will be dissolved, what manner of persons ought you to be in holy conduct and godliness.”</a:t>
            </a:r>
            <a:endParaRPr lang="en-US" sz="1100" b="0" i="1" dirty="0">
              <a:solidFill>
                <a:srgbClr val="324959"/>
              </a:solidFill>
            </a:endParaRPr>
          </a:p>
          <a:p>
            <a:pPr marL="632508" lvl="1" indent="-175308">
              <a:buFont typeface="Arial" panose="020B0604020202020204" pitchFamily="34" charset="0"/>
              <a:buChar char="•"/>
            </a:pPr>
            <a:r>
              <a:rPr lang="en-US" sz="1100" b="1" i="0" dirty="0">
                <a:solidFill>
                  <a:srgbClr val="324959"/>
                </a:solidFill>
              </a:rPr>
              <a:t>Do not love the world (place your allegiance with God instead!</a:t>
            </a:r>
          </a:p>
          <a:p>
            <a:pPr marL="0" lvl="0" indent="0">
              <a:buFont typeface="Arial" panose="020B0604020202020204" pitchFamily="34" charset="0"/>
              <a:buNone/>
            </a:pPr>
            <a:r>
              <a:rPr lang="en-US" sz="1100" b="1" i="0" dirty="0">
                <a:solidFill>
                  <a:srgbClr val="324959"/>
                </a:solidFill>
              </a:rPr>
              <a:t>(James 4:4), </a:t>
            </a:r>
            <a:r>
              <a:rPr lang="en-US" sz="1100" b="0" i="1" dirty="0">
                <a:solidFill>
                  <a:srgbClr val="324959"/>
                </a:solidFill>
              </a:rPr>
              <a:t>“</a:t>
            </a:r>
            <a:r>
              <a:rPr lang="en-US" sz="1600" b="0" i="1" dirty="0"/>
              <a:t>Adulterers and adulteresses! Do you not know that friendship with the world is enmity with God? Whoever therefore wants to be a friend of the world makes himself an enemy of God.”</a:t>
            </a:r>
            <a:endParaRPr lang="en-US" sz="1100" b="0" i="1" dirty="0">
              <a:solidFill>
                <a:srgbClr val="324959"/>
              </a:solidFill>
            </a:endParaRPr>
          </a:p>
          <a:p>
            <a:pPr marL="632508" lvl="1" indent="-175308">
              <a:buFont typeface="Arial" panose="020B0604020202020204" pitchFamily="34" charset="0"/>
              <a:buChar char="•"/>
            </a:pPr>
            <a:r>
              <a:rPr lang="en-US" sz="1100" b="1" i="0" dirty="0">
                <a:solidFill>
                  <a:srgbClr val="324959"/>
                </a:solidFill>
              </a:rPr>
              <a:t>Once saved always saved is not a true doctrine</a:t>
            </a:r>
          </a:p>
          <a:p>
            <a:pPr marL="1089708" lvl="2" indent="-175308">
              <a:buFont typeface="Arial" panose="020B0604020202020204" pitchFamily="34" charset="0"/>
              <a:buChar char="•"/>
            </a:pPr>
            <a:r>
              <a:rPr lang="en-US" sz="1100" b="0" i="0" dirty="0">
                <a:solidFill>
                  <a:srgbClr val="324959"/>
                </a:solidFill>
              </a:rPr>
              <a:t>Those who die in the Lord are identified in verse 12</a:t>
            </a:r>
          </a:p>
          <a:p>
            <a:pPr marL="1089708" lvl="2" indent="-175308">
              <a:buFont typeface="Arial" panose="020B0604020202020204" pitchFamily="34" charset="0"/>
              <a:buChar char="•"/>
            </a:pPr>
            <a:r>
              <a:rPr lang="en-US" sz="1100" b="0" i="1" dirty="0">
                <a:solidFill>
                  <a:srgbClr val="324959"/>
                </a:solidFill>
              </a:rPr>
              <a:t>“who keep the commandments of God and the faith of Jesus”</a:t>
            </a:r>
          </a:p>
          <a:p>
            <a:pPr marL="1085850" marR="0" lvl="2" indent="-171450" algn="l" rtl="0">
              <a:buFont typeface="Arial" panose="020B0604020202020204" pitchFamily="34" charset="0"/>
              <a:buChar char="•"/>
            </a:pPr>
            <a:r>
              <a:rPr lang="en-US" sz="1100" b="1" i="0" dirty="0">
                <a:solidFill>
                  <a:srgbClr val="324959"/>
                </a:solidFill>
              </a:rPr>
              <a:t>Keep – (Thayer) 1) </a:t>
            </a:r>
            <a:r>
              <a:rPr lang="en-US" sz="1100" b="0" i="0" u="none" strike="noStrike" baseline="0" dirty="0">
                <a:solidFill>
                  <a:srgbClr val="292F33"/>
                </a:solidFill>
                <a:latin typeface="Calibri" panose="020F0502020204030204" pitchFamily="34" charset="0"/>
              </a:rPr>
              <a:t>to attend to carefully, take care of. 1a) to guard. 1b) metaphorically to keep, one in the state in which he is. 1c) to observe</a:t>
            </a:r>
            <a:endParaRPr lang="en-US" sz="1100" b="1" i="0" dirty="0">
              <a:solidFill>
                <a:srgbClr val="324959"/>
              </a:solidFill>
            </a:endParaRPr>
          </a:p>
          <a:p>
            <a:pPr marL="1546908" lvl="3"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538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Characters and Symbols of the Vision found in chapter 14:6-13</a:t>
            </a:r>
          </a:p>
          <a:p>
            <a:pPr marL="642795" lvl="1" indent="-175308">
              <a:buFont typeface="Arial" panose="020B0604020202020204" pitchFamily="34" charset="0"/>
              <a:buChar char="•"/>
            </a:pPr>
            <a:r>
              <a:rPr lang="en-US" b="1" dirty="0"/>
              <a:t>Identify and define</a:t>
            </a:r>
          </a:p>
          <a:p>
            <a:pPr marL="175308" lvl="0" indent="-175308">
              <a:buFont typeface="Arial" panose="020B0604020202020204" pitchFamily="34" charset="0"/>
              <a:buChar char="•"/>
            </a:pPr>
            <a:r>
              <a:rPr lang="en-US" b="1" i="0" dirty="0"/>
              <a:t>Angels (6,8,9)</a:t>
            </a:r>
          </a:p>
          <a:p>
            <a:pPr marL="628650" lvl="1" indent="-171450">
              <a:buFont typeface="Arial" panose="020B0604020202020204" pitchFamily="34" charset="0"/>
              <a:buChar char="•"/>
            </a:pPr>
            <a:r>
              <a:rPr lang="en-US" b="0" i="0" dirty="0"/>
              <a:t>Spiritual beings (Messengers)</a:t>
            </a:r>
          </a:p>
          <a:p>
            <a:pPr marL="628650" lvl="1" indent="-171450">
              <a:buFont typeface="Arial" panose="020B0604020202020204" pitchFamily="34" charset="0"/>
              <a:buChar char="•"/>
            </a:pPr>
            <a:r>
              <a:rPr lang="en-US" b="0" i="0" dirty="0"/>
              <a:t>These, speaking from heaven spread the message of defeat for the pagan powers that were oppressing God’s people, an the torment that awaits those who worship the beast</a:t>
            </a:r>
          </a:p>
          <a:p>
            <a:pPr marL="1085850" lvl="2" indent="-171450">
              <a:buFont typeface="Arial" panose="020B0604020202020204" pitchFamily="34" charset="0"/>
              <a:buChar char="•"/>
            </a:pPr>
            <a:r>
              <a:rPr lang="en-US" b="0" i="0" dirty="0"/>
              <a:t>One: Preaching the everlasting gospel, saying to fear God and give Him glory, for judgment is coming (6)</a:t>
            </a:r>
          </a:p>
          <a:p>
            <a:pPr marL="1085850" lvl="2" indent="-171450">
              <a:buFont typeface="Arial" panose="020B0604020202020204" pitchFamily="34" charset="0"/>
              <a:buChar char="•"/>
            </a:pPr>
            <a:r>
              <a:rPr lang="en-US" b="0" i="0" dirty="0"/>
              <a:t>Two:  The fall of </a:t>
            </a:r>
            <a:r>
              <a:rPr lang="en-US" b="0" i="0" dirty="0" err="1"/>
              <a:t>Babyon</a:t>
            </a:r>
            <a:r>
              <a:rPr lang="en-US" b="0" i="0" dirty="0"/>
              <a:t> (8)</a:t>
            </a:r>
          </a:p>
          <a:p>
            <a:pPr marL="1085850" lvl="2" indent="-171450">
              <a:buFont typeface="Arial" panose="020B0604020202020204" pitchFamily="34" charset="0"/>
              <a:buChar char="•"/>
            </a:pPr>
            <a:r>
              <a:rPr lang="en-US" b="0" i="0" dirty="0"/>
              <a:t>Three: God’s wrath upon those who worship the beast (9)</a:t>
            </a:r>
          </a:p>
          <a:p>
            <a:pPr marL="175308" lvl="0" indent="-175308">
              <a:buFont typeface="Arial" panose="020B0604020202020204" pitchFamily="34" charset="0"/>
              <a:buChar char="•"/>
            </a:pPr>
            <a:r>
              <a:rPr lang="en-US" b="1" i="0" dirty="0"/>
              <a:t>Everlasting gospel (6)</a:t>
            </a:r>
          </a:p>
          <a:p>
            <a:pPr marL="632508" lvl="1" indent="-175308">
              <a:buFont typeface="Arial" panose="020B0604020202020204" pitchFamily="34" charset="0"/>
              <a:buChar char="•"/>
            </a:pPr>
            <a:r>
              <a:rPr lang="en-US" b="1" i="0" dirty="0"/>
              <a:t>(1 Corinthians 15:1-4), “</a:t>
            </a:r>
            <a:r>
              <a:rPr lang="en-US" dirty="0"/>
              <a:t>Moreover, brethren, I declare to you the gospel which I preached to you, which also you received and in which you stand,</a:t>
            </a:r>
            <a:r>
              <a:rPr lang="en-US" baseline="30000" dirty="0"/>
              <a:t> 2</a:t>
            </a:r>
            <a:r>
              <a:rPr lang="en-US" dirty="0"/>
              <a:t> by which also you are saved, if you hold fast that word which I preached to you—unless you believed in vain. </a:t>
            </a:r>
            <a:r>
              <a:rPr lang="en-US" baseline="30000" dirty="0"/>
              <a:t>3</a:t>
            </a:r>
            <a:r>
              <a:rPr lang="en-US" dirty="0"/>
              <a:t> For I delivered to you first of all that which I also received: that Christ died for our sins according to the Scriptures,</a:t>
            </a:r>
            <a:r>
              <a:rPr lang="en-US" baseline="30000" dirty="0"/>
              <a:t> 4</a:t>
            </a:r>
            <a:r>
              <a:rPr lang="en-US" dirty="0"/>
              <a:t> and that He was buried, and that He rose again the third day according to the Scriptures.”</a:t>
            </a:r>
          </a:p>
          <a:p>
            <a:pPr marL="632508" lvl="1" indent="-175308">
              <a:buFont typeface="Arial" panose="020B0604020202020204" pitchFamily="34" charset="0"/>
              <a:buChar char="•"/>
            </a:pPr>
            <a:r>
              <a:rPr lang="en-US" b="0" i="0" dirty="0"/>
              <a:t>Not merely the death, burial and resurrection of Christ</a:t>
            </a:r>
          </a:p>
          <a:p>
            <a:pPr marL="632508" lvl="1" indent="-175308">
              <a:buFont typeface="Arial" panose="020B0604020202020204" pitchFamily="34" charset="0"/>
              <a:buChar char="•"/>
            </a:pPr>
            <a:r>
              <a:rPr lang="en-US" b="0" i="0" dirty="0"/>
              <a:t>Include all that impacts our redemption through Him</a:t>
            </a:r>
          </a:p>
          <a:p>
            <a:pPr marL="1089708" lvl="2" indent="-175308">
              <a:buFont typeface="Arial" panose="020B0604020202020204" pitchFamily="34" charset="0"/>
              <a:buChar char="•"/>
            </a:pPr>
            <a:r>
              <a:rPr lang="en-US" b="0" i="0" dirty="0"/>
              <a:t>Example: Before Christ’s death, the coming kingdom and Messiah (Matthew 4:23, et al)</a:t>
            </a:r>
          </a:p>
          <a:p>
            <a:pPr marL="1089708" lvl="2" indent="-175308">
              <a:buFont typeface="Arial" panose="020B0604020202020204" pitchFamily="34" charset="0"/>
              <a:buChar char="•"/>
            </a:pPr>
            <a:r>
              <a:rPr lang="en-US" b="0" i="0" dirty="0"/>
              <a:t>Example:  Baptism (Eunuch) Acts 8</a:t>
            </a:r>
          </a:p>
          <a:p>
            <a:pPr marL="1089708" lvl="2" indent="-175308">
              <a:buFont typeface="Arial" panose="020B0604020202020204" pitchFamily="34" charset="0"/>
              <a:buChar char="•"/>
            </a:pPr>
            <a:r>
              <a:rPr lang="en-US" b="0" i="0" dirty="0"/>
              <a:t>Example: Judgment (as seen here)</a:t>
            </a:r>
          </a:p>
          <a:p>
            <a:pPr marL="175308" lvl="0" indent="-175308">
              <a:buFont typeface="Arial" panose="020B0604020202020204" pitchFamily="34" charset="0"/>
              <a:buChar char="•"/>
            </a:pPr>
            <a:r>
              <a:rPr lang="en-US" b="1" i="0" dirty="0"/>
              <a:t>His judgment (7)</a:t>
            </a:r>
          </a:p>
          <a:p>
            <a:pPr marL="632508" lvl="1" indent="-175308">
              <a:buFont typeface="Arial" panose="020B0604020202020204" pitchFamily="34" charset="0"/>
              <a:buChar char="•"/>
            </a:pPr>
            <a:r>
              <a:rPr lang="en-US" b="0" i="0" dirty="0"/>
              <a:t>God’s judgment falls upon nations, and individuals</a:t>
            </a:r>
          </a:p>
          <a:p>
            <a:pPr marL="632508" lvl="1" indent="-175308">
              <a:buFont typeface="Arial" panose="020B0604020202020204" pitchFamily="34" charset="0"/>
              <a:buChar char="•"/>
            </a:pPr>
            <a:r>
              <a:rPr lang="en-US" b="0" i="0" dirty="0"/>
              <a:t>There are judgments that are partial (a particular people at a particular time); and the Final judgment</a:t>
            </a:r>
          </a:p>
          <a:p>
            <a:pPr marL="1089708" lvl="2" indent="-175308">
              <a:buFont typeface="Arial" panose="020B0604020202020204" pitchFamily="34" charset="0"/>
              <a:buChar char="•"/>
            </a:pPr>
            <a:r>
              <a:rPr lang="en-US" b="0" i="0" dirty="0"/>
              <a:t>Israel, Judah, Babylonians, Medes/Persians, Greeks, Romans (here), Jerusalem (AD 70)</a:t>
            </a:r>
          </a:p>
          <a:p>
            <a:pPr marL="1089708" lvl="2" indent="-175308">
              <a:buFont typeface="Arial" panose="020B0604020202020204" pitchFamily="34" charset="0"/>
              <a:buChar char="•"/>
            </a:pPr>
            <a:r>
              <a:rPr lang="en-US" b="0" i="0" dirty="0"/>
              <a:t>Final judgment (Matthew 24:31-46; 2 Peter 3)</a:t>
            </a:r>
          </a:p>
          <a:p>
            <a:pPr marL="632508" lvl="1" indent="-175308">
              <a:buFont typeface="Arial" panose="020B0604020202020204" pitchFamily="34" charset="0"/>
              <a:buChar char="•"/>
            </a:pPr>
            <a:r>
              <a:rPr lang="en-US" b="0" i="0" dirty="0"/>
              <a:t>This judgment is of the Paganism that was at present oppressing Christians.  Its fall was imminent.</a:t>
            </a:r>
          </a:p>
          <a:p>
            <a:pPr marL="175308" lvl="0" indent="-175308">
              <a:buFont typeface="Arial" panose="020B0604020202020204" pitchFamily="34" charset="0"/>
              <a:buChar char="•"/>
            </a:pPr>
            <a:r>
              <a:rPr lang="en-US" b="1" i="0" dirty="0"/>
              <a:t>Babylon (8)</a:t>
            </a:r>
          </a:p>
          <a:p>
            <a:pPr marL="632508" lvl="1" indent="-175308">
              <a:buFont typeface="Arial" panose="020B0604020202020204" pitchFamily="34" charset="0"/>
              <a:buChar char="•"/>
            </a:pPr>
            <a:r>
              <a:rPr lang="en-US" b="0" i="0" dirty="0"/>
              <a:t>Literally: Great city that oppressed the nation of Judah (Nebuchadnezzar as King)</a:t>
            </a:r>
          </a:p>
          <a:p>
            <a:pPr marL="1089708" lvl="2" indent="-175308">
              <a:buFont typeface="Arial" panose="020B0604020202020204" pitchFamily="34" charset="0"/>
              <a:buChar char="•"/>
            </a:pPr>
            <a:r>
              <a:rPr lang="en-US" b="0" i="0" dirty="0"/>
              <a:t>Pagans, with idolatry common practice</a:t>
            </a:r>
          </a:p>
          <a:p>
            <a:pPr marL="1089708" lvl="2" indent="-175308">
              <a:buFont typeface="Arial" panose="020B0604020202020204" pitchFamily="34" charset="0"/>
              <a:buChar char="•"/>
            </a:pPr>
            <a:r>
              <a:rPr lang="en-US" b="0" i="0" dirty="0"/>
              <a:t>Opposed to the people of God</a:t>
            </a:r>
          </a:p>
          <a:p>
            <a:pPr marL="632508" lvl="1" indent="-175308">
              <a:buFont typeface="Arial" panose="020B0604020202020204" pitchFamily="34" charset="0"/>
              <a:buChar char="•"/>
            </a:pPr>
            <a:r>
              <a:rPr lang="en-US" b="0" i="0" dirty="0"/>
              <a:t>Figuratively:  The Roman Empire (City of Rome) center of Emperor worship</a:t>
            </a:r>
          </a:p>
          <a:p>
            <a:pPr marL="1546908" lvl="3" indent="-175308">
              <a:buFont typeface="Arial" panose="020B0604020202020204" pitchFamily="34" charset="0"/>
              <a:buChar char="•"/>
            </a:pPr>
            <a:r>
              <a:rPr lang="en-US" b="0" i="0" dirty="0"/>
              <a:t>Note:  We will discuss a vivid description of this Babylon in (17:1-18)</a:t>
            </a:r>
          </a:p>
          <a:p>
            <a:pPr marL="1546908" lvl="3" indent="-175308">
              <a:buFont typeface="Arial" panose="020B0604020202020204" pitchFamily="34" charset="0"/>
              <a:buChar char="•"/>
            </a:pPr>
            <a:r>
              <a:rPr lang="en-US" b="0" i="0" dirty="0"/>
              <a:t>Described as a woman (harlot), drunk with the blood of the saints and martyrs</a:t>
            </a:r>
          </a:p>
          <a:p>
            <a:pPr marL="0" lvl="0" indent="0">
              <a:buFont typeface="Arial" panose="020B0604020202020204" pitchFamily="34" charset="0"/>
              <a:buNone/>
            </a:pPr>
            <a:r>
              <a:rPr lang="en-US" b="1" i="0" dirty="0"/>
              <a:t>(Revelation 17:18), </a:t>
            </a:r>
            <a:r>
              <a:rPr lang="en-US" b="0" i="1" dirty="0"/>
              <a:t>“</a:t>
            </a:r>
            <a:r>
              <a:rPr lang="en-US" i="1" dirty="0"/>
              <a:t>And the woman whom you saw is that great city which reigns over the kings of the earth.”</a:t>
            </a:r>
          </a:p>
          <a:p>
            <a:pPr marL="628650" lvl="1" indent="-171450">
              <a:buFont typeface="Arial" panose="020B0604020202020204" pitchFamily="34" charset="0"/>
              <a:buChar char="•"/>
            </a:pPr>
            <a:r>
              <a:rPr lang="en-US" b="0" i="0" dirty="0"/>
              <a:t>Consider that Isaiah used the same words to describe the fall of ancient Babylon</a:t>
            </a:r>
          </a:p>
          <a:p>
            <a:pPr marL="0" lvl="0" indent="0">
              <a:buFont typeface="Arial" panose="020B0604020202020204" pitchFamily="34" charset="0"/>
              <a:buNone/>
            </a:pPr>
            <a:r>
              <a:rPr lang="en-US" b="1" i="0" dirty="0"/>
              <a:t>(Isaiah 21:9), </a:t>
            </a:r>
            <a:r>
              <a:rPr lang="en-US" b="0" i="1" dirty="0"/>
              <a:t>“…</a:t>
            </a:r>
            <a:r>
              <a:rPr lang="en-US" i="1" dirty="0"/>
              <a:t>Then he answered and said, “Babylon is fallen, is fallen! And all the carved images of her gods He has broken to the ground.”</a:t>
            </a:r>
            <a:endParaRPr lang="en-US" b="0" i="1" dirty="0"/>
          </a:p>
          <a:p>
            <a:pPr marL="175308" lvl="0" indent="-175308">
              <a:buFont typeface="Arial" panose="020B0604020202020204" pitchFamily="34" charset="0"/>
              <a:buChar char="•"/>
            </a:pPr>
            <a:r>
              <a:rPr lang="en-US" b="1" i="1" dirty="0"/>
              <a:t>“wine of the wrath of her fornication”</a:t>
            </a:r>
            <a:r>
              <a:rPr lang="en-US" b="1" i="0" dirty="0"/>
              <a:t> (8)</a:t>
            </a:r>
          </a:p>
          <a:p>
            <a:pPr marL="632508" lvl="1" indent="-175308">
              <a:buFont typeface="Arial" panose="020B0604020202020204" pitchFamily="34" charset="0"/>
              <a:buChar char="•"/>
            </a:pPr>
            <a:r>
              <a:rPr lang="en-US" b="0" i="0" dirty="0"/>
              <a:t>Again, a reference that mirrors ancient Babylon</a:t>
            </a:r>
          </a:p>
          <a:p>
            <a:pPr marL="0" lvl="0" indent="0">
              <a:buFont typeface="Arial" panose="020B0604020202020204" pitchFamily="34" charset="0"/>
              <a:buNone/>
            </a:pPr>
            <a:r>
              <a:rPr lang="en-US" b="1" i="0" dirty="0"/>
              <a:t>(Jeremiah 51:7-8), </a:t>
            </a:r>
            <a:r>
              <a:rPr lang="en-US" b="0" i="1" dirty="0"/>
              <a:t>“</a:t>
            </a:r>
            <a:r>
              <a:rPr lang="en-US" i="1" dirty="0"/>
              <a:t>Babylon was a golden cup in the Lord's hand, that made all the earth drunk.</a:t>
            </a:r>
            <a:br>
              <a:rPr lang="en-US" i="1" dirty="0"/>
            </a:br>
            <a:r>
              <a:rPr lang="en-US" i="1" dirty="0"/>
              <a:t>The nations drank her wine; Therefore the nations are deranged. </a:t>
            </a:r>
            <a:r>
              <a:rPr lang="en-US" i="1" baseline="30000" dirty="0"/>
              <a:t>8</a:t>
            </a:r>
            <a:r>
              <a:rPr lang="en-US" i="1" dirty="0"/>
              <a:t> Babylon has suddenly fallen and been destroyed.”</a:t>
            </a:r>
          </a:p>
          <a:p>
            <a:pPr marL="628650" lvl="1" indent="-171450">
              <a:buFont typeface="Arial" panose="020B0604020202020204" pitchFamily="34" charset="0"/>
              <a:buChar char="•"/>
            </a:pPr>
            <a:r>
              <a:rPr lang="en-US" b="0" i="0" dirty="0"/>
              <a:t>Rome seduced the world through Paganism (cf. vs. 13:12)</a:t>
            </a:r>
          </a:p>
          <a:p>
            <a:pPr marL="0" lvl="0" indent="0">
              <a:buFont typeface="Arial" panose="020B0604020202020204" pitchFamily="34" charset="0"/>
              <a:buNone/>
            </a:pPr>
            <a:r>
              <a:rPr lang="en-US" b="1" i="0" dirty="0"/>
              <a:t>(Revelation 13:12) [The false prophet/Beast of the Earth], </a:t>
            </a:r>
            <a:r>
              <a:rPr lang="en-US" b="0" i="1" dirty="0"/>
              <a:t>“</a:t>
            </a:r>
            <a:r>
              <a:rPr lang="en-US" i="1" dirty="0"/>
              <a:t>And he exercises all the authority of the first beast in his presence, and causes the earth and those who dwell in it to worship the first beast, whose deadly wound was healed.”</a:t>
            </a:r>
          </a:p>
          <a:p>
            <a:pPr marL="628650" lvl="1" indent="-171450">
              <a:buFont typeface="Arial" panose="020B0604020202020204" pitchFamily="34" charset="0"/>
              <a:buChar char="•"/>
            </a:pPr>
            <a:r>
              <a:rPr lang="en-US" b="0" i="0" dirty="0"/>
              <a:t>The wine of wrath has reference to the pouring out of God’s wrath</a:t>
            </a:r>
          </a:p>
          <a:p>
            <a:pPr marL="0" lvl="0" indent="0">
              <a:buFont typeface="Arial" panose="020B0604020202020204" pitchFamily="34" charset="0"/>
              <a:buNone/>
            </a:pPr>
            <a:r>
              <a:rPr lang="en-US" b="1" i="0" dirty="0"/>
              <a:t>(Romans 1:18-19), </a:t>
            </a:r>
            <a:r>
              <a:rPr lang="en-US" b="0" i="1" dirty="0"/>
              <a:t>“</a:t>
            </a:r>
            <a:r>
              <a:rPr lang="en-US" i="1" dirty="0"/>
              <a:t>For the wrath of God is revealed from heaven against all ungodliness and unrighteousness of men, who suppress the truth in unrighteousness,</a:t>
            </a:r>
            <a:r>
              <a:rPr lang="en-US" i="1" baseline="30000" dirty="0"/>
              <a:t> 19</a:t>
            </a:r>
            <a:r>
              <a:rPr lang="en-US" i="1" dirty="0"/>
              <a:t> because what may be known of God is manifest in them, for God has shown it to them.”</a:t>
            </a:r>
          </a:p>
          <a:p>
            <a:pPr marL="628650" lvl="1" indent="-171450">
              <a:buFont typeface="Arial" panose="020B0604020202020204" pitchFamily="34" charset="0"/>
              <a:buChar char="•"/>
            </a:pPr>
            <a:r>
              <a:rPr lang="en-US" b="1" i="0" dirty="0" err="1"/>
              <a:t>Harkrider</a:t>
            </a:r>
            <a:r>
              <a:rPr lang="en-US" b="1" i="0" dirty="0"/>
              <a:t>:  </a:t>
            </a:r>
            <a:r>
              <a:rPr lang="en-US" b="0" i="0" dirty="0"/>
              <a:t>Since the “wine of her fornication” brings about the “wrath of God,” they are mentioned together in the one phrase, “the wine of the wrath of her fornication.”</a:t>
            </a:r>
          </a:p>
          <a:p>
            <a:pPr marL="175308" lvl="0" indent="-175308">
              <a:buFont typeface="Arial" panose="020B0604020202020204" pitchFamily="34" charset="0"/>
              <a:buChar char="•"/>
            </a:pPr>
            <a:r>
              <a:rPr lang="en-US" b="1" i="0" dirty="0"/>
              <a:t>Beast/image (9,11)</a:t>
            </a:r>
          </a:p>
          <a:p>
            <a:pPr marL="632508" lvl="1" indent="-175308">
              <a:buFont typeface="Arial" panose="020B0604020202020204" pitchFamily="34" charset="0"/>
              <a:buChar char="•"/>
            </a:pPr>
            <a:r>
              <a:rPr lang="en-US" b="0" i="0" dirty="0"/>
              <a:t>The beast is identified in 13:14 as the one the False Prophet deceives men to worship (as the False prophet (Beast of the earth) makes the image.</a:t>
            </a:r>
          </a:p>
          <a:p>
            <a:pPr marL="632508" lvl="1" indent="-175308">
              <a:buFont typeface="Arial" panose="020B0604020202020204" pitchFamily="34" charset="0"/>
              <a:buChar char="•"/>
            </a:pPr>
            <a:r>
              <a:rPr lang="en-US" b="0" i="0" dirty="0"/>
              <a:t>This beast is the Beast of the Sea described in (13:1-10)</a:t>
            </a:r>
          </a:p>
          <a:p>
            <a:pPr marL="175308" lvl="0" indent="-175308">
              <a:buFont typeface="Arial" panose="020B0604020202020204" pitchFamily="34" charset="0"/>
              <a:buChar char="•"/>
            </a:pPr>
            <a:r>
              <a:rPr lang="en-US" b="1" i="0" dirty="0"/>
              <a:t>Mark of the beast (9,11)</a:t>
            </a:r>
          </a:p>
          <a:p>
            <a:pPr marL="632508" lvl="1" indent="-175308">
              <a:buFont typeface="Arial" panose="020B0604020202020204" pitchFamily="34" charset="0"/>
              <a:buChar char="•"/>
            </a:pPr>
            <a:r>
              <a:rPr lang="en-US" b="0" i="0" dirty="0"/>
              <a:t>First mentioned in (13:16) buying and selling allowed only if the mark is present on the right hand or on their forehead.</a:t>
            </a:r>
          </a:p>
          <a:p>
            <a:pPr marL="1089708" lvl="2" indent="-175308">
              <a:buFont typeface="Arial" panose="020B0604020202020204" pitchFamily="34" charset="0"/>
              <a:buChar char="•"/>
            </a:pPr>
            <a:r>
              <a:rPr lang="en-US" b="0" i="0" dirty="0"/>
              <a:t>Those who did not have the mark were oppressed on earth (13:15,17)</a:t>
            </a:r>
          </a:p>
          <a:p>
            <a:pPr marL="1089708" lvl="2" indent="-175308">
              <a:buFont typeface="Arial" panose="020B0604020202020204" pitchFamily="34" charset="0"/>
              <a:buChar char="•"/>
            </a:pPr>
            <a:r>
              <a:rPr lang="en-US" b="0" i="0" dirty="0"/>
              <a:t>Those who did have the mark are here stated to be </a:t>
            </a:r>
            <a:r>
              <a:rPr lang="en-US" b="0" i="0" dirty="0" err="1"/>
              <a:t>recepients</a:t>
            </a:r>
            <a:r>
              <a:rPr lang="en-US" b="0" i="0" dirty="0"/>
              <a:t> of God’s wrath, a much worse fate.</a:t>
            </a:r>
          </a:p>
          <a:p>
            <a:pPr marL="175308" lvl="0" indent="-175308">
              <a:buFont typeface="Arial" panose="020B0604020202020204" pitchFamily="34" charset="0"/>
              <a:buChar char="•"/>
            </a:pPr>
            <a:endParaRPr lang="en-US" b="1" i="1" dirty="0"/>
          </a:p>
          <a:p>
            <a:pPr marL="175308" lvl="0" indent="-175308">
              <a:buFont typeface="Arial" panose="020B0604020202020204" pitchFamily="34" charset="0"/>
              <a:buChar char="•"/>
            </a:pPr>
            <a:r>
              <a:rPr lang="en-US" b="1" i="1" dirty="0"/>
              <a:t>(9/5/21) Note:  Next week, Aaron Collier will be teaching the class.  We will pick up where we left off today in two weeks.</a:t>
            </a:r>
          </a:p>
          <a:p>
            <a:pPr marL="175308" lvl="0" indent="-175308">
              <a:buFont typeface="Arial" panose="020B0604020202020204" pitchFamily="34" charset="0"/>
              <a:buChar char="•"/>
            </a:pPr>
            <a:endParaRPr lang="en-US" b="1" i="1" dirty="0"/>
          </a:p>
          <a:p>
            <a:pPr marL="175308" lvl="0" indent="-175308">
              <a:buFont typeface="Arial" panose="020B0604020202020204" pitchFamily="34" charset="0"/>
              <a:buChar char="•"/>
            </a:pPr>
            <a:r>
              <a:rPr lang="en-US" b="1" i="1" dirty="0"/>
              <a:t>“wine of the wrath of God” </a:t>
            </a:r>
            <a:r>
              <a:rPr lang="en-US" b="1" i="0" dirty="0"/>
              <a:t>(10)</a:t>
            </a:r>
          </a:p>
          <a:p>
            <a:pPr marL="1089708" lvl="2" indent="-175308">
              <a:buFont typeface="Arial" panose="020B0604020202020204" pitchFamily="34" charset="0"/>
              <a:buChar char="•"/>
            </a:pPr>
            <a:r>
              <a:rPr lang="en-US" b="1" i="0" dirty="0"/>
              <a:t>God’s wrath is often described as a cup of wine poured out in the Old Testament</a:t>
            </a:r>
          </a:p>
          <a:p>
            <a:pPr marL="0" lvl="0" indent="0">
              <a:buFont typeface="Arial" panose="020B0604020202020204" pitchFamily="34" charset="0"/>
              <a:buNone/>
            </a:pPr>
            <a:r>
              <a:rPr lang="en-US" b="1" i="0" dirty="0"/>
              <a:t>(Job 21:20), </a:t>
            </a:r>
            <a:r>
              <a:rPr lang="en-US" b="0" i="1" dirty="0"/>
              <a:t>“Let his eyes see his destruction, and let him drink of the wrath of the Almighty.”</a:t>
            </a:r>
          </a:p>
          <a:p>
            <a:pPr marL="0" lvl="0" indent="0">
              <a:buFont typeface="Arial" panose="020B0604020202020204" pitchFamily="34" charset="0"/>
              <a:buNone/>
            </a:pPr>
            <a:r>
              <a:rPr lang="en-US" b="1" i="0" dirty="0"/>
              <a:t>(Psalm 75:7-8), </a:t>
            </a:r>
            <a:r>
              <a:rPr lang="en-US" b="0" i="1" dirty="0"/>
              <a:t>“But God is the Judge: He puts down one, and exalts another. </a:t>
            </a:r>
            <a:r>
              <a:rPr lang="en-US" b="0" i="1" baseline="30000" dirty="0"/>
              <a:t>8</a:t>
            </a:r>
            <a:r>
              <a:rPr lang="en-US" b="0" i="1" dirty="0"/>
              <a:t> For in the hand of the Lord there is a cup, and the wine is red; it is fully mixed, and He pours it out; surely its dregs shall all the wicked of the earth drain and drink down.”</a:t>
            </a:r>
          </a:p>
          <a:p>
            <a:pPr marL="628650" lvl="1" indent="-171450">
              <a:buFont typeface="Arial" panose="020B0604020202020204" pitchFamily="34" charset="0"/>
              <a:buChar char="•"/>
            </a:pPr>
            <a:r>
              <a:rPr lang="en-US" b="1" i="0" dirty="0"/>
              <a:t>Note: </a:t>
            </a:r>
            <a:r>
              <a:rPr lang="en-US" b="0" i="1" dirty="0"/>
              <a:t>“poured out full strength” (NKJV); “without mixture” (KJV)</a:t>
            </a:r>
          </a:p>
          <a:p>
            <a:pPr marL="1085850" lvl="2" indent="-171450">
              <a:buFont typeface="Arial" panose="020B0604020202020204" pitchFamily="34" charset="0"/>
              <a:buChar char="•"/>
            </a:pPr>
            <a:r>
              <a:rPr lang="en-US" b="0" i="0" dirty="0"/>
              <a:t>A reference to the practice of diluting wine with water.  God’s wrath would not be weakened or diluted.</a:t>
            </a:r>
          </a:p>
          <a:p>
            <a:pPr marL="175308" lvl="0" indent="-175308">
              <a:buFont typeface="Arial" panose="020B0604020202020204" pitchFamily="34" charset="0"/>
              <a:buChar char="•"/>
            </a:pPr>
            <a:r>
              <a:rPr lang="en-US" b="1" i="0" dirty="0"/>
              <a:t>Fire and brimstone (10)</a:t>
            </a:r>
          </a:p>
          <a:p>
            <a:pPr marL="632508" lvl="1" indent="-175308">
              <a:buFont typeface="Arial" panose="020B0604020202020204" pitchFamily="34" charset="0"/>
              <a:buChar char="•"/>
            </a:pPr>
            <a:r>
              <a:rPr lang="en-US" b="0" i="0" dirty="0"/>
              <a:t>The same judgment that God used to destroy Sodom and Gomorrah (Genesis 19:28)</a:t>
            </a:r>
          </a:p>
          <a:p>
            <a:pPr marL="628650" lvl="1" indent="-171450">
              <a:buFont typeface="Arial" panose="020B0604020202020204" pitchFamily="34" charset="0"/>
              <a:buChar char="•"/>
            </a:pPr>
            <a:r>
              <a:rPr lang="en-US" b="0" i="0" dirty="0"/>
              <a:t>Even if here they are symbolic, it describes a judgment that is horrific, and to be feared</a:t>
            </a:r>
          </a:p>
          <a:p>
            <a:pPr marL="628650" lvl="1" indent="-171450">
              <a:buFont typeface="Arial" panose="020B0604020202020204" pitchFamily="34" charset="0"/>
              <a:buChar char="•"/>
            </a:pPr>
            <a:r>
              <a:rPr lang="en-US" b="0" i="0" dirty="0"/>
              <a:t>We have the picture of eternal judgment that is very similar to this </a:t>
            </a:r>
          </a:p>
          <a:p>
            <a:pPr marL="0" lvl="0" indent="0">
              <a:buFont typeface="Arial" panose="020B0604020202020204" pitchFamily="34" charset="0"/>
              <a:buNone/>
            </a:pPr>
            <a:r>
              <a:rPr lang="en-US" b="1" i="0" dirty="0"/>
              <a:t>(Matthew 10:28), [Worse than death] </a:t>
            </a:r>
            <a:r>
              <a:rPr lang="en-US" b="1" i="1" dirty="0"/>
              <a:t>“</a:t>
            </a:r>
            <a:r>
              <a:rPr lang="en-US" i="1" dirty="0"/>
              <a:t>And do not fear those who kill the body but cannot kill the soul. But rather fear Him who is able to destroy both soul and body in hell.”</a:t>
            </a:r>
          </a:p>
          <a:p>
            <a:pPr marL="0" lvl="0" indent="0">
              <a:buFont typeface="Arial" panose="020B0604020202020204" pitchFamily="34" charset="0"/>
              <a:buNone/>
            </a:pPr>
            <a:r>
              <a:rPr lang="en-US" b="1" i="0" dirty="0"/>
              <a:t>(Matthew 25:30), </a:t>
            </a:r>
            <a:r>
              <a:rPr lang="en-US" i="1" dirty="0"/>
              <a:t>“And cast the unprofitable servant into the outer darkness. There will be weeping and gnashing of teeth.’”</a:t>
            </a:r>
          </a:p>
          <a:p>
            <a:pPr marL="628650" lvl="1" indent="-171450">
              <a:buFont typeface="Arial" panose="020B0604020202020204" pitchFamily="34" charset="0"/>
              <a:buChar char="•"/>
            </a:pPr>
            <a:r>
              <a:rPr lang="en-US" i="0" dirty="0"/>
              <a:t>(Adapted from </a:t>
            </a:r>
            <a:r>
              <a:rPr lang="en-US" i="0" dirty="0" err="1"/>
              <a:t>Harkrider</a:t>
            </a:r>
            <a:r>
              <a:rPr lang="en-US" i="0" dirty="0"/>
              <a:t>) Can you imagine men asking, “Why would you choose a life that brings such oppression and persecution to you?” A similar question to the ungodly, “Why would you choose a life that means definite torment forever and ever without the hope of relief?</a:t>
            </a:r>
          </a:p>
          <a:p>
            <a:pPr marL="175308" lvl="0" indent="-175308">
              <a:buFont typeface="Arial" panose="020B0604020202020204" pitchFamily="34" charset="0"/>
              <a:buChar char="•"/>
            </a:pPr>
            <a:r>
              <a:rPr lang="en-US" b="1" i="0" dirty="0"/>
              <a:t>Voice from heaven (13)</a:t>
            </a:r>
          </a:p>
          <a:p>
            <a:pPr marL="632508" lvl="1" indent="-175308">
              <a:buFont typeface="Arial" panose="020B0604020202020204" pitchFamily="34" charset="0"/>
              <a:buChar char="•"/>
            </a:pPr>
            <a:r>
              <a:rPr lang="en-US" b="0" i="0" dirty="0"/>
              <a:t>The Speaker is identified in latter part of the verse as the Spirit</a:t>
            </a:r>
          </a:p>
          <a:p>
            <a:pPr marL="632508" lvl="1" indent="-175308">
              <a:buFont typeface="Arial" panose="020B0604020202020204" pitchFamily="34" charset="0"/>
              <a:buChar char="•"/>
            </a:pPr>
            <a:r>
              <a:rPr lang="en-US" b="0" i="0" dirty="0"/>
              <a:t>Blessings will come to those faithful until death</a:t>
            </a:r>
          </a:p>
          <a:p>
            <a:pPr marL="0" lvl="0" indent="0">
              <a:buFont typeface="Arial" panose="020B0604020202020204" pitchFamily="34" charset="0"/>
              <a:buNone/>
            </a:pPr>
            <a:r>
              <a:rPr lang="en-US" b="1" i="0" dirty="0"/>
              <a:t>(Revelation 2:10), </a:t>
            </a:r>
            <a:r>
              <a:rPr lang="en-US" b="1" i="1" dirty="0"/>
              <a:t>“</a:t>
            </a:r>
            <a:r>
              <a:rPr lang="en-US" i="1" dirty="0"/>
              <a:t>Do not fear any of those things which you are about to suffer. Indeed, the devil is about to throw some of you into prison, that you may be tested, and you will have tribulation ten days. Be faithful until death, and I will give you the crown of life.”</a:t>
            </a:r>
            <a:endParaRPr lang="en-US" b="1" i="1" dirty="0"/>
          </a:p>
          <a:p>
            <a:pPr marL="175308" lvl="0" indent="-175308">
              <a:buFont typeface="Arial" panose="020B0604020202020204" pitchFamily="34" charset="0"/>
              <a:buChar char="•"/>
            </a:pPr>
            <a:r>
              <a:rPr lang="en-US" b="1" i="0" dirty="0"/>
              <a:t>Spirit (13)</a:t>
            </a:r>
          </a:p>
          <a:p>
            <a:pPr marL="632508" lvl="1" indent="-175308">
              <a:buFont typeface="Arial" panose="020B0604020202020204" pitchFamily="34" charset="0"/>
              <a:buChar char="•"/>
            </a:pPr>
            <a:r>
              <a:rPr lang="en-US" b="0" i="0" dirty="0"/>
              <a:t>The Holy Spirit (From whence we get God’s revealed will and blessings)</a:t>
            </a: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Next Scene, 14 (14:14-20) [The Earth’s Harvest]</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2781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Our discussion of chapter 14 continues with another trio of angels coming in proclamation, and in carrying out God’s judgment.</a:t>
            </a:r>
          </a:p>
          <a:p>
            <a:pPr marL="628650" lvl="1" indent="-171450">
              <a:buFont typeface="Arial" panose="020B0604020202020204" pitchFamily="34" charset="0"/>
              <a:buChar char="•"/>
            </a:pPr>
            <a:r>
              <a:rPr lang="en-US" sz="1200" b="0" i="0" dirty="0"/>
              <a:t>Just a note:  The concept of judgment can reference either the final judgment of Christ at the end of time, or limited judgments upon nations, and empires.</a:t>
            </a:r>
          </a:p>
          <a:p>
            <a:pPr marL="628650" lvl="1" indent="-171450">
              <a:buFont typeface="Arial" panose="020B0604020202020204" pitchFamily="34" charset="0"/>
              <a:buChar char="•"/>
            </a:pPr>
            <a:r>
              <a:rPr lang="en-US" sz="1200" b="0" i="0" dirty="0"/>
              <a:t>Examples:</a:t>
            </a:r>
          </a:p>
          <a:p>
            <a:pPr marL="0" lvl="0" indent="0">
              <a:buFont typeface="Arial" panose="020B0604020202020204" pitchFamily="34" charset="0"/>
              <a:buNone/>
            </a:pPr>
            <a:r>
              <a:rPr lang="en-US" sz="1200" b="1" i="0" dirty="0"/>
              <a:t>(Joel 2:1-2) [Judah/With Babylon the instrument of Judgment], </a:t>
            </a:r>
            <a:r>
              <a:rPr lang="en-US" sz="1200" b="1" i="1" dirty="0"/>
              <a:t>“</a:t>
            </a:r>
            <a:r>
              <a:rPr lang="en-US" i="1" dirty="0"/>
              <a:t>Blow the trumpet in Zion, and sound an alarm in My holy mountain! Let all the inhabitants of the land tremble; for the day of the Lord is coming, for it is at hand: </a:t>
            </a:r>
            <a:r>
              <a:rPr lang="en-US" i="1" baseline="30000" dirty="0"/>
              <a:t>2</a:t>
            </a:r>
            <a:r>
              <a:rPr lang="en-US" i="1" dirty="0"/>
              <a:t> A day of darkness and gloominess, a day of clouds and thick darkness, like the morning clouds spread over the mountains. A people come, great and strong, the like of whom has never been; nor will there ever be any such after them, even for many successive generations.”</a:t>
            </a:r>
          </a:p>
          <a:p>
            <a:pPr marL="0" lvl="0" indent="0">
              <a:buFont typeface="Arial" panose="020B0604020202020204" pitchFamily="34" charset="0"/>
              <a:buNone/>
            </a:pPr>
            <a:r>
              <a:rPr lang="en-US" sz="1200" b="1" i="0" dirty="0"/>
              <a:t>(Matthew 24:1-2) [Jerusalem, Rome as instrument in AD 70], </a:t>
            </a:r>
            <a:r>
              <a:rPr lang="en-US" sz="1200" b="0" i="1" dirty="0"/>
              <a:t>“</a:t>
            </a:r>
            <a:r>
              <a:rPr lang="en-US" i="1" dirty="0"/>
              <a:t>Then Jesus went out and departed from the temple, and His disciples came up to show Him the buildings of the temple.</a:t>
            </a:r>
            <a:r>
              <a:rPr lang="en-US" i="1" baseline="30000" dirty="0"/>
              <a:t> 2</a:t>
            </a:r>
            <a:r>
              <a:rPr lang="en-US" i="1" dirty="0"/>
              <a:t> And Jesus said to them, “Do you not see all these things? Assuredly, I say to you, not one stone shall be left here upon another, that shall not be thrown down.”</a:t>
            </a:r>
            <a:r>
              <a:rPr lang="en-US" sz="1200" b="0" i="1" dirty="0"/>
              <a:t> </a:t>
            </a:r>
          </a:p>
          <a:p>
            <a:pPr marL="171450" lvl="0" indent="-171450">
              <a:buFont typeface="Arial" panose="020B0604020202020204" pitchFamily="34" charset="0"/>
              <a:buChar char="•"/>
            </a:pPr>
            <a:r>
              <a:rPr lang="en-US" sz="1200" b="1" i="0" dirty="0"/>
              <a:t>Our newest scene is such a picture of judgment as predicted by the 2</a:t>
            </a:r>
            <a:r>
              <a:rPr lang="en-US" sz="1200" b="1" i="0" baseline="30000" dirty="0"/>
              <a:t>nd</a:t>
            </a:r>
            <a:r>
              <a:rPr lang="en-US" sz="1200" b="1" i="0" dirty="0"/>
              <a:t> and 3</a:t>
            </a:r>
            <a:r>
              <a:rPr lang="en-US" sz="1200" b="1" i="0" baseline="30000" dirty="0"/>
              <a:t>rd</a:t>
            </a:r>
            <a:r>
              <a:rPr lang="en-US" sz="1200" b="1" i="0" dirty="0"/>
              <a:t> angels of verses 8-11</a:t>
            </a:r>
          </a:p>
          <a:p>
            <a:pPr marL="171450" lvl="0" indent="-171450">
              <a:buFont typeface="Arial" panose="020B0604020202020204" pitchFamily="34" charset="0"/>
              <a:buChar char="•"/>
            </a:pPr>
            <a:endParaRPr lang="en-US" sz="1200" b="1" dirty="0"/>
          </a:p>
          <a:p>
            <a:r>
              <a:rPr lang="en-US" sz="1200" b="1" dirty="0"/>
              <a:t>Scene 14 (Chapter 14:14-20) The Earth’s Harvest</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The figure on the white cloud “One like the Son of Man” is impressive.  Obviously represents Christ in judgment</a:t>
            </a:r>
          </a:p>
          <a:p>
            <a:pPr marL="171450" lvl="0" indent="-171450">
              <a:buFont typeface="Arial" panose="020B0604020202020204" pitchFamily="34" charset="0"/>
              <a:buChar char="•"/>
            </a:pPr>
            <a:r>
              <a:rPr lang="en-US" sz="1200" b="1" i="0" dirty="0"/>
              <a:t>(Revelation 1:7), </a:t>
            </a:r>
            <a:r>
              <a:rPr lang="en-US" sz="1200" b="0" i="1" dirty="0"/>
              <a:t>“</a:t>
            </a:r>
            <a:r>
              <a:rPr lang="en-US" b="0" i="1" dirty="0"/>
              <a:t>Behold, He is coming with clouds, and every eye will see Him, even they who pierced Him. And all the tribes of the earth will mourn because of Him. Even so, Amen.”</a:t>
            </a:r>
          </a:p>
          <a:p>
            <a:pPr marL="628650" lvl="1" indent="-171450">
              <a:buFont typeface="Arial" panose="020B0604020202020204" pitchFamily="34" charset="0"/>
              <a:buChar char="•"/>
            </a:pPr>
            <a:r>
              <a:rPr lang="en-US" sz="1200" b="1" i="0" dirty="0"/>
              <a:t>The concept of a harvest.  Often used with respect to God’s judgment</a:t>
            </a:r>
          </a:p>
          <a:p>
            <a:pPr marL="0" lvl="0" indent="0">
              <a:buFont typeface="Arial" panose="020B0604020202020204" pitchFamily="34" charset="0"/>
              <a:buNone/>
            </a:pPr>
            <a:r>
              <a:rPr lang="en-US" sz="1200" b="1" i="0" dirty="0"/>
              <a:t>(Matthew 3:12) [John the Baptist’s words to the unrighteous Pharisees and Sadducees about the coming Christ], </a:t>
            </a:r>
            <a:r>
              <a:rPr lang="en-US" sz="1200" b="0" i="1" dirty="0"/>
              <a:t>“</a:t>
            </a:r>
            <a:r>
              <a:rPr lang="en-US" b="0" i="1" dirty="0"/>
              <a:t>His winnowing fan is in His hand, and He will thoroughly clean out His threshing floor, and gather His wheat into the barn; but He will burn up the chaff with unquenchable fire.”</a:t>
            </a:r>
          </a:p>
          <a:p>
            <a:pPr marL="628650" lvl="1" indent="-171450">
              <a:buFont typeface="Arial" panose="020B0604020202020204" pitchFamily="34" charset="0"/>
              <a:buChar char="•"/>
            </a:pPr>
            <a:r>
              <a:rPr lang="en-US" sz="1200" b="1" i="0" dirty="0"/>
              <a:t>Feelings of anticipation regarding the coming judgment</a:t>
            </a:r>
          </a:p>
          <a:p>
            <a:pPr marL="1085850" lvl="2" indent="-171450">
              <a:buFont typeface="Arial" panose="020B0604020202020204" pitchFamily="34" charset="0"/>
              <a:buChar char="•"/>
            </a:pPr>
            <a:r>
              <a:rPr lang="en-US" sz="1200" b="0" i="0" dirty="0"/>
              <a:t>The faithful had reason to rejoice, and desire this judgment of the wicked who oppressed.</a:t>
            </a:r>
          </a:p>
          <a:p>
            <a:pPr marL="1085850" lvl="2" indent="-171450">
              <a:buFont typeface="Arial" panose="020B0604020202020204" pitchFamily="34" charset="0"/>
              <a:buChar char="•"/>
            </a:pPr>
            <a:r>
              <a:rPr lang="en-US" sz="1200" b="0" i="0" dirty="0"/>
              <a:t>Do we have the same?</a:t>
            </a:r>
          </a:p>
          <a:p>
            <a:pPr marL="628650" lvl="1" indent="-171450">
              <a:buFont typeface="Arial" panose="020B0604020202020204" pitchFamily="34" charset="0"/>
              <a:buChar char="•"/>
            </a:pPr>
            <a:r>
              <a:rPr lang="en-US" sz="1200" b="1" i="0" dirty="0"/>
              <a:t>It is a sobering picture presented.  Imagery of God’s wrath, seen in the sharp sickle, fire and the blood coming from the winepress.</a:t>
            </a:r>
          </a:p>
          <a:p>
            <a:pPr marL="1085850" lvl="2" indent="-171450">
              <a:buFont typeface="Arial" panose="020B0604020202020204" pitchFamily="34" charset="0"/>
              <a:buChar char="•"/>
            </a:pPr>
            <a:r>
              <a:rPr lang="en-US" sz="1200" b="0" i="0" dirty="0"/>
              <a:t>As much as judgment is a cause for rejoicing for the faithful.  It is a painful and horrible picture for the unrighteous</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067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is the purpose of this scene?  What does God intend for us to learn?  </a:t>
            </a:r>
          </a:p>
          <a:p>
            <a:endParaRPr lang="en-US" sz="1100" b="1" dirty="0"/>
          </a:p>
          <a:p>
            <a:r>
              <a:rPr lang="en-US" sz="1100" b="1" dirty="0"/>
              <a:t>My Thoughts:</a:t>
            </a:r>
          </a:p>
          <a:p>
            <a:pPr marL="171450" indent="-171450">
              <a:buFont typeface="Arial" panose="020B0604020202020204" pitchFamily="34" charset="0"/>
              <a:buChar char="•"/>
            </a:pPr>
            <a:r>
              <a:rPr lang="en-US" sz="1200" dirty="0">
                <a:solidFill>
                  <a:srgbClr val="324959"/>
                </a:solidFill>
              </a:rPr>
              <a:t>Christ sits in judgment upon nations (and the world)</a:t>
            </a:r>
          </a:p>
          <a:p>
            <a:pPr marL="171450" indent="-171450">
              <a:buFont typeface="Arial" panose="020B0604020202020204" pitchFamily="34" charset="0"/>
              <a:buChar char="•"/>
            </a:pPr>
            <a:r>
              <a:rPr lang="en-US" sz="1200" dirty="0">
                <a:solidFill>
                  <a:srgbClr val="324959"/>
                </a:solidFill>
              </a:rPr>
              <a:t>Hence, God is ultimately in control</a:t>
            </a:r>
          </a:p>
          <a:p>
            <a:pPr marL="171450" indent="-171450">
              <a:buFont typeface="Arial" panose="020B0604020202020204" pitchFamily="34" charset="0"/>
              <a:buChar char="•"/>
            </a:pPr>
            <a:r>
              <a:rPr lang="en-US" sz="1200" dirty="0">
                <a:solidFill>
                  <a:srgbClr val="324959"/>
                </a:solidFill>
              </a:rPr>
              <a:t>Relief is coming, as the wicked will be defeated and punished.</a:t>
            </a:r>
          </a:p>
          <a:p>
            <a:pPr marL="171450" indent="-171450">
              <a:buFont typeface="Arial" panose="020B0604020202020204" pitchFamily="34" charset="0"/>
              <a:buChar char="•"/>
            </a:pPr>
            <a:r>
              <a:rPr lang="en-US" sz="1200" dirty="0">
                <a:solidFill>
                  <a:srgbClr val="324959"/>
                </a:solidFill>
              </a:rPr>
              <a:t>In short, a microcosm of the message of the entire book.  God and His are victorious!</a:t>
            </a:r>
          </a:p>
          <a:p>
            <a:pPr marL="171450" indent="-171450">
              <a:buFont typeface="Arial" panose="020B0604020202020204" pitchFamily="34" charset="0"/>
              <a:buChar char="•"/>
            </a:pPr>
            <a:endParaRPr lang="en-US" sz="12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9713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Practice – Application to them and us</a:t>
            </a:r>
          </a:p>
          <a:p>
            <a:pPr marL="175308" lvl="0" indent="-175308">
              <a:buFont typeface="Arial" panose="020B0604020202020204" pitchFamily="34" charset="0"/>
              <a:buChar char="•"/>
            </a:pPr>
            <a:r>
              <a:rPr lang="en-US" sz="1100" b="1" dirty="0"/>
              <a:t>Them</a:t>
            </a:r>
          </a:p>
          <a:p>
            <a:pPr marL="628650" lvl="1" indent="-171450">
              <a:buFont typeface="Arial" panose="020B0604020202020204" pitchFamily="34" charset="0"/>
              <a:buChar char="•"/>
            </a:pPr>
            <a:r>
              <a:rPr lang="en-US" sz="1100" b="1" i="0" dirty="0">
                <a:solidFill>
                  <a:srgbClr val="324959"/>
                </a:solidFill>
              </a:rPr>
              <a:t>It is best to be on God’s side, as Christ is in control</a:t>
            </a:r>
          </a:p>
          <a:p>
            <a:pPr marL="1085850" lvl="2" indent="-171450">
              <a:buFont typeface="Arial" panose="020B0604020202020204" pitchFamily="34" charset="0"/>
              <a:buChar char="•"/>
            </a:pPr>
            <a:r>
              <a:rPr lang="en-US" sz="1100" b="0" i="0" dirty="0">
                <a:solidFill>
                  <a:srgbClr val="324959"/>
                </a:solidFill>
              </a:rPr>
              <a:t>The Christ is wearing the victory crown (</a:t>
            </a:r>
            <a:r>
              <a:rPr lang="en-US" sz="1100" b="0" i="0" dirty="0" err="1">
                <a:solidFill>
                  <a:srgbClr val="324959"/>
                </a:solidFill>
              </a:rPr>
              <a:t>stephanos</a:t>
            </a:r>
            <a:r>
              <a:rPr lang="en-US" sz="1100" b="0" i="0" dirty="0">
                <a:solidFill>
                  <a:srgbClr val="324959"/>
                </a:solidFill>
              </a:rPr>
              <a:t>)</a:t>
            </a:r>
          </a:p>
          <a:p>
            <a:pPr marL="1085850" lvl="2" indent="-171450">
              <a:buFont typeface="Arial" panose="020B0604020202020204" pitchFamily="34" charset="0"/>
              <a:buChar char="•"/>
            </a:pPr>
            <a:r>
              <a:rPr lang="en-US" sz="1100" b="0" i="0" dirty="0">
                <a:solidFill>
                  <a:srgbClr val="324959"/>
                </a:solidFill>
              </a:rPr>
              <a:t>(Remember, Satan’s crown indicates power and authority, but never victory)</a:t>
            </a:r>
          </a:p>
          <a:p>
            <a:pPr marL="1085850" lvl="2" indent="-171450">
              <a:buFont typeface="Arial" panose="020B0604020202020204" pitchFamily="34" charset="0"/>
              <a:buChar char="•"/>
            </a:pPr>
            <a:r>
              <a:rPr lang="en-US" sz="1100" b="0" dirty="0"/>
              <a:t>(note: </a:t>
            </a:r>
            <a:r>
              <a:rPr lang="en-US" sz="1100" b="0" dirty="0" err="1"/>
              <a:t>stephanos</a:t>
            </a:r>
            <a:r>
              <a:rPr lang="en-US" sz="1100" b="0" dirty="0"/>
              <a:t>, rather than diadem) victor or conqueror vs royalty. Though both apply to Christ, </a:t>
            </a:r>
            <a:r>
              <a:rPr lang="en-US" sz="1100" b="0" dirty="0" err="1"/>
              <a:t>stephanos</a:t>
            </a:r>
            <a:r>
              <a:rPr lang="en-US" sz="1100" b="0" dirty="0"/>
              <a:t> ONLY applies to Him.)</a:t>
            </a:r>
          </a:p>
          <a:p>
            <a:pPr marL="0" lvl="0" indent="0">
              <a:buFont typeface="Arial" panose="020B0604020202020204" pitchFamily="34" charset="0"/>
              <a:buNone/>
            </a:pPr>
            <a:r>
              <a:rPr lang="en-US" sz="1100" b="1" dirty="0"/>
              <a:t>(Romans 8:38-39), </a:t>
            </a:r>
            <a:r>
              <a:rPr lang="en-US" sz="1100" b="0" i="1" dirty="0"/>
              <a:t>“F</a:t>
            </a:r>
            <a:r>
              <a:rPr lang="en-US" sz="1600" i="1" dirty="0"/>
              <a:t>or I am persuaded that neither death nor life, nor angels nor principalities nor powers, nor things present nor things to come,</a:t>
            </a:r>
            <a:r>
              <a:rPr lang="en-US" sz="1600" i="1" baseline="30000" dirty="0"/>
              <a:t> 39</a:t>
            </a:r>
            <a:r>
              <a:rPr lang="en-US" sz="1600" i="1" dirty="0"/>
              <a:t> nor height nor depth, nor any other created thing, shall be able to separate us from the love of God which is in Christ Jesus our Lord.”</a:t>
            </a:r>
          </a:p>
          <a:p>
            <a:pPr marL="628650" lvl="1" indent="-171450">
              <a:buFont typeface="Arial" panose="020B0604020202020204" pitchFamily="34" charset="0"/>
              <a:buChar char="•"/>
            </a:pPr>
            <a:r>
              <a:rPr lang="en-US" sz="1100" b="1" i="0" dirty="0"/>
              <a:t>Judgment is imminent, be ready! </a:t>
            </a:r>
            <a:r>
              <a:rPr lang="en-US" sz="1100" b="0" i="1" dirty="0"/>
              <a:t>(vs. 15, “for the time has come for You to reap, for the harvest of the earth is ripe.”</a:t>
            </a:r>
          </a:p>
          <a:p>
            <a:pPr marL="171450" lvl="0" indent="-171450">
              <a:buFont typeface="Arial" panose="020B0604020202020204" pitchFamily="34" charset="0"/>
              <a:buChar char="•"/>
            </a:pPr>
            <a:r>
              <a:rPr lang="en-US" sz="1100" b="1" dirty="0">
                <a:solidFill>
                  <a:srgbClr val="324959"/>
                </a:solidFill>
              </a:rPr>
              <a:t>Us</a:t>
            </a:r>
          </a:p>
          <a:p>
            <a:pPr marL="632508" lvl="1" indent="-175308">
              <a:buFont typeface="Arial" panose="020B0604020202020204" pitchFamily="34" charset="0"/>
              <a:buChar char="•"/>
            </a:pPr>
            <a:r>
              <a:rPr lang="en-US" sz="1100" b="1" dirty="0">
                <a:solidFill>
                  <a:srgbClr val="324959"/>
                </a:solidFill>
              </a:rPr>
              <a:t>Judgment is harsh for the ungodly, pleasant for the righteous</a:t>
            </a:r>
          </a:p>
          <a:p>
            <a:pPr marL="0" lvl="0" indent="0">
              <a:buFont typeface="Arial" panose="020B0604020202020204" pitchFamily="34" charset="0"/>
              <a:buNone/>
            </a:pPr>
            <a:r>
              <a:rPr lang="en-US" sz="1100" b="1" i="0" dirty="0">
                <a:solidFill>
                  <a:srgbClr val="324959"/>
                </a:solidFill>
              </a:rPr>
              <a:t>(2 Thessalonians 1:4-7), </a:t>
            </a:r>
            <a:r>
              <a:rPr lang="en-US" sz="1100" b="0" i="1" dirty="0">
                <a:solidFill>
                  <a:srgbClr val="324959"/>
                </a:solidFill>
              </a:rPr>
              <a:t>“</a:t>
            </a:r>
            <a:r>
              <a:rPr lang="en-US" sz="1600" b="0" i="1" dirty="0"/>
              <a:t>so that we ourselves boast of you among the churches of God for your patience and faith in all your persecutions and tribulations that you endure,</a:t>
            </a:r>
            <a:r>
              <a:rPr lang="en-US" sz="1600" b="0" i="1" baseline="30000" dirty="0"/>
              <a:t> 5</a:t>
            </a:r>
            <a:r>
              <a:rPr lang="en-US" sz="1600" b="0" i="1" dirty="0"/>
              <a:t> which is manifest evidence of the righteous judgment of God, that you may be counted worthy of the kingdom of God, for which you also suffer;</a:t>
            </a:r>
            <a:r>
              <a:rPr lang="en-US" sz="1600" b="0" i="1" baseline="30000" dirty="0"/>
              <a:t> 6</a:t>
            </a:r>
            <a:r>
              <a:rPr lang="en-US" sz="1600" b="0" i="1" dirty="0"/>
              <a:t> since it is a righteous thing with God to repay with tribulation those who trouble you,</a:t>
            </a:r>
            <a:r>
              <a:rPr lang="en-US" sz="1600" b="0" i="1" baseline="30000" dirty="0"/>
              <a:t> 7</a:t>
            </a:r>
            <a:r>
              <a:rPr lang="en-US" sz="1600" b="0" i="1" dirty="0"/>
              <a:t> and to give you who are troubled rest with us when the Lord Jesus is revealed from heaven with His mighty angels.”</a:t>
            </a:r>
          </a:p>
          <a:p>
            <a:pPr marL="628650" lvl="1" indent="-171450">
              <a:buFont typeface="Arial" panose="020B0604020202020204" pitchFamily="34" charset="0"/>
              <a:buChar char="•"/>
            </a:pPr>
            <a:r>
              <a:rPr lang="en-US" sz="1100" b="1" i="0" dirty="0">
                <a:solidFill>
                  <a:srgbClr val="324959"/>
                </a:solidFill>
              </a:rPr>
              <a:t>Judgment is imminent, be ready!</a:t>
            </a:r>
          </a:p>
          <a:p>
            <a:pPr marL="0" lvl="0" indent="0">
              <a:buFont typeface="Arial" panose="020B0604020202020204" pitchFamily="34" charset="0"/>
              <a:buNone/>
            </a:pPr>
            <a:r>
              <a:rPr lang="en-US" sz="1100" b="1" i="0" dirty="0">
                <a:solidFill>
                  <a:srgbClr val="324959"/>
                </a:solidFill>
              </a:rPr>
              <a:t>(Matthew 25:13), </a:t>
            </a:r>
            <a:r>
              <a:rPr lang="en-US" sz="1100" b="0" i="1" dirty="0">
                <a:solidFill>
                  <a:srgbClr val="324959"/>
                </a:solidFill>
              </a:rPr>
              <a:t>“</a:t>
            </a:r>
            <a:r>
              <a:rPr lang="en-US" sz="1600" i="1" dirty="0"/>
              <a:t>Watch therefore, for you know neither the day nor the hour in which the Son of Man is coming.”</a:t>
            </a:r>
            <a:endParaRPr lang="en-US" sz="1100" b="0" i="1" dirty="0">
              <a:solidFill>
                <a:srgbClr val="324959"/>
              </a:solidFill>
            </a:endParaRPr>
          </a:p>
          <a:p>
            <a:pPr marL="1546908" lvl="3" indent="-175308">
              <a:buFont typeface="Arial" panose="020B0604020202020204" pitchFamily="34" charset="0"/>
              <a:buChar char="•"/>
            </a:pPr>
            <a:endParaRPr lang="en-US" sz="1100" b="1" dirty="0">
              <a:solidFill>
                <a:srgbClr val="324959"/>
              </a:solidFill>
            </a:endParaRP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8090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Characters and Symbols of the Vision found in chapter 14:6-13</a:t>
            </a:r>
          </a:p>
          <a:p>
            <a:pPr marL="642795" lvl="1" indent="-175308">
              <a:buFont typeface="Arial" panose="020B0604020202020204" pitchFamily="34" charset="0"/>
              <a:buChar char="•"/>
            </a:pPr>
            <a:r>
              <a:rPr lang="en-US" sz="1200" b="1" dirty="0">
                <a:latin typeface="+mn-lt"/>
              </a:rPr>
              <a:t>Identify and define</a:t>
            </a:r>
          </a:p>
          <a:p>
            <a:pPr marL="175308" lvl="0" indent="-175308">
              <a:buFont typeface="Arial" panose="020B0604020202020204" pitchFamily="34" charset="0"/>
              <a:buChar char="•"/>
            </a:pPr>
            <a:r>
              <a:rPr lang="en-US" sz="1200" b="1" i="0" dirty="0">
                <a:latin typeface="+mn-lt"/>
              </a:rPr>
              <a:t>White cloud (14)</a:t>
            </a:r>
          </a:p>
          <a:p>
            <a:pPr marL="632508" lvl="1" indent="-175308">
              <a:buFont typeface="Arial" panose="020B0604020202020204" pitchFamily="34" charset="0"/>
              <a:buChar char="•"/>
            </a:pPr>
            <a:r>
              <a:rPr lang="en-US" sz="1200" b="0" i="0" dirty="0">
                <a:latin typeface="+mn-lt"/>
              </a:rPr>
              <a:t>White indicates purity, and these things that descend from above are obviously emanating from heaven.</a:t>
            </a:r>
          </a:p>
          <a:p>
            <a:pPr marL="632508" lvl="1" indent="-175308">
              <a:buFont typeface="Arial" panose="020B0604020202020204" pitchFamily="34" charset="0"/>
              <a:buChar char="•"/>
            </a:pPr>
            <a:r>
              <a:rPr lang="en-US" sz="1200" b="0" i="0" dirty="0">
                <a:latin typeface="+mn-lt"/>
              </a:rPr>
              <a:t>Though heaven is not physically above us.  Spiritually it certainly is, and the concept is clear in scripture.</a:t>
            </a:r>
          </a:p>
          <a:p>
            <a:pPr marL="1089708" lvl="2" indent="-175308">
              <a:buFont typeface="Arial" panose="020B0604020202020204" pitchFamily="34" charset="0"/>
              <a:buChar char="•"/>
            </a:pPr>
            <a:r>
              <a:rPr lang="en-US" sz="1200" b="0" i="0" dirty="0">
                <a:latin typeface="+mn-lt"/>
              </a:rPr>
              <a:t>Jesus’ ascension</a:t>
            </a:r>
          </a:p>
          <a:p>
            <a:pPr marL="0" lvl="0" indent="0">
              <a:buFont typeface="Arial" panose="020B0604020202020204" pitchFamily="34" charset="0"/>
              <a:buNone/>
            </a:pPr>
            <a:r>
              <a:rPr lang="en-US" sz="1200" b="1" i="0" dirty="0">
                <a:latin typeface="+mn-lt"/>
              </a:rPr>
              <a:t>(Acts 1:9-11), </a:t>
            </a:r>
            <a:r>
              <a:rPr lang="en-US" sz="1200" b="0" i="1" dirty="0">
                <a:latin typeface="+mn-lt"/>
              </a:rPr>
              <a:t>“</a:t>
            </a:r>
            <a:r>
              <a:rPr lang="en-US" sz="1200" i="1" dirty="0">
                <a:latin typeface="+mn-lt"/>
              </a:rPr>
              <a:t>Now when He had spoken these things, while they watched, He was taken up, and a cloud received Him out of their sight.</a:t>
            </a:r>
            <a:r>
              <a:rPr lang="en-US" sz="1200" i="1" baseline="30000" dirty="0">
                <a:latin typeface="+mn-lt"/>
              </a:rPr>
              <a:t> 10</a:t>
            </a:r>
            <a:r>
              <a:rPr lang="en-US" sz="1200" i="1" dirty="0">
                <a:latin typeface="+mn-lt"/>
              </a:rPr>
              <a:t> And while they looked steadfastly toward heaven as He went up, behold, two men stood by them in white apparel,</a:t>
            </a:r>
            <a:r>
              <a:rPr lang="en-US" sz="1200" i="1" baseline="30000" dirty="0">
                <a:latin typeface="+mn-lt"/>
              </a:rPr>
              <a:t> 11</a:t>
            </a:r>
            <a:r>
              <a:rPr lang="en-US" sz="1200" i="1" dirty="0">
                <a:latin typeface="+mn-lt"/>
              </a:rPr>
              <a:t> who also said, “Men of Galilee, why do you stand gazing up into heaven? This same Jesus, who was taken up from you into heaven, will so come in like manner as you saw Him go into heaven.”</a:t>
            </a:r>
            <a:endParaRPr lang="en-US" sz="1200" b="0" i="1" dirty="0">
              <a:latin typeface="+mn-lt"/>
            </a:endParaRPr>
          </a:p>
          <a:p>
            <a:pPr marL="1089708" lvl="2" indent="-175308">
              <a:buFont typeface="Arial" panose="020B0604020202020204" pitchFamily="34" charset="0"/>
              <a:buChar char="•"/>
            </a:pPr>
            <a:r>
              <a:rPr lang="en-US" sz="1200" b="0" i="0" dirty="0">
                <a:latin typeface="+mn-lt"/>
              </a:rPr>
              <a:t>Divine Wisdom</a:t>
            </a:r>
          </a:p>
          <a:p>
            <a:pPr marL="0" lvl="0" indent="0">
              <a:buFont typeface="Arial" panose="020B0604020202020204" pitchFamily="34" charset="0"/>
              <a:buNone/>
            </a:pPr>
            <a:r>
              <a:rPr lang="en-US" sz="1200" b="1" i="0" dirty="0">
                <a:latin typeface="+mn-lt"/>
              </a:rPr>
              <a:t>(James 3:17), </a:t>
            </a:r>
            <a:r>
              <a:rPr lang="en-US" sz="1200" b="0" i="1" dirty="0">
                <a:latin typeface="+mn-lt"/>
              </a:rPr>
              <a:t>“</a:t>
            </a:r>
            <a:r>
              <a:rPr lang="en-US" sz="1200" i="1" dirty="0">
                <a:latin typeface="+mn-lt"/>
              </a:rPr>
              <a:t>But the wisdom that is from above is first pure, then peaceable, gentle, willing to yield, full of mercy and good fruits, without partiality and without hypocrisy.”</a:t>
            </a:r>
            <a:endParaRPr lang="en-US" sz="1200" b="0" i="1" dirty="0">
              <a:latin typeface="+mn-lt"/>
            </a:endParaRPr>
          </a:p>
          <a:p>
            <a:pPr marL="1089708" lvl="2" indent="-175308">
              <a:buFont typeface="Arial" panose="020B0604020202020204" pitchFamily="34" charset="0"/>
              <a:buChar char="•"/>
            </a:pPr>
            <a:r>
              <a:rPr lang="en-US" sz="1200" b="0" i="0" dirty="0">
                <a:latin typeface="+mn-lt"/>
              </a:rPr>
              <a:t>Jesus words concerning Himself</a:t>
            </a:r>
          </a:p>
          <a:p>
            <a:pPr marL="0" lvl="0" indent="0">
              <a:buFont typeface="Arial" panose="020B0604020202020204" pitchFamily="34" charset="0"/>
              <a:buNone/>
            </a:pPr>
            <a:r>
              <a:rPr lang="en-US" sz="1200" b="1" i="0" dirty="0">
                <a:latin typeface="+mn-lt"/>
              </a:rPr>
              <a:t>(John 3:13), </a:t>
            </a:r>
            <a:r>
              <a:rPr lang="en-US" sz="1200" b="0" i="1" dirty="0">
                <a:latin typeface="+mn-lt"/>
              </a:rPr>
              <a:t>“</a:t>
            </a:r>
            <a:r>
              <a:rPr lang="en-US" sz="1200" i="1" dirty="0">
                <a:latin typeface="+mn-lt"/>
              </a:rPr>
              <a:t>No one has ascended to heaven but He who came down from heaven, that is, the Son of Man who is in heaven.”</a:t>
            </a:r>
            <a:endParaRPr lang="en-US" sz="1200" b="0" i="1" dirty="0">
              <a:latin typeface="+mn-lt"/>
            </a:endParaRPr>
          </a:p>
          <a:p>
            <a:pPr marL="175308" lvl="0" indent="-175308">
              <a:buFont typeface="Arial" panose="020B0604020202020204" pitchFamily="34" charset="0"/>
              <a:buChar char="•"/>
            </a:pPr>
            <a:r>
              <a:rPr lang="en-US" sz="1200" b="1" i="0" cap="none" baseline="0" dirty="0">
                <a:latin typeface="+mn-lt"/>
              </a:rPr>
              <a:t>“One like the Son of Man” (14)</a:t>
            </a:r>
          </a:p>
          <a:p>
            <a:pPr marL="632508" lvl="1" indent="-175308">
              <a:buFont typeface="Arial" panose="020B0604020202020204" pitchFamily="34" charset="0"/>
              <a:buChar char="•"/>
            </a:pPr>
            <a:r>
              <a:rPr lang="en-US" sz="1200" b="0" i="0" cap="none" baseline="0" dirty="0">
                <a:latin typeface="+mn-lt"/>
              </a:rPr>
              <a:t>A reference to Jesus Christ</a:t>
            </a:r>
          </a:p>
          <a:p>
            <a:pPr marL="0" lvl="0" indent="0">
              <a:buFont typeface="Arial" panose="020B0604020202020204" pitchFamily="34" charset="0"/>
              <a:buNone/>
            </a:pPr>
            <a:r>
              <a:rPr lang="en-US" sz="1200" b="1" i="0" cap="none" baseline="0" dirty="0">
                <a:latin typeface="+mn-lt"/>
              </a:rPr>
              <a:t>(1:7), [A clear reference to Jesus Christ, vs. 5], </a:t>
            </a:r>
            <a:r>
              <a:rPr lang="en-US" sz="1200" b="0" i="1" cap="none" baseline="0" dirty="0">
                <a:latin typeface="+mn-lt"/>
              </a:rPr>
              <a:t>“</a:t>
            </a:r>
            <a:r>
              <a:rPr lang="en-US" sz="1200" i="1" dirty="0">
                <a:latin typeface="+mn-lt"/>
              </a:rPr>
              <a:t>Behold, He is coming with clouds, and every eye will see Him, even they who pierced Him. And all the tribes of the earth will mourn because of Him. Even so, Amen.”</a:t>
            </a:r>
          </a:p>
          <a:p>
            <a:pPr marL="0" lvl="0" indent="0">
              <a:buFont typeface="Arial" panose="020B0604020202020204" pitchFamily="34" charset="0"/>
              <a:buNone/>
            </a:pPr>
            <a:r>
              <a:rPr lang="en-US" sz="1200" b="1" i="0" cap="none" baseline="0" dirty="0">
                <a:latin typeface="+mn-lt"/>
              </a:rPr>
              <a:t>(Daniel 7:13), [A messianic reference in Daniel’s vision], </a:t>
            </a:r>
            <a:r>
              <a:rPr lang="en-US" sz="1200" b="0" i="1" cap="none" baseline="0" dirty="0">
                <a:latin typeface="+mn-lt"/>
              </a:rPr>
              <a:t>“</a:t>
            </a:r>
            <a:r>
              <a:rPr lang="en-US" sz="1200" i="1" dirty="0">
                <a:latin typeface="+mn-lt"/>
              </a:rPr>
              <a:t>I was watching in the night visions, and behold, One like the Son of Man, coming with the clouds of heaven! He came to the Ancient of Days, and they brought Him near before Him.”</a:t>
            </a:r>
            <a:endParaRPr lang="en-US" sz="1200" b="0" i="1" cap="none" baseline="0" dirty="0">
              <a:latin typeface="+mn-lt"/>
            </a:endParaRPr>
          </a:p>
          <a:p>
            <a:pPr marL="175308" lvl="0" indent="-175308">
              <a:buFont typeface="Arial" panose="020B0604020202020204" pitchFamily="34" charset="0"/>
              <a:buChar char="•"/>
            </a:pPr>
            <a:r>
              <a:rPr lang="en-US" sz="1200" b="1" i="0" cap="none" baseline="0" dirty="0">
                <a:latin typeface="+mn-lt"/>
              </a:rPr>
              <a:t>Golden crown (14)</a:t>
            </a:r>
          </a:p>
          <a:p>
            <a:pPr marL="632508" lvl="1" indent="-175308">
              <a:buFont typeface="Arial" panose="020B0604020202020204" pitchFamily="34" charset="0"/>
              <a:buChar char="•"/>
            </a:pPr>
            <a:r>
              <a:rPr lang="en-US" sz="1200" b="0" i="0" cap="none" baseline="0" dirty="0">
                <a:latin typeface="+mn-lt"/>
              </a:rPr>
              <a:t>Stephanos crown – The crown of conquering and victory… As contrasted with diadem.</a:t>
            </a:r>
          </a:p>
          <a:p>
            <a:pPr marL="632508" lvl="1" indent="-175308">
              <a:buFont typeface="Arial" panose="020B0604020202020204" pitchFamily="34" charset="0"/>
              <a:buChar char="•"/>
            </a:pPr>
            <a:r>
              <a:rPr lang="en-US" sz="1200" b="0" i="0" cap="none" baseline="0" dirty="0">
                <a:latin typeface="+mn-lt"/>
              </a:rPr>
              <a:t>Remember, never in the New Testament is Satan referred to as having a “</a:t>
            </a:r>
            <a:r>
              <a:rPr lang="en-US" sz="1200" b="0" i="0" cap="none" baseline="0" dirty="0" err="1">
                <a:latin typeface="+mn-lt"/>
              </a:rPr>
              <a:t>stephanos</a:t>
            </a:r>
            <a:r>
              <a:rPr lang="en-US" sz="1200" b="0" i="0" cap="none" baseline="0" dirty="0">
                <a:latin typeface="+mn-lt"/>
              </a:rPr>
              <a:t>”</a:t>
            </a:r>
          </a:p>
          <a:p>
            <a:pPr marL="175308" lvl="0" indent="-175308">
              <a:buFont typeface="Arial" panose="020B0604020202020204" pitchFamily="34" charset="0"/>
              <a:buChar char="•"/>
            </a:pPr>
            <a:r>
              <a:rPr lang="en-US" sz="1200" b="1" i="0" cap="none" baseline="0" dirty="0">
                <a:latin typeface="+mn-lt"/>
              </a:rPr>
              <a:t>Sharp sickle (14,15,16,17,18,19)</a:t>
            </a:r>
          </a:p>
          <a:p>
            <a:pPr marL="632508" lvl="1" indent="-175308">
              <a:buFont typeface="Arial" panose="020B0604020202020204" pitchFamily="34" charset="0"/>
              <a:buChar char="•"/>
            </a:pPr>
            <a:r>
              <a:rPr lang="en-US" sz="1200" b="0" i="0" cap="none" baseline="0" dirty="0">
                <a:latin typeface="+mn-lt"/>
              </a:rPr>
              <a:t>Thayer - </a:t>
            </a:r>
            <a:r>
              <a:rPr lang="en-US" sz="1200" b="0" i="0" u="none" strike="noStrike" baseline="0" dirty="0">
                <a:solidFill>
                  <a:srgbClr val="292F33"/>
                </a:solidFill>
                <a:latin typeface="+mn-lt"/>
              </a:rPr>
              <a:t>a sickle, a pruning-hook, a hooked vine knife, such as reapers and vinedressers use</a:t>
            </a:r>
          </a:p>
          <a:p>
            <a:pPr marL="632508" lvl="1" indent="-175308">
              <a:buFont typeface="Arial" panose="020B0604020202020204" pitchFamily="34" charset="0"/>
              <a:buChar char="•"/>
            </a:pPr>
            <a:r>
              <a:rPr lang="en-US" sz="1200" b="0" i="0" u="none" strike="noStrike" cap="none" baseline="0" dirty="0">
                <a:solidFill>
                  <a:srgbClr val="292F33"/>
                </a:solidFill>
                <a:latin typeface="+mn-lt"/>
              </a:rPr>
              <a:t>A tool of Harvest, both definitionally, and in the context</a:t>
            </a:r>
          </a:p>
          <a:p>
            <a:pPr marL="0" lvl="0" indent="0">
              <a:buFont typeface="Arial" panose="020B0604020202020204" pitchFamily="34" charset="0"/>
              <a:buNone/>
            </a:pPr>
            <a:r>
              <a:rPr lang="en-US" sz="1200" b="1" i="0" u="none" strike="noStrike" cap="none" baseline="0" dirty="0">
                <a:solidFill>
                  <a:srgbClr val="292F33"/>
                </a:solidFill>
                <a:latin typeface="+mn-lt"/>
              </a:rPr>
              <a:t>(14:15), [The first angel of the vision, speaking to the Christ], </a:t>
            </a:r>
            <a:r>
              <a:rPr lang="en-US" sz="1200" b="0" i="1" u="none" strike="noStrike" cap="none" baseline="0" dirty="0">
                <a:solidFill>
                  <a:srgbClr val="292F33"/>
                </a:solidFill>
                <a:latin typeface="+mn-lt"/>
              </a:rPr>
              <a:t>“Thrust in your sickle and reap, for the times has come for you to reap, for the harvest of the earth is ripe”</a:t>
            </a:r>
            <a:endParaRPr lang="en-US" sz="1200" b="0" i="1" cap="none" baseline="0" dirty="0">
              <a:latin typeface="+mn-lt"/>
            </a:endParaRPr>
          </a:p>
          <a:p>
            <a:pPr marL="175308" lvl="0" indent="-175308">
              <a:buFont typeface="Arial" panose="020B0604020202020204" pitchFamily="34" charset="0"/>
              <a:buChar char="•"/>
            </a:pPr>
            <a:r>
              <a:rPr lang="en-US" sz="1200" b="1" i="0" cap="none" baseline="0" dirty="0">
                <a:latin typeface="+mn-lt"/>
              </a:rPr>
              <a:t>Reap, Reaped, Harvest of the earth (15,16)</a:t>
            </a:r>
          </a:p>
          <a:p>
            <a:pPr marL="632508" lvl="1" indent="-175308">
              <a:buFont typeface="Arial" panose="020B0604020202020204" pitchFamily="34" charset="0"/>
              <a:buChar char="•"/>
            </a:pPr>
            <a:r>
              <a:rPr lang="en-US" sz="1200" b="0" i="0" cap="none" baseline="0" dirty="0">
                <a:latin typeface="+mn-lt"/>
              </a:rPr>
              <a:t>There seems to be two separate occasions of harvesting in the context</a:t>
            </a:r>
          </a:p>
          <a:p>
            <a:pPr marL="632508" lvl="1" indent="-175308">
              <a:buFont typeface="Arial" panose="020B0604020202020204" pitchFamily="34" charset="0"/>
              <a:buChar char="•"/>
            </a:pPr>
            <a:r>
              <a:rPr lang="en-US" sz="1200" b="0" i="0" cap="none" baseline="0" dirty="0">
                <a:latin typeface="+mn-lt"/>
              </a:rPr>
              <a:t>If so, the first may have reference to the judgment of the righteous (verses 15-16)</a:t>
            </a:r>
          </a:p>
          <a:p>
            <a:pPr marL="0" lvl="0" indent="0">
              <a:buFont typeface="Arial" panose="020B0604020202020204" pitchFamily="34" charset="0"/>
              <a:buNone/>
            </a:pPr>
            <a:r>
              <a:rPr lang="en-US" sz="1200" b="1" i="0" cap="none" baseline="0" dirty="0">
                <a:latin typeface="+mn-lt"/>
              </a:rPr>
              <a:t>(Matthew 3:12), [John the Baptist concerning the coming Christ],  </a:t>
            </a:r>
            <a:r>
              <a:rPr lang="en-US" sz="1200" b="0" i="1" cap="none" baseline="0" dirty="0">
                <a:latin typeface="+mn-lt"/>
              </a:rPr>
              <a:t>“</a:t>
            </a:r>
            <a:r>
              <a:rPr lang="en-US" i="1" dirty="0"/>
              <a:t>His winnowing fan is in His hand, and He will thoroughly clean out His threshing floor, and gather His wheat into the barn; but He will burn up the chaff with unquenchable fire.”</a:t>
            </a:r>
            <a:endParaRPr lang="en-US" sz="1200" b="0" i="1" cap="none" baseline="0" dirty="0">
              <a:latin typeface="+mn-lt"/>
            </a:endParaRPr>
          </a:p>
          <a:p>
            <a:pPr marL="632508" lvl="1" indent="-175308">
              <a:buFont typeface="Arial" panose="020B0604020202020204" pitchFamily="34" charset="0"/>
              <a:buChar char="•"/>
            </a:pPr>
            <a:r>
              <a:rPr lang="en-US" sz="1200" b="0" i="0" cap="none" baseline="0" dirty="0">
                <a:latin typeface="+mn-lt"/>
              </a:rPr>
              <a:t>The second, very obviously is a reference to the judgment of the wicked (verses 18-20)</a:t>
            </a:r>
          </a:p>
          <a:p>
            <a:pPr marL="0" lvl="0" indent="0">
              <a:buFont typeface="Arial" panose="020B0604020202020204" pitchFamily="34" charset="0"/>
              <a:buNone/>
            </a:pPr>
            <a:r>
              <a:rPr lang="en-US" sz="1200" b="1" i="0" cap="none" baseline="0" dirty="0">
                <a:latin typeface="+mn-lt"/>
              </a:rPr>
              <a:t>(14:19), </a:t>
            </a:r>
            <a:r>
              <a:rPr lang="en-US" sz="1200" b="0" i="1" cap="none" baseline="0" dirty="0">
                <a:latin typeface="+mn-lt"/>
              </a:rPr>
              <a:t>“</a:t>
            </a:r>
            <a:r>
              <a:rPr lang="en-US" i="1" dirty="0"/>
              <a:t>So the angel thrust his sickle into the earth and gathered the vine of the earth, and threw it into the great winepress of the wrath of God.”</a:t>
            </a:r>
          </a:p>
          <a:p>
            <a:pPr marL="1085850" lvl="2" indent="-171450">
              <a:buFont typeface="Arial" panose="020B0604020202020204" pitchFamily="34" charset="0"/>
              <a:buChar char="•"/>
            </a:pPr>
            <a:r>
              <a:rPr lang="en-US" sz="1200" b="0" i="0" cap="none" baseline="0" dirty="0">
                <a:latin typeface="+mn-lt"/>
              </a:rPr>
              <a:t>This may could indicate a chronological action:  righteous first, then ungodly second</a:t>
            </a:r>
          </a:p>
          <a:p>
            <a:pPr marL="1085850" lvl="2" indent="-171450">
              <a:buFont typeface="Arial" panose="020B0604020202020204" pitchFamily="34" charset="0"/>
              <a:buChar char="•"/>
            </a:pPr>
            <a:r>
              <a:rPr lang="en-US" sz="1200" b="0" i="0" cap="none" baseline="0" dirty="0">
                <a:latin typeface="+mn-lt"/>
              </a:rPr>
              <a:t>However, that is not necessary.</a:t>
            </a:r>
          </a:p>
          <a:p>
            <a:pPr marL="1085850" lvl="2" indent="-171450">
              <a:buFont typeface="Arial" panose="020B0604020202020204" pitchFamily="34" charset="0"/>
              <a:buChar char="•"/>
            </a:pPr>
            <a:r>
              <a:rPr lang="en-US" sz="1200" b="0" i="0" cap="none" baseline="0" dirty="0">
                <a:latin typeface="+mn-lt"/>
              </a:rPr>
              <a:t>Note:  The final judgment of God will come for both righteous and ungodly at the same time!</a:t>
            </a:r>
          </a:p>
          <a:p>
            <a:pPr marL="0" lvl="0" indent="0">
              <a:buFont typeface="Arial" panose="020B0604020202020204" pitchFamily="34" charset="0"/>
              <a:buNone/>
            </a:pPr>
            <a:r>
              <a:rPr lang="en-US" sz="1200" b="1" i="0" cap="none" baseline="0" dirty="0">
                <a:latin typeface="+mn-lt"/>
              </a:rPr>
              <a:t>(Matthew 25:31-33), </a:t>
            </a:r>
            <a:r>
              <a:rPr lang="en-US" sz="1200" b="0" i="0" cap="none" baseline="0" dirty="0">
                <a:latin typeface="+mn-lt"/>
              </a:rPr>
              <a:t>“</a:t>
            </a:r>
            <a:r>
              <a:rPr lang="en-US" i="0" dirty="0"/>
              <a:t>When the Son of Man comes in His glory, and all the holy angels with Him, then He will sit on the throne of His glory.</a:t>
            </a:r>
            <a:r>
              <a:rPr lang="en-US" i="0" baseline="30000" dirty="0"/>
              <a:t> 32</a:t>
            </a:r>
            <a:r>
              <a:rPr lang="en-US" i="0" dirty="0"/>
              <a:t> All the nations will be gathered before Him, and He will separate them one from another, as a shepherd divides his sheep from the goats.</a:t>
            </a:r>
            <a:r>
              <a:rPr lang="en-US" i="0" baseline="30000" dirty="0"/>
              <a:t> 33</a:t>
            </a:r>
            <a:r>
              <a:rPr lang="en-US" i="0" dirty="0"/>
              <a:t> And He will set the sheep on His right hand, but the goats on the left.”</a:t>
            </a:r>
          </a:p>
          <a:p>
            <a:pPr marL="0" lvl="0" indent="0">
              <a:buFont typeface="Arial" panose="020B0604020202020204" pitchFamily="34" charset="0"/>
              <a:buNone/>
            </a:pPr>
            <a:r>
              <a:rPr lang="en-US" sz="1200" b="1" i="0" cap="none" baseline="0" dirty="0">
                <a:latin typeface="+mn-lt"/>
              </a:rPr>
              <a:t>(2 Thessalonians 1:9-10), </a:t>
            </a:r>
            <a:r>
              <a:rPr lang="en-US" sz="1200" b="0" i="1" cap="none" baseline="0" dirty="0">
                <a:latin typeface="+mn-lt"/>
              </a:rPr>
              <a:t>“</a:t>
            </a:r>
            <a:r>
              <a:rPr lang="en-US" b="0" i="1" dirty="0"/>
              <a:t>These shall be punished with everlasting destruction from the presence of the Lord and from the glory of His power,</a:t>
            </a:r>
            <a:r>
              <a:rPr lang="en-US" b="0" i="1" baseline="30000" dirty="0"/>
              <a:t> 10</a:t>
            </a:r>
            <a:r>
              <a:rPr lang="en-US" b="0" i="1" dirty="0"/>
              <a:t> when He comes, </a:t>
            </a:r>
            <a:r>
              <a:rPr lang="en-US" b="0" i="1" u="sng" dirty="0"/>
              <a:t>in that Day</a:t>
            </a:r>
            <a:r>
              <a:rPr lang="en-US" b="0" i="1" dirty="0"/>
              <a:t>, to be glorified in His saints and to be admired among all those who believe, because our testimony among you was believed.”</a:t>
            </a:r>
            <a:r>
              <a:rPr lang="en-US" sz="1200" b="0" i="1" cap="none" baseline="0" dirty="0">
                <a:latin typeface="+mn-lt"/>
              </a:rPr>
              <a:t> </a:t>
            </a:r>
          </a:p>
          <a:p>
            <a:pPr marL="175308" lvl="0" indent="-175308">
              <a:buFont typeface="Arial" panose="020B0604020202020204" pitchFamily="34" charset="0"/>
              <a:buChar char="•"/>
            </a:pPr>
            <a:r>
              <a:rPr lang="en-US" sz="1200" b="1" i="0" cap="none" baseline="0" dirty="0">
                <a:latin typeface="+mn-lt"/>
              </a:rPr>
              <a:t>Three angels (15,17,18)</a:t>
            </a:r>
          </a:p>
          <a:p>
            <a:pPr marL="632508" lvl="1" indent="-175308">
              <a:buFont typeface="Arial" panose="020B0604020202020204" pitchFamily="34" charset="0"/>
              <a:buChar char="•"/>
            </a:pPr>
            <a:r>
              <a:rPr lang="en-US" sz="1200" b="0" i="0" cap="none" baseline="0" dirty="0">
                <a:latin typeface="+mn-lt"/>
              </a:rPr>
              <a:t>Messengers from God</a:t>
            </a:r>
          </a:p>
          <a:p>
            <a:pPr marL="632508" lvl="1" indent="-175308">
              <a:buFont typeface="Arial" panose="020B0604020202020204" pitchFamily="34" charset="0"/>
              <a:buChar char="•"/>
            </a:pPr>
            <a:r>
              <a:rPr lang="en-US" sz="1200" b="0" i="0" cap="none" baseline="0" dirty="0">
                <a:latin typeface="+mn-lt"/>
              </a:rPr>
              <a:t>Note:  Typically either to bring a divine message to man, or to execute His will on earth</a:t>
            </a:r>
          </a:p>
          <a:p>
            <a:pPr marL="1089708" lvl="2" indent="-175308">
              <a:buFont typeface="Arial" panose="020B0604020202020204" pitchFamily="34" charset="0"/>
              <a:buChar char="•"/>
            </a:pPr>
            <a:r>
              <a:rPr lang="en-US" sz="1200" b="0" i="0" cap="none" baseline="0" dirty="0">
                <a:latin typeface="+mn-lt"/>
              </a:rPr>
              <a:t>The first angel came out of the temple and proclaimed the time of Reaping had come (15)</a:t>
            </a:r>
          </a:p>
          <a:p>
            <a:pPr marL="1089708" lvl="2" indent="-175308">
              <a:buFont typeface="Arial" panose="020B0604020202020204" pitchFamily="34" charset="0"/>
              <a:buChar char="•"/>
            </a:pPr>
            <a:r>
              <a:rPr lang="en-US" sz="1200" b="0" i="0" cap="none" baseline="0" dirty="0">
                <a:latin typeface="+mn-lt"/>
              </a:rPr>
              <a:t>The second angel came out of the temple to execute God’s judgment with the sickle of harvest (17,19)</a:t>
            </a:r>
          </a:p>
          <a:p>
            <a:pPr marL="1089708" lvl="2" indent="-175308">
              <a:buFont typeface="Arial" panose="020B0604020202020204" pitchFamily="34" charset="0"/>
              <a:buChar char="•"/>
            </a:pPr>
            <a:r>
              <a:rPr lang="en-US" sz="1200" b="0" i="0" cap="none" baseline="0" dirty="0">
                <a:latin typeface="+mn-lt"/>
              </a:rPr>
              <a:t>The third angel to proclaim the reaping of the wicked (18)</a:t>
            </a:r>
          </a:p>
          <a:p>
            <a:pPr marL="1546908" lvl="3" indent="-175308">
              <a:buFont typeface="Arial" panose="020B0604020202020204" pitchFamily="34" charset="0"/>
              <a:buChar char="•"/>
            </a:pPr>
            <a:r>
              <a:rPr lang="en-US" sz="1200" b="0" i="0" cap="none" baseline="0" dirty="0">
                <a:latin typeface="+mn-lt"/>
              </a:rPr>
              <a:t>Note:  This third angel was given </a:t>
            </a:r>
            <a:r>
              <a:rPr lang="en-US" sz="1200" b="0" i="1" cap="none" baseline="0" dirty="0">
                <a:latin typeface="+mn-lt"/>
              </a:rPr>
              <a:t>“power over fire”, </a:t>
            </a:r>
            <a:r>
              <a:rPr lang="en-US" sz="1200" b="0" i="0" cap="none" baseline="0" dirty="0">
                <a:latin typeface="+mn-lt"/>
              </a:rPr>
              <a:t>coming from the altar (18)</a:t>
            </a:r>
          </a:p>
          <a:p>
            <a:pPr marL="1546908" lvl="3" indent="-175308">
              <a:buFont typeface="Arial" panose="020B0604020202020204" pitchFamily="34" charset="0"/>
              <a:buChar char="•"/>
            </a:pPr>
            <a:r>
              <a:rPr lang="en-US" sz="1200" b="0" i="0" cap="none" baseline="0" dirty="0">
                <a:latin typeface="+mn-lt"/>
              </a:rPr>
              <a:t>Barnes indicates this signaled destruction, noting the nature of God’s judgment of the wicked</a:t>
            </a:r>
          </a:p>
          <a:p>
            <a:pPr marL="1546908" lvl="3" indent="-175308">
              <a:buFont typeface="Arial" panose="020B0604020202020204" pitchFamily="34" charset="0"/>
              <a:buChar char="•"/>
            </a:pPr>
            <a:r>
              <a:rPr lang="en-US" sz="1200" b="0" i="0" cap="none" baseline="0" dirty="0">
                <a:latin typeface="+mn-lt"/>
              </a:rPr>
              <a:t>Consider fire before the altar of God is used to burn incense (the prayers of the saints)</a:t>
            </a:r>
          </a:p>
          <a:p>
            <a:pPr marL="1546908" lvl="3" indent="-175308">
              <a:buFont typeface="Arial" panose="020B0604020202020204" pitchFamily="34" charset="0"/>
              <a:buChar char="•"/>
            </a:pPr>
            <a:r>
              <a:rPr lang="en-US" sz="1200" b="0" i="0" cap="none" baseline="0" dirty="0">
                <a:latin typeface="+mn-lt"/>
              </a:rPr>
              <a:t>But, fire also consumes, and is an appropriate symbol to use of the judgment of the wicked.</a:t>
            </a:r>
          </a:p>
          <a:p>
            <a:pPr marL="175308" lvl="0" indent="-175308">
              <a:buFont typeface="Arial" panose="020B0604020202020204" pitchFamily="34" charset="0"/>
              <a:buChar char="•"/>
            </a:pPr>
            <a:r>
              <a:rPr lang="en-US" sz="1200" b="1" i="0" cap="none" baseline="0" dirty="0">
                <a:latin typeface="+mn-lt"/>
              </a:rPr>
              <a:t>Ripe grapes (18)</a:t>
            </a:r>
          </a:p>
          <a:p>
            <a:pPr marL="632508" lvl="1" indent="-175308">
              <a:buFont typeface="Arial" panose="020B0604020202020204" pitchFamily="34" charset="0"/>
              <a:buChar char="•"/>
            </a:pPr>
            <a:r>
              <a:rPr lang="en-US" sz="1200" b="0" i="0" cap="none" baseline="0" dirty="0">
                <a:latin typeface="+mn-lt"/>
              </a:rPr>
              <a:t>Indicates the fullness of the wickedness present in that time, bringing God’s judgment against this world power.</a:t>
            </a:r>
          </a:p>
          <a:p>
            <a:pPr marL="632508" lvl="1" indent="-175308">
              <a:buFont typeface="Arial" panose="020B0604020202020204" pitchFamily="34" charset="0"/>
              <a:buChar char="•"/>
            </a:pPr>
            <a:r>
              <a:rPr lang="en-US" sz="1200" b="0" i="0" cap="none" baseline="0" dirty="0">
                <a:latin typeface="+mn-lt"/>
              </a:rPr>
              <a:t>When wickedness is full, it is a righteous thing for God to bring judgment!</a:t>
            </a:r>
          </a:p>
          <a:p>
            <a:pPr marL="632508" lvl="1" indent="-175308">
              <a:buFont typeface="Arial" panose="020B0604020202020204" pitchFamily="34" charset="0"/>
              <a:buChar char="•"/>
            </a:pPr>
            <a:r>
              <a:rPr lang="en-US" sz="1200" b="0" i="0" cap="none" baseline="0" dirty="0">
                <a:latin typeface="+mn-lt"/>
              </a:rPr>
              <a:t>(Note:  God delayed Abraham’s descendants conquering Canaan, because the grapes were not yet ripe!)</a:t>
            </a:r>
          </a:p>
          <a:p>
            <a:pPr marL="0" lvl="0" indent="0">
              <a:buFont typeface="Arial" panose="020B0604020202020204" pitchFamily="34" charset="0"/>
              <a:buNone/>
            </a:pPr>
            <a:r>
              <a:rPr lang="en-US" sz="1200" b="1" i="0" cap="none" baseline="0" dirty="0">
                <a:latin typeface="+mn-lt"/>
              </a:rPr>
              <a:t>(Genesis 15:15-6) [God to Abraham], </a:t>
            </a:r>
            <a:r>
              <a:rPr lang="en-US" sz="1200" b="0" i="1" cap="none" baseline="0" dirty="0">
                <a:latin typeface="+mn-lt"/>
              </a:rPr>
              <a:t>“</a:t>
            </a:r>
            <a:r>
              <a:rPr lang="en-US" i="1" dirty="0"/>
              <a:t>Now as for you, you shall go to your fathers in peace; you shall be buried at a good old age.</a:t>
            </a:r>
            <a:r>
              <a:rPr lang="en-US" i="1" baseline="30000" dirty="0"/>
              <a:t> 16</a:t>
            </a:r>
            <a:r>
              <a:rPr lang="en-US" i="1" dirty="0"/>
              <a:t> But in the fourth generation they shall return here, for </a:t>
            </a:r>
            <a:r>
              <a:rPr lang="en-US" i="1" u="sng" dirty="0"/>
              <a:t>the iniquity of the Amorites is not yet complete</a:t>
            </a:r>
            <a:r>
              <a:rPr lang="en-US" i="1" dirty="0"/>
              <a:t>.”</a:t>
            </a:r>
            <a:endParaRPr lang="en-US" sz="1200" b="0" i="1" cap="none" baseline="0" dirty="0">
              <a:latin typeface="+mn-lt"/>
            </a:endParaRPr>
          </a:p>
          <a:p>
            <a:pPr marL="175308" lvl="0" indent="-175308">
              <a:buFont typeface="Arial" panose="020B0604020202020204" pitchFamily="34" charset="0"/>
              <a:buChar char="•"/>
            </a:pPr>
            <a:r>
              <a:rPr lang="en-US" sz="1200" b="1" i="0" cap="none" baseline="0" dirty="0">
                <a:latin typeface="+mn-lt"/>
              </a:rPr>
              <a:t>Vine of the earth (19)</a:t>
            </a:r>
          </a:p>
          <a:p>
            <a:pPr marL="632508" lvl="1" indent="-175308">
              <a:buFont typeface="Arial" panose="020B0604020202020204" pitchFamily="34" charset="0"/>
              <a:buChar char="•"/>
            </a:pPr>
            <a:r>
              <a:rPr lang="en-US" sz="1200" b="0" i="0" cap="none" baseline="0" dirty="0" err="1">
                <a:latin typeface="+mn-lt"/>
              </a:rPr>
              <a:t>Harkrider</a:t>
            </a:r>
            <a:r>
              <a:rPr lang="en-US" sz="1200" b="0" i="0" cap="none" baseline="0" dirty="0">
                <a:latin typeface="+mn-lt"/>
              </a:rPr>
              <a:t>”  “The vine of the earth stands in contrast to the true vine who is Christ (John 15:1-8). All those who leave God out of their lives will be cast into the winepress of His wrath.”</a:t>
            </a:r>
          </a:p>
          <a:p>
            <a:pPr marL="175308" lvl="0" indent="-175308">
              <a:buFont typeface="Arial" panose="020B0604020202020204" pitchFamily="34" charset="0"/>
              <a:buChar char="•"/>
            </a:pPr>
            <a:r>
              <a:rPr lang="en-US" sz="1200" b="1" i="0" cap="none" baseline="0" dirty="0">
                <a:latin typeface="+mn-lt"/>
              </a:rPr>
              <a:t>Great winepress of the wrath of God (19)</a:t>
            </a:r>
          </a:p>
          <a:p>
            <a:pPr marL="632508" lvl="1" indent="-175308">
              <a:buFont typeface="Arial" panose="020B0604020202020204" pitchFamily="34" charset="0"/>
              <a:buChar char="•"/>
            </a:pPr>
            <a:r>
              <a:rPr lang="en-US" sz="1200" b="0" i="0" cap="none" baseline="0" dirty="0">
                <a:latin typeface="+mn-lt"/>
              </a:rPr>
              <a:t>Consider the reference to Christ dealing out punishment to the Beast, false prophet (and eventually the Dragon himself)</a:t>
            </a:r>
          </a:p>
          <a:p>
            <a:pPr marL="0" lvl="0" indent="0">
              <a:buFont typeface="Arial" panose="020B0604020202020204" pitchFamily="34" charset="0"/>
              <a:buNone/>
            </a:pPr>
            <a:r>
              <a:rPr lang="en-US" sz="1200" b="1" i="0" cap="none" baseline="0" dirty="0">
                <a:latin typeface="+mn-lt"/>
              </a:rPr>
              <a:t>(19:15-16), </a:t>
            </a:r>
            <a:r>
              <a:rPr lang="en-US" sz="1200" b="0" i="1" cap="none" baseline="0" dirty="0">
                <a:latin typeface="+mn-lt"/>
              </a:rPr>
              <a:t>“</a:t>
            </a:r>
            <a:r>
              <a:rPr lang="en-US" i="1" dirty="0"/>
              <a:t>Now out of His mouth goes a sharp sword, that with it He should strike the nations. And He Himself will rule them with a rod of iron. He Himself treads the winepress of the fierceness and wrath of Almighty God.</a:t>
            </a:r>
            <a:r>
              <a:rPr lang="en-US" i="1" baseline="30000" dirty="0"/>
              <a:t> 16</a:t>
            </a:r>
            <a:r>
              <a:rPr lang="en-US" i="1" dirty="0"/>
              <a:t> And He has on His robe and on His thigh a name written: KING OF KINGS AND LORD OF LORDS.”</a:t>
            </a:r>
          </a:p>
          <a:p>
            <a:pPr marL="628650" lvl="1" indent="-171450">
              <a:buFont typeface="Arial" panose="020B0604020202020204" pitchFamily="34" charset="0"/>
              <a:buChar char="•"/>
            </a:pPr>
            <a:r>
              <a:rPr lang="en-US" sz="1200" b="0" i="0" cap="none" baseline="0" dirty="0">
                <a:latin typeface="+mn-lt"/>
              </a:rPr>
              <a:t>Again, a symbol of judgment.  What is the end of grapes when they are ripe?  They go into the press.  What happens when the wickedness of men are complete?  They go into the “winepress” of God’s wrath.</a:t>
            </a:r>
          </a:p>
          <a:p>
            <a:pPr marL="175308" lvl="0" indent="-175308">
              <a:buFont typeface="Arial" panose="020B0604020202020204" pitchFamily="34" charset="0"/>
              <a:buChar char="•"/>
            </a:pPr>
            <a:r>
              <a:rPr lang="en-US" sz="1200" b="1" i="0" cap="none" baseline="0" dirty="0">
                <a:latin typeface="+mn-lt"/>
              </a:rPr>
              <a:t>Blood out of the winepress (20)</a:t>
            </a:r>
          </a:p>
          <a:p>
            <a:pPr marL="632508" lvl="1" indent="-175308">
              <a:buFont typeface="Arial" panose="020B0604020202020204" pitchFamily="34" charset="0"/>
              <a:buChar char="•"/>
            </a:pPr>
            <a:r>
              <a:rPr lang="en-US" sz="1200" b="0" i="0" cap="none" baseline="0" dirty="0">
                <a:latin typeface="+mn-lt"/>
              </a:rPr>
              <a:t>Blood and </a:t>
            </a:r>
            <a:r>
              <a:rPr lang="en-US" sz="1200" b="0" i="0" cap="none" baseline="0" dirty="0" err="1">
                <a:latin typeface="+mn-lt"/>
              </a:rPr>
              <a:t>grapejuice</a:t>
            </a:r>
            <a:r>
              <a:rPr lang="en-US" sz="1200" b="0" i="0" cap="none" baseline="0" dirty="0">
                <a:latin typeface="+mn-lt"/>
              </a:rPr>
              <a:t> are familiar to us (the Lord’s Supper as symbol)</a:t>
            </a:r>
          </a:p>
          <a:p>
            <a:pPr marL="632508" lvl="1" indent="-175308">
              <a:buFont typeface="Arial" panose="020B0604020202020204" pitchFamily="34" charset="0"/>
              <a:buChar char="•"/>
            </a:pPr>
            <a:r>
              <a:rPr lang="en-US" sz="1200" b="0" i="0" cap="none" baseline="0" dirty="0">
                <a:latin typeface="+mn-lt"/>
              </a:rPr>
              <a:t>Blood here seems to indicate the finality of God’s judgment on the wicked.  Together with the amount mentioned in the text, it is breathtaking both in gore and extent.</a:t>
            </a:r>
          </a:p>
          <a:p>
            <a:pPr marL="175308" lvl="0" indent="-175308">
              <a:buFont typeface="Arial" panose="020B0604020202020204" pitchFamily="34" charset="0"/>
              <a:buChar char="•"/>
            </a:pPr>
            <a:r>
              <a:rPr lang="en-US" sz="1200" b="1" i="0" cap="none" baseline="0" dirty="0">
                <a:latin typeface="+mn-lt"/>
              </a:rPr>
              <a:t>1600 furlongs (20)</a:t>
            </a:r>
          </a:p>
          <a:p>
            <a:pPr marL="632508" lvl="1" indent="-175308">
              <a:buFont typeface="Arial" panose="020B0604020202020204" pitchFamily="34" charset="0"/>
              <a:buChar char="•"/>
            </a:pPr>
            <a:r>
              <a:rPr lang="en-US" sz="1200" b="0" i="0" cap="none" baseline="0" dirty="0">
                <a:latin typeface="+mn-lt"/>
              </a:rPr>
              <a:t>Not sure of the significance of the number. </a:t>
            </a:r>
          </a:p>
          <a:p>
            <a:pPr marL="632508" lvl="1" indent="-175308">
              <a:buFont typeface="Arial" panose="020B0604020202020204" pitchFamily="34" charset="0"/>
              <a:buChar char="•"/>
            </a:pPr>
            <a:r>
              <a:rPr lang="en-US" sz="1200" b="0" i="0" cap="none" baseline="0" dirty="0">
                <a:latin typeface="+mn-lt"/>
              </a:rPr>
              <a:t>A river of blood from the ungodly, its depth to the bridle of a horse.  Its length over 200 miles.</a:t>
            </a:r>
          </a:p>
          <a:p>
            <a:pPr marL="632508" lvl="1" indent="-175308">
              <a:buFont typeface="Arial" panose="020B0604020202020204" pitchFamily="34" charset="0"/>
              <a:buChar char="•"/>
            </a:pPr>
            <a:r>
              <a:rPr lang="en-US" sz="1200" b="0" i="0" cap="none" baseline="0" dirty="0">
                <a:latin typeface="+mn-lt"/>
              </a:rPr>
              <a:t>Obviously not literal.</a:t>
            </a:r>
          </a:p>
          <a:p>
            <a:pPr marL="632508" lvl="1" indent="-175308">
              <a:buFont typeface="Arial" panose="020B0604020202020204" pitchFamily="34" charset="0"/>
              <a:buChar char="•"/>
            </a:pPr>
            <a:r>
              <a:rPr lang="en-US" sz="1200" b="0" i="0" cap="none" baseline="0" dirty="0">
                <a:latin typeface="+mn-lt"/>
              </a:rPr>
              <a:t>Homer Hailey:  “Probably the picture intends only to indicate the magnitude and completeness of judgment. Some have sought to explain the 1600 as four, the world number, multiplied by itself, then multiplied by ten times ten, giving the idea of earthly completeness.  I have no better suggestion. The picture indicates the gory completeness of God’s judgment upon the wicked, as the horsemen wade through a sea of blood that reaches to the bridles.”</a:t>
            </a:r>
          </a:p>
          <a:p>
            <a:pPr marL="632508" lvl="1" indent="-175308">
              <a:buFont typeface="Arial" panose="020B0604020202020204" pitchFamily="34" charset="0"/>
              <a:buChar char="•"/>
            </a:pPr>
            <a:endParaRPr lang="en-US" sz="1200" b="0" i="0" cap="none" baseline="0" dirty="0">
              <a:latin typeface="+mn-lt"/>
            </a:endParaRPr>
          </a:p>
          <a:p>
            <a:pPr marL="0" lvl="0" indent="0">
              <a:buFont typeface="Arial" panose="020B0604020202020204" pitchFamily="34" charset="0"/>
              <a:buNone/>
            </a:pPr>
            <a:r>
              <a:rPr lang="en-US" sz="1200" b="1" i="0" cap="none" baseline="0" dirty="0">
                <a:latin typeface="+mn-lt"/>
              </a:rPr>
              <a:t>One final note, alluded to earlier in our study:</a:t>
            </a:r>
          </a:p>
          <a:p>
            <a:pPr marL="628650" lvl="1" indent="-171450">
              <a:buFont typeface="Arial" panose="020B0604020202020204" pitchFamily="34" charset="0"/>
              <a:buChar char="•"/>
            </a:pPr>
            <a:r>
              <a:rPr lang="en-US" sz="1200" b="0" i="0" cap="none" baseline="0" dirty="0">
                <a:latin typeface="+mn-lt"/>
              </a:rPr>
              <a:t>This seems to indicate the judgment of God upon Babylon, not the final judgment</a:t>
            </a:r>
          </a:p>
          <a:p>
            <a:pPr marL="628650" lvl="1" indent="-171450">
              <a:buFont typeface="Arial" panose="020B0604020202020204" pitchFamily="34" charset="0"/>
              <a:buChar char="•"/>
            </a:pPr>
            <a:r>
              <a:rPr lang="en-US" sz="1200" b="0" i="0" cap="none" baseline="0" dirty="0">
                <a:latin typeface="+mn-lt"/>
              </a:rPr>
              <a:t>Having said that, it serves as a suitable foreshadowing of the final judgment, and the end of the wicked.</a:t>
            </a:r>
          </a:p>
          <a:p>
            <a:pPr marL="175308" lvl="0" indent="-175308">
              <a:buFont typeface="Arial" panose="020B0604020202020204" pitchFamily="34" charset="0"/>
              <a:buChar char="•"/>
            </a:pPr>
            <a:endParaRPr lang="en-US" sz="1200" b="1" i="0" cap="none" baseline="0" dirty="0">
              <a:latin typeface="+mn-lt"/>
            </a:endParaRPr>
          </a:p>
          <a:p>
            <a:pPr marL="175308" lvl="0" indent="-175308">
              <a:buFont typeface="Arial" panose="020B0604020202020204" pitchFamily="34" charset="0"/>
              <a:buChar char="•"/>
            </a:pPr>
            <a:r>
              <a:rPr lang="en-US" sz="1200" b="1" i="0" cap="none" baseline="0" dirty="0">
                <a:latin typeface="+mn-lt"/>
              </a:rPr>
              <a:t>Next Scene, 15 (15:1-8) [Introduction of the Seven Final Plagues]</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909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Introductory thoughts:  </a:t>
            </a:r>
          </a:p>
          <a:p>
            <a:pPr marL="171450" indent="-171450">
              <a:buFont typeface="Arial" panose="020B0604020202020204" pitchFamily="34" charset="0"/>
              <a:buChar char="•"/>
            </a:pPr>
            <a:r>
              <a:rPr lang="en-US" sz="1200" b="1" i="0" dirty="0"/>
              <a:t>Previous three chapters show the spiritual reasons behind the struggle Christians were having (persecutions)</a:t>
            </a:r>
          </a:p>
          <a:p>
            <a:pPr marL="628650" lvl="1" indent="-171450">
              <a:buFont typeface="Arial" panose="020B0604020202020204" pitchFamily="34" charset="0"/>
              <a:buChar char="•"/>
            </a:pPr>
            <a:r>
              <a:rPr lang="en-US" sz="1200" b="0" i="0" dirty="0"/>
              <a:t>The dragon, and two allies (Beast of Sea &amp; Earth/False Prophet) all identified.</a:t>
            </a:r>
          </a:p>
          <a:p>
            <a:pPr marL="628650" lvl="1" indent="-171450">
              <a:buFont typeface="Arial" panose="020B0604020202020204" pitchFamily="34" charset="0"/>
              <a:buChar char="•"/>
            </a:pPr>
            <a:r>
              <a:rPr lang="en-US" sz="1200" b="0" i="0" dirty="0"/>
              <a:t>We then see the attempt of the dragon, once he lost in heaven, to destroy the kingdom of God on earth</a:t>
            </a:r>
          </a:p>
          <a:p>
            <a:pPr marL="628650" lvl="1" indent="-171450">
              <a:buFont typeface="Arial" panose="020B0604020202020204" pitchFamily="34" charset="0"/>
              <a:buChar char="•"/>
            </a:pPr>
            <a:r>
              <a:rPr lang="en-US" sz="1200" b="0" i="0" dirty="0"/>
              <a:t>We see the end state of the church in heaven, in glory and victory</a:t>
            </a:r>
          </a:p>
          <a:p>
            <a:pPr marL="628650" lvl="1" indent="-171450">
              <a:buFont typeface="Arial" panose="020B0604020202020204" pitchFamily="34" charset="0"/>
              <a:buChar char="•"/>
            </a:pPr>
            <a:r>
              <a:rPr lang="en-US" sz="1200" b="0" i="0" dirty="0"/>
              <a:t>We see the followers of Satan cast into the great winepress of God’s wrath</a:t>
            </a:r>
          </a:p>
          <a:p>
            <a:pPr marL="171450" lvl="0" indent="-171450">
              <a:buFont typeface="Arial" panose="020B0604020202020204" pitchFamily="34" charset="0"/>
              <a:buChar char="•"/>
            </a:pPr>
            <a:r>
              <a:rPr lang="en-US" sz="1200" b="1" i="0" dirty="0"/>
              <a:t>In our next two scenes, we will see the details of this judgment of God upon the wicked</a:t>
            </a:r>
          </a:p>
          <a:p>
            <a:pPr marL="628650" lvl="1" indent="-171450">
              <a:buFont typeface="Arial" panose="020B0604020202020204" pitchFamily="34" charset="0"/>
              <a:buChar char="•"/>
            </a:pPr>
            <a:r>
              <a:rPr lang="en-US" sz="1200" b="0" i="0" dirty="0"/>
              <a:t>Our discussion will start with an introduction here in chapter 15.  The pouring out of the 7 bowls of God’s wrath upon the world.</a:t>
            </a:r>
          </a:p>
          <a:p>
            <a:pPr marL="628650" lvl="1" indent="-171450">
              <a:buFont typeface="Arial" panose="020B0604020202020204" pitchFamily="34" charset="0"/>
              <a:buChar char="•"/>
            </a:pPr>
            <a:r>
              <a:rPr lang="en-US" sz="1200" b="0" i="0" dirty="0"/>
              <a:t>Chapter 16 describes these plagues of God’s judgment upon the earth</a:t>
            </a:r>
          </a:p>
          <a:p>
            <a:pPr marL="171450" lvl="0" indent="-171450">
              <a:buFont typeface="Arial" panose="020B0604020202020204" pitchFamily="34" charset="0"/>
              <a:buChar char="•"/>
            </a:pPr>
            <a:endParaRPr lang="en-US" sz="1200" b="1" dirty="0"/>
          </a:p>
          <a:p>
            <a:r>
              <a:rPr lang="en-US" sz="1200" b="1" dirty="0"/>
              <a:t>Scene 15 (Chapter 15:1-8) Introduction to the final 7 Plagues</a:t>
            </a:r>
          </a:p>
          <a:p>
            <a:r>
              <a:rPr lang="en-US" sz="1200" b="1" dirty="0"/>
              <a:t>READ THE TEXT</a:t>
            </a:r>
          </a:p>
          <a:p>
            <a:endParaRPr lang="en-US" sz="1200" b="1" i="1" dirty="0"/>
          </a:p>
          <a:p>
            <a:pPr marL="171450" indent="-171450">
              <a:buFont typeface="Arial" panose="020B0604020202020204" pitchFamily="34" charset="0"/>
              <a:buChar char="•"/>
            </a:pPr>
            <a:r>
              <a:rPr lang="en-US" sz="1200" b="1" i="0" dirty="0"/>
              <a:t>My Thoughts</a:t>
            </a:r>
          </a:p>
          <a:p>
            <a:pPr marL="628650" lvl="1" indent="-171450">
              <a:buFont typeface="Arial" panose="020B0604020202020204" pitchFamily="34" charset="0"/>
              <a:buChar char="•"/>
            </a:pPr>
            <a:r>
              <a:rPr lang="en-US" sz="1200" b="1" i="0" dirty="0"/>
              <a:t>Consider John’s words – “great and marvelous”</a:t>
            </a:r>
          </a:p>
          <a:p>
            <a:pPr marL="1085850" lvl="2" indent="-171450">
              <a:buFont typeface="Arial" panose="020B0604020202020204" pitchFamily="34" charset="0"/>
              <a:buChar char="•"/>
            </a:pPr>
            <a:r>
              <a:rPr lang="en-US" sz="1200" b="0" i="0" dirty="0"/>
              <a:t>The scene is describing the wrath of God being visited upon the earth, and yet John considered it a “great and marvelous” thing.</a:t>
            </a:r>
          </a:p>
          <a:p>
            <a:pPr marL="0" lvl="0" indent="0">
              <a:buFont typeface="Arial" panose="020B0604020202020204" pitchFamily="34" charset="0"/>
              <a:buNone/>
            </a:pPr>
            <a:r>
              <a:rPr lang="en-US" sz="1200" b="1" i="0" dirty="0"/>
              <a:t>(</a:t>
            </a:r>
            <a:r>
              <a:rPr lang="en-US" b="1" dirty="0"/>
              <a:t>2 Thessalonians 1:6-7), </a:t>
            </a:r>
            <a:r>
              <a:rPr lang="en-US" i="1" dirty="0"/>
              <a:t>“since it is a righteous thing with God to repay with tribulation those who trouble you,</a:t>
            </a:r>
            <a:r>
              <a:rPr lang="en-US" i="1" baseline="30000" dirty="0"/>
              <a:t> 7</a:t>
            </a:r>
            <a:r>
              <a:rPr lang="en-US" i="1" dirty="0"/>
              <a:t> and to give you who </a:t>
            </a:r>
            <a:r>
              <a:rPr lang="en-US" b="1" i="1" dirty="0"/>
              <a:t>are troubled rest with us when the Lord Jesus is revealed from heaven with His mighty angels</a:t>
            </a:r>
            <a:r>
              <a:rPr lang="en-US" sz="1200" b="1" i="1" dirty="0"/>
              <a:t>.”</a:t>
            </a:r>
          </a:p>
          <a:p>
            <a:pPr marL="628650" lvl="1" indent="-171450">
              <a:buFont typeface="Arial" panose="020B0604020202020204" pitchFamily="34" charset="0"/>
              <a:buChar char="•"/>
            </a:pPr>
            <a:r>
              <a:rPr lang="en-US" sz="1200" b="1" i="0" dirty="0"/>
              <a:t>Gratefulness at the vision of those who have victory standing on the sea of glass.</a:t>
            </a:r>
          </a:p>
          <a:p>
            <a:pPr marL="1085850" lvl="2" indent="-171450">
              <a:buFont typeface="Arial" panose="020B0604020202020204" pitchFamily="34" charset="0"/>
              <a:buChar char="•"/>
            </a:pPr>
            <a:r>
              <a:rPr lang="en-US" sz="1200" b="0" i="0" dirty="0"/>
              <a:t>This “sea of glass first represented in (4:6). Before the throne of God</a:t>
            </a:r>
          </a:p>
          <a:p>
            <a:pPr marL="628650" lvl="1" indent="-171450">
              <a:buFont typeface="Arial" panose="020B0604020202020204" pitchFamily="34" charset="0"/>
              <a:buChar char="•"/>
            </a:pPr>
            <a:r>
              <a:rPr lang="en-US" sz="1200" b="1" i="0" dirty="0"/>
              <a:t>Rejoicing at the song of Praise of God</a:t>
            </a:r>
          </a:p>
          <a:p>
            <a:pPr marL="1085850" lvl="2" indent="-171450">
              <a:buFont typeface="Arial" panose="020B0604020202020204" pitchFamily="34" charset="0"/>
              <a:buChar char="•"/>
            </a:pPr>
            <a:r>
              <a:rPr lang="en-US" sz="1200" b="0" i="0" dirty="0"/>
              <a:t>How many times have we seen these songs of praise?  (4:8,11; 5:9-14; 6:12; 11:7-18; 15:3-4; 16:5-6; 19:5-7)</a:t>
            </a:r>
          </a:p>
          <a:p>
            <a:pPr marL="1085850" lvl="2" indent="-171450">
              <a:buFont typeface="Arial" panose="020B0604020202020204" pitchFamily="34" charset="0"/>
              <a:buChar char="•"/>
            </a:pPr>
            <a:endParaRPr lang="en-US" sz="1200" b="0" i="0" dirty="0"/>
          </a:p>
          <a:p>
            <a:pPr marL="0" lvl="0" indent="0">
              <a:buFont typeface="Arial" panose="020B0604020202020204" pitchFamily="34" charset="0"/>
              <a:buNone/>
            </a:pPr>
            <a:r>
              <a:rPr lang="en-US" sz="1200" b="1" i="0" u="sng" dirty="0"/>
              <a:t>To start 10/10, I said we would read over the songs of praise mentioned in point above.  That is the starting place</a:t>
            </a:r>
          </a:p>
          <a:p>
            <a:pPr marL="914400" lvl="2" indent="0">
              <a:buFont typeface="Arial" panose="020B0604020202020204" pitchFamily="34" charset="0"/>
              <a:buNone/>
            </a:pPr>
            <a:endParaRPr lang="en-US" sz="1200" b="0" i="0" dirty="0"/>
          </a:p>
          <a:p>
            <a:pPr marL="628650" lvl="1" indent="-171450">
              <a:buFont typeface="Arial" panose="020B0604020202020204" pitchFamily="34" charset="0"/>
              <a:buChar char="•"/>
            </a:pPr>
            <a:r>
              <a:rPr lang="en-US" sz="1200" b="1" i="0" dirty="0"/>
              <a:t>Vindication as heaven is opened up, and the seven angels descend with the bowls of God’s wrath</a:t>
            </a:r>
          </a:p>
          <a:p>
            <a:pPr marL="628650" lvl="1" indent="-171450">
              <a:buFont typeface="Arial" panose="020B0604020202020204" pitchFamily="34" charset="0"/>
              <a:buChar char="•"/>
            </a:pPr>
            <a:r>
              <a:rPr lang="en-US" sz="1200" b="1" i="0" dirty="0"/>
              <a:t>The scene of verse 8 , with the smoke of God’s glory filling the temple should cause us awe and fear as we consider the power of God.</a:t>
            </a:r>
          </a:p>
        </p:txBody>
      </p:sp>
      <p:sp>
        <p:nvSpPr>
          <p:cNvPr id="4" name="Slide Number Placeholder 3"/>
          <p:cNvSpPr>
            <a:spLocks noGrp="1"/>
          </p:cNvSpPr>
          <p:nvPr>
            <p:ph type="sldNum" sz="quarter" idx="5"/>
          </p:nvPr>
        </p:nvSpPr>
        <p:spPr>
          <a:xfrm>
            <a:off x="3995217" y="8632038"/>
            <a:ext cx="3056414" cy="467071"/>
          </a:xfrm>
          <a:prstGeom prst="rect">
            <a:avLst/>
          </a:prstGeom>
        </p:spPr>
        <p:txBody>
          <a:bodyPr lIns="93497" tIns="46749" rIns="93497" bIns="46749"/>
          <a:lstStyle/>
          <a:p>
            <a:pPr marL="0" marR="0" lvl="0" indent="0" algn="r" defTabSz="934974" rtl="0" eaLnBrk="1" fontAlgn="auto" latinLnBrk="0" hangingPunct="1">
              <a:lnSpc>
                <a:spcPct val="100000"/>
              </a:lnSpc>
              <a:spcBef>
                <a:spcPts val="0"/>
              </a:spcBef>
              <a:spcAft>
                <a:spcPts val="0"/>
              </a:spcAft>
              <a:buClrTx/>
              <a:buSzTx/>
              <a:buFontTx/>
              <a:buNone/>
              <a:tabLst/>
              <a:defRPr/>
            </a:pPr>
            <a:fld id="{EDE166EB-2AC6-4A9B-85EA-7F8E3515F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44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FEF1-EF49-4CD0-B1FA-8B4AFB6B5F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0D66E-1AA4-4664-9851-BB1FB8667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9AB837-440E-4262-9FC7-9615DB3A874C}"/>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9C597979-FDE2-42D7-9089-E0BA99D47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5CB97-9D68-46E5-9085-D0BFF6D9D1EE}"/>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50006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90B0-D903-4582-AEF1-49E40CEE4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99AE6-C9AD-4BA9-B52B-629B86BEF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22598-FB5F-4722-A92D-3A9E12C2A3D6}"/>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CC711B29-B494-4AAC-A8B1-D669E5180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A5525-7841-4B83-BE02-1788C50CC6B8}"/>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296008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3F47F-AB63-4B7F-9C2C-1D161B0E82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44E5D-0771-44A9-9145-E22690C09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DAD1-FF1C-4C28-8E3D-65D1083EA1F1}"/>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3F49FE4A-7362-41B1-8A14-03A86F7DC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A2CBA-A610-4377-A7DA-648BADDAC253}"/>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279131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7645-21FC-4D99-BAB1-B1912E3B4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916FD-BDB6-47BA-8205-6FFA1C92A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08CCB-FEFC-4C95-BC70-BF1B4730E533}"/>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677F277E-5FE2-47B8-8617-8D39B359D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0C5B4-EF96-49D2-9728-ED3810D38F5F}"/>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393711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90E9-4C76-43AA-911B-CC21A1FE4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8B302A-8072-4635-B328-F5643152D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B9FEEF-F589-4D7D-A743-3FD0E5215010}"/>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E187EE0F-D1D1-4657-88B2-EE7A9544F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59FB7-75F3-4167-B17C-6E69E78E9419}"/>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324999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40D5-6074-4F70-B66F-E090D4B01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7E806-4225-4360-B815-64BA8786F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98B42-1554-4EE0-A122-F2AF236E26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8D500-47EC-4AB3-BF0C-A990AC8AE16E}"/>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6" name="Footer Placeholder 5">
            <a:extLst>
              <a:ext uri="{FF2B5EF4-FFF2-40B4-BE49-F238E27FC236}">
                <a16:creationId xmlns:a16="http://schemas.microsoft.com/office/drawing/2014/main" id="{34EEC563-CDFD-4E70-8E47-249EC9A71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22DDC-549C-406F-BBFB-9E3BEA76903E}"/>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285120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BA69-9A84-4BA3-8C00-F2E1D5ADC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52D37-7559-4A7D-999F-58FCCAF5E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32B80-7AED-4E5B-99EB-C1270BF2A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2EB3D-A2E0-4EBE-8B31-19FD04ABE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51EDE5-2755-4781-9A57-A64E968A98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82588-D159-4029-9D1B-DF6DB67CCBAA}"/>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8" name="Footer Placeholder 7">
            <a:extLst>
              <a:ext uri="{FF2B5EF4-FFF2-40B4-BE49-F238E27FC236}">
                <a16:creationId xmlns:a16="http://schemas.microsoft.com/office/drawing/2014/main" id="{6D6CEFB6-CC13-44BB-A7FA-84A00B41A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58AC2-1825-495E-ACA2-584C9D97E444}"/>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104472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500E-26C7-4048-BE85-D79CFDBAB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6F8A4-F668-4544-A15F-6E7A22047300}"/>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4" name="Footer Placeholder 3">
            <a:extLst>
              <a:ext uri="{FF2B5EF4-FFF2-40B4-BE49-F238E27FC236}">
                <a16:creationId xmlns:a16="http://schemas.microsoft.com/office/drawing/2014/main" id="{C03DA752-9AAD-4752-9F90-66DA78E14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28FEC0-4F69-478A-AFDD-7077043F1207}"/>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198938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6B7BD-2491-4582-BB37-E006E71F3084}"/>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3" name="Footer Placeholder 2">
            <a:extLst>
              <a:ext uri="{FF2B5EF4-FFF2-40B4-BE49-F238E27FC236}">
                <a16:creationId xmlns:a16="http://schemas.microsoft.com/office/drawing/2014/main" id="{C7EEEFE5-6513-4A9F-8F11-65B809AD5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0CE43-93DD-4FF1-904D-C42249F6BBB9}"/>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111045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64A5-FEDB-4C3B-BD08-7C781E1E5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1F71FA-5C93-4265-AFC5-DF1268E65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D38859-C258-4B18-851E-208762E67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7254B-C4FC-4D55-BB58-10E2461C908D}"/>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6" name="Footer Placeholder 5">
            <a:extLst>
              <a:ext uri="{FF2B5EF4-FFF2-40B4-BE49-F238E27FC236}">
                <a16:creationId xmlns:a16="http://schemas.microsoft.com/office/drawing/2014/main" id="{D86A33EA-141B-4956-A4CA-459F433F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456D8-ACCF-44FD-AD2B-727EF7DF81DD}"/>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286913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C978-184A-4CB6-A45F-8482CC971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1A799-C422-4A0C-BD19-156BF1A65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13A4F1-1D2F-42F8-AB40-EB207F626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A32D5-4932-4991-9949-C372D154F898}"/>
              </a:ext>
            </a:extLst>
          </p:cNvPr>
          <p:cNvSpPr>
            <a:spLocks noGrp="1"/>
          </p:cNvSpPr>
          <p:nvPr>
            <p:ph type="dt" sz="half" idx="10"/>
          </p:nvPr>
        </p:nvSpPr>
        <p:spPr/>
        <p:txBody>
          <a:bodyPr/>
          <a:lstStyle/>
          <a:p>
            <a:fld id="{D8886A7C-BC7D-4AB2-A3BC-95EC4004B7F2}" type="datetimeFigureOut">
              <a:rPr lang="en-US" smtClean="0"/>
              <a:t>6/28/2022</a:t>
            </a:fld>
            <a:endParaRPr lang="en-US"/>
          </a:p>
        </p:txBody>
      </p:sp>
      <p:sp>
        <p:nvSpPr>
          <p:cNvPr id="6" name="Footer Placeholder 5">
            <a:extLst>
              <a:ext uri="{FF2B5EF4-FFF2-40B4-BE49-F238E27FC236}">
                <a16:creationId xmlns:a16="http://schemas.microsoft.com/office/drawing/2014/main" id="{D0212B0F-DFBD-4603-8A6D-F40954C7E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FD76-8E05-4F95-AEE6-C8BCD2699A20}"/>
              </a:ext>
            </a:extLst>
          </p:cNvPr>
          <p:cNvSpPr>
            <a:spLocks noGrp="1"/>
          </p:cNvSpPr>
          <p:nvPr>
            <p:ph type="sldNum" sz="quarter" idx="12"/>
          </p:nvPr>
        </p:nvSpPr>
        <p:spPr/>
        <p:txBody>
          <a:bodyPr/>
          <a:lstStyle/>
          <a:p>
            <a:fld id="{988CB5BA-780A-4C37-90FF-92F68AA9D88F}" type="slidenum">
              <a:rPr lang="en-US" smtClean="0"/>
              <a:t>‹#›</a:t>
            </a:fld>
            <a:endParaRPr lang="en-US"/>
          </a:p>
        </p:txBody>
      </p:sp>
    </p:spTree>
    <p:extLst>
      <p:ext uri="{BB962C8B-B14F-4D97-AF65-F5344CB8AC3E}">
        <p14:creationId xmlns:p14="http://schemas.microsoft.com/office/powerpoint/2010/main" val="36759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CECA2-0AC3-4E76-9AE7-36C01E66C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969D8-988A-4335-A62D-0E5B086CD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3FACC-F8C5-4A98-A836-F1E0C36EE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86A7C-BC7D-4AB2-A3BC-95EC4004B7F2}" type="datetimeFigureOut">
              <a:rPr lang="en-US" smtClean="0"/>
              <a:t>6/28/2022</a:t>
            </a:fld>
            <a:endParaRPr lang="en-US"/>
          </a:p>
        </p:txBody>
      </p:sp>
      <p:sp>
        <p:nvSpPr>
          <p:cNvPr id="5" name="Footer Placeholder 4">
            <a:extLst>
              <a:ext uri="{FF2B5EF4-FFF2-40B4-BE49-F238E27FC236}">
                <a16:creationId xmlns:a16="http://schemas.microsoft.com/office/drawing/2014/main" id="{7DEC98A0-5C6E-467C-B9B8-A232E4426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4E2368-3E80-4D86-B366-46F44DE25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CB5BA-780A-4C37-90FF-92F68AA9D88F}" type="slidenum">
              <a:rPr lang="en-US" smtClean="0"/>
              <a:t>‹#›</a:t>
            </a:fld>
            <a:endParaRPr lang="en-US"/>
          </a:p>
        </p:txBody>
      </p:sp>
    </p:spTree>
    <p:extLst>
      <p:ext uri="{BB962C8B-B14F-4D97-AF65-F5344CB8AC3E}">
        <p14:creationId xmlns:p14="http://schemas.microsoft.com/office/powerpoint/2010/main" val="253863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B563-D7E3-4BBB-AC5B-E8A7DCBA3F73}"/>
              </a:ext>
            </a:extLst>
          </p:cNvPr>
          <p:cNvSpPr>
            <a:spLocks noGrp="1"/>
          </p:cNvSpPr>
          <p:nvPr>
            <p:ph type="ctrTitle"/>
          </p:nvPr>
        </p:nvSpPr>
        <p:spPr>
          <a:xfrm>
            <a:off x="1101213" y="2784014"/>
            <a:ext cx="9812593" cy="3616786"/>
          </a:xfrm>
          <a:solidFill>
            <a:srgbClr val="324959"/>
          </a:solidFill>
          <a:ln w="95250" cmpd="thickThin">
            <a:solidFill>
              <a:schemeClr val="tx1"/>
            </a:solidFill>
          </a:ln>
        </p:spPr>
        <p:txBody>
          <a:bodyPr anchor="t">
            <a:normAutofit/>
          </a:bodyPr>
          <a:lstStyle/>
          <a:p>
            <a:pPr>
              <a:lnSpc>
                <a:spcPct val="100000"/>
              </a:lnSpc>
            </a:pPr>
            <a:r>
              <a:rPr lang="en-US" sz="9600" b="1" dirty="0">
                <a:solidFill>
                  <a:schemeClr val="accent5">
                    <a:lumMod val="40000"/>
                    <a:lumOff val="60000"/>
                  </a:schemeClr>
                </a:solidFill>
                <a:latin typeface="BlackSingature" panose="02000A03000000000000" pitchFamily="2" charset="0"/>
              </a:rPr>
              <a:t>Sunday Morning Bible Study</a:t>
            </a:r>
          </a:p>
        </p:txBody>
      </p:sp>
      <p:sp>
        <p:nvSpPr>
          <p:cNvPr id="3" name="Subtitle 2">
            <a:extLst>
              <a:ext uri="{FF2B5EF4-FFF2-40B4-BE49-F238E27FC236}">
                <a16:creationId xmlns:a16="http://schemas.microsoft.com/office/drawing/2014/main" id="{5E3EAFA3-E7DB-485C-BEA9-8E87A0D3911F}"/>
              </a:ext>
            </a:extLst>
          </p:cNvPr>
          <p:cNvSpPr>
            <a:spLocks noGrp="1"/>
          </p:cNvSpPr>
          <p:nvPr>
            <p:ph type="subTitle" idx="1"/>
          </p:nvPr>
        </p:nvSpPr>
        <p:spPr>
          <a:xfrm>
            <a:off x="1401097" y="4345858"/>
            <a:ext cx="9212824" cy="1907457"/>
          </a:xfrm>
        </p:spPr>
        <p:txBody>
          <a:bodyPr>
            <a:normAutofit/>
          </a:bodyPr>
          <a:lstStyle/>
          <a:p>
            <a:pPr>
              <a:lnSpc>
                <a:spcPct val="100000"/>
              </a:lnSpc>
              <a:spcBef>
                <a:spcPts val="0"/>
              </a:spcBef>
            </a:pPr>
            <a:r>
              <a:rPr lang="en-US" sz="3600" dirty="0">
                <a:solidFill>
                  <a:schemeClr val="accent5">
                    <a:lumMod val="40000"/>
                    <a:lumOff val="60000"/>
                  </a:schemeClr>
                </a:solidFill>
              </a:rPr>
              <a:t>“Write the things which you have seen, and the things which are, and the things which will take place after this” (1:19).</a:t>
            </a:r>
          </a:p>
          <a:p>
            <a:endParaRPr lang="en-US" dirty="0"/>
          </a:p>
        </p:txBody>
      </p:sp>
    </p:spTree>
    <p:extLst>
      <p:ext uri="{BB962C8B-B14F-4D97-AF65-F5344CB8AC3E}">
        <p14:creationId xmlns:p14="http://schemas.microsoft.com/office/powerpoint/2010/main" val="3603500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A Consistent Interpretation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212651" y="2020186"/>
            <a:ext cx="11780875" cy="4489138"/>
          </a:xfrm>
        </p:spPr>
        <p:txBody>
          <a:bodyPr>
            <a:noAutofit/>
          </a:bodyPr>
          <a:lstStyle/>
          <a:p>
            <a:pPr marL="914400" indent="-914400">
              <a:buFont typeface="+mj-lt"/>
              <a:buAutoNum type="arabicPeriod"/>
            </a:pPr>
            <a:r>
              <a:rPr lang="en-US" sz="4400" dirty="0">
                <a:solidFill>
                  <a:schemeClr val="accent1">
                    <a:lumMod val="20000"/>
                    <a:lumOff val="80000"/>
                  </a:schemeClr>
                </a:solidFill>
              </a:rPr>
              <a:t>Revelation written for Christians in 1</a:t>
            </a:r>
            <a:r>
              <a:rPr lang="en-US" sz="4400" baseline="30000" dirty="0">
                <a:solidFill>
                  <a:schemeClr val="accent1">
                    <a:lumMod val="20000"/>
                    <a:lumOff val="80000"/>
                  </a:schemeClr>
                </a:solidFill>
              </a:rPr>
              <a:t>st</a:t>
            </a:r>
            <a:r>
              <a:rPr lang="en-US" sz="4400" dirty="0">
                <a:solidFill>
                  <a:schemeClr val="accent1">
                    <a:lumMod val="20000"/>
                    <a:lumOff val="80000"/>
                  </a:schemeClr>
                </a:solidFill>
              </a:rPr>
              <a:t> century</a:t>
            </a:r>
          </a:p>
          <a:p>
            <a:pPr marL="914400" indent="-914400">
              <a:buFont typeface="+mj-lt"/>
              <a:buAutoNum type="arabicPeriod"/>
            </a:pPr>
            <a:r>
              <a:rPr lang="en-US" sz="4400" dirty="0">
                <a:solidFill>
                  <a:schemeClr val="accent1">
                    <a:lumMod val="20000"/>
                    <a:lumOff val="80000"/>
                  </a:schemeClr>
                </a:solidFill>
              </a:rPr>
              <a:t>Written in symbols, can’t be taken literally. Must agree with great context of Bible.</a:t>
            </a:r>
          </a:p>
          <a:p>
            <a:pPr marL="914400" indent="-914400">
              <a:buFont typeface="+mj-lt"/>
              <a:buAutoNum type="arabicPeriod"/>
            </a:pPr>
            <a:r>
              <a:rPr lang="en-US" sz="4400" dirty="0">
                <a:solidFill>
                  <a:schemeClr val="accent1">
                    <a:lumMod val="20000"/>
                    <a:lumOff val="80000"/>
                  </a:schemeClr>
                </a:solidFill>
              </a:rPr>
              <a:t>Look to Old Testament prophets for insight.</a:t>
            </a:r>
          </a:p>
          <a:p>
            <a:pPr marL="914400" indent="-914400">
              <a:buFont typeface="+mj-lt"/>
              <a:buAutoNum type="arabicPeriod"/>
            </a:pPr>
            <a:r>
              <a:rPr lang="en-US" sz="4400" dirty="0">
                <a:solidFill>
                  <a:schemeClr val="accent1">
                    <a:lumMod val="20000"/>
                    <a:lumOff val="80000"/>
                  </a:schemeClr>
                </a:solidFill>
              </a:rPr>
              <a:t>Don’t miss the forest for the trees.</a:t>
            </a:r>
          </a:p>
          <a:p>
            <a:pPr marL="914400" indent="-914400">
              <a:buFont typeface="+mj-lt"/>
              <a:buAutoNum type="arabicPeriod"/>
            </a:pPr>
            <a:r>
              <a:rPr lang="en-US" sz="4400" dirty="0">
                <a:solidFill>
                  <a:schemeClr val="accent1">
                    <a:lumMod val="20000"/>
                    <a:lumOff val="80000"/>
                  </a:schemeClr>
                </a:solidFill>
              </a:rPr>
              <a:t>Understand the difficult in light of the clear.</a:t>
            </a:r>
          </a:p>
        </p:txBody>
      </p:sp>
    </p:spTree>
    <p:extLst>
      <p:ext uri="{BB962C8B-B14F-4D97-AF65-F5344CB8AC3E}">
        <p14:creationId xmlns:p14="http://schemas.microsoft.com/office/powerpoint/2010/main" val="223079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15 (15:1-8)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The scene is intended to introduce the climax of the book.  (What will unfold soon, and in the end).</a:t>
            </a:r>
          </a:p>
          <a:p>
            <a:pPr marL="519113" indent="-519113">
              <a:buFont typeface="Arial" panose="020B0604020202020204" pitchFamily="34" charset="0"/>
              <a:buChar char="•"/>
            </a:pPr>
            <a:r>
              <a:rPr lang="en-US" sz="4000" dirty="0">
                <a:solidFill>
                  <a:srgbClr val="324959"/>
                </a:solidFill>
              </a:rPr>
              <a:t>Remember, the sounding of the 7</a:t>
            </a:r>
            <a:r>
              <a:rPr lang="en-US" sz="4000" baseline="30000" dirty="0">
                <a:solidFill>
                  <a:srgbClr val="324959"/>
                </a:solidFill>
              </a:rPr>
              <a:t>th</a:t>
            </a:r>
            <a:r>
              <a:rPr lang="en-US" sz="4000" dirty="0">
                <a:solidFill>
                  <a:srgbClr val="324959"/>
                </a:solidFill>
              </a:rPr>
              <a:t> trumpet ushers in the 7 bowls of wrath (11:15).</a:t>
            </a:r>
          </a:p>
          <a:p>
            <a:pPr marL="519113" indent="-519113">
              <a:buFont typeface="Arial" panose="020B0604020202020204" pitchFamily="34" charset="0"/>
              <a:buChar char="•"/>
            </a:pPr>
            <a:r>
              <a:rPr lang="en-US" sz="4000" dirty="0">
                <a:solidFill>
                  <a:srgbClr val="324959"/>
                </a:solidFill>
              </a:rPr>
              <a:t>“The stage is now set and the time has come for the final scenes of the Apocalypse” (</a:t>
            </a:r>
            <a:r>
              <a:rPr lang="en-US" sz="4000" dirty="0" err="1">
                <a:solidFill>
                  <a:srgbClr val="324959"/>
                </a:solidFill>
              </a:rPr>
              <a:t>Harkrider</a:t>
            </a:r>
            <a:r>
              <a:rPr lang="en-US" sz="4000" dirty="0">
                <a:solidFill>
                  <a:srgbClr val="324959"/>
                </a:solidFill>
              </a:rPr>
              <a:t>)</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2776927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15 (15:1-8)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We have victory in Jesus</a:t>
            </a:r>
          </a:p>
          <a:p>
            <a:pPr marL="519113" indent="-519113">
              <a:buFont typeface="Arial" panose="020B0604020202020204" pitchFamily="34" charset="0"/>
              <a:buChar char="•"/>
            </a:pPr>
            <a:r>
              <a:rPr lang="en-US" sz="4000" dirty="0">
                <a:solidFill>
                  <a:srgbClr val="324959"/>
                </a:solidFill>
              </a:rPr>
              <a:t>We must respect the Power and Glory of God</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We have victory in Jesus</a:t>
            </a:r>
          </a:p>
          <a:p>
            <a:pPr marL="395288" indent="-395288"/>
            <a:r>
              <a:rPr lang="en-US" sz="4000" dirty="0">
                <a:solidFill>
                  <a:srgbClr val="324959"/>
                </a:solidFill>
              </a:rPr>
              <a:t>We must respect the Power and Glory of God</a:t>
            </a:r>
          </a:p>
        </p:txBody>
      </p:sp>
    </p:spTree>
    <p:extLst>
      <p:ext uri="{BB962C8B-B14F-4D97-AF65-F5344CB8AC3E}">
        <p14:creationId xmlns:p14="http://schemas.microsoft.com/office/powerpoint/2010/main" val="2969745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15 (15:1-8)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3" y="1537855"/>
            <a:ext cx="568810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Seven angels (1,6)</a:t>
            </a:r>
          </a:p>
          <a:p>
            <a:pPr marL="519113" indent="-519113">
              <a:spcBef>
                <a:spcPts val="0"/>
              </a:spcBef>
              <a:buFont typeface="Arial" panose="020B0604020202020204" pitchFamily="34" charset="0"/>
              <a:buChar char="•"/>
            </a:pPr>
            <a:r>
              <a:rPr lang="en-US" sz="4000" dirty="0">
                <a:solidFill>
                  <a:srgbClr val="324959"/>
                </a:solidFill>
              </a:rPr>
              <a:t>Seven last plagues (1,6)</a:t>
            </a:r>
          </a:p>
          <a:p>
            <a:pPr marL="519113" indent="-519113">
              <a:spcBef>
                <a:spcPts val="0"/>
              </a:spcBef>
              <a:buFont typeface="Arial" panose="020B0604020202020204" pitchFamily="34" charset="0"/>
              <a:buChar char="•"/>
            </a:pPr>
            <a:r>
              <a:rPr lang="en-US" sz="4000" dirty="0">
                <a:solidFill>
                  <a:srgbClr val="324959"/>
                </a:solidFill>
              </a:rPr>
              <a:t>Sea of glass, mingled with fire (2)</a:t>
            </a:r>
          </a:p>
          <a:p>
            <a:pPr marL="519113" indent="-519113">
              <a:spcBef>
                <a:spcPts val="0"/>
              </a:spcBef>
              <a:buFont typeface="Arial" panose="020B0604020202020204" pitchFamily="34" charset="0"/>
              <a:buChar char="•"/>
            </a:pPr>
            <a:r>
              <a:rPr lang="en-US" sz="4000" dirty="0">
                <a:solidFill>
                  <a:srgbClr val="324959"/>
                </a:solidFill>
              </a:rPr>
              <a:t>Harps of God (2)</a:t>
            </a:r>
          </a:p>
          <a:p>
            <a:pPr marL="519113" indent="-519113">
              <a:spcBef>
                <a:spcPts val="0"/>
              </a:spcBef>
              <a:buFont typeface="Arial" panose="020B0604020202020204" pitchFamily="34" charset="0"/>
              <a:buChar char="•"/>
            </a:pPr>
            <a:r>
              <a:rPr lang="en-US" sz="4000" dirty="0">
                <a:solidFill>
                  <a:srgbClr val="324959"/>
                </a:solidFill>
              </a:rPr>
              <a:t>Song of Moses/the Lamb (3)</a:t>
            </a:r>
          </a:p>
          <a:p>
            <a:pPr marL="519113" indent="-519113">
              <a:spcBef>
                <a:spcPts val="0"/>
              </a:spcBef>
              <a:buFont typeface="Arial" panose="020B0604020202020204" pitchFamily="34" charset="0"/>
              <a:buChar char="•"/>
            </a:pPr>
            <a:r>
              <a:rPr lang="en-US" sz="4000" dirty="0">
                <a:solidFill>
                  <a:srgbClr val="324959"/>
                </a:solidFill>
              </a:rPr>
              <a:t>The temple/tabernacle/ testimony (5,6,8)</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Pure bright linen (6)</a:t>
            </a:r>
          </a:p>
          <a:p>
            <a:pPr marL="395288" indent="-395288">
              <a:spcBef>
                <a:spcPts val="0"/>
              </a:spcBef>
            </a:pPr>
            <a:r>
              <a:rPr lang="en-US" sz="4000" dirty="0">
                <a:solidFill>
                  <a:srgbClr val="324959"/>
                </a:solidFill>
              </a:rPr>
              <a:t>Golden bands (6)</a:t>
            </a:r>
          </a:p>
          <a:p>
            <a:pPr marL="395288" indent="-395288">
              <a:spcBef>
                <a:spcPts val="0"/>
              </a:spcBef>
            </a:pPr>
            <a:r>
              <a:rPr lang="en-US" sz="4000" dirty="0">
                <a:solidFill>
                  <a:srgbClr val="324959"/>
                </a:solidFill>
              </a:rPr>
              <a:t>Four living creatures (7)</a:t>
            </a:r>
          </a:p>
          <a:p>
            <a:pPr marL="395288" indent="-395288">
              <a:spcBef>
                <a:spcPts val="0"/>
              </a:spcBef>
            </a:pPr>
            <a:r>
              <a:rPr lang="en-US" sz="4000" dirty="0">
                <a:solidFill>
                  <a:srgbClr val="324959"/>
                </a:solidFill>
              </a:rPr>
              <a:t>Golden bowls full of the wrath of God (7)</a:t>
            </a:r>
          </a:p>
          <a:p>
            <a:pPr marL="395288" indent="-395288">
              <a:spcBef>
                <a:spcPts val="0"/>
              </a:spcBef>
            </a:pPr>
            <a:r>
              <a:rPr lang="en-US" sz="4000" dirty="0">
                <a:solidFill>
                  <a:srgbClr val="324959"/>
                </a:solidFill>
              </a:rPr>
              <a:t>Smoke from the glory  and power of God (8)</a:t>
            </a:r>
          </a:p>
        </p:txBody>
      </p:sp>
    </p:spTree>
    <p:extLst>
      <p:ext uri="{BB962C8B-B14F-4D97-AF65-F5344CB8AC3E}">
        <p14:creationId xmlns:p14="http://schemas.microsoft.com/office/powerpoint/2010/main" val="419948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16 (16:1-21)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I am reminded of the parallel between the trumpets and bowls  Divisions: (1-4, 5-6, 7)</a:t>
            </a:r>
          </a:p>
          <a:p>
            <a:pPr marL="519113" indent="-519113">
              <a:buFont typeface="Arial" panose="020B0604020202020204" pitchFamily="34" charset="0"/>
              <a:buChar char="•"/>
            </a:pPr>
            <a:r>
              <a:rPr lang="en-US" sz="4000" b="1" dirty="0">
                <a:solidFill>
                  <a:srgbClr val="324959"/>
                </a:solidFill>
              </a:rPr>
              <a:t>Despite the judgment, the hardened hearts of men never acknowledge their sin (9,11,21)</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The magnificence of God’s power gives us pause.</a:t>
            </a:r>
          </a:p>
          <a:p>
            <a:pPr marL="573088" indent="-571500"/>
            <a:r>
              <a:rPr lang="en-US" sz="4000" b="1" dirty="0">
                <a:solidFill>
                  <a:srgbClr val="324959"/>
                </a:solidFill>
              </a:rPr>
              <a:t>The finality of the judgment at the pronouncement of God.  “It is done!” (vs. 17, 19).</a:t>
            </a:r>
          </a:p>
        </p:txBody>
      </p:sp>
    </p:spTree>
    <p:extLst>
      <p:ext uri="{BB962C8B-B14F-4D97-AF65-F5344CB8AC3E}">
        <p14:creationId xmlns:p14="http://schemas.microsoft.com/office/powerpoint/2010/main" val="345436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16 (16:1-21)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5400" b="1" dirty="0">
                <a:solidFill>
                  <a:srgbClr val="324959"/>
                </a:solidFill>
              </a:rPr>
              <a:t>God’s judgment upon the unrighteous is inexorable</a:t>
            </a:r>
          </a:p>
          <a:p>
            <a:pPr marL="519113" indent="-519113">
              <a:buFont typeface="Arial" panose="020B0604020202020204" pitchFamily="34" charset="0"/>
              <a:buChar char="•"/>
            </a:pPr>
            <a:r>
              <a:rPr lang="en-US" sz="5400" b="1" dirty="0">
                <a:solidFill>
                  <a:srgbClr val="324959"/>
                </a:solidFill>
              </a:rPr>
              <a:t>God’s judgment upon the unrighteous is just</a:t>
            </a:r>
          </a:p>
          <a:p>
            <a:pPr marL="519113" indent="-519113">
              <a:buFont typeface="Arial" panose="020B0604020202020204" pitchFamily="34" charset="0"/>
              <a:buChar char="•"/>
            </a:pPr>
            <a:r>
              <a:rPr lang="en-US" sz="5400" b="1" dirty="0">
                <a:solidFill>
                  <a:srgbClr val="324959"/>
                </a:solidFill>
              </a:rPr>
              <a:t>God’s judgment comes as a thief</a:t>
            </a:r>
          </a:p>
          <a:p>
            <a:pPr marL="519113" indent="-519113">
              <a:buFont typeface="Arial" panose="020B0604020202020204" pitchFamily="34" charset="0"/>
              <a:buChar char="•"/>
            </a:pPr>
            <a:r>
              <a:rPr lang="en-US" sz="5400" b="1" dirty="0">
                <a:solidFill>
                  <a:srgbClr val="324959"/>
                </a:solidFill>
              </a:rPr>
              <a:t>God’s judgment is irresistible</a:t>
            </a:r>
          </a:p>
        </p:txBody>
      </p:sp>
    </p:spTree>
    <p:extLst>
      <p:ext uri="{BB962C8B-B14F-4D97-AF65-F5344CB8AC3E}">
        <p14:creationId xmlns:p14="http://schemas.microsoft.com/office/powerpoint/2010/main" val="3035079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16 (16:1-21)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The need for preparation (15)</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The need for preparation</a:t>
            </a:r>
          </a:p>
          <a:p>
            <a:pPr marL="395288" indent="-395288"/>
            <a:r>
              <a:rPr lang="en-US" sz="4000" dirty="0">
                <a:solidFill>
                  <a:srgbClr val="324959"/>
                </a:solidFill>
              </a:rPr>
              <a:t>What preparation consists of is daily righteousness</a:t>
            </a:r>
          </a:p>
        </p:txBody>
      </p:sp>
    </p:spTree>
    <p:extLst>
      <p:ext uri="{BB962C8B-B14F-4D97-AF65-F5344CB8AC3E}">
        <p14:creationId xmlns:p14="http://schemas.microsoft.com/office/powerpoint/2010/main" val="172965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16 (16:1-21)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3" y="1537855"/>
            <a:ext cx="568810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Seven Angels (1)</a:t>
            </a:r>
          </a:p>
          <a:p>
            <a:pPr marL="519113" indent="-519113">
              <a:spcBef>
                <a:spcPts val="0"/>
              </a:spcBef>
              <a:buFont typeface="Arial" panose="020B0604020202020204" pitchFamily="34" charset="0"/>
              <a:buChar char="•"/>
            </a:pPr>
            <a:r>
              <a:rPr lang="en-US" sz="4000" dirty="0">
                <a:solidFill>
                  <a:srgbClr val="324959"/>
                </a:solidFill>
              </a:rPr>
              <a:t>Bowls of Wrath (1)</a:t>
            </a:r>
          </a:p>
          <a:p>
            <a:pPr marL="519113" indent="-519113">
              <a:spcBef>
                <a:spcPts val="0"/>
              </a:spcBef>
              <a:buFont typeface="Arial" panose="020B0604020202020204" pitchFamily="34" charset="0"/>
              <a:buChar char="•"/>
            </a:pPr>
            <a:r>
              <a:rPr lang="en-US" sz="4000" dirty="0">
                <a:solidFill>
                  <a:srgbClr val="324959"/>
                </a:solidFill>
              </a:rPr>
              <a:t>Foul &amp; Loathsome sore (2)</a:t>
            </a:r>
          </a:p>
          <a:p>
            <a:pPr marL="519113" indent="-519113">
              <a:spcBef>
                <a:spcPts val="0"/>
              </a:spcBef>
              <a:buFont typeface="Arial" panose="020B0604020202020204" pitchFamily="34" charset="0"/>
              <a:buChar char="•"/>
            </a:pPr>
            <a:r>
              <a:rPr lang="en-US" sz="4000" dirty="0">
                <a:solidFill>
                  <a:srgbClr val="324959"/>
                </a:solidFill>
              </a:rPr>
              <a:t>Mark of Beast (2)</a:t>
            </a:r>
          </a:p>
          <a:p>
            <a:pPr marL="519113" indent="-519113">
              <a:spcBef>
                <a:spcPts val="0"/>
              </a:spcBef>
              <a:buFont typeface="Arial" panose="020B0604020202020204" pitchFamily="34" charset="0"/>
              <a:buChar char="•"/>
            </a:pPr>
            <a:r>
              <a:rPr lang="en-US" sz="4000" dirty="0">
                <a:solidFill>
                  <a:srgbClr val="324959"/>
                </a:solidFill>
              </a:rPr>
              <a:t>Blood as of a dead man (3)</a:t>
            </a:r>
          </a:p>
          <a:p>
            <a:pPr marL="519113" indent="-519113">
              <a:spcBef>
                <a:spcPts val="0"/>
              </a:spcBef>
              <a:buFont typeface="Arial" panose="020B0604020202020204" pitchFamily="34" charset="0"/>
              <a:buChar char="•"/>
            </a:pPr>
            <a:r>
              <a:rPr lang="en-US" sz="4000" dirty="0">
                <a:solidFill>
                  <a:srgbClr val="324959"/>
                </a:solidFill>
              </a:rPr>
              <a:t>Rivers and Springs of water (4)</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Throne of the Beast (10)</a:t>
            </a:r>
          </a:p>
          <a:p>
            <a:pPr marL="395288" indent="-395288">
              <a:spcBef>
                <a:spcPts val="0"/>
              </a:spcBef>
            </a:pPr>
            <a:r>
              <a:rPr lang="en-US" sz="4000" dirty="0">
                <a:solidFill>
                  <a:srgbClr val="324959"/>
                </a:solidFill>
              </a:rPr>
              <a:t>Darkness (10)</a:t>
            </a:r>
          </a:p>
          <a:p>
            <a:pPr marL="395288" indent="-395288">
              <a:spcBef>
                <a:spcPts val="0"/>
              </a:spcBef>
            </a:pPr>
            <a:r>
              <a:rPr lang="en-US" sz="4000" dirty="0">
                <a:solidFill>
                  <a:srgbClr val="324959"/>
                </a:solidFill>
              </a:rPr>
              <a:t>River Euphrates (12)</a:t>
            </a:r>
          </a:p>
          <a:p>
            <a:pPr marL="395288" indent="-395288">
              <a:spcBef>
                <a:spcPts val="0"/>
              </a:spcBef>
            </a:pPr>
            <a:r>
              <a:rPr lang="en-US" sz="4000" dirty="0">
                <a:solidFill>
                  <a:srgbClr val="324959"/>
                </a:solidFill>
              </a:rPr>
              <a:t>Kings from the East (12)</a:t>
            </a:r>
          </a:p>
          <a:p>
            <a:pPr marL="395288" indent="-395288">
              <a:spcBef>
                <a:spcPts val="0"/>
              </a:spcBef>
            </a:pPr>
            <a:r>
              <a:rPr lang="en-US" sz="4000" dirty="0">
                <a:solidFill>
                  <a:srgbClr val="324959"/>
                </a:solidFill>
              </a:rPr>
              <a:t>3 Unclean Spirits (13)</a:t>
            </a:r>
          </a:p>
          <a:p>
            <a:pPr marL="395288" indent="-395288">
              <a:spcBef>
                <a:spcPts val="0"/>
              </a:spcBef>
            </a:pPr>
            <a:r>
              <a:rPr lang="en-US" sz="4000" dirty="0">
                <a:solidFill>
                  <a:srgbClr val="324959"/>
                </a:solidFill>
              </a:rPr>
              <a:t>Dragon/Beast/False Prophet (13)</a:t>
            </a:r>
          </a:p>
          <a:p>
            <a:pPr marL="395288" indent="-395288">
              <a:spcBef>
                <a:spcPts val="0"/>
              </a:spcBef>
            </a:pPr>
            <a:r>
              <a:rPr lang="en-US" sz="4000" dirty="0">
                <a:solidFill>
                  <a:srgbClr val="324959"/>
                </a:solidFill>
              </a:rPr>
              <a:t>Armageddon (16)</a:t>
            </a:r>
          </a:p>
          <a:p>
            <a:pPr marL="395288" indent="-395288">
              <a:spcBef>
                <a:spcPts val="0"/>
              </a:spcBef>
            </a:pPr>
            <a:endParaRPr lang="en-US" sz="4000" dirty="0">
              <a:solidFill>
                <a:srgbClr val="324959"/>
              </a:solidFill>
            </a:endParaRPr>
          </a:p>
        </p:txBody>
      </p:sp>
      <p:pic>
        <p:nvPicPr>
          <p:cNvPr id="1026" name="Picture 2" descr="The location of the Euphrates River.">
            <a:extLst>
              <a:ext uri="{FF2B5EF4-FFF2-40B4-BE49-F238E27FC236}">
                <a16:creationId xmlns:a16="http://schemas.microsoft.com/office/drawing/2014/main" id="{A886A00C-1AC7-4E44-AB3D-08649881F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52" y="1638863"/>
            <a:ext cx="5387336" cy="488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63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16 (16:1-21)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3" y="1537855"/>
            <a:ext cx="568810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Temple of Heaven (17)</a:t>
            </a:r>
          </a:p>
          <a:p>
            <a:pPr marL="519113" indent="-519113">
              <a:spcBef>
                <a:spcPts val="0"/>
              </a:spcBef>
              <a:buFont typeface="Arial" panose="020B0604020202020204" pitchFamily="34" charset="0"/>
              <a:buChar char="•"/>
            </a:pPr>
            <a:r>
              <a:rPr lang="en-US" sz="4000" dirty="0">
                <a:solidFill>
                  <a:srgbClr val="324959"/>
                </a:solidFill>
              </a:rPr>
              <a:t>Great Earthquake (18)</a:t>
            </a:r>
          </a:p>
          <a:p>
            <a:pPr marL="519113" indent="-519113">
              <a:spcBef>
                <a:spcPts val="0"/>
              </a:spcBef>
              <a:buFont typeface="Arial" panose="020B0604020202020204" pitchFamily="34" charset="0"/>
              <a:buChar char="•"/>
            </a:pPr>
            <a:r>
              <a:rPr lang="en-US" sz="4000" dirty="0">
                <a:solidFill>
                  <a:srgbClr val="324959"/>
                </a:solidFill>
              </a:rPr>
              <a:t>Great city/Babylon (19)</a:t>
            </a:r>
          </a:p>
          <a:p>
            <a:pPr marL="519113" indent="-519113">
              <a:spcBef>
                <a:spcPts val="0"/>
              </a:spcBef>
              <a:buFont typeface="Arial" panose="020B0604020202020204" pitchFamily="34" charset="0"/>
              <a:buChar char="•"/>
            </a:pPr>
            <a:r>
              <a:rPr lang="en-US" sz="4000" dirty="0">
                <a:solidFill>
                  <a:srgbClr val="324959"/>
                </a:solidFill>
              </a:rPr>
              <a:t>Cup of His wrath (19)</a:t>
            </a:r>
          </a:p>
          <a:p>
            <a:pPr marL="519113" indent="-519113">
              <a:spcBef>
                <a:spcPts val="0"/>
              </a:spcBef>
              <a:buFont typeface="Arial" panose="020B0604020202020204" pitchFamily="34" charset="0"/>
              <a:buChar char="•"/>
            </a:pPr>
            <a:r>
              <a:rPr lang="en-US" sz="4000" dirty="0">
                <a:solidFill>
                  <a:srgbClr val="324959"/>
                </a:solidFill>
              </a:rPr>
              <a:t>Plague of Hail (21)</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147113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17 (17:1-18)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We are now enlarging upon the events described in chapter 16</a:t>
            </a:r>
          </a:p>
          <a:p>
            <a:pPr marL="519113" indent="-519113">
              <a:buFont typeface="Arial" panose="020B0604020202020204" pitchFamily="34" charset="0"/>
              <a:buChar char="•"/>
            </a:pPr>
            <a:r>
              <a:rPr lang="en-US" sz="4000" b="1" dirty="0">
                <a:solidFill>
                  <a:srgbClr val="324959"/>
                </a:solidFill>
              </a:rPr>
              <a:t>The description refers to debauchery, fornication, blasphemy, drunkenness (UGLY)</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Confusion:  Who are the 7 kings and the 10 kings mentioned in verses 10-14?</a:t>
            </a:r>
          </a:p>
          <a:p>
            <a:pPr marL="573088" indent="-571500"/>
            <a:r>
              <a:rPr lang="en-US" sz="4000" b="1" dirty="0">
                <a:solidFill>
                  <a:srgbClr val="324959"/>
                </a:solidFill>
              </a:rPr>
              <a:t>Appreciation for the way God uses nations against nations to accomplish His will.</a:t>
            </a:r>
          </a:p>
        </p:txBody>
      </p:sp>
    </p:spTree>
    <p:extLst>
      <p:ext uri="{BB962C8B-B14F-4D97-AF65-F5344CB8AC3E}">
        <p14:creationId xmlns:p14="http://schemas.microsoft.com/office/powerpoint/2010/main" val="4142863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17 (17:1-18)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A three-fold evil influence is being dealt with in these chapters:  The harlot (Rome), the Sea-beast (the Empire) and the False prophet (paganism).</a:t>
            </a:r>
          </a:p>
          <a:p>
            <a:pPr marL="519113" indent="-519113">
              <a:buFont typeface="Arial" panose="020B0604020202020204" pitchFamily="34" charset="0"/>
              <a:buChar char="•"/>
            </a:pPr>
            <a:r>
              <a:rPr lang="en-US" sz="4800" b="1" dirty="0">
                <a:solidFill>
                  <a:srgbClr val="324959"/>
                </a:solidFill>
              </a:rPr>
              <a:t>The harlot’s influence is felt throughout the world.</a:t>
            </a:r>
          </a:p>
          <a:p>
            <a:pPr marL="519113" indent="-519113">
              <a:buFont typeface="Arial" panose="020B0604020202020204" pitchFamily="34" charset="0"/>
              <a:buChar char="•"/>
            </a:pPr>
            <a:r>
              <a:rPr lang="en-US" sz="4800" b="1" dirty="0">
                <a:solidFill>
                  <a:srgbClr val="324959"/>
                </a:solidFill>
              </a:rPr>
              <a:t>The harlot will come to desolation (16-17)</a:t>
            </a:r>
          </a:p>
        </p:txBody>
      </p:sp>
    </p:spTree>
    <p:extLst>
      <p:ext uri="{BB962C8B-B14F-4D97-AF65-F5344CB8AC3E}">
        <p14:creationId xmlns:p14="http://schemas.microsoft.com/office/powerpoint/2010/main" val="181271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The Introduction (1:1-8)</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212651" y="2020186"/>
            <a:ext cx="11780875" cy="4489138"/>
          </a:xfrm>
        </p:spPr>
        <p:txBody>
          <a:bodyPr>
            <a:noAutofit/>
          </a:bodyPr>
          <a:lstStyle/>
          <a:p>
            <a:pPr marL="914400" indent="-914400">
              <a:buFont typeface="Arial" panose="020B0604020202020204" pitchFamily="34" charset="0"/>
              <a:buChar char="•"/>
            </a:pPr>
            <a:r>
              <a:rPr lang="en-US" sz="4400" dirty="0">
                <a:solidFill>
                  <a:schemeClr val="accent1">
                    <a:lumMod val="20000"/>
                    <a:lumOff val="80000"/>
                  </a:schemeClr>
                </a:solidFill>
              </a:rPr>
              <a:t>The Revelation of Jesus Christ (1:1-3) – Things which must shortly take place (cf. Psalm 119:62-64)</a:t>
            </a:r>
          </a:p>
          <a:p>
            <a:pPr marL="914400" indent="-914400">
              <a:buFont typeface="Arial" panose="020B0604020202020204" pitchFamily="34" charset="0"/>
              <a:buChar char="•"/>
            </a:pPr>
            <a:r>
              <a:rPr lang="en-US" sz="4400" dirty="0">
                <a:solidFill>
                  <a:schemeClr val="accent1">
                    <a:lumMod val="20000"/>
                    <a:lumOff val="80000"/>
                  </a:schemeClr>
                </a:solidFill>
              </a:rPr>
              <a:t>John’s Greeting to the 7 Churches (1:4-8)</a:t>
            </a:r>
          </a:p>
        </p:txBody>
      </p:sp>
    </p:spTree>
    <p:extLst>
      <p:ext uri="{BB962C8B-B14F-4D97-AF65-F5344CB8AC3E}">
        <p14:creationId xmlns:p14="http://schemas.microsoft.com/office/powerpoint/2010/main" val="312455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17 (17:1-18)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The woman of (12:1) and the harlot of (17:1) are antithesis of one another!</a:t>
            </a:r>
          </a:p>
          <a:p>
            <a:pPr marL="519113" indent="-519113">
              <a:buFont typeface="Arial" panose="020B0604020202020204" pitchFamily="34" charset="0"/>
              <a:buChar char="•"/>
            </a:pPr>
            <a:r>
              <a:rPr lang="en-US" sz="4000" dirty="0">
                <a:solidFill>
                  <a:srgbClr val="324959"/>
                </a:solidFill>
              </a:rPr>
              <a:t>The Harlot – Babylon, entices the world through wickedness</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We are to be the antithesis of the world (stand in contrast)</a:t>
            </a:r>
          </a:p>
          <a:p>
            <a:pPr marL="395288" indent="-395288"/>
            <a:r>
              <a:rPr lang="en-US" sz="4000" dirty="0">
                <a:solidFill>
                  <a:srgbClr val="324959"/>
                </a:solidFill>
              </a:rPr>
              <a:t>Worldliness is to be rejected. We must not allow ourselves to be enticed!</a:t>
            </a:r>
          </a:p>
        </p:txBody>
      </p:sp>
    </p:spTree>
    <p:extLst>
      <p:ext uri="{BB962C8B-B14F-4D97-AF65-F5344CB8AC3E}">
        <p14:creationId xmlns:p14="http://schemas.microsoft.com/office/powerpoint/2010/main" val="314233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17 (17:1-18)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One of 7 angels (1)</a:t>
            </a:r>
          </a:p>
          <a:p>
            <a:pPr marL="519113" indent="-519113">
              <a:spcBef>
                <a:spcPts val="0"/>
              </a:spcBef>
              <a:buFont typeface="Arial" panose="020B0604020202020204" pitchFamily="34" charset="0"/>
              <a:buChar char="•"/>
            </a:pPr>
            <a:r>
              <a:rPr lang="en-US" sz="4000" dirty="0">
                <a:solidFill>
                  <a:srgbClr val="324959"/>
                </a:solidFill>
              </a:rPr>
              <a:t>Great harlot                   (1,3-6,7,9,15,16,18)</a:t>
            </a:r>
          </a:p>
          <a:p>
            <a:pPr marL="519113" indent="-519113">
              <a:spcBef>
                <a:spcPts val="0"/>
              </a:spcBef>
              <a:buFont typeface="Arial" panose="020B0604020202020204" pitchFamily="34" charset="0"/>
              <a:buChar char="•"/>
            </a:pPr>
            <a:r>
              <a:rPr lang="en-US" sz="4000" dirty="0">
                <a:solidFill>
                  <a:srgbClr val="324959"/>
                </a:solidFill>
              </a:rPr>
              <a:t>Kings of the earth (2)</a:t>
            </a:r>
          </a:p>
          <a:p>
            <a:pPr marL="519113" indent="-519113">
              <a:spcBef>
                <a:spcPts val="0"/>
              </a:spcBef>
              <a:buFont typeface="Arial" panose="020B0604020202020204" pitchFamily="34" charset="0"/>
              <a:buChar char="•"/>
            </a:pPr>
            <a:r>
              <a:rPr lang="en-US" sz="4000" dirty="0">
                <a:solidFill>
                  <a:srgbClr val="324959"/>
                </a:solidFill>
              </a:rPr>
              <a:t>Scarlet beast (3,7,8,11,12,13,16,17)</a:t>
            </a:r>
          </a:p>
          <a:p>
            <a:pPr marL="519113" indent="-519113">
              <a:spcBef>
                <a:spcPts val="0"/>
              </a:spcBef>
              <a:buFont typeface="Arial" panose="020B0604020202020204" pitchFamily="34" charset="0"/>
              <a:buChar char="•"/>
            </a:pPr>
            <a:r>
              <a:rPr lang="en-US" sz="4000" dirty="0">
                <a:solidFill>
                  <a:srgbClr val="324959"/>
                </a:solidFill>
              </a:rPr>
              <a:t>7 heads/mountains (3,9)</a:t>
            </a:r>
          </a:p>
          <a:p>
            <a:pPr marL="519113" indent="-519113">
              <a:spcBef>
                <a:spcPts val="0"/>
              </a:spcBef>
              <a:buFont typeface="Arial" panose="020B0604020202020204" pitchFamily="34" charset="0"/>
              <a:buChar char="•"/>
            </a:pPr>
            <a:r>
              <a:rPr lang="en-US" sz="4000" dirty="0">
                <a:solidFill>
                  <a:srgbClr val="324959"/>
                </a:solidFill>
              </a:rPr>
              <a:t>10 horns/Kings (3,12-14)</a:t>
            </a:r>
          </a:p>
          <a:p>
            <a:pPr marL="519113" indent="-519113">
              <a:spcBef>
                <a:spcPts val="0"/>
              </a:spcBef>
              <a:buFont typeface="Arial" panose="020B0604020202020204" pitchFamily="34" charset="0"/>
              <a:buChar char="•"/>
            </a:pPr>
            <a:r>
              <a:rPr lang="en-US" sz="4000" dirty="0">
                <a:solidFill>
                  <a:srgbClr val="324959"/>
                </a:solidFill>
              </a:rPr>
              <a:t>Purple &amp; Scarlet (4)</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Gold, stones, pearls (4)</a:t>
            </a:r>
          </a:p>
          <a:p>
            <a:pPr marL="395288" indent="-395288">
              <a:spcBef>
                <a:spcPts val="0"/>
              </a:spcBef>
            </a:pPr>
            <a:r>
              <a:rPr lang="en-US" sz="4000" dirty="0">
                <a:solidFill>
                  <a:srgbClr val="324959"/>
                </a:solidFill>
              </a:rPr>
              <a:t>Golden cup (4)</a:t>
            </a:r>
          </a:p>
          <a:p>
            <a:pPr marL="395288" indent="-395288">
              <a:spcBef>
                <a:spcPts val="0"/>
              </a:spcBef>
            </a:pPr>
            <a:r>
              <a:rPr lang="en-US" sz="4000" dirty="0">
                <a:solidFill>
                  <a:srgbClr val="324959"/>
                </a:solidFill>
              </a:rPr>
              <a:t>Babylon the Great (5)</a:t>
            </a:r>
          </a:p>
          <a:p>
            <a:pPr marL="395288" indent="-395288">
              <a:spcBef>
                <a:spcPts val="0"/>
              </a:spcBef>
            </a:pPr>
            <a:r>
              <a:rPr lang="en-US" sz="4000" dirty="0">
                <a:solidFill>
                  <a:srgbClr val="324959"/>
                </a:solidFill>
              </a:rPr>
              <a:t>Drunk with the blood of saints and martyrs (6)</a:t>
            </a:r>
          </a:p>
          <a:p>
            <a:pPr marL="395288" indent="-395288">
              <a:spcBef>
                <a:spcPts val="0"/>
              </a:spcBef>
            </a:pPr>
            <a:r>
              <a:rPr lang="en-US" sz="4000" dirty="0">
                <a:solidFill>
                  <a:srgbClr val="324959"/>
                </a:solidFill>
              </a:rPr>
              <a:t>Bottomless pit (8)</a:t>
            </a:r>
          </a:p>
          <a:p>
            <a:pPr marL="395288" indent="-395288">
              <a:spcBef>
                <a:spcPts val="0"/>
              </a:spcBef>
            </a:pPr>
            <a:r>
              <a:rPr lang="en-US" sz="4000" dirty="0">
                <a:solidFill>
                  <a:srgbClr val="324959"/>
                </a:solidFill>
              </a:rPr>
              <a:t>Book of Life (8)</a:t>
            </a:r>
          </a:p>
          <a:p>
            <a:pPr marL="395288" indent="-395288">
              <a:spcBef>
                <a:spcPts val="0"/>
              </a:spcBef>
            </a:pPr>
            <a:r>
              <a:rPr lang="en-US" sz="4000" dirty="0">
                <a:solidFill>
                  <a:srgbClr val="324959"/>
                </a:solidFill>
              </a:rPr>
              <a:t>The Lamb (14)</a:t>
            </a:r>
          </a:p>
          <a:p>
            <a:pPr marL="395288" indent="-395288">
              <a:spcBef>
                <a:spcPts val="0"/>
              </a:spcBef>
            </a:pPr>
            <a:r>
              <a:rPr lang="en-US" sz="4000" dirty="0">
                <a:solidFill>
                  <a:srgbClr val="324959"/>
                </a:solidFill>
              </a:rPr>
              <a:t>The waters (15)</a:t>
            </a:r>
          </a:p>
          <a:p>
            <a:pPr marL="395288" indent="-395288">
              <a:spcBef>
                <a:spcPts val="0"/>
              </a:spcBef>
            </a:pPr>
            <a:endParaRPr lang="en-US" sz="4000" dirty="0">
              <a:solidFill>
                <a:srgbClr val="324959"/>
              </a:solidFill>
            </a:endParaRPr>
          </a:p>
        </p:txBody>
      </p:sp>
      <p:pic>
        <p:nvPicPr>
          <p:cNvPr id="1026" name="Picture 2">
            <a:extLst>
              <a:ext uri="{FF2B5EF4-FFF2-40B4-BE49-F238E27FC236}">
                <a16:creationId xmlns:a16="http://schemas.microsoft.com/office/drawing/2014/main" id="{B899EFC6-7790-4617-AEBB-258D00635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970" y="316299"/>
            <a:ext cx="6509659" cy="6210629"/>
          </a:xfrm>
          <a:prstGeom prst="rect">
            <a:avLst/>
          </a:prstGeom>
          <a:noFill/>
          <a:ln w="666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6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18 (18:1-24)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Amazed at the audacity of the declaration, </a:t>
            </a:r>
            <a:r>
              <a:rPr lang="en-US" sz="4000" i="1" dirty="0">
                <a:solidFill>
                  <a:srgbClr val="324959"/>
                </a:solidFill>
              </a:rPr>
              <a:t>“Babylon the great is fallen.”</a:t>
            </a:r>
          </a:p>
          <a:p>
            <a:pPr marL="519113" indent="-519113">
              <a:buFont typeface="Arial" panose="020B0604020202020204" pitchFamily="34" charset="0"/>
              <a:buChar char="•"/>
            </a:pPr>
            <a:r>
              <a:rPr lang="en-US" sz="4000" b="1" dirty="0">
                <a:solidFill>
                  <a:srgbClr val="324959"/>
                </a:solidFill>
              </a:rPr>
              <a:t>Attentive to warning, </a:t>
            </a:r>
            <a:r>
              <a:rPr lang="en-US" sz="4000" i="1" dirty="0">
                <a:solidFill>
                  <a:srgbClr val="324959"/>
                </a:solidFill>
              </a:rPr>
              <a:t>“Come out of her, my people, lest you share in her sins…”</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Enlightened regarding perspective:  1) Kings and merchants mourn at her destruction;     2) Heaven, the apostles and the prophets  rejoice at being avenged by God.</a:t>
            </a:r>
          </a:p>
        </p:txBody>
      </p:sp>
    </p:spTree>
    <p:extLst>
      <p:ext uri="{BB962C8B-B14F-4D97-AF65-F5344CB8AC3E}">
        <p14:creationId xmlns:p14="http://schemas.microsoft.com/office/powerpoint/2010/main" val="640477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18 (18:1-24)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God intends here to describe the totality and inevitability of God’s judgment.</a:t>
            </a:r>
          </a:p>
          <a:p>
            <a:pPr marL="519113" indent="-519113">
              <a:buFont typeface="Arial" panose="020B0604020202020204" pitchFamily="34" charset="0"/>
              <a:buChar char="•"/>
            </a:pPr>
            <a:r>
              <a:rPr lang="en-US" sz="4800" b="1" dirty="0">
                <a:solidFill>
                  <a:srgbClr val="324959"/>
                </a:solidFill>
              </a:rPr>
              <a:t>The text relates the truth that human alliances are ineffectual against God. Ultimately, Babylon is alone and vulnerable.</a:t>
            </a:r>
          </a:p>
          <a:p>
            <a:pPr marL="519113" indent="-519113">
              <a:buFont typeface="Arial" panose="020B0604020202020204" pitchFamily="34" charset="0"/>
              <a:buChar char="•"/>
            </a:pPr>
            <a:r>
              <a:rPr lang="en-US" sz="4800" b="1" dirty="0">
                <a:solidFill>
                  <a:srgbClr val="324959"/>
                </a:solidFill>
              </a:rPr>
              <a:t>Her fall is complete and final.</a:t>
            </a:r>
          </a:p>
        </p:txBody>
      </p:sp>
    </p:spTree>
    <p:extLst>
      <p:ext uri="{BB962C8B-B14F-4D97-AF65-F5344CB8AC3E}">
        <p14:creationId xmlns:p14="http://schemas.microsoft.com/office/powerpoint/2010/main" val="2305493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18 (18:1-24)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i="1" dirty="0">
                <a:solidFill>
                  <a:srgbClr val="324959"/>
                </a:solidFill>
              </a:rPr>
              <a:t>“Come out of her, my people” </a:t>
            </a:r>
            <a:r>
              <a:rPr lang="en-US" sz="4000" dirty="0">
                <a:solidFill>
                  <a:srgbClr val="324959"/>
                </a:solidFill>
              </a:rPr>
              <a:t>(4)</a:t>
            </a:r>
          </a:p>
          <a:p>
            <a:pPr marL="519113" indent="-519113">
              <a:buFont typeface="Arial" panose="020B0604020202020204" pitchFamily="34" charset="0"/>
              <a:buChar char="•"/>
            </a:pPr>
            <a:r>
              <a:rPr lang="en-US" sz="4000" dirty="0">
                <a:solidFill>
                  <a:srgbClr val="324959"/>
                </a:solidFill>
              </a:rPr>
              <a:t>Rejoice at the end of the great harlot (20)</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We too should refuse to have fellowship with such evil/immorality</a:t>
            </a:r>
          </a:p>
          <a:p>
            <a:pPr marL="395288" indent="-395288"/>
            <a:r>
              <a:rPr lang="en-US" sz="4000" dirty="0">
                <a:solidFill>
                  <a:srgbClr val="324959"/>
                </a:solidFill>
              </a:rPr>
              <a:t>We should rejoice at God’s final victory over evil.</a:t>
            </a:r>
          </a:p>
        </p:txBody>
      </p:sp>
    </p:spTree>
    <p:extLst>
      <p:ext uri="{BB962C8B-B14F-4D97-AF65-F5344CB8AC3E}">
        <p14:creationId xmlns:p14="http://schemas.microsoft.com/office/powerpoint/2010/main" val="2835329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18 (18:1-24)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Another Angel (1)</a:t>
            </a:r>
          </a:p>
          <a:p>
            <a:pPr marL="519113" indent="-519113">
              <a:spcBef>
                <a:spcPts val="0"/>
              </a:spcBef>
              <a:buFont typeface="Arial" panose="020B0604020202020204" pitchFamily="34" charset="0"/>
              <a:buChar char="•"/>
            </a:pPr>
            <a:r>
              <a:rPr lang="en-US" sz="4000" dirty="0">
                <a:solidFill>
                  <a:srgbClr val="324959"/>
                </a:solidFill>
              </a:rPr>
              <a:t>Babylon the great (2,3,4,5,6,7,8,9,10,11,15,16,18,19,20,21,22,23,24)</a:t>
            </a:r>
          </a:p>
          <a:p>
            <a:pPr marL="519113" indent="-519113">
              <a:spcBef>
                <a:spcPts val="0"/>
              </a:spcBef>
              <a:buFont typeface="Arial" panose="020B0604020202020204" pitchFamily="34" charset="0"/>
              <a:buChar char="•"/>
            </a:pPr>
            <a:r>
              <a:rPr lang="en-US" sz="4000" dirty="0">
                <a:solidFill>
                  <a:srgbClr val="324959"/>
                </a:solidFill>
              </a:rPr>
              <a:t>Demons (2)</a:t>
            </a:r>
          </a:p>
          <a:p>
            <a:pPr marL="519113" indent="-519113">
              <a:spcBef>
                <a:spcPts val="0"/>
              </a:spcBef>
              <a:buFont typeface="Arial" panose="020B0604020202020204" pitchFamily="34" charset="0"/>
              <a:buChar char="•"/>
            </a:pPr>
            <a:r>
              <a:rPr lang="en-US" sz="4000" dirty="0">
                <a:solidFill>
                  <a:srgbClr val="324959"/>
                </a:solidFill>
              </a:rPr>
              <a:t>Every foul spirit (2)</a:t>
            </a:r>
          </a:p>
          <a:p>
            <a:pPr marL="519113" indent="-519113">
              <a:spcBef>
                <a:spcPts val="0"/>
              </a:spcBef>
              <a:buFont typeface="Arial" panose="020B0604020202020204" pitchFamily="34" charset="0"/>
              <a:buChar char="•"/>
            </a:pPr>
            <a:r>
              <a:rPr lang="en-US" sz="4000" dirty="0">
                <a:solidFill>
                  <a:srgbClr val="324959"/>
                </a:solidFill>
              </a:rPr>
              <a:t>Hated birds (2)</a:t>
            </a:r>
          </a:p>
          <a:p>
            <a:pPr marL="519113" indent="-519113">
              <a:spcBef>
                <a:spcPts val="0"/>
              </a:spcBef>
              <a:buFont typeface="Arial" panose="020B0604020202020204" pitchFamily="34" charset="0"/>
              <a:buChar char="•"/>
            </a:pPr>
            <a:r>
              <a:rPr lang="en-US" sz="4000" dirty="0">
                <a:solidFill>
                  <a:srgbClr val="324959"/>
                </a:solidFill>
              </a:rPr>
              <a:t>Wine/wrath/fornication (3)</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Kings/Merchants/Ship-masters/Sailors (3,9,11,15,17)</a:t>
            </a:r>
          </a:p>
          <a:p>
            <a:pPr marL="395288" indent="-395288">
              <a:spcBef>
                <a:spcPts val="0"/>
              </a:spcBef>
            </a:pPr>
            <a:r>
              <a:rPr lang="en-US" sz="4000" dirty="0">
                <a:solidFill>
                  <a:srgbClr val="324959"/>
                </a:solidFill>
              </a:rPr>
              <a:t>Plagues (4,8)</a:t>
            </a:r>
          </a:p>
          <a:p>
            <a:pPr marL="395288" indent="-395288">
              <a:spcBef>
                <a:spcPts val="0"/>
              </a:spcBef>
            </a:pPr>
            <a:r>
              <a:rPr lang="en-US" sz="4000" dirty="0">
                <a:solidFill>
                  <a:srgbClr val="324959"/>
                </a:solidFill>
              </a:rPr>
              <a:t>Merchandise (12-14)</a:t>
            </a:r>
          </a:p>
          <a:p>
            <a:pPr marL="395288" indent="-395288">
              <a:spcBef>
                <a:spcPts val="0"/>
              </a:spcBef>
            </a:pPr>
            <a:r>
              <a:rPr lang="en-US" sz="4000" dirty="0">
                <a:solidFill>
                  <a:srgbClr val="324959"/>
                </a:solidFill>
              </a:rPr>
              <a:t>Millstone (21/22)</a:t>
            </a:r>
          </a:p>
          <a:p>
            <a:pPr marL="395288" indent="-395288">
              <a:spcBef>
                <a:spcPts val="0"/>
              </a:spcBef>
            </a:pPr>
            <a:r>
              <a:rPr lang="en-US" sz="4000" dirty="0">
                <a:solidFill>
                  <a:srgbClr val="324959"/>
                </a:solidFill>
              </a:rPr>
              <a:t>Light of lamp (23)</a:t>
            </a:r>
          </a:p>
          <a:p>
            <a:pPr marL="395288" indent="-395288">
              <a:spcBef>
                <a:spcPts val="0"/>
              </a:spcBef>
            </a:pPr>
            <a:r>
              <a:rPr lang="en-US" sz="4000" dirty="0">
                <a:solidFill>
                  <a:srgbClr val="324959"/>
                </a:solidFill>
              </a:rPr>
              <a:t>Voice of bride and bridegroom (23)</a:t>
            </a:r>
          </a:p>
          <a:p>
            <a:pPr marL="395288" indent="-395288">
              <a:spcBef>
                <a:spcPts val="0"/>
              </a:spcBef>
            </a:pPr>
            <a:endParaRPr lang="en-US" sz="4000" dirty="0">
              <a:solidFill>
                <a:srgbClr val="324959"/>
              </a:solidFill>
            </a:endParaRPr>
          </a:p>
        </p:txBody>
      </p:sp>
      <p:sp>
        <p:nvSpPr>
          <p:cNvPr id="6" name="Rectangle: Rounded Corners 5">
            <a:extLst>
              <a:ext uri="{FF2B5EF4-FFF2-40B4-BE49-F238E27FC236}">
                <a16:creationId xmlns:a16="http://schemas.microsoft.com/office/drawing/2014/main" id="{65D34062-F1BB-4156-AA67-D040AE7189E0}"/>
              </a:ext>
            </a:extLst>
          </p:cNvPr>
          <p:cNvSpPr/>
          <p:nvPr/>
        </p:nvSpPr>
        <p:spPr>
          <a:xfrm>
            <a:off x="276023" y="1608193"/>
            <a:ext cx="5922819" cy="4956730"/>
          </a:xfrm>
          <a:prstGeom prst="roundRect">
            <a:avLst>
              <a:gd name="adj" fmla="val 3896"/>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6B137D4-DB79-4F16-B7F0-B30C32871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94" y="2141712"/>
            <a:ext cx="5759218" cy="3829880"/>
          </a:xfrm>
          <a:prstGeom prst="rect">
            <a:avLst/>
          </a:prstGeom>
          <a:noFill/>
          <a:ln w="76200">
            <a:solidFill>
              <a:srgbClr val="324959"/>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B69C5B2-0804-47CE-ADAA-0BD320349933}"/>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856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fltVal val="0"/>
                                          </p:val>
                                        </p:tav>
                                        <p:tav tm="100000">
                                          <p:val>
                                            <p:strVal val="#ppt_h"/>
                                          </p:val>
                                        </p:tav>
                                      </p:tavLst>
                                    </p:anim>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19 (19:1-10)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A cause for rejoicing as the scales are balanced.  What was wrong is made right.</a:t>
            </a:r>
          </a:p>
          <a:p>
            <a:pPr marL="519113" indent="-519113">
              <a:buFont typeface="Arial" panose="020B0604020202020204" pitchFamily="34" charset="0"/>
              <a:buChar char="•"/>
            </a:pPr>
            <a:r>
              <a:rPr lang="en-US" sz="4000" b="1" dirty="0">
                <a:solidFill>
                  <a:srgbClr val="324959"/>
                </a:solidFill>
              </a:rPr>
              <a:t>The praise of Revelation 4 &amp; 5 is anticipatory.  In Revelation 19 it is realized hope.</a:t>
            </a:r>
            <a:endParaRPr lang="en-US" sz="4000" dirty="0">
              <a:solidFill>
                <a:srgbClr val="324959"/>
              </a:solidFill>
            </a:endParaRPr>
          </a:p>
          <a:p>
            <a:pPr marL="519113" indent="-519113">
              <a:buFont typeface="Arial" panose="020B0604020202020204" pitchFamily="34" charset="0"/>
              <a:buChar char="•"/>
            </a:pPr>
            <a:endParaRPr lang="en-US" sz="4000" i="1" dirty="0">
              <a:solidFill>
                <a:srgbClr val="324959"/>
              </a:solidFill>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The reference to the marriage of the Lamb brings to mind Ephesians 5.</a:t>
            </a:r>
          </a:p>
          <a:p>
            <a:pPr marL="573088" indent="-571500"/>
            <a:r>
              <a:rPr lang="en-US" sz="4000" b="1" dirty="0">
                <a:solidFill>
                  <a:srgbClr val="324959"/>
                </a:solidFill>
              </a:rPr>
              <a:t>Realize the fact that who you worship is important!</a:t>
            </a:r>
          </a:p>
        </p:txBody>
      </p:sp>
    </p:spTree>
    <p:extLst>
      <p:ext uri="{BB962C8B-B14F-4D97-AF65-F5344CB8AC3E}">
        <p14:creationId xmlns:p14="http://schemas.microsoft.com/office/powerpoint/2010/main" val="3616693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19 (19:1-10)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Ultimately it is the ungodly that will mourn, and it is the place of the righteous to rejoice in God’s judgment!</a:t>
            </a:r>
          </a:p>
          <a:p>
            <a:pPr marL="519113" indent="-519113">
              <a:buFont typeface="Arial" panose="020B0604020202020204" pitchFamily="34" charset="0"/>
              <a:buChar char="•"/>
            </a:pPr>
            <a:r>
              <a:rPr lang="en-US" sz="4800" b="1" dirty="0">
                <a:solidFill>
                  <a:srgbClr val="324959"/>
                </a:solidFill>
              </a:rPr>
              <a:t>God is worthy of Praise</a:t>
            </a:r>
          </a:p>
          <a:p>
            <a:pPr marL="519113" indent="-519113">
              <a:buFont typeface="Arial" panose="020B0604020202020204" pitchFamily="34" charset="0"/>
              <a:buChar char="•"/>
            </a:pPr>
            <a:r>
              <a:rPr lang="en-US" sz="4800" b="1" dirty="0">
                <a:solidFill>
                  <a:srgbClr val="324959"/>
                </a:solidFill>
              </a:rPr>
              <a:t>The Marriage of the Lamb is come!</a:t>
            </a:r>
          </a:p>
        </p:txBody>
      </p:sp>
    </p:spTree>
    <p:extLst>
      <p:ext uri="{BB962C8B-B14F-4D97-AF65-F5344CB8AC3E}">
        <p14:creationId xmlns:p14="http://schemas.microsoft.com/office/powerpoint/2010/main" val="3645346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19 (19:1-10)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Don’t grow weary in doing good.  Victory comes to the steadfast.</a:t>
            </a:r>
          </a:p>
          <a:p>
            <a:pPr marL="519113" indent="-519113">
              <a:buFont typeface="Arial" panose="020B0604020202020204" pitchFamily="34" charset="0"/>
              <a:buChar char="•"/>
            </a:pPr>
            <a:r>
              <a:rPr lang="en-US" sz="4000" dirty="0">
                <a:solidFill>
                  <a:srgbClr val="324959"/>
                </a:solidFill>
              </a:rPr>
              <a:t>Praise to God (Note the four </a:t>
            </a:r>
            <a:r>
              <a:rPr lang="en-US" sz="4000" dirty="0" err="1">
                <a:solidFill>
                  <a:srgbClr val="324959"/>
                </a:solidFill>
              </a:rPr>
              <a:t>Alleluiah’s</a:t>
            </a:r>
            <a:r>
              <a:rPr lang="en-US" sz="4000" dirty="0">
                <a:solidFill>
                  <a:srgbClr val="324959"/>
                </a:solidFill>
              </a:rPr>
              <a:t> of 19:1-6)</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Don’t grow weary in doing good.  Victory comes to the steadfast.</a:t>
            </a:r>
          </a:p>
          <a:p>
            <a:pPr marL="395288" indent="-395288"/>
            <a:r>
              <a:rPr lang="en-US" sz="4000" dirty="0">
                <a:solidFill>
                  <a:srgbClr val="324959"/>
                </a:solidFill>
              </a:rPr>
              <a:t>Praise to God.  (Are we less likely to express that praise due to the Charismatics?)</a:t>
            </a:r>
          </a:p>
        </p:txBody>
      </p:sp>
    </p:spTree>
    <p:extLst>
      <p:ext uri="{BB962C8B-B14F-4D97-AF65-F5344CB8AC3E}">
        <p14:creationId xmlns:p14="http://schemas.microsoft.com/office/powerpoint/2010/main" val="2793764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19 (19:1-10)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Loud voice of a great multitude in heaven (1)</a:t>
            </a:r>
          </a:p>
          <a:p>
            <a:pPr marL="519113" indent="-519113">
              <a:spcBef>
                <a:spcPts val="0"/>
              </a:spcBef>
              <a:buFont typeface="Arial" panose="020B0604020202020204" pitchFamily="34" charset="0"/>
              <a:buChar char="•"/>
            </a:pPr>
            <a:r>
              <a:rPr lang="en-US" sz="4000" dirty="0">
                <a:solidFill>
                  <a:srgbClr val="324959"/>
                </a:solidFill>
              </a:rPr>
              <a:t>The great harlot (2)</a:t>
            </a:r>
          </a:p>
          <a:p>
            <a:pPr marL="519113" indent="-519113">
              <a:spcBef>
                <a:spcPts val="0"/>
              </a:spcBef>
              <a:buFont typeface="Arial" panose="020B0604020202020204" pitchFamily="34" charset="0"/>
              <a:buChar char="•"/>
            </a:pPr>
            <a:r>
              <a:rPr lang="en-US" sz="4000" dirty="0">
                <a:solidFill>
                  <a:srgbClr val="324959"/>
                </a:solidFill>
              </a:rPr>
              <a:t>Smoke (3)</a:t>
            </a:r>
          </a:p>
          <a:p>
            <a:pPr marL="519113" indent="-519113">
              <a:spcBef>
                <a:spcPts val="0"/>
              </a:spcBef>
              <a:buFont typeface="Arial" panose="020B0604020202020204" pitchFamily="34" charset="0"/>
              <a:buChar char="•"/>
            </a:pPr>
            <a:r>
              <a:rPr lang="en-US" sz="4000" dirty="0">
                <a:solidFill>
                  <a:srgbClr val="324959"/>
                </a:solidFill>
              </a:rPr>
              <a:t>24 elders (4)</a:t>
            </a:r>
          </a:p>
          <a:p>
            <a:pPr marL="519113" indent="-519113">
              <a:spcBef>
                <a:spcPts val="0"/>
              </a:spcBef>
              <a:buFont typeface="Arial" panose="020B0604020202020204" pitchFamily="34" charset="0"/>
              <a:buChar char="•"/>
            </a:pPr>
            <a:r>
              <a:rPr lang="en-US" sz="4000" dirty="0">
                <a:solidFill>
                  <a:srgbClr val="324959"/>
                </a:solidFill>
              </a:rPr>
              <a:t>Four living creatures (4)</a:t>
            </a:r>
          </a:p>
          <a:p>
            <a:pPr marL="519113" indent="-519113">
              <a:spcBef>
                <a:spcPts val="0"/>
              </a:spcBef>
              <a:buFont typeface="Arial" panose="020B0604020202020204" pitchFamily="34" charset="0"/>
              <a:buChar char="•"/>
            </a:pPr>
            <a:r>
              <a:rPr lang="en-US" sz="4000" dirty="0">
                <a:solidFill>
                  <a:srgbClr val="324959"/>
                </a:solidFill>
              </a:rPr>
              <a:t>Voice from the throne   (5 &amp; </a:t>
            </a:r>
            <a:r>
              <a:rPr lang="en-US" sz="4000" i="1" dirty="0">
                <a:solidFill>
                  <a:srgbClr val="324959"/>
                </a:solidFill>
              </a:rPr>
              <a:t>9-10?</a:t>
            </a:r>
            <a:r>
              <a:rPr lang="en-US" sz="4000" dirty="0">
                <a:solidFill>
                  <a:srgbClr val="324959"/>
                </a:solidFill>
              </a:rPr>
              <a:t>)</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Voice of a great multitude (6)</a:t>
            </a:r>
          </a:p>
          <a:p>
            <a:pPr marL="395288" indent="-395288">
              <a:spcBef>
                <a:spcPts val="0"/>
              </a:spcBef>
            </a:pPr>
            <a:r>
              <a:rPr lang="en-US" sz="3900" dirty="0">
                <a:solidFill>
                  <a:srgbClr val="324959"/>
                </a:solidFill>
              </a:rPr>
              <a:t>Waters &amp; </a:t>
            </a:r>
            <a:r>
              <a:rPr lang="en-US" sz="3900" dirty="0" err="1">
                <a:solidFill>
                  <a:srgbClr val="324959"/>
                </a:solidFill>
              </a:rPr>
              <a:t>Thunderings</a:t>
            </a:r>
            <a:r>
              <a:rPr lang="en-US" sz="3900" dirty="0">
                <a:solidFill>
                  <a:srgbClr val="324959"/>
                </a:solidFill>
              </a:rPr>
              <a:t> (6)</a:t>
            </a:r>
          </a:p>
          <a:p>
            <a:pPr marL="395288" indent="-395288">
              <a:spcBef>
                <a:spcPts val="0"/>
              </a:spcBef>
            </a:pPr>
            <a:r>
              <a:rPr lang="en-US" sz="4000" dirty="0">
                <a:solidFill>
                  <a:srgbClr val="324959"/>
                </a:solidFill>
              </a:rPr>
              <a:t>The Lamb (7,9)</a:t>
            </a:r>
          </a:p>
          <a:p>
            <a:pPr marL="395288" indent="-395288">
              <a:spcBef>
                <a:spcPts val="0"/>
              </a:spcBef>
            </a:pPr>
            <a:r>
              <a:rPr lang="en-US" sz="4000" dirty="0">
                <a:solidFill>
                  <a:srgbClr val="324959"/>
                </a:solidFill>
              </a:rPr>
              <a:t>His wife (7,8)</a:t>
            </a:r>
          </a:p>
          <a:p>
            <a:pPr marL="395288" indent="-395288">
              <a:spcBef>
                <a:spcPts val="0"/>
              </a:spcBef>
            </a:pPr>
            <a:r>
              <a:rPr lang="en-US" sz="4000" dirty="0">
                <a:solidFill>
                  <a:srgbClr val="324959"/>
                </a:solidFill>
              </a:rPr>
              <a:t>Fine linen (8)</a:t>
            </a:r>
          </a:p>
          <a:p>
            <a:pPr marL="395288" indent="-395288">
              <a:spcBef>
                <a:spcPts val="0"/>
              </a:spcBef>
            </a:pPr>
            <a:r>
              <a:rPr lang="en-US" sz="4000" dirty="0">
                <a:solidFill>
                  <a:srgbClr val="324959"/>
                </a:solidFill>
              </a:rPr>
              <a:t>Marriage supper (9)</a:t>
            </a:r>
          </a:p>
          <a:p>
            <a:pPr marL="395288" indent="-395288">
              <a:spcBef>
                <a:spcPts val="0"/>
              </a:spcBef>
            </a:pPr>
            <a:r>
              <a:rPr lang="en-US" sz="4000" dirty="0">
                <a:solidFill>
                  <a:srgbClr val="324959"/>
                </a:solidFill>
              </a:rPr>
              <a:t>Testimony of Jesus/spirit of prophecy (10)</a:t>
            </a:r>
          </a:p>
        </p:txBody>
      </p:sp>
    </p:spTree>
    <p:extLst>
      <p:ext uri="{BB962C8B-B14F-4D97-AF65-F5344CB8AC3E}">
        <p14:creationId xmlns:p14="http://schemas.microsoft.com/office/powerpoint/2010/main" val="740455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5CE92A-6836-4138-BDE5-11C9D5195C69}"/>
              </a:ext>
            </a:extLst>
          </p:cNvPr>
          <p:cNvPicPr>
            <a:picLocks noChangeAspect="1"/>
          </p:cNvPicPr>
          <p:nvPr/>
        </p:nvPicPr>
        <p:blipFill>
          <a:blip r:embed="rId3"/>
          <a:stretch>
            <a:fillRect/>
          </a:stretch>
        </p:blipFill>
        <p:spPr>
          <a:xfrm>
            <a:off x="625033" y="224847"/>
            <a:ext cx="10880152" cy="6378507"/>
          </a:xfrm>
          <a:prstGeom prst="rect">
            <a:avLst/>
          </a:prstGeom>
        </p:spPr>
      </p:pic>
    </p:spTree>
    <p:extLst>
      <p:ext uri="{BB962C8B-B14F-4D97-AF65-F5344CB8AC3E}">
        <p14:creationId xmlns:p14="http://schemas.microsoft.com/office/powerpoint/2010/main" val="390915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20 (19:11-21)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The splendor of the description given of the Christ on the white horse is inspiring.</a:t>
            </a:r>
          </a:p>
          <a:p>
            <a:pPr marL="519113" indent="-519113">
              <a:buFont typeface="Arial" panose="020B0604020202020204" pitchFamily="34" charset="0"/>
              <a:buChar char="•"/>
            </a:pPr>
            <a:r>
              <a:rPr lang="en-US" sz="4000" b="1" dirty="0">
                <a:solidFill>
                  <a:srgbClr val="324959"/>
                </a:solidFill>
              </a:rPr>
              <a:t>Consider the preeminence described in the phrase, “King of Kings and Lord of Lords”</a:t>
            </a:r>
            <a:endParaRPr lang="en-US" sz="4000" dirty="0">
              <a:solidFill>
                <a:srgbClr val="324959"/>
              </a:solidFill>
            </a:endParaRPr>
          </a:p>
          <a:p>
            <a:pPr marL="519113" indent="-519113">
              <a:buFont typeface="Arial" panose="020B0604020202020204" pitchFamily="34" charset="0"/>
              <a:buChar char="•"/>
            </a:pPr>
            <a:endParaRPr lang="en-US" sz="4000" i="1" dirty="0">
              <a:solidFill>
                <a:srgbClr val="324959"/>
              </a:solidFill>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553410"/>
          </a:xfrm>
        </p:spPr>
        <p:txBody>
          <a:bodyPr>
            <a:normAutofit/>
          </a:bodyPr>
          <a:lstStyle/>
          <a:p>
            <a:pPr marL="573088" indent="-571500"/>
            <a:r>
              <a:rPr lang="en-US" sz="4000" b="1" dirty="0">
                <a:solidFill>
                  <a:srgbClr val="324959"/>
                </a:solidFill>
              </a:rPr>
              <a:t>The opposition to Him who sat on the white horse is mighty.</a:t>
            </a:r>
          </a:p>
          <a:p>
            <a:pPr marL="573088" indent="-571500"/>
            <a:r>
              <a:rPr lang="en-US" sz="4000" b="1" dirty="0">
                <a:solidFill>
                  <a:srgbClr val="324959"/>
                </a:solidFill>
              </a:rPr>
              <a:t>The defeat of the opposition is total (beast and false prophet captured, and the rest killed with the sword).</a:t>
            </a:r>
          </a:p>
        </p:txBody>
      </p:sp>
    </p:spTree>
    <p:extLst>
      <p:ext uri="{BB962C8B-B14F-4D97-AF65-F5344CB8AC3E}">
        <p14:creationId xmlns:p14="http://schemas.microsoft.com/office/powerpoint/2010/main" val="255917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20 (19:11-21)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Christ is and remains preeminent in the world.</a:t>
            </a:r>
          </a:p>
          <a:p>
            <a:pPr marL="519113" indent="-519113">
              <a:buFont typeface="Arial" panose="020B0604020202020204" pitchFamily="34" charset="0"/>
              <a:buChar char="•"/>
            </a:pPr>
            <a:r>
              <a:rPr lang="en-US" sz="4800" b="1" dirty="0">
                <a:solidFill>
                  <a:srgbClr val="324959"/>
                </a:solidFill>
              </a:rPr>
              <a:t>Because of His power and His preeminence we who are with him are victorious.</a:t>
            </a:r>
          </a:p>
          <a:p>
            <a:pPr marL="519113" indent="-519113">
              <a:buFont typeface="Arial" panose="020B0604020202020204" pitchFamily="34" charset="0"/>
              <a:buChar char="•"/>
            </a:pPr>
            <a:r>
              <a:rPr lang="en-US" sz="4800" b="1" dirty="0">
                <a:solidFill>
                  <a:srgbClr val="324959"/>
                </a:solidFill>
              </a:rPr>
              <a:t>Consider the rod of iron!</a:t>
            </a:r>
          </a:p>
        </p:txBody>
      </p:sp>
    </p:spTree>
    <p:extLst>
      <p:ext uri="{BB962C8B-B14F-4D97-AF65-F5344CB8AC3E}">
        <p14:creationId xmlns:p14="http://schemas.microsoft.com/office/powerpoint/2010/main" val="391061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20 (19:11-21)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Prepare for the battle.</a:t>
            </a:r>
          </a:p>
          <a:p>
            <a:pPr marL="519113" indent="-519113">
              <a:buFont typeface="Arial" panose="020B0604020202020204" pitchFamily="34" charset="0"/>
              <a:buChar char="•"/>
            </a:pPr>
            <a:r>
              <a:rPr lang="en-US" sz="4000" dirty="0">
                <a:solidFill>
                  <a:srgbClr val="324959"/>
                </a:solidFill>
              </a:rPr>
              <a:t>The Christ is your champion</a:t>
            </a:r>
          </a:p>
          <a:p>
            <a:pPr marL="519113" indent="-519113">
              <a:buFont typeface="Arial" panose="020B0604020202020204" pitchFamily="34" charset="0"/>
              <a:buChar char="•"/>
            </a:pPr>
            <a:r>
              <a:rPr lang="en-US" sz="4000" dirty="0">
                <a:solidFill>
                  <a:srgbClr val="324959"/>
                </a:solidFill>
              </a:rPr>
              <a:t>The battle will be quick, and the victory will be complete</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Put on God’s armor to fight against evil</a:t>
            </a:r>
          </a:p>
          <a:p>
            <a:pPr marL="395288" indent="-395288"/>
            <a:r>
              <a:rPr lang="en-US" sz="4000" dirty="0">
                <a:solidFill>
                  <a:srgbClr val="324959"/>
                </a:solidFill>
              </a:rPr>
              <a:t>Christ is your champion</a:t>
            </a:r>
          </a:p>
          <a:p>
            <a:pPr marL="395288" indent="-395288"/>
            <a:r>
              <a:rPr lang="en-US" sz="4000" dirty="0">
                <a:solidFill>
                  <a:srgbClr val="324959"/>
                </a:solidFill>
              </a:rPr>
              <a:t>Our battle on earth is short, and eternity in God’s presence is sure!</a:t>
            </a:r>
          </a:p>
          <a:p>
            <a:pPr marL="395288" indent="-395288"/>
            <a:endParaRPr lang="en-US" sz="4000" dirty="0">
              <a:solidFill>
                <a:srgbClr val="324959"/>
              </a:solidFill>
            </a:endParaRPr>
          </a:p>
        </p:txBody>
      </p:sp>
    </p:spTree>
    <p:extLst>
      <p:ext uri="{BB962C8B-B14F-4D97-AF65-F5344CB8AC3E}">
        <p14:creationId xmlns:p14="http://schemas.microsoft.com/office/powerpoint/2010/main" val="216545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20 (19:11-21)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White horse (11)</a:t>
            </a:r>
          </a:p>
          <a:p>
            <a:pPr marL="519113" indent="-519113">
              <a:spcBef>
                <a:spcPts val="0"/>
              </a:spcBef>
              <a:buFont typeface="Arial" panose="020B0604020202020204" pitchFamily="34" charset="0"/>
              <a:buChar char="•"/>
            </a:pPr>
            <a:r>
              <a:rPr lang="en-US" sz="4000" dirty="0">
                <a:solidFill>
                  <a:srgbClr val="324959"/>
                </a:solidFill>
              </a:rPr>
              <a:t>Eyes/Flame of fire (12)</a:t>
            </a:r>
          </a:p>
          <a:p>
            <a:pPr marL="519113" indent="-519113">
              <a:spcBef>
                <a:spcPts val="0"/>
              </a:spcBef>
              <a:buFont typeface="Arial" panose="020B0604020202020204" pitchFamily="34" charset="0"/>
              <a:buChar char="•"/>
            </a:pPr>
            <a:r>
              <a:rPr lang="en-US" sz="4000" dirty="0">
                <a:solidFill>
                  <a:srgbClr val="324959"/>
                </a:solidFill>
              </a:rPr>
              <a:t>Many crowns (12)</a:t>
            </a:r>
          </a:p>
          <a:p>
            <a:pPr marL="519113" indent="-519113">
              <a:spcBef>
                <a:spcPts val="0"/>
              </a:spcBef>
              <a:buFont typeface="Arial" panose="020B0604020202020204" pitchFamily="34" charset="0"/>
              <a:buChar char="•"/>
            </a:pPr>
            <a:r>
              <a:rPr lang="en-US" sz="4000" dirty="0">
                <a:solidFill>
                  <a:srgbClr val="324959"/>
                </a:solidFill>
              </a:rPr>
              <a:t>Unknown name (12)</a:t>
            </a:r>
          </a:p>
          <a:p>
            <a:pPr marL="519113" indent="-519113">
              <a:spcBef>
                <a:spcPts val="0"/>
              </a:spcBef>
              <a:buFont typeface="Arial" panose="020B0604020202020204" pitchFamily="34" charset="0"/>
              <a:buChar char="•"/>
            </a:pPr>
            <a:r>
              <a:rPr lang="en-US" sz="4000" dirty="0">
                <a:solidFill>
                  <a:srgbClr val="324959"/>
                </a:solidFill>
              </a:rPr>
              <a:t>Robe/blood (13)</a:t>
            </a:r>
          </a:p>
          <a:p>
            <a:pPr marL="519113" indent="-519113">
              <a:spcBef>
                <a:spcPts val="0"/>
              </a:spcBef>
              <a:buFont typeface="Arial" panose="020B0604020202020204" pitchFamily="34" charset="0"/>
              <a:buChar char="•"/>
            </a:pPr>
            <a:r>
              <a:rPr lang="en-US" sz="4000" dirty="0">
                <a:solidFill>
                  <a:srgbClr val="324959"/>
                </a:solidFill>
              </a:rPr>
              <a:t>Name: Word of God (13)</a:t>
            </a:r>
          </a:p>
          <a:p>
            <a:pPr marL="519113" indent="-519113">
              <a:spcBef>
                <a:spcPts val="0"/>
              </a:spcBef>
              <a:buFont typeface="Arial" panose="020B0604020202020204" pitchFamily="34" charset="0"/>
              <a:buChar char="•"/>
            </a:pPr>
            <a:r>
              <a:rPr lang="en-US" sz="4000" dirty="0">
                <a:solidFill>
                  <a:srgbClr val="324959"/>
                </a:solidFill>
              </a:rPr>
              <a:t>Linen/White horses (14)</a:t>
            </a:r>
          </a:p>
          <a:p>
            <a:pPr marL="519113" indent="-519113">
              <a:spcBef>
                <a:spcPts val="0"/>
              </a:spcBef>
              <a:buFont typeface="Arial" panose="020B0604020202020204" pitchFamily="34" charset="0"/>
              <a:buChar char="•"/>
            </a:pPr>
            <a:r>
              <a:rPr lang="en-US" sz="4000" dirty="0">
                <a:solidFill>
                  <a:srgbClr val="324959"/>
                </a:solidFill>
              </a:rPr>
              <a:t>Sharp sword (15)</a:t>
            </a:r>
          </a:p>
          <a:p>
            <a:pPr marL="519113" indent="-519113">
              <a:spcBef>
                <a:spcPts val="0"/>
              </a:spcBef>
              <a:buFont typeface="Arial" panose="020B0604020202020204" pitchFamily="34" charset="0"/>
              <a:buChar char="•"/>
            </a:pPr>
            <a:r>
              <a:rPr lang="en-US" sz="4000" dirty="0">
                <a:solidFill>
                  <a:srgbClr val="324959"/>
                </a:solidFill>
              </a:rPr>
              <a:t>Rod of Iron (15)</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Winepress/fierceness &amp; wrath of Almighty (15)</a:t>
            </a:r>
          </a:p>
          <a:p>
            <a:pPr marL="395288" indent="-395288">
              <a:spcBef>
                <a:spcPts val="0"/>
              </a:spcBef>
            </a:pPr>
            <a:r>
              <a:rPr lang="en-US" sz="4000" dirty="0">
                <a:solidFill>
                  <a:srgbClr val="324959"/>
                </a:solidFill>
              </a:rPr>
              <a:t>King of Kings/Lord of Lords (16)</a:t>
            </a:r>
          </a:p>
          <a:p>
            <a:pPr marL="395288" indent="-395288">
              <a:spcBef>
                <a:spcPts val="0"/>
              </a:spcBef>
            </a:pPr>
            <a:r>
              <a:rPr lang="en-US" sz="4000" dirty="0">
                <a:solidFill>
                  <a:srgbClr val="324959"/>
                </a:solidFill>
              </a:rPr>
              <a:t>Angel/sun (17)</a:t>
            </a:r>
          </a:p>
          <a:p>
            <a:pPr marL="395288" indent="-395288">
              <a:spcBef>
                <a:spcPts val="0"/>
              </a:spcBef>
            </a:pPr>
            <a:r>
              <a:rPr lang="en-US" sz="4000" dirty="0">
                <a:solidFill>
                  <a:srgbClr val="324959"/>
                </a:solidFill>
              </a:rPr>
              <a:t>Beast (19)</a:t>
            </a:r>
          </a:p>
          <a:p>
            <a:pPr marL="395288" indent="-395288">
              <a:spcBef>
                <a:spcPts val="0"/>
              </a:spcBef>
            </a:pPr>
            <a:r>
              <a:rPr lang="en-US" sz="4000" dirty="0">
                <a:solidFill>
                  <a:srgbClr val="324959"/>
                </a:solidFill>
              </a:rPr>
              <a:t>False prophet (20)</a:t>
            </a:r>
          </a:p>
          <a:p>
            <a:pPr marL="395288" indent="-395288">
              <a:spcBef>
                <a:spcPts val="0"/>
              </a:spcBef>
            </a:pPr>
            <a:r>
              <a:rPr lang="en-US" sz="4000" dirty="0">
                <a:solidFill>
                  <a:srgbClr val="324959"/>
                </a:solidFill>
              </a:rPr>
              <a:t>Mark of the beast (20)</a:t>
            </a:r>
          </a:p>
          <a:p>
            <a:pPr marL="395288" indent="-395288">
              <a:spcBef>
                <a:spcPts val="0"/>
              </a:spcBef>
            </a:pPr>
            <a:r>
              <a:rPr lang="en-US" sz="4000" dirty="0">
                <a:solidFill>
                  <a:srgbClr val="324959"/>
                </a:solidFill>
              </a:rPr>
              <a:t>Lake of fire (20)</a:t>
            </a:r>
          </a:p>
        </p:txBody>
      </p:sp>
    </p:spTree>
    <p:extLst>
      <p:ext uri="{BB962C8B-B14F-4D97-AF65-F5344CB8AC3E}">
        <p14:creationId xmlns:p14="http://schemas.microsoft.com/office/powerpoint/2010/main" val="2312224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21 (20:1-10)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Praise to God in this clear indication of His power over the devil.</a:t>
            </a:r>
          </a:p>
          <a:p>
            <a:pPr marL="519113" indent="-519113">
              <a:buFont typeface="Arial" panose="020B0604020202020204" pitchFamily="34" charset="0"/>
              <a:buChar char="•"/>
            </a:pPr>
            <a:r>
              <a:rPr lang="en-US" sz="4000" b="1" dirty="0">
                <a:solidFill>
                  <a:srgbClr val="324959"/>
                </a:solidFill>
              </a:rPr>
              <a:t>An indication of Satan’s limitations. Only can do what he is allowed to do.</a:t>
            </a:r>
          </a:p>
          <a:p>
            <a:pPr marL="519113" indent="-519113">
              <a:buFont typeface="Arial" panose="020B0604020202020204" pitchFamily="34" charset="0"/>
              <a:buChar char="•"/>
            </a:pPr>
            <a:r>
              <a:rPr lang="en-US" sz="4000" b="1" dirty="0">
                <a:solidFill>
                  <a:srgbClr val="324959"/>
                </a:solidFill>
              </a:rPr>
              <a:t>1,000 Reign (Rejoice!)</a:t>
            </a:r>
            <a:endParaRPr lang="en-US" sz="4000" dirty="0">
              <a:solidFill>
                <a:srgbClr val="324959"/>
              </a:solidFill>
            </a:endParaRPr>
          </a:p>
          <a:p>
            <a:pPr marL="519113" indent="-519113">
              <a:buFont typeface="Arial" panose="020B0604020202020204" pitchFamily="34" charset="0"/>
              <a:buChar char="•"/>
            </a:pPr>
            <a:endParaRPr lang="en-US" sz="4000" i="1" dirty="0">
              <a:solidFill>
                <a:srgbClr val="324959"/>
              </a:solidFill>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553410"/>
          </a:xfrm>
        </p:spPr>
        <p:txBody>
          <a:bodyPr>
            <a:normAutofit/>
          </a:bodyPr>
          <a:lstStyle/>
          <a:p>
            <a:pPr marL="573088" indent="-571500"/>
            <a:r>
              <a:rPr lang="en-US" sz="4000" b="1" dirty="0">
                <a:solidFill>
                  <a:srgbClr val="324959"/>
                </a:solidFill>
              </a:rPr>
              <a:t>Concern over the “little while” Satan will be released?</a:t>
            </a:r>
          </a:p>
          <a:p>
            <a:pPr marL="573088" indent="-571500"/>
            <a:r>
              <a:rPr lang="en-US" sz="4000" b="1" dirty="0">
                <a:solidFill>
                  <a:srgbClr val="324959"/>
                </a:solidFill>
              </a:rPr>
              <a:t>Curious: Who are the beheaded who reign with Christ?</a:t>
            </a:r>
          </a:p>
          <a:p>
            <a:pPr marL="573088" indent="-571500"/>
            <a:r>
              <a:rPr lang="en-US" sz="4000" b="1" dirty="0">
                <a:solidFill>
                  <a:srgbClr val="324959"/>
                </a:solidFill>
              </a:rPr>
              <a:t>Curious: What is the first resurrection?</a:t>
            </a:r>
          </a:p>
        </p:txBody>
      </p:sp>
    </p:spTree>
    <p:extLst>
      <p:ext uri="{BB962C8B-B14F-4D97-AF65-F5344CB8AC3E}">
        <p14:creationId xmlns:p14="http://schemas.microsoft.com/office/powerpoint/2010/main" val="281655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anim calcmode="lin" valueType="num">
                                      <p:cBhvr>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21 (20:1-10)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God has Satan under chain, lock &amp; seal.</a:t>
            </a:r>
          </a:p>
          <a:p>
            <a:pPr marL="519113" indent="-519113">
              <a:buFont typeface="Arial" panose="020B0604020202020204" pitchFamily="34" charset="0"/>
              <a:buChar char="•"/>
            </a:pPr>
            <a:r>
              <a:rPr lang="en-US" sz="4800" b="1" dirty="0">
                <a:solidFill>
                  <a:srgbClr val="324959"/>
                </a:solidFill>
              </a:rPr>
              <a:t>Christ’s reign includes the thrones of saints who are reigning with Him.</a:t>
            </a:r>
          </a:p>
          <a:p>
            <a:pPr marL="519113" indent="-519113">
              <a:buFont typeface="Arial" panose="020B0604020202020204" pitchFamily="34" charset="0"/>
              <a:buChar char="•"/>
            </a:pPr>
            <a:r>
              <a:rPr lang="en-US" sz="4800" b="1" dirty="0">
                <a:solidFill>
                  <a:srgbClr val="324959"/>
                </a:solidFill>
              </a:rPr>
              <a:t>Those identified as reigning with Christ are in a position where the second death holds no sway!</a:t>
            </a:r>
          </a:p>
          <a:p>
            <a:pPr marL="519113" indent="-519113">
              <a:buFont typeface="Arial" panose="020B0604020202020204" pitchFamily="34" charset="0"/>
              <a:buChar char="•"/>
            </a:pPr>
            <a:r>
              <a:rPr lang="en-US" sz="4800" b="1" dirty="0">
                <a:solidFill>
                  <a:srgbClr val="324959"/>
                </a:solidFill>
              </a:rPr>
              <a:t>Finally, Satan’s defeat is total!</a:t>
            </a:r>
          </a:p>
          <a:p>
            <a:pPr marL="519113" indent="-519113">
              <a:buFont typeface="Arial" panose="020B0604020202020204" pitchFamily="34" charset="0"/>
              <a:buChar char="•"/>
            </a:pPr>
            <a:endParaRPr lang="en-US" sz="4800" b="1" dirty="0">
              <a:solidFill>
                <a:srgbClr val="324959"/>
              </a:solidFill>
            </a:endParaRPr>
          </a:p>
        </p:txBody>
      </p:sp>
    </p:spTree>
    <p:extLst>
      <p:ext uri="{BB962C8B-B14F-4D97-AF65-F5344CB8AC3E}">
        <p14:creationId xmlns:p14="http://schemas.microsoft.com/office/powerpoint/2010/main" val="35328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21 (20:1-10)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3600" dirty="0">
                <a:solidFill>
                  <a:srgbClr val="324959"/>
                </a:solidFill>
              </a:rPr>
              <a:t>Christ gains the victory, binding Satan</a:t>
            </a:r>
          </a:p>
          <a:p>
            <a:pPr marL="519113" indent="-519113">
              <a:buFont typeface="Arial" panose="020B0604020202020204" pitchFamily="34" charset="0"/>
              <a:buChar char="•"/>
            </a:pPr>
            <a:r>
              <a:rPr lang="en-US" sz="3600" dirty="0">
                <a:solidFill>
                  <a:srgbClr val="324959"/>
                </a:solidFill>
              </a:rPr>
              <a:t>Those who are on Christ’s side (including the martyrs) reign with Him.</a:t>
            </a:r>
          </a:p>
          <a:p>
            <a:pPr marL="519113" indent="-519113">
              <a:buFont typeface="Arial" panose="020B0604020202020204" pitchFamily="34" charset="0"/>
              <a:buChar char="•"/>
            </a:pPr>
            <a:r>
              <a:rPr lang="en-US" sz="3600" dirty="0">
                <a:solidFill>
                  <a:srgbClr val="324959"/>
                </a:solidFill>
              </a:rPr>
              <a:t>In the future, the Devil will be released for a short while</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Satan is bound today.</a:t>
            </a:r>
          </a:p>
          <a:p>
            <a:pPr marL="395288" indent="-395288"/>
            <a:r>
              <a:rPr lang="en-US" sz="4000" dirty="0">
                <a:solidFill>
                  <a:srgbClr val="324959"/>
                </a:solidFill>
              </a:rPr>
              <a:t>The way we escape the second death is through faithfulness to Him.</a:t>
            </a:r>
          </a:p>
          <a:p>
            <a:pPr marL="395288" indent="-395288"/>
            <a:r>
              <a:rPr lang="en-US" sz="4000" dirty="0">
                <a:solidFill>
                  <a:srgbClr val="324959"/>
                </a:solidFill>
              </a:rPr>
              <a:t>Ultimately, the Devil will be thrown into the lake of fire.</a:t>
            </a:r>
          </a:p>
          <a:p>
            <a:pPr marL="395288" indent="-395288"/>
            <a:endParaRPr lang="en-US" sz="4000" dirty="0">
              <a:solidFill>
                <a:srgbClr val="324959"/>
              </a:solidFill>
            </a:endParaRPr>
          </a:p>
        </p:txBody>
      </p:sp>
    </p:spTree>
    <p:extLst>
      <p:ext uri="{BB962C8B-B14F-4D97-AF65-F5344CB8AC3E}">
        <p14:creationId xmlns:p14="http://schemas.microsoft.com/office/powerpoint/2010/main" val="2002573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a:solidFill>
                  <a:srgbClr val="324959"/>
                </a:solidFill>
                <a:latin typeface="Impact" panose="020B0806030902050204" pitchFamily="34" charset="0"/>
              </a:rPr>
              <a:t>Scene 21 </a:t>
            </a:r>
            <a:r>
              <a:rPr lang="en-US" sz="5400" kern="0" cap="small" dirty="0">
                <a:solidFill>
                  <a:srgbClr val="324959"/>
                </a:solidFill>
                <a:latin typeface="Impact" panose="020B0806030902050204" pitchFamily="34" charset="0"/>
              </a:rPr>
              <a:t>(20:1-10)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Angel (1)</a:t>
            </a:r>
          </a:p>
          <a:p>
            <a:pPr marL="519113" indent="-519113">
              <a:spcBef>
                <a:spcPts val="0"/>
              </a:spcBef>
              <a:buFont typeface="Arial" panose="020B0604020202020204" pitchFamily="34" charset="0"/>
              <a:buChar char="•"/>
            </a:pPr>
            <a:r>
              <a:rPr lang="en-US" sz="4000" dirty="0">
                <a:solidFill>
                  <a:srgbClr val="324959"/>
                </a:solidFill>
              </a:rPr>
              <a:t>Bottomless Pit (1,3)</a:t>
            </a:r>
          </a:p>
          <a:p>
            <a:pPr marL="519113" indent="-519113">
              <a:spcBef>
                <a:spcPts val="0"/>
              </a:spcBef>
              <a:buFont typeface="Arial" panose="020B0604020202020204" pitchFamily="34" charset="0"/>
              <a:buChar char="•"/>
            </a:pPr>
            <a:r>
              <a:rPr lang="en-US" sz="4000" dirty="0">
                <a:solidFill>
                  <a:srgbClr val="324959"/>
                </a:solidFill>
              </a:rPr>
              <a:t>Great Chain (1)</a:t>
            </a:r>
          </a:p>
          <a:p>
            <a:pPr marL="519113" indent="-519113">
              <a:spcBef>
                <a:spcPts val="0"/>
              </a:spcBef>
              <a:buFont typeface="Arial" panose="020B0604020202020204" pitchFamily="34" charset="0"/>
              <a:buChar char="•"/>
            </a:pPr>
            <a:r>
              <a:rPr lang="en-US" sz="4000" dirty="0">
                <a:solidFill>
                  <a:srgbClr val="324959"/>
                </a:solidFill>
              </a:rPr>
              <a:t>Dragon (2,7,10)</a:t>
            </a:r>
          </a:p>
          <a:p>
            <a:pPr marL="519113" indent="-519113">
              <a:spcBef>
                <a:spcPts val="0"/>
              </a:spcBef>
              <a:buFont typeface="Arial" panose="020B0604020202020204" pitchFamily="34" charset="0"/>
              <a:buChar char="•"/>
            </a:pPr>
            <a:r>
              <a:rPr lang="en-US" sz="4000" dirty="0">
                <a:solidFill>
                  <a:srgbClr val="324959"/>
                </a:solidFill>
              </a:rPr>
              <a:t>1,000 years (2,3,4,5,6,7)</a:t>
            </a:r>
          </a:p>
          <a:p>
            <a:pPr marL="519113" indent="-519113">
              <a:spcBef>
                <a:spcPts val="0"/>
              </a:spcBef>
              <a:buFont typeface="Arial" panose="020B0604020202020204" pitchFamily="34" charset="0"/>
              <a:buChar char="•"/>
            </a:pPr>
            <a:r>
              <a:rPr lang="en-US" sz="4000" dirty="0">
                <a:solidFill>
                  <a:srgbClr val="324959"/>
                </a:solidFill>
              </a:rPr>
              <a:t>Seal (3)</a:t>
            </a:r>
          </a:p>
          <a:p>
            <a:pPr marL="519113" indent="-519113">
              <a:spcBef>
                <a:spcPts val="0"/>
              </a:spcBef>
              <a:buFont typeface="Arial" panose="020B0604020202020204" pitchFamily="34" charset="0"/>
              <a:buChar char="•"/>
            </a:pPr>
            <a:r>
              <a:rPr lang="en-US" sz="4000" dirty="0">
                <a:solidFill>
                  <a:srgbClr val="324959"/>
                </a:solidFill>
              </a:rPr>
              <a:t>Thrones (4)</a:t>
            </a:r>
          </a:p>
          <a:p>
            <a:pPr marL="519113" indent="-519113">
              <a:spcBef>
                <a:spcPts val="0"/>
              </a:spcBef>
              <a:buFont typeface="Arial" panose="020B0604020202020204" pitchFamily="34" charset="0"/>
              <a:buChar char="•"/>
            </a:pPr>
            <a:r>
              <a:rPr lang="en-US" sz="4000" dirty="0">
                <a:solidFill>
                  <a:srgbClr val="324959"/>
                </a:solidFill>
              </a:rPr>
              <a:t>Beheaded Souls (5)</a:t>
            </a:r>
          </a:p>
          <a:p>
            <a:pPr marL="519113" indent="-519113">
              <a:spcBef>
                <a:spcPts val="0"/>
              </a:spcBef>
              <a:buFont typeface="Arial" panose="020B0604020202020204" pitchFamily="34" charset="0"/>
              <a:buChar char="•"/>
            </a:pPr>
            <a:r>
              <a:rPr lang="en-US" sz="4000" dirty="0">
                <a:solidFill>
                  <a:srgbClr val="324959"/>
                </a:solidFill>
              </a:rPr>
              <a:t>First Resurrection (5,6)</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Second death (6)</a:t>
            </a:r>
          </a:p>
          <a:p>
            <a:pPr marL="395288" indent="-395288">
              <a:spcBef>
                <a:spcPts val="0"/>
              </a:spcBef>
            </a:pPr>
            <a:r>
              <a:rPr lang="en-US" sz="4000" dirty="0">
                <a:solidFill>
                  <a:srgbClr val="324959"/>
                </a:solidFill>
              </a:rPr>
              <a:t>Prison (7)</a:t>
            </a:r>
          </a:p>
          <a:p>
            <a:pPr marL="395288" indent="-395288">
              <a:spcBef>
                <a:spcPts val="0"/>
              </a:spcBef>
            </a:pPr>
            <a:r>
              <a:rPr lang="en-US" sz="4000" dirty="0">
                <a:solidFill>
                  <a:srgbClr val="324959"/>
                </a:solidFill>
              </a:rPr>
              <a:t>Four Corners of Earth (8)</a:t>
            </a:r>
          </a:p>
          <a:p>
            <a:pPr marL="395288" indent="-395288">
              <a:spcBef>
                <a:spcPts val="0"/>
              </a:spcBef>
            </a:pPr>
            <a:r>
              <a:rPr lang="en-US" sz="4000" dirty="0">
                <a:solidFill>
                  <a:srgbClr val="324959"/>
                </a:solidFill>
              </a:rPr>
              <a:t>Gog and Magog (8)</a:t>
            </a:r>
          </a:p>
          <a:p>
            <a:pPr marL="395288" indent="-395288">
              <a:spcBef>
                <a:spcPts val="0"/>
              </a:spcBef>
            </a:pPr>
            <a:r>
              <a:rPr lang="en-US" sz="4000" dirty="0">
                <a:solidFill>
                  <a:srgbClr val="324959"/>
                </a:solidFill>
              </a:rPr>
              <a:t>Camp of the Saints (9)</a:t>
            </a:r>
          </a:p>
          <a:p>
            <a:pPr marL="395288" indent="-395288">
              <a:spcBef>
                <a:spcPts val="0"/>
              </a:spcBef>
            </a:pPr>
            <a:r>
              <a:rPr lang="en-US" sz="4000" dirty="0">
                <a:solidFill>
                  <a:srgbClr val="324959"/>
                </a:solidFill>
              </a:rPr>
              <a:t>Beloved City (9)</a:t>
            </a:r>
          </a:p>
          <a:p>
            <a:pPr marL="395288" indent="-395288">
              <a:spcBef>
                <a:spcPts val="0"/>
              </a:spcBef>
            </a:pPr>
            <a:r>
              <a:rPr lang="en-US" sz="4000" dirty="0">
                <a:solidFill>
                  <a:srgbClr val="324959"/>
                </a:solidFill>
              </a:rPr>
              <a:t>Lake of Fire and Brimstone (10)</a:t>
            </a:r>
          </a:p>
          <a:p>
            <a:pPr marL="395288" indent="-395288">
              <a:spcBef>
                <a:spcPts val="0"/>
              </a:spcBef>
            </a:pPr>
            <a:r>
              <a:rPr lang="en-US" sz="4000" dirty="0">
                <a:solidFill>
                  <a:srgbClr val="324959"/>
                </a:solidFill>
              </a:rPr>
              <a:t>Beast &amp; F. Prophet (10)</a:t>
            </a:r>
          </a:p>
        </p:txBody>
      </p:sp>
    </p:spTree>
    <p:extLst>
      <p:ext uri="{BB962C8B-B14F-4D97-AF65-F5344CB8AC3E}">
        <p14:creationId xmlns:p14="http://schemas.microsoft.com/office/powerpoint/2010/main" val="117629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22 (20:11-15)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This scene depicts the Christ (judge) in all of His glory.</a:t>
            </a:r>
          </a:p>
          <a:p>
            <a:pPr marL="519113" indent="-519113">
              <a:buFont typeface="Arial" panose="020B0604020202020204" pitchFamily="34" charset="0"/>
              <a:buChar char="•"/>
            </a:pPr>
            <a:r>
              <a:rPr lang="en-US" sz="4000" b="1" dirty="0">
                <a:solidFill>
                  <a:srgbClr val="324959"/>
                </a:solidFill>
              </a:rPr>
              <a:t>Consider Christ’s power, </a:t>
            </a:r>
            <a:r>
              <a:rPr lang="en-US" sz="4000" b="1" i="1" dirty="0">
                <a:solidFill>
                  <a:srgbClr val="324959"/>
                </a:solidFill>
              </a:rPr>
              <a:t>“from whose face the earth and the heaven fled away” </a:t>
            </a:r>
            <a:r>
              <a:rPr lang="en-US" sz="4000" b="1" dirty="0">
                <a:solidFill>
                  <a:srgbClr val="324959"/>
                </a:solidFill>
              </a:rPr>
              <a:t>(11)</a:t>
            </a:r>
            <a:endParaRPr lang="en-US" sz="4000" dirty="0">
              <a:solidFill>
                <a:srgbClr val="324959"/>
              </a:solidFill>
            </a:endParaRPr>
          </a:p>
          <a:p>
            <a:pPr marL="519113" indent="-519113">
              <a:buFont typeface="Arial" panose="020B0604020202020204" pitchFamily="34" charset="0"/>
              <a:buChar char="•"/>
            </a:pPr>
            <a:endParaRPr lang="en-US" sz="4000" i="1" dirty="0">
              <a:solidFill>
                <a:srgbClr val="324959"/>
              </a:solidFill>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553410"/>
          </a:xfrm>
        </p:spPr>
        <p:txBody>
          <a:bodyPr>
            <a:normAutofit/>
          </a:bodyPr>
          <a:lstStyle/>
          <a:p>
            <a:pPr marL="573088" indent="-571500"/>
            <a:r>
              <a:rPr lang="en-US" sz="4000" b="1" dirty="0">
                <a:solidFill>
                  <a:srgbClr val="324959"/>
                </a:solidFill>
              </a:rPr>
              <a:t>Q:  Does a depiction of judgment bring trepidation or joy?</a:t>
            </a:r>
          </a:p>
          <a:p>
            <a:pPr marL="573088" indent="-571500"/>
            <a:r>
              <a:rPr lang="en-US" sz="4000" b="1" dirty="0">
                <a:solidFill>
                  <a:srgbClr val="324959"/>
                </a:solidFill>
              </a:rPr>
              <a:t>The symbolism of the Book of Life is found in several places in scripture.</a:t>
            </a:r>
          </a:p>
        </p:txBody>
      </p:sp>
    </p:spTree>
    <p:extLst>
      <p:ext uri="{BB962C8B-B14F-4D97-AF65-F5344CB8AC3E}">
        <p14:creationId xmlns:p14="http://schemas.microsoft.com/office/powerpoint/2010/main" val="359524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22 (20:11-15)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800" b="1" dirty="0">
                <a:solidFill>
                  <a:srgbClr val="324959"/>
                </a:solidFill>
              </a:rPr>
              <a:t>All men will be judged in the day of the Lord.</a:t>
            </a:r>
          </a:p>
          <a:p>
            <a:pPr marL="519113" indent="-519113">
              <a:buFont typeface="Arial" panose="020B0604020202020204" pitchFamily="34" charset="0"/>
              <a:buChar char="•"/>
            </a:pPr>
            <a:r>
              <a:rPr lang="en-US" sz="4800" b="1" dirty="0">
                <a:solidFill>
                  <a:srgbClr val="324959"/>
                </a:solidFill>
              </a:rPr>
              <a:t>That day will be the end of the heavens and the earth.</a:t>
            </a:r>
          </a:p>
          <a:p>
            <a:pPr marL="519113" indent="-519113">
              <a:buFont typeface="Arial" panose="020B0604020202020204" pitchFamily="34" charset="0"/>
              <a:buChar char="•"/>
            </a:pPr>
            <a:r>
              <a:rPr lang="en-US" sz="4800" b="1" dirty="0">
                <a:solidFill>
                  <a:srgbClr val="324959"/>
                </a:solidFill>
              </a:rPr>
              <a:t>That day will bring the ultimate victory to God’s people, as Death and Hell are cast into the lake of fire.</a:t>
            </a:r>
          </a:p>
          <a:p>
            <a:pPr marL="519113" indent="-519113">
              <a:buFont typeface="Arial" panose="020B0604020202020204" pitchFamily="34" charset="0"/>
              <a:buChar char="•"/>
            </a:pPr>
            <a:endParaRPr lang="en-US" sz="4800" b="1" dirty="0">
              <a:solidFill>
                <a:srgbClr val="324959"/>
              </a:solidFill>
            </a:endParaRPr>
          </a:p>
        </p:txBody>
      </p:sp>
    </p:spTree>
    <p:extLst>
      <p:ext uri="{BB962C8B-B14F-4D97-AF65-F5344CB8AC3E}">
        <p14:creationId xmlns:p14="http://schemas.microsoft.com/office/powerpoint/2010/main" val="372642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The Introduction (1:1-8)</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212651" y="2020186"/>
            <a:ext cx="11780875" cy="4489138"/>
          </a:xfrm>
        </p:spPr>
        <p:txBody>
          <a:bodyPr>
            <a:noAutofit/>
          </a:bodyPr>
          <a:lstStyle/>
          <a:p>
            <a:pPr marL="914400" indent="-914400">
              <a:buFont typeface="Arial" panose="020B0604020202020204" pitchFamily="34" charset="0"/>
              <a:buChar char="•"/>
            </a:pPr>
            <a:r>
              <a:rPr lang="en-US" sz="4400" dirty="0">
                <a:solidFill>
                  <a:schemeClr val="accent1">
                    <a:lumMod val="20000"/>
                    <a:lumOff val="80000"/>
                  </a:schemeClr>
                </a:solidFill>
              </a:rPr>
              <a:t>The Revelation of Jesus Christ (1:1-3) – Things which must shortly take place (cf. Psalm 119:62-64)</a:t>
            </a:r>
          </a:p>
          <a:p>
            <a:pPr marL="914400" indent="-914400">
              <a:buFont typeface="Arial" panose="020B0604020202020204" pitchFamily="34" charset="0"/>
              <a:buChar char="•"/>
            </a:pPr>
            <a:r>
              <a:rPr lang="en-US" sz="4400" dirty="0">
                <a:solidFill>
                  <a:schemeClr val="accent1">
                    <a:lumMod val="20000"/>
                    <a:lumOff val="80000"/>
                  </a:schemeClr>
                </a:solidFill>
              </a:rPr>
              <a:t>John’s Greeting to the 7 Churches (1:4-8)</a:t>
            </a:r>
          </a:p>
          <a:p>
            <a:pPr marL="1371600" lvl="1" indent="-914400">
              <a:buFont typeface="Arial" panose="020B0604020202020204" pitchFamily="34" charset="0"/>
              <a:buChar char="•"/>
            </a:pPr>
            <a:r>
              <a:rPr lang="en-US" sz="4000" dirty="0">
                <a:solidFill>
                  <a:schemeClr val="accent1">
                    <a:lumMod val="20000"/>
                    <a:lumOff val="80000"/>
                  </a:schemeClr>
                </a:solidFill>
              </a:rPr>
              <a:t>From the Godhead (1:4-5)</a:t>
            </a:r>
          </a:p>
          <a:p>
            <a:pPr marL="1371600" lvl="1" indent="-914400">
              <a:buFont typeface="Arial" panose="020B0604020202020204" pitchFamily="34" charset="0"/>
              <a:buChar char="•"/>
            </a:pPr>
            <a:r>
              <a:rPr lang="en-US" sz="4000" dirty="0">
                <a:solidFill>
                  <a:schemeClr val="accent1">
                    <a:lumMod val="20000"/>
                    <a:lumOff val="80000"/>
                  </a:schemeClr>
                </a:solidFill>
              </a:rPr>
              <a:t>Description of Christ (1:6-7)</a:t>
            </a:r>
          </a:p>
          <a:p>
            <a:pPr marL="1371600" lvl="1" indent="-914400">
              <a:buFont typeface="Arial" panose="020B0604020202020204" pitchFamily="34" charset="0"/>
              <a:buChar char="•"/>
            </a:pPr>
            <a:r>
              <a:rPr lang="en-US" sz="4000" dirty="0">
                <a:solidFill>
                  <a:schemeClr val="accent1">
                    <a:lumMod val="20000"/>
                    <a:lumOff val="80000"/>
                  </a:schemeClr>
                </a:solidFill>
              </a:rPr>
              <a:t>God’s Self-Declaration (1:8)</a:t>
            </a:r>
          </a:p>
        </p:txBody>
      </p:sp>
    </p:spTree>
    <p:extLst>
      <p:ext uri="{BB962C8B-B14F-4D97-AF65-F5344CB8AC3E}">
        <p14:creationId xmlns:p14="http://schemas.microsoft.com/office/powerpoint/2010/main" val="302357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22 (20:11-15)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3800" dirty="0">
                <a:solidFill>
                  <a:srgbClr val="324959"/>
                </a:solidFill>
              </a:rPr>
              <a:t>Books will judge as the works of men are judged against the standards that God has set.</a:t>
            </a:r>
          </a:p>
          <a:p>
            <a:pPr marL="519113" indent="-519113">
              <a:buFont typeface="Arial" panose="020B0604020202020204" pitchFamily="34" charset="0"/>
              <a:buChar char="•"/>
            </a:pPr>
            <a:r>
              <a:rPr lang="en-US" sz="3800" dirty="0">
                <a:solidFill>
                  <a:srgbClr val="324959"/>
                </a:solidFill>
              </a:rPr>
              <a:t>For the Christians then, the book that will judge them is the Law of Christ</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3800" dirty="0">
                <a:solidFill>
                  <a:srgbClr val="324959"/>
                </a:solidFill>
              </a:rPr>
              <a:t>Books will judge as the works of men are judged against the standards that God has set.</a:t>
            </a:r>
          </a:p>
          <a:p>
            <a:pPr marL="395288" indent="-395288"/>
            <a:r>
              <a:rPr lang="en-US" sz="3800" dirty="0">
                <a:solidFill>
                  <a:srgbClr val="324959"/>
                </a:solidFill>
              </a:rPr>
              <a:t>For us, the book that will judge us is the law of Christ</a:t>
            </a:r>
          </a:p>
          <a:p>
            <a:pPr marL="395288" indent="-395288"/>
            <a:endParaRPr lang="en-US" sz="4000" dirty="0">
              <a:solidFill>
                <a:srgbClr val="324959"/>
              </a:solidFill>
            </a:endParaRPr>
          </a:p>
        </p:txBody>
      </p:sp>
    </p:spTree>
    <p:extLst>
      <p:ext uri="{BB962C8B-B14F-4D97-AF65-F5344CB8AC3E}">
        <p14:creationId xmlns:p14="http://schemas.microsoft.com/office/powerpoint/2010/main" val="223348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22 (20:11-15)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Throne (11)</a:t>
            </a:r>
          </a:p>
          <a:p>
            <a:pPr marL="519113" indent="-519113">
              <a:spcBef>
                <a:spcPts val="0"/>
              </a:spcBef>
              <a:buFont typeface="Arial" panose="020B0604020202020204" pitchFamily="34" charset="0"/>
              <a:buChar char="•"/>
            </a:pPr>
            <a:r>
              <a:rPr lang="en-US" sz="4000" dirty="0">
                <a:solidFill>
                  <a:srgbClr val="324959"/>
                </a:solidFill>
              </a:rPr>
              <a:t>Great White (11)</a:t>
            </a:r>
          </a:p>
          <a:p>
            <a:pPr marL="519113" indent="-519113">
              <a:spcBef>
                <a:spcPts val="0"/>
              </a:spcBef>
              <a:buFont typeface="Arial" panose="020B0604020202020204" pitchFamily="34" charset="0"/>
              <a:buChar char="•"/>
            </a:pPr>
            <a:r>
              <a:rPr lang="en-US" sz="4000" dirty="0">
                <a:solidFill>
                  <a:srgbClr val="324959"/>
                </a:solidFill>
              </a:rPr>
              <a:t>Him (11)</a:t>
            </a:r>
          </a:p>
          <a:p>
            <a:pPr marL="519113" indent="-519113">
              <a:spcBef>
                <a:spcPts val="0"/>
              </a:spcBef>
              <a:buFont typeface="Arial" panose="020B0604020202020204" pitchFamily="34" charset="0"/>
              <a:buChar char="•"/>
            </a:pPr>
            <a:r>
              <a:rPr lang="en-US" sz="4000" dirty="0">
                <a:solidFill>
                  <a:srgbClr val="324959"/>
                </a:solidFill>
              </a:rPr>
              <a:t>Dead (12)</a:t>
            </a:r>
          </a:p>
          <a:p>
            <a:pPr marL="519113" indent="-519113">
              <a:spcBef>
                <a:spcPts val="0"/>
              </a:spcBef>
              <a:buFont typeface="Arial" panose="020B0604020202020204" pitchFamily="34" charset="0"/>
              <a:buChar char="•"/>
            </a:pPr>
            <a:r>
              <a:rPr lang="en-US" sz="4000" dirty="0">
                <a:solidFill>
                  <a:srgbClr val="324959"/>
                </a:solidFill>
              </a:rPr>
              <a:t>Opened books (12)</a:t>
            </a:r>
          </a:p>
          <a:p>
            <a:pPr marL="519113" indent="-519113">
              <a:spcBef>
                <a:spcPts val="0"/>
              </a:spcBef>
              <a:buFont typeface="Arial" panose="020B0604020202020204" pitchFamily="34" charset="0"/>
              <a:buChar char="•"/>
            </a:pPr>
            <a:r>
              <a:rPr lang="en-US" sz="4000" dirty="0">
                <a:solidFill>
                  <a:srgbClr val="324959"/>
                </a:solidFill>
              </a:rPr>
              <a:t>The Book of Life (12)</a:t>
            </a:r>
          </a:p>
          <a:p>
            <a:pPr marL="519113" indent="-519113">
              <a:spcBef>
                <a:spcPts val="0"/>
              </a:spcBef>
              <a:buFont typeface="Arial" panose="020B0604020202020204" pitchFamily="34" charset="0"/>
              <a:buChar char="•"/>
            </a:pPr>
            <a:r>
              <a:rPr lang="en-US" sz="4000" dirty="0">
                <a:solidFill>
                  <a:srgbClr val="324959"/>
                </a:solidFill>
              </a:rPr>
              <a:t>Things written in books (12)</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Judged (12,13)</a:t>
            </a:r>
          </a:p>
          <a:p>
            <a:pPr marL="395288" indent="-395288">
              <a:spcBef>
                <a:spcPts val="0"/>
              </a:spcBef>
            </a:pPr>
            <a:r>
              <a:rPr lang="en-US" sz="4000" dirty="0">
                <a:solidFill>
                  <a:srgbClr val="324959"/>
                </a:solidFill>
              </a:rPr>
              <a:t>Death and Hades (13,14)</a:t>
            </a:r>
          </a:p>
          <a:p>
            <a:pPr marL="395288" indent="-395288">
              <a:spcBef>
                <a:spcPts val="0"/>
              </a:spcBef>
            </a:pPr>
            <a:r>
              <a:rPr lang="en-US" sz="4000" dirty="0">
                <a:solidFill>
                  <a:srgbClr val="324959"/>
                </a:solidFill>
              </a:rPr>
              <a:t>Lake of fire (14,15)</a:t>
            </a:r>
          </a:p>
          <a:p>
            <a:pPr marL="395288" indent="-395288">
              <a:spcBef>
                <a:spcPts val="0"/>
              </a:spcBef>
            </a:pPr>
            <a:r>
              <a:rPr lang="en-US" sz="4000" dirty="0">
                <a:solidFill>
                  <a:srgbClr val="324959"/>
                </a:solidFill>
              </a:rPr>
              <a:t>Second death (14)</a:t>
            </a:r>
          </a:p>
          <a:p>
            <a:pPr marL="395288" indent="-395288">
              <a:spcBef>
                <a:spcPts val="0"/>
              </a:spcBef>
            </a:pPr>
            <a:endParaRPr lang="en-US" sz="4000" dirty="0">
              <a:solidFill>
                <a:srgbClr val="324959"/>
              </a:solidFill>
            </a:endParaRP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113869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23 (21:1-27)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Everything is new and changed!  The evil and sorrow that is present will be no more!</a:t>
            </a:r>
          </a:p>
          <a:p>
            <a:pPr marL="519113" indent="-519113">
              <a:buFont typeface="Arial" panose="020B0604020202020204" pitchFamily="34" charset="0"/>
              <a:buChar char="•"/>
            </a:pPr>
            <a:r>
              <a:rPr lang="en-US" sz="4000" b="1" dirty="0">
                <a:solidFill>
                  <a:srgbClr val="324959"/>
                </a:solidFill>
              </a:rPr>
              <a:t>The blessings contained here are available only to those who overcome.</a:t>
            </a:r>
            <a:endParaRPr lang="en-US" sz="4000" dirty="0">
              <a:solidFill>
                <a:srgbClr val="324959"/>
              </a:solidFill>
            </a:endParaRPr>
          </a:p>
          <a:p>
            <a:pPr marL="519113" indent="-519113">
              <a:buFont typeface="Arial" panose="020B0604020202020204" pitchFamily="34" charset="0"/>
              <a:buChar char="•"/>
            </a:pPr>
            <a:endParaRPr lang="en-US" sz="4000" i="1" dirty="0">
              <a:solidFill>
                <a:srgbClr val="324959"/>
              </a:solidFill>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553410"/>
          </a:xfrm>
        </p:spPr>
        <p:txBody>
          <a:bodyPr>
            <a:normAutofit/>
          </a:bodyPr>
          <a:lstStyle/>
          <a:p>
            <a:pPr marL="573088" indent="-571500"/>
            <a:r>
              <a:rPr lang="en-US" sz="4000" b="1" dirty="0">
                <a:solidFill>
                  <a:srgbClr val="324959"/>
                </a:solidFill>
              </a:rPr>
              <a:t>The ornamentation and glory of the heavenly Jerusalem is beyond our comprehension.</a:t>
            </a:r>
          </a:p>
          <a:p>
            <a:pPr marL="573088" indent="-571500"/>
            <a:r>
              <a:rPr lang="en-US" sz="4000" b="1" dirty="0">
                <a:solidFill>
                  <a:srgbClr val="324959"/>
                </a:solidFill>
              </a:rPr>
              <a:t>Rejoice, we will be in the very presence of God and His Son.</a:t>
            </a:r>
          </a:p>
        </p:txBody>
      </p:sp>
    </p:spTree>
    <p:extLst>
      <p:ext uri="{BB962C8B-B14F-4D97-AF65-F5344CB8AC3E}">
        <p14:creationId xmlns:p14="http://schemas.microsoft.com/office/powerpoint/2010/main" val="47727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23 (21:1-27)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r>
              <a:rPr lang="en-US" sz="4800" b="1" dirty="0">
                <a:solidFill>
                  <a:srgbClr val="324959"/>
                </a:solidFill>
              </a:rPr>
              <a:t>In eternity, the righteous will have intimate access to God and the Son.</a:t>
            </a:r>
          </a:p>
          <a:p>
            <a:pPr marL="519113" indent="-519113"/>
            <a:r>
              <a:rPr lang="en-US" sz="4800" b="1" dirty="0">
                <a:solidFill>
                  <a:srgbClr val="324959"/>
                </a:solidFill>
              </a:rPr>
              <a:t>WARNING: There is no place for the ungodly in heaven.</a:t>
            </a:r>
          </a:p>
          <a:p>
            <a:pPr marL="519113" indent="-519113"/>
            <a:r>
              <a:rPr lang="en-US" sz="4800" b="1" dirty="0">
                <a:solidFill>
                  <a:srgbClr val="324959"/>
                </a:solidFill>
              </a:rPr>
              <a:t>“Heaven is a wonderful place, filled with glory and grace. I want to see my Savior’s face…” (I want to go there)</a:t>
            </a:r>
          </a:p>
        </p:txBody>
      </p:sp>
    </p:spTree>
    <p:extLst>
      <p:ext uri="{BB962C8B-B14F-4D97-AF65-F5344CB8AC3E}">
        <p14:creationId xmlns:p14="http://schemas.microsoft.com/office/powerpoint/2010/main" val="137452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23 (21:1-27)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3800" dirty="0">
                <a:solidFill>
                  <a:srgbClr val="324959"/>
                </a:solidFill>
              </a:rPr>
              <a:t>A promise – Heaven is worth the effort to go there.</a:t>
            </a:r>
          </a:p>
          <a:p>
            <a:pPr marL="519113" indent="-519113">
              <a:buFont typeface="Arial" panose="020B0604020202020204" pitchFamily="34" charset="0"/>
              <a:buChar char="•"/>
            </a:pPr>
            <a:r>
              <a:rPr lang="en-US" sz="3800" dirty="0">
                <a:solidFill>
                  <a:srgbClr val="324959"/>
                </a:solidFill>
              </a:rPr>
              <a:t>A warning – Those who are in sin will not make it to heaven</a:t>
            </a:r>
          </a:p>
          <a:p>
            <a:pPr marL="519113" indent="-519113">
              <a:buFont typeface="Arial" panose="020B0604020202020204" pitchFamily="34" charset="0"/>
              <a:buChar char="•"/>
            </a:pPr>
            <a:endParaRPr lang="en-US" sz="4000" dirty="0">
              <a:solidFill>
                <a:srgbClr val="324959"/>
              </a:solidFill>
            </a:endParaRP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3800" dirty="0">
                <a:solidFill>
                  <a:srgbClr val="324959"/>
                </a:solidFill>
              </a:rPr>
              <a:t>Our focus must be on the eternal. There is value found in having our names in the book of life.</a:t>
            </a:r>
          </a:p>
          <a:p>
            <a:pPr marL="395288" indent="-395288"/>
            <a:r>
              <a:rPr lang="en-US" sz="3800" dirty="0">
                <a:solidFill>
                  <a:srgbClr val="324959"/>
                </a:solidFill>
              </a:rPr>
              <a:t>If we don’t live for God, our eternal destiny is to burn in the lake of fire.</a:t>
            </a:r>
          </a:p>
          <a:p>
            <a:pPr marL="395288" indent="-395288"/>
            <a:endParaRPr lang="en-US" sz="4000" dirty="0">
              <a:solidFill>
                <a:srgbClr val="324959"/>
              </a:solidFill>
            </a:endParaRPr>
          </a:p>
        </p:txBody>
      </p:sp>
    </p:spTree>
    <p:extLst>
      <p:ext uri="{BB962C8B-B14F-4D97-AF65-F5344CB8AC3E}">
        <p14:creationId xmlns:p14="http://schemas.microsoft.com/office/powerpoint/2010/main" val="310692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23 (21:1-27)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New heaven &amp; earth (1)</a:t>
            </a:r>
          </a:p>
          <a:p>
            <a:pPr marL="519113" indent="-519113">
              <a:spcBef>
                <a:spcPts val="0"/>
              </a:spcBef>
              <a:buFont typeface="Arial" panose="020B0604020202020204" pitchFamily="34" charset="0"/>
              <a:buChar char="•"/>
            </a:pPr>
            <a:r>
              <a:rPr lang="en-US" sz="4000" dirty="0">
                <a:solidFill>
                  <a:srgbClr val="324959"/>
                </a:solidFill>
              </a:rPr>
              <a:t>Sea (1)</a:t>
            </a:r>
          </a:p>
          <a:p>
            <a:pPr marL="519113" indent="-519113">
              <a:spcBef>
                <a:spcPts val="0"/>
              </a:spcBef>
              <a:buFont typeface="Arial" panose="020B0604020202020204" pitchFamily="34" charset="0"/>
              <a:buChar char="•"/>
            </a:pPr>
            <a:r>
              <a:rPr lang="en-US" sz="4000" dirty="0">
                <a:solidFill>
                  <a:srgbClr val="324959"/>
                </a:solidFill>
              </a:rPr>
              <a:t>New Jerusalem (2,10-27)</a:t>
            </a:r>
          </a:p>
          <a:p>
            <a:pPr marL="519113" indent="-519113">
              <a:spcBef>
                <a:spcPts val="0"/>
              </a:spcBef>
              <a:buFont typeface="Arial" panose="020B0604020202020204" pitchFamily="34" charset="0"/>
              <a:buChar char="•"/>
            </a:pPr>
            <a:r>
              <a:rPr lang="en-US" sz="4000" dirty="0">
                <a:solidFill>
                  <a:srgbClr val="324959"/>
                </a:solidFill>
              </a:rPr>
              <a:t>Adorned bride (2)</a:t>
            </a:r>
          </a:p>
          <a:p>
            <a:pPr marL="519113" indent="-519113">
              <a:spcBef>
                <a:spcPts val="0"/>
              </a:spcBef>
              <a:buFont typeface="Arial" panose="020B0604020202020204" pitchFamily="34" charset="0"/>
              <a:buChar char="•"/>
            </a:pPr>
            <a:r>
              <a:rPr lang="en-US" sz="4000" dirty="0">
                <a:solidFill>
                  <a:srgbClr val="324959"/>
                </a:solidFill>
              </a:rPr>
              <a:t>Tabernacle of God (3)</a:t>
            </a:r>
          </a:p>
          <a:p>
            <a:pPr marL="519113" indent="-519113">
              <a:spcBef>
                <a:spcPts val="0"/>
              </a:spcBef>
              <a:buFont typeface="Arial" panose="020B0604020202020204" pitchFamily="34" charset="0"/>
              <a:buChar char="•"/>
            </a:pPr>
            <a:r>
              <a:rPr lang="en-US" sz="4000" dirty="0">
                <a:solidFill>
                  <a:srgbClr val="324959"/>
                </a:solidFill>
              </a:rPr>
              <a:t>Alpha &amp; Omega (6)</a:t>
            </a:r>
          </a:p>
          <a:p>
            <a:pPr marL="519113" indent="-519113">
              <a:spcBef>
                <a:spcPts val="0"/>
              </a:spcBef>
              <a:buFont typeface="Arial" panose="020B0604020202020204" pitchFamily="34" charset="0"/>
              <a:buChar char="•"/>
            </a:pPr>
            <a:r>
              <a:rPr lang="en-US" sz="4000" dirty="0">
                <a:solidFill>
                  <a:srgbClr val="324959"/>
                </a:solidFill>
              </a:rPr>
              <a:t>Water of life (6)</a:t>
            </a:r>
          </a:p>
          <a:p>
            <a:pPr marL="519113" indent="-519113">
              <a:spcBef>
                <a:spcPts val="0"/>
              </a:spcBef>
              <a:buFont typeface="Arial" panose="020B0604020202020204" pitchFamily="34" charset="0"/>
              <a:buChar char="•"/>
            </a:pPr>
            <a:r>
              <a:rPr lang="en-US" sz="4000" dirty="0">
                <a:solidFill>
                  <a:srgbClr val="324959"/>
                </a:solidFill>
              </a:rPr>
              <a:t>Lake (fire, brimstone) (8)</a:t>
            </a:r>
          </a:p>
          <a:p>
            <a:pPr marL="519113" indent="-519113">
              <a:spcBef>
                <a:spcPts val="0"/>
              </a:spcBef>
              <a:buFont typeface="Arial" panose="020B0604020202020204" pitchFamily="34" charset="0"/>
              <a:buChar char="•"/>
            </a:pPr>
            <a:r>
              <a:rPr lang="en-US" sz="4000" dirty="0">
                <a:solidFill>
                  <a:srgbClr val="324959"/>
                </a:solidFill>
              </a:rPr>
              <a:t>One of 7 angels (9)</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Seven bowls/plagues (9)</a:t>
            </a:r>
          </a:p>
          <a:p>
            <a:pPr marL="395288" indent="-395288">
              <a:spcBef>
                <a:spcPts val="0"/>
              </a:spcBef>
            </a:pPr>
            <a:r>
              <a:rPr lang="en-US" sz="4000" dirty="0">
                <a:solidFill>
                  <a:srgbClr val="324959"/>
                </a:solidFill>
              </a:rPr>
              <a:t># 12 (12,14)</a:t>
            </a:r>
          </a:p>
          <a:p>
            <a:pPr marL="395288" indent="-395288">
              <a:spcBef>
                <a:spcPts val="0"/>
              </a:spcBef>
            </a:pPr>
            <a:r>
              <a:rPr lang="en-US" sz="4000" dirty="0">
                <a:solidFill>
                  <a:srgbClr val="324959"/>
                </a:solidFill>
              </a:rPr>
              <a:t>Gates &amp; desc. (12,21)</a:t>
            </a:r>
          </a:p>
          <a:p>
            <a:pPr marL="395288" indent="-395288">
              <a:spcBef>
                <a:spcPts val="0"/>
              </a:spcBef>
            </a:pPr>
            <a:r>
              <a:rPr lang="en-US" sz="4000" dirty="0">
                <a:solidFill>
                  <a:srgbClr val="324959"/>
                </a:solidFill>
              </a:rPr>
              <a:t>Foundations &amp; desc. (14, 19-20)</a:t>
            </a:r>
          </a:p>
          <a:p>
            <a:pPr marL="395288" indent="-395288">
              <a:spcBef>
                <a:spcPts val="0"/>
              </a:spcBef>
            </a:pPr>
            <a:r>
              <a:rPr lang="en-US" sz="4000" dirty="0">
                <a:solidFill>
                  <a:srgbClr val="324959"/>
                </a:solidFill>
              </a:rPr>
              <a:t>Walls &amp; desc. (14-18)</a:t>
            </a:r>
          </a:p>
          <a:p>
            <a:pPr marL="395288" indent="-395288">
              <a:spcBef>
                <a:spcPts val="0"/>
              </a:spcBef>
            </a:pPr>
            <a:r>
              <a:rPr lang="en-US" sz="4000" dirty="0">
                <a:solidFill>
                  <a:srgbClr val="324959"/>
                </a:solidFill>
              </a:rPr>
              <a:t>Dimensions of city/gold reed (15-17)</a:t>
            </a:r>
          </a:p>
          <a:p>
            <a:pPr marL="395288" indent="-395288">
              <a:spcBef>
                <a:spcPts val="0"/>
              </a:spcBef>
            </a:pPr>
            <a:r>
              <a:rPr lang="en-US" sz="4000" dirty="0">
                <a:solidFill>
                  <a:srgbClr val="324959"/>
                </a:solidFill>
              </a:rPr>
              <a:t>Nations (24,26)</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2609482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24 (22:1-21)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6"/>
          </a:xfrm>
        </p:spPr>
        <p:txBody>
          <a:bodyPr>
            <a:normAutofit/>
          </a:bodyPr>
          <a:lstStyle/>
          <a:p>
            <a:pPr marL="519113" indent="-519113">
              <a:buFont typeface="Arial" panose="020B0604020202020204" pitchFamily="34" charset="0"/>
              <a:buChar char="•"/>
            </a:pPr>
            <a:r>
              <a:rPr lang="en-US" sz="4000" b="1" dirty="0">
                <a:solidFill>
                  <a:srgbClr val="324959"/>
                </a:solidFill>
              </a:rPr>
              <a:t>Images of the gifts of eternal life are beautiful &amp; </a:t>
            </a:r>
            <a:r>
              <a:rPr lang="en-US" sz="4000" b="1" u="sng" dirty="0">
                <a:solidFill>
                  <a:srgbClr val="324959"/>
                </a:solidFill>
              </a:rPr>
              <a:t>for us</a:t>
            </a:r>
            <a:r>
              <a:rPr lang="en-US" sz="4000" b="1" dirty="0">
                <a:solidFill>
                  <a:srgbClr val="324959"/>
                </a:solidFill>
              </a:rPr>
              <a:t> if we are servants of God.</a:t>
            </a:r>
            <a:endParaRPr lang="en-US" sz="4000" dirty="0">
              <a:solidFill>
                <a:srgbClr val="324959"/>
              </a:solidFill>
            </a:endParaRPr>
          </a:p>
          <a:p>
            <a:pPr marL="519113" indent="-519113">
              <a:buFont typeface="Arial" panose="020B0604020202020204" pitchFamily="34" charset="0"/>
              <a:buChar char="•"/>
            </a:pPr>
            <a:r>
              <a:rPr lang="en-US" sz="4000" b="1" dirty="0">
                <a:solidFill>
                  <a:srgbClr val="324959"/>
                </a:solidFill>
              </a:rPr>
              <a:t>There is a wonderful exhortation given in the interim by the angel in verse 9.  “Worship God!”</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553410"/>
          </a:xfrm>
        </p:spPr>
        <p:txBody>
          <a:bodyPr>
            <a:normAutofit/>
          </a:bodyPr>
          <a:lstStyle/>
          <a:p>
            <a:pPr marL="573088" indent="-571500"/>
            <a:r>
              <a:rPr lang="en-US" sz="4000" b="1" dirty="0">
                <a:solidFill>
                  <a:srgbClr val="324959"/>
                </a:solidFill>
              </a:rPr>
              <a:t>The contrasts continue here between the end of the righteous and the wicked.</a:t>
            </a:r>
          </a:p>
          <a:p>
            <a:pPr marL="573088" indent="-571500"/>
            <a:r>
              <a:rPr lang="en-US" sz="4000" b="1" dirty="0">
                <a:solidFill>
                  <a:srgbClr val="324959"/>
                </a:solidFill>
              </a:rPr>
              <a:t>The final caution not to add to or take away from God’s word is a warning we should all heed.</a:t>
            </a:r>
          </a:p>
        </p:txBody>
      </p:sp>
    </p:spTree>
    <p:extLst>
      <p:ext uri="{BB962C8B-B14F-4D97-AF65-F5344CB8AC3E}">
        <p14:creationId xmlns:p14="http://schemas.microsoft.com/office/powerpoint/2010/main" val="364350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24 (22:1-21) </a:t>
            </a:r>
            <a:r>
              <a:rPr lang="en-US" sz="5400" cap="small" dirty="0">
                <a:solidFill>
                  <a:srgbClr val="324959"/>
                </a:solidFill>
                <a:latin typeface="Impact" panose="020B0806030902050204" pitchFamily="34" charset="0"/>
              </a:rPr>
              <a:t>-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r>
              <a:rPr lang="en-US" sz="4800" b="1" dirty="0">
                <a:solidFill>
                  <a:srgbClr val="324959"/>
                </a:solidFill>
              </a:rPr>
              <a:t>Any sacrifice necessary to gain access to the river of water of life is worth it in the end</a:t>
            </a:r>
          </a:p>
          <a:p>
            <a:pPr marL="519113" indent="-519113"/>
            <a:r>
              <a:rPr lang="en-US" sz="4800" b="1" dirty="0">
                <a:solidFill>
                  <a:srgbClr val="324959"/>
                </a:solidFill>
              </a:rPr>
              <a:t>The time for Christ’s final advent is near!</a:t>
            </a:r>
          </a:p>
          <a:p>
            <a:pPr marL="519113" indent="-519113"/>
            <a:r>
              <a:rPr lang="en-US" sz="4800" b="1" dirty="0">
                <a:solidFill>
                  <a:srgbClr val="324959"/>
                </a:solidFill>
              </a:rPr>
              <a:t>There is a need on our part for desire (to thirst). If we desire, we are invited to </a:t>
            </a:r>
            <a:r>
              <a:rPr lang="en-US" sz="4800" b="1" i="1" dirty="0">
                <a:solidFill>
                  <a:srgbClr val="324959"/>
                </a:solidFill>
              </a:rPr>
              <a:t>“Come!”</a:t>
            </a:r>
          </a:p>
        </p:txBody>
      </p:sp>
    </p:spTree>
    <p:extLst>
      <p:ext uri="{BB962C8B-B14F-4D97-AF65-F5344CB8AC3E}">
        <p14:creationId xmlns:p14="http://schemas.microsoft.com/office/powerpoint/2010/main" val="157369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24 (22:1-21) </a:t>
            </a:r>
            <a:r>
              <a:rPr lang="en-US" sz="5400" cap="small" dirty="0">
                <a:solidFill>
                  <a:srgbClr val="324959"/>
                </a:solidFill>
                <a:latin typeface="Impact" panose="020B0806030902050204" pitchFamily="34" charset="0"/>
              </a:rPr>
              <a:t>-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3800" dirty="0">
                <a:solidFill>
                  <a:srgbClr val="324959"/>
                </a:solidFill>
              </a:rPr>
              <a:t>Until Christ comes again, injustice and filthiness will continue among men. Our admonition is to remain righteous and holy. (11)</a:t>
            </a:r>
          </a:p>
          <a:p>
            <a:pPr marL="519113" indent="-519113">
              <a:buFont typeface="Arial" panose="020B0604020202020204" pitchFamily="34" charset="0"/>
              <a:buChar char="•"/>
            </a:pPr>
            <a:r>
              <a:rPr lang="en-US" sz="3800" dirty="0">
                <a:solidFill>
                  <a:srgbClr val="324959"/>
                </a:solidFill>
              </a:rPr>
              <a:t>Don’t alter God’s Word! (18-19)</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3800" dirty="0">
                <a:solidFill>
                  <a:srgbClr val="324959"/>
                </a:solidFill>
              </a:rPr>
              <a:t>Continue in faithfulness in the face of opposition!</a:t>
            </a:r>
          </a:p>
          <a:p>
            <a:pPr marL="395288" indent="-395288"/>
            <a:r>
              <a:rPr lang="en-US" sz="3800" dirty="0">
                <a:solidFill>
                  <a:srgbClr val="324959"/>
                </a:solidFill>
              </a:rPr>
              <a:t>Don’t add to or take away from the words of the prophecy of this book. (Consider the punishment for such action).</a:t>
            </a:r>
          </a:p>
          <a:p>
            <a:pPr marL="395288" indent="-395288"/>
            <a:endParaRPr lang="en-US" sz="4000" dirty="0">
              <a:solidFill>
                <a:srgbClr val="324959"/>
              </a:solidFill>
            </a:endParaRPr>
          </a:p>
        </p:txBody>
      </p:sp>
    </p:spTree>
    <p:extLst>
      <p:ext uri="{BB962C8B-B14F-4D97-AF65-F5344CB8AC3E}">
        <p14:creationId xmlns:p14="http://schemas.microsoft.com/office/powerpoint/2010/main" val="307878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193965"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kern="0" cap="small" dirty="0">
                <a:solidFill>
                  <a:srgbClr val="324959"/>
                </a:solidFill>
                <a:latin typeface="Impact" panose="020B0806030902050204" pitchFamily="34" charset="0"/>
              </a:rPr>
              <a:t>Scene 24 (22:1-21) </a:t>
            </a:r>
            <a:r>
              <a:rPr lang="en-US" sz="5400" cap="small" dirty="0">
                <a:solidFill>
                  <a:srgbClr val="324959"/>
                </a:solidFill>
                <a:latin typeface="Impact" panose="020B0806030902050204" pitchFamily="34" charset="0"/>
              </a:rPr>
              <a:t>–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902035"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River of water of life (1)</a:t>
            </a:r>
          </a:p>
          <a:p>
            <a:pPr marL="519113" indent="-519113">
              <a:spcBef>
                <a:spcPts val="0"/>
              </a:spcBef>
              <a:buFont typeface="Arial" panose="020B0604020202020204" pitchFamily="34" charset="0"/>
              <a:buChar char="•"/>
            </a:pPr>
            <a:r>
              <a:rPr lang="en-US" sz="4000" dirty="0">
                <a:solidFill>
                  <a:srgbClr val="324959"/>
                </a:solidFill>
              </a:rPr>
              <a:t>Throne of God &amp; the Lamb (1,3)</a:t>
            </a:r>
          </a:p>
          <a:p>
            <a:pPr marL="519113" indent="-519113">
              <a:spcBef>
                <a:spcPts val="0"/>
              </a:spcBef>
              <a:buFont typeface="Arial" panose="020B0604020202020204" pitchFamily="34" charset="0"/>
              <a:buChar char="•"/>
            </a:pPr>
            <a:r>
              <a:rPr lang="en-US" sz="4000" dirty="0">
                <a:solidFill>
                  <a:srgbClr val="324959"/>
                </a:solidFill>
              </a:rPr>
              <a:t>Tree of Life (2)</a:t>
            </a:r>
          </a:p>
          <a:p>
            <a:pPr marL="519113" indent="-519113">
              <a:spcBef>
                <a:spcPts val="0"/>
              </a:spcBef>
              <a:buFont typeface="Arial" panose="020B0604020202020204" pitchFamily="34" charset="0"/>
              <a:buChar char="•"/>
            </a:pPr>
            <a:r>
              <a:rPr lang="en-US" sz="4000" dirty="0">
                <a:solidFill>
                  <a:srgbClr val="324959"/>
                </a:solidFill>
              </a:rPr>
              <a:t>His servants (3)</a:t>
            </a:r>
          </a:p>
          <a:p>
            <a:pPr marL="519113" indent="-519113">
              <a:spcBef>
                <a:spcPts val="0"/>
              </a:spcBef>
              <a:buFont typeface="Arial" panose="020B0604020202020204" pitchFamily="34" charset="0"/>
              <a:buChar char="•"/>
            </a:pPr>
            <a:r>
              <a:rPr lang="en-US" sz="4000" dirty="0">
                <a:solidFill>
                  <a:srgbClr val="324959"/>
                </a:solidFill>
              </a:rPr>
              <a:t>God’s name on foreheads (4)</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631873" cy="5133108"/>
          </a:xfrm>
        </p:spPr>
        <p:txBody>
          <a:bodyPr>
            <a:normAutofit/>
          </a:bodyPr>
          <a:lstStyle/>
          <a:p>
            <a:pPr marL="395288" indent="-395288">
              <a:spcBef>
                <a:spcPts val="0"/>
              </a:spcBef>
            </a:pPr>
            <a:r>
              <a:rPr lang="en-US" sz="4000" dirty="0">
                <a:solidFill>
                  <a:srgbClr val="324959"/>
                </a:solidFill>
              </a:rPr>
              <a:t>Alpha &amp; Omega/ Beginning &amp; End/ First &amp; Last (13)</a:t>
            </a:r>
          </a:p>
          <a:p>
            <a:pPr marL="395288" indent="-395288">
              <a:spcBef>
                <a:spcPts val="0"/>
              </a:spcBef>
            </a:pPr>
            <a:r>
              <a:rPr lang="en-US" sz="4000" dirty="0">
                <a:solidFill>
                  <a:srgbClr val="324959"/>
                </a:solidFill>
              </a:rPr>
              <a:t>Root &amp; Offspring of David (16)</a:t>
            </a:r>
          </a:p>
          <a:p>
            <a:pPr marL="395288" indent="-395288">
              <a:spcBef>
                <a:spcPts val="0"/>
              </a:spcBef>
            </a:pPr>
            <a:r>
              <a:rPr lang="en-US" sz="4000" dirty="0">
                <a:solidFill>
                  <a:srgbClr val="324959"/>
                </a:solidFill>
              </a:rPr>
              <a:t>Bright &amp; Morning Star (16)</a:t>
            </a:r>
          </a:p>
          <a:p>
            <a:pPr marL="395288" indent="-395288">
              <a:spcBef>
                <a:spcPts val="0"/>
              </a:spcBef>
            </a:pPr>
            <a:endParaRPr lang="en-US" sz="4000" dirty="0">
              <a:solidFill>
                <a:srgbClr val="324959"/>
              </a:solidFill>
            </a:endParaRP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4192762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CA9AF3-F1A6-4D4E-AB2B-7AB9816015A7}"/>
              </a:ext>
            </a:extLst>
          </p:cNvPr>
          <p:cNvSpPr/>
          <p:nvPr/>
        </p:nvSpPr>
        <p:spPr>
          <a:xfrm>
            <a:off x="290945" y="1330036"/>
            <a:ext cx="11617037" cy="5091546"/>
          </a:xfrm>
          <a:prstGeom prst="roundRect">
            <a:avLst/>
          </a:prstGeom>
          <a:solidFill>
            <a:schemeClr val="bg1">
              <a:alpha val="8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838200" y="229754"/>
            <a:ext cx="10515600" cy="892464"/>
          </a:xfrm>
          <a:solidFill>
            <a:schemeClr val="tx2">
              <a:lumMod val="40000"/>
              <a:lumOff val="60000"/>
            </a:schemeClr>
          </a:solidFill>
          <a:ln w="76200" cmpd="thickThin">
            <a:solidFill>
              <a:srgbClr val="324959"/>
            </a:solidFill>
          </a:ln>
        </p:spPr>
        <p:txBody>
          <a:bodyPr anchor="ctr">
            <a:normAutofit/>
          </a:bodyPr>
          <a:lstStyle/>
          <a:p>
            <a:pPr algn="ctr"/>
            <a:r>
              <a:rPr lang="en-US" sz="4800" cap="small" dirty="0">
                <a:solidFill>
                  <a:srgbClr val="324959"/>
                </a:solidFill>
                <a:latin typeface="Impact" panose="020B0806030902050204" pitchFamily="34" charset="0"/>
              </a:rPr>
              <a:t>Scene 1 – Visions Begin / 7 Churches of Asia</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57200" y="1496291"/>
            <a:ext cx="5562600" cy="4680672"/>
          </a:xfrm>
        </p:spPr>
        <p:txBody>
          <a:bodyPr>
            <a:noAutofit/>
          </a:bodyPr>
          <a:lstStyle/>
          <a:p>
            <a:pPr marL="0" indent="0" algn="ctr">
              <a:buNone/>
            </a:pPr>
            <a:r>
              <a:rPr lang="en-US" sz="4000" b="1" cap="small" dirty="0"/>
              <a:t>Picture the Scene (1:9-20)</a:t>
            </a:r>
          </a:p>
          <a:p>
            <a:pPr marL="403225" indent="-403225">
              <a:buFont typeface="Arial" panose="020B0604020202020204" pitchFamily="34" charset="0"/>
              <a:buChar char="•"/>
            </a:pPr>
            <a:r>
              <a:rPr lang="en-US" sz="3700" dirty="0"/>
              <a:t>Loud voice and trumpet declaring the presence of Jesus Christ.</a:t>
            </a:r>
          </a:p>
          <a:p>
            <a:pPr marL="403225" indent="-403225">
              <a:buFont typeface="Arial" panose="020B0604020202020204" pitchFamily="34" charset="0"/>
              <a:buChar char="•"/>
            </a:pPr>
            <a:r>
              <a:rPr lang="en-US" sz="3700" dirty="0"/>
              <a:t>Seeing the Christ – Purity, fierceness.  Note John’s response (1:17)</a:t>
            </a:r>
          </a:p>
        </p:txBody>
      </p:sp>
      <p:sp>
        <p:nvSpPr>
          <p:cNvPr id="4" name="Content Placeholder 3">
            <a:extLst>
              <a:ext uri="{FF2B5EF4-FFF2-40B4-BE49-F238E27FC236}">
                <a16:creationId xmlns:a16="http://schemas.microsoft.com/office/drawing/2014/main" id="{1548AF15-C3F6-452D-9FF6-B5D84343D1FB}"/>
              </a:ext>
            </a:extLst>
          </p:cNvPr>
          <p:cNvSpPr>
            <a:spLocks noGrp="1"/>
          </p:cNvSpPr>
          <p:nvPr>
            <p:ph sz="half" idx="2"/>
          </p:nvPr>
        </p:nvSpPr>
        <p:spPr>
          <a:xfrm>
            <a:off x="6172199" y="1496290"/>
            <a:ext cx="5562599" cy="4925291"/>
          </a:xfrm>
        </p:spPr>
        <p:txBody>
          <a:bodyPr>
            <a:normAutofit fontScale="92500"/>
          </a:bodyPr>
          <a:lstStyle/>
          <a:p>
            <a:pPr marL="354013" indent="-354013"/>
            <a:r>
              <a:rPr lang="en-US" sz="4000" dirty="0"/>
              <a:t>Relief at Christ’s loving response. (1:17)</a:t>
            </a:r>
          </a:p>
          <a:p>
            <a:pPr marL="354013" indent="-354013"/>
            <a:r>
              <a:rPr lang="en-US" sz="4000" dirty="0"/>
              <a:t>No cause for fear, because Jesus is the First and Last, with the keys to Hades and Death (1:17-18)</a:t>
            </a:r>
          </a:p>
          <a:p>
            <a:pPr marL="354013" indent="-354013"/>
            <a:r>
              <a:rPr lang="en-US" sz="4000" b="1" dirty="0"/>
              <a:t>Emotions</a:t>
            </a:r>
            <a:r>
              <a:rPr lang="en-US" sz="4000" dirty="0"/>
              <a:t> – Awe, Fear, Dread, Relief, Joy, Confidence</a:t>
            </a:r>
          </a:p>
        </p:txBody>
      </p:sp>
    </p:spTree>
    <p:extLst>
      <p:ext uri="{BB962C8B-B14F-4D97-AF65-F5344CB8AC3E}">
        <p14:creationId xmlns:p14="http://schemas.microsoft.com/office/powerpoint/2010/main" val="139473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CA9AF3-F1A6-4D4E-AB2B-7AB9816015A7}"/>
              </a:ext>
            </a:extLst>
          </p:cNvPr>
          <p:cNvSpPr/>
          <p:nvPr/>
        </p:nvSpPr>
        <p:spPr>
          <a:xfrm>
            <a:off x="290945" y="1330036"/>
            <a:ext cx="11617037" cy="5091546"/>
          </a:xfrm>
          <a:prstGeom prst="roundRect">
            <a:avLst/>
          </a:prstGeom>
          <a:solidFill>
            <a:schemeClr val="bg1">
              <a:alpha val="8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838200" y="229754"/>
            <a:ext cx="10515600" cy="892464"/>
          </a:xfrm>
          <a:solidFill>
            <a:schemeClr val="tx2">
              <a:lumMod val="40000"/>
              <a:lumOff val="60000"/>
            </a:schemeClr>
          </a:solidFill>
          <a:ln w="76200" cmpd="thickThin">
            <a:solidFill>
              <a:srgbClr val="324959"/>
            </a:solidFill>
          </a:ln>
        </p:spPr>
        <p:txBody>
          <a:bodyPr anchor="ctr">
            <a:normAutofit/>
          </a:bodyPr>
          <a:lstStyle/>
          <a:p>
            <a:pPr algn="ctr"/>
            <a:r>
              <a:rPr lang="en-US" sz="4800" cap="small" dirty="0">
                <a:solidFill>
                  <a:srgbClr val="324959"/>
                </a:solidFill>
                <a:latin typeface="Impact" panose="020B0806030902050204" pitchFamily="34" charset="0"/>
              </a:rPr>
              <a:t>Scene 1 – Visions Begin / 7 Churches of Asia</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57200" y="1496291"/>
            <a:ext cx="5562600" cy="4680672"/>
          </a:xfrm>
        </p:spPr>
        <p:txBody>
          <a:bodyPr>
            <a:noAutofit/>
          </a:bodyPr>
          <a:lstStyle/>
          <a:p>
            <a:pPr marL="0" indent="0" algn="ctr">
              <a:buNone/>
            </a:pPr>
            <a:r>
              <a:rPr lang="en-US" sz="4000" b="1" cap="small" dirty="0"/>
              <a:t>Principle: Analyze (1:9-20)</a:t>
            </a:r>
          </a:p>
          <a:p>
            <a:pPr marL="403225" indent="-403225">
              <a:buFont typeface="Arial" panose="020B0604020202020204" pitchFamily="34" charset="0"/>
              <a:buChar char="•"/>
            </a:pPr>
            <a:r>
              <a:rPr lang="en-US" sz="3700" dirty="0"/>
              <a:t>The description of Jesus in verses 11-16 is to establish His authority and sovereignty.</a:t>
            </a:r>
          </a:p>
          <a:p>
            <a:pPr marL="403225" indent="-403225">
              <a:buFont typeface="Arial" panose="020B0604020202020204" pitchFamily="34" charset="0"/>
              <a:buChar char="•"/>
            </a:pPr>
            <a:r>
              <a:rPr lang="en-US" sz="3700" dirty="0"/>
              <a:t>John writes what He sees, at the direction of His Lord</a:t>
            </a:r>
          </a:p>
        </p:txBody>
      </p:sp>
      <p:sp>
        <p:nvSpPr>
          <p:cNvPr id="4" name="Content Placeholder 3">
            <a:extLst>
              <a:ext uri="{FF2B5EF4-FFF2-40B4-BE49-F238E27FC236}">
                <a16:creationId xmlns:a16="http://schemas.microsoft.com/office/drawing/2014/main" id="{1548AF15-C3F6-452D-9FF6-B5D84343D1FB}"/>
              </a:ext>
            </a:extLst>
          </p:cNvPr>
          <p:cNvSpPr>
            <a:spLocks noGrp="1"/>
          </p:cNvSpPr>
          <p:nvPr>
            <p:ph sz="half" idx="2"/>
          </p:nvPr>
        </p:nvSpPr>
        <p:spPr>
          <a:xfrm>
            <a:off x="6172199" y="1496290"/>
            <a:ext cx="5562599" cy="4925291"/>
          </a:xfrm>
        </p:spPr>
        <p:txBody>
          <a:bodyPr>
            <a:normAutofit/>
          </a:bodyPr>
          <a:lstStyle/>
          <a:p>
            <a:pPr marL="354013" indent="-354013"/>
            <a:r>
              <a:rPr lang="en-US" sz="4000" dirty="0"/>
              <a:t>An introductory statement reveals Jesus care for John, His authority, and the time frame of the visions </a:t>
            </a:r>
            <a:r>
              <a:rPr lang="en-US" sz="4000" i="1" dirty="0"/>
              <a:t>“which are,  and the things which will take place after this.”</a:t>
            </a:r>
          </a:p>
        </p:txBody>
      </p:sp>
    </p:spTree>
    <p:extLst>
      <p:ext uri="{BB962C8B-B14F-4D97-AF65-F5344CB8AC3E}">
        <p14:creationId xmlns:p14="http://schemas.microsoft.com/office/powerpoint/2010/main" val="218166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CA9AF3-F1A6-4D4E-AB2B-7AB9816015A7}"/>
              </a:ext>
            </a:extLst>
          </p:cNvPr>
          <p:cNvSpPr/>
          <p:nvPr/>
        </p:nvSpPr>
        <p:spPr>
          <a:xfrm>
            <a:off x="290945" y="1330036"/>
            <a:ext cx="11617037" cy="5091546"/>
          </a:xfrm>
          <a:prstGeom prst="roundRect">
            <a:avLst/>
          </a:prstGeom>
          <a:solidFill>
            <a:schemeClr val="bg1">
              <a:alpha val="8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838200" y="229754"/>
            <a:ext cx="10515600" cy="892464"/>
          </a:xfrm>
          <a:solidFill>
            <a:schemeClr val="tx2">
              <a:lumMod val="40000"/>
              <a:lumOff val="60000"/>
            </a:schemeClr>
          </a:solidFill>
          <a:ln w="76200" cmpd="thickThin">
            <a:solidFill>
              <a:srgbClr val="324959"/>
            </a:solidFill>
          </a:ln>
        </p:spPr>
        <p:txBody>
          <a:bodyPr anchor="ctr">
            <a:normAutofit/>
          </a:bodyPr>
          <a:lstStyle/>
          <a:p>
            <a:pPr algn="ctr"/>
            <a:r>
              <a:rPr lang="en-US" sz="4800" cap="small" dirty="0">
                <a:solidFill>
                  <a:srgbClr val="324959"/>
                </a:solidFill>
                <a:latin typeface="Impact" panose="020B0806030902050204" pitchFamily="34" charset="0"/>
              </a:rPr>
              <a:t>Scene 1 – Visions Begin / 7 Churches of Asia</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57200" y="1496291"/>
            <a:ext cx="5562600" cy="4680672"/>
          </a:xfrm>
        </p:spPr>
        <p:txBody>
          <a:bodyPr>
            <a:noAutofit/>
          </a:bodyPr>
          <a:lstStyle/>
          <a:p>
            <a:pPr marL="0" indent="0" algn="ctr">
              <a:buNone/>
            </a:pPr>
            <a:r>
              <a:rPr lang="en-US" sz="4000" b="1" cap="small" dirty="0"/>
              <a:t>Practice: Appl. (1:9-20)</a:t>
            </a:r>
          </a:p>
          <a:p>
            <a:pPr marL="403225" indent="-403225">
              <a:buFont typeface="Arial" panose="020B0604020202020204" pitchFamily="34" charset="0"/>
              <a:buChar char="•"/>
            </a:pPr>
            <a:r>
              <a:rPr lang="en-US" sz="3700" dirty="0"/>
              <a:t>Jesus had a message that he wanted to share with the church of the first century.  (Represented by the 7 churches of Asia). The message was authoritative to them.</a:t>
            </a:r>
          </a:p>
        </p:txBody>
      </p:sp>
      <p:sp>
        <p:nvSpPr>
          <p:cNvPr id="4" name="Content Placeholder 3">
            <a:extLst>
              <a:ext uri="{FF2B5EF4-FFF2-40B4-BE49-F238E27FC236}">
                <a16:creationId xmlns:a16="http://schemas.microsoft.com/office/drawing/2014/main" id="{1548AF15-C3F6-452D-9FF6-B5D84343D1FB}"/>
              </a:ext>
            </a:extLst>
          </p:cNvPr>
          <p:cNvSpPr>
            <a:spLocks noGrp="1"/>
          </p:cNvSpPr>
          <p:nvPr>
            <p:ph sz="half" idx="2"/>
          </p:nvPr>
        </p:nvSpPr>
        <p:spPr>
          <a:xfrm>
            <a:off x="6172199" y="1496290"/>
            <a:ext cx="5562599" cy="4925291"/>
          </a:xfrm>
        </p:spPr>
        <p:txBody>
          <a:bodyPr>
            <a:normAutofit/>
          </a:bodyPr>
          <a:lstStyle/>
          <a:p>
            <a:pPr marL="354013" indent="-354013"/>
            <a:r>
              <a:rPr lang="en-US" sz="4000" dirty="0"/>
              <a:t>The message, though initially for them, is equally beneficial for us today.  Jesus has authority.  His message brings comfort.  His power ensures confidence.</a:t>
            </a:r>
          </a:p>
        </p:txBody>
      </p:sp>
    </p:spTree>
    <p:extLst>
      <p:ext uri="{BB962C8B-B14F-4D97-AF65-F5344CB8AC3E}">
        <p14:creationId xmlns:p14="http://schemas.microsoft.com/office/powerpoint/2010/main" val="50531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CA9AF3-F1A6-4D4E-AB2B-7AB9816015A7}"/>
              </a:ext>
            </a:extLst>
          </p:cNvPr>
          <p:cNvSpPr/>
          <p:nvPr/>
        </p:nvSpPr>
        <p:spPr>
          <a:xfrm>
            <a:off x="290945" y="1330036"/>
            <a:ext cx="11617037" cy="5091546"/>
          </a:xfrm>
          <a:prstGeom prst="roundRect">
            <a:avLst/>
          </a:prstGeom>
          <a:solidFill>
            <a:schemeClr val="bg1">
              <a:alpha val="8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838200" y="229754"/>
            <a:ext cx="10515600" cy="892464"/>
          </a:xfrm>
          <a:solidFill>
            <a:schemeClr val="tx2">
              <a:lumMod val="40000"/>
              <a:lumOff val="60000"/>
            </a:schemeClr>
          </a:solidFill>
          <a:ln w="76200" cmpd="thickThin">
            <a:solidFill>
              <a:srgbClr val="324959"/>
            </a:solidFill>
          </a:ln>
        </p:spPr>
        <p:txBody>
          <a:bodyPr anchor="ctr">
            <a:normAutofit/>
          </a:bodyPr>
          <a:lstStyle/>
          <a:p>
            <a:pPr algn="ctr"/>
            <a:r>
              <a:rPr lang="en-US" sz="4800" cap="small" dirty="0">
                <a:solidFill>
                  <a:srgbClr val="324959"/>
                </a:solidFill>
                <a:latin typeface="Impact" panose="020B0806030902050204" pitchFamily="34" charset="0"/>
              </a:rPr>
              <a:t>Scene 1 – Visions Begin / 7 Churches of Asia</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57200" y="1496291"/>
            <a:ext cx="5562600" cy="4680672"/>
          </a:xfrm>
        </p:spPr>
        <p:txBody>
          <a:bodyPr>
            <a:noAutofit/>
          </a:bodyPr>
          <a:lstStyle/>
          <a:p>
            <a:pPr marL="0" indent="0" algn="ctr">
              <a:buNone/>
            </a:pPr>
            <a:r>
              <a:rPr lang="en-US" sz="4000" b="1" cap="small" dirty="0"/>
              <a:t>Char. &amp; Sym. (1:9-20)</a:t>
            </a:r>
          </a:p>
          <a:p>
            <a:pPr marL="403225" indent="-403225">
              <a:buFont typeface="Arial" panose="020B0604020202020204" pitchFamily="34" charset="0"/>
              <a:buChar char="•"/>
            </a:pPr>
            <a:r>
              <a:rPr lang="en-US" sz="3700" dirty="0"/>
              <a:t>Jesus (10-16)</a:t>
            </a:r>
          </a:p>
          <a:p>
            <a:pPr marL="403225" indent="-403225">
              <a:buFont typeface="Arial" panose="020B0604020202020204" pitchFamily="34" charset="0"/>
              <a:buChar char="•"/>
            </a:pPr>
            <a:r>
              <a:rPr lang="en-US" sz="3700" dirty="0"/>
              <a:t>7 Golden Lampstands (12)</a:t>
            </a:r>
          </a:p>
          <a:p>
            <a:pPr marL="403225" indent="-403225">
              <a:buFont typeface="Arial" panose="020B0604020202020204" pitchFamily="34" charset="0"/>
              <a:buChar char="•"/>
            </a:pPr>
            <a:r>
              <a:rPr lang="en-US" sz="3700" dirty="0"/>
              <a:t>7 Stars (16)</a:t>
            </a:r>
          </a:p>
          <a:p>
            <a:pPr marL="403225" indent="-403225">
              <a:buFont typeface="Arial" panose="020B0604020202020204" pitchFamily="34" charset="0"/>
              <a:buChar char="•"/>
            </a:pPr>
            <a:r>
              <a:rPr lang="en-US" sz="3700" dirty="0"/>
              <a:t>Sharp, 2-edged sword (16)</a:t>
            </a:r>
          </a:p>
        </p:txBody>
      </p:sp>
      <p:sp>
        <p:nvSpPr>
          <p:cNvPr id="4" name="Content Placeholder 3">
            <a:extLst>
              <a:ext uri="{FF2B5EF4-FFF2-40B4-BE49-F238E27FC236}">
                <a16:creationId xmlns:a16="http://schemas.microsoft.com/office/drawing/2014/main" id="{1548AF15-C3F6-452D-9FF6-B5D84343D1FB}"/>
              </a:ext>
            </a:extLst>
          </p:cNvPr>
          <p:cNvSpPr>
            <a:spLocks noGrp="1"/>
          </p:cNvSpPr>
          <p:nvPr>
            <p:ph sz="half" idx="2"/>
          </p:nvPr>
        </p:nvSpPr>
        <p:spPr>
          <a:xfrm>
            <a:off x="6172199" y="1496290"/>
            <a:ext cx="5562599" cy="4925291"/>
          </a:xfrm>
        </p:spPr>
        <p:txBody>
          <a:bodyPr>
            <a:normAutofit/>
          </a:bodyPr>
          <a:lstStyle/>
          <a:p>
            <a:pPr marL="354013" indent="-354013"/>
            <a:r>
              <a:rPr lang="en-US" sz="4000" dirty="0"/>
              <a:t>Keys of Hades and Death (18)</a:t>
            </a:r>
          </a:p>
          <a:p>
            <a:pPr marL="354013" indent="-354013"/>
            <a:r>
              <a:rPr lang="en-US" sz="4000" dirty="0"/>
              <a:t>Angels of the churches (20)</a:t>
            </a:r>
          </a:p>
          <a:p>
            <a:pPr marL="354013" indent="-354013"/>
            <a:r>
              <a:rPr lang="en-US" sz="4000" b="1" dirty="0"/>
              <a:t>Note: </a:t>
            </a:r>
            <a:r>
              <a:rPr lang="en-US" sz="4000" i="1" dirty="0"/>
              <a:t>Try to identify and define the symbols and characters, if possible</a:t>
            </a:r>
          </a:p>
        </p:txBody>
      </p:sp>
    </p:spTree>
    <p:extLst>
      <p:ext uri="{BB962C8B-B14F-4D97-AF65-F5344CB8AC3E}">
        <p14:creationId xmlns:p14="http://schemas.microsoft.com/office/powerpoint/2010/main" val="305823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 Continued (2 &amp; 3)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dirty="0">
                <a:solidFill>
                  <a:srgbClr val="324959"/>
                </a:solidFill>
              </a:rPr>
              <a:t>How would you feel if you received a letter from Jesus Christ?  Joy?</a:t>
            </a:r>
          </a:p>
          <a:p>
            <a:pPr marL="519113" indent="-519113">
              <a:buFont typeface="Arial" panose="020B0604020202020204" pitchFamily="34" charset="0"/>
              <a:buChar char="•"/>
            </a:pPr>
            <a:r>
              <a:rPr lang="en-US" sz="4000" dirty="0">
                <a:solidFill>
                  <a:srgbClr val="324959"/>
                </a:solidFill>
              </a:rPr>
              <a:t>What if that letter had criticism?  Godly Sorrow?</a:t>
            </a:r>
          </a:p>
          <a:p>
            <a:pPr marL="519113" indent="-519113">
              <a:buFont typeface="Arial" panose="020B0604020202020204" pitchFamily="34" charset="0"/>
              <a:buChar char="•"/>
            </a:pPr>
            <a:r>
              <a:rPr lang="en-US" sz="4000" dirty="0">
                <a:solidFill>
                  <a:srgbClr val="324959"/>
                </a:solidFill>
              </a:rPr>
              <a:t>What if the letter had praise?  Relief?</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dirty="0">
                <a:solidFill>
                  <a:srgbClr val="324959"/>
                </a:solidFill>
              </a:rPr>
              <a:t>What if the letter gave you instructions regarding needed changes?  Resolve?</a:t>
            </a:r>
          </a:p>
          <a:p>
            <a:pPr marL="395288" indent="-395288"/>
            <a:r>
              <a:rPr lang="en-US" sz="4000" dirty="0">
                <a:solidFill>
                  <a:srgbClr val="324959"/>
                </a:solidFill>
              </a:rPr>
              <a:t>Joy, Sorrow, Relief, Resolve.</a:t>
            </a:r>
          </a:p>
        </p:txBody>
      </p:sp>
    </p:spTree>
    <p:extLst>
      <p:ext uri="{BB962C8B-B14F-4D97-AF65-F5344CB8AC3E}">
        <p14:creationId xmlns:p14="http://schemas.microsoft.com/office/powerpoint/2010/main" val="2628721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 Continued (2 &amp; 3)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A direct letter from the Lord.  Significant, authoritative, serious.</a:t>
            </a:r>
          </a:p>
          <a:p>
            <a:pPr marL="519113" indent="-519113">
              <a:buFont typeface="Arial" panose="020B0604020202020204" pitchFamily="34" charset="0"/>
              <a:buChar char="•"/>
            </a:pPr>
            <a:r>
              <a:rPr lang="en-US" sz="4000" dirty="0">
                <a:solidFill>
                  <a:srgbClr val="324959"/>
                </a:solidFill>
              </a:rPr>
              <a:t>Consider the ramifications of having a lampstand removed from its place, and the importance of repentance.</a:t>
            </a:r>
          </a:p>
          <a:p>
            <a:pPr marL="519113" indent="-519113">
              <a:buFont typeface="Arial" panose="020B0604020202020204" pitchFamily="34" charset="0"/>
              <a:buChar char="•"/>
            </a:pPr>
            <a:r>
              <a:rPr lang="en-US" sz="4000" dirty="0">
                <a:solidFill>
                  <a:srgbClr val="324959"/>
                </a:solidFill>
              </a:rPr>
              <a:t>Consider the validation of being praised by God.  We do not seek approval of men, but of God.</a:t>
            </a:r>
          </a:p>
        </p:txBody>
      </p:sp>
    </p:spTree>
    <p:extLst>
      <p:ext uri="{BB962C8B-B14F-4D97-AF65-F5344CB8AC3E}">
        <p14:creationId xmlns:p14="http://schemas.microsoft.com/office/powerpoint/2010/main" val="388650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What is the Theme of the Book?</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4"/>
            <a:ext cx="11379200" cy="4666011"/>
          </a:xfrm>
        </p:spPr>
        <p:txBody>
          <a:bodyPr>
            <a:noAutofit/>
          </a:bodyPr>
          <a:lstStyle/>
          <a:p>
            <a:r>
              <a:rPr lang="en-US" sz="5400" dirty="0">
                <a:solidFill>
                  <a:schemeClr val="accent1">
                    <a:lumMod val="20000"/>
                    <a:lumOff val="80000"/>
                  </a:schemeClr>
                </a:solidFill>
              </a:rPr>
              <a:t>Consider the following passages:</a:t>
            </a:r>
          </a:p>
          <a:p>
            <a:endParaRPr lang="en-US" sz="1200" dirty="0">
              <a:solidFill>
                <a:schemeClr val="accent1">
                  <a:lumMod val="20000"/>
                  <a:lumOff val="80000"/>
                </a:schemeClr>
              </a:solidFill>
            </a:endParaRPr>
          </a:p>
          <a:p>
            <a:pPr algn="ctr"/>
            <a:r>
              <a:rPr lang="en-US" sz="4400" dirty="0">
                <a:solidFill>
                  <a:schemeClr val="accent1">
                    <a:lumMod val="20000"/>
                    <a:lumOff val="80000"/>
                  </a:schemeClr>
                </a:solidFill>
              </a:rPr>
              <a:t>1:7-8</a:t>
            </a:r>
          </a:p>
          <a:p>
            <a:pPr algn="ctr"/>
            <a:r>
              <a:rPr lang="en-US" sz="4400" dirty="0">
                <a:solidFill>
                  <a:schemeClr val="accent1">
                    <a:lumMod val="20000"/>
                    <a:lumOff val="80000"/>
                  </a:schemeClr>
                </a:solidFill>
              </a:rPr>
              <a:t>2:7,17,26-28; 3:5,12,21</a:t>
            </a:r>
          </a:p>
          <a:p>
            <a:pPr algn="ctr"/>
            <a:r>
              <a:rPr lang="en-US" sz="4400" dirty="0">
                <a:solidFill>
                  <a:schemeClr val="accent1">
                    <a:lumMod val="20000"/>
                    <a:lumOff val="80000"/>
                  </a:schemeClr>
                </a:solidFill>
              </a:rPr>
              <a:t>6:15-17; 7:16-17; 11:16-18; 14:13; 17:14</a:t>
            </a:r>
          </a:p>
          <a:p>
            <a:pPr algn="ctr"/>
            <a:r>
              <a:rPr lang="en-US" sz="4400" dirty="0">
                <a:solidFill>
                  <a:schemeClr val="accent1">
                    <a:lumMod val="20000"/>
                    <a:lumOff val="80000"/>
                  </a:schemeClr>
                </a:solidFill>
              </a:rPr>
              <a:t>19:1,6,15-16; 20:10; 21:6-8; 22:5,16</a:t>
            </a:r>
          </a:p>
          <a:p>
            <a:pPr algn="ctr"/>
            <a:endParaRPr lang="en-US" sz="4400" dirty="0">
              <a:solidFill>
                <a:schemeClr val="accent1">
                  <a:lumMod val="20000"/>
                  <a:lumOff val="80000"/>
                </a:schemeClr>
              </a:solidFill>
            </a:endParaRPr>
          </a:p>
        </p:txBody>
      </p:sp>
    </p:spTree>
    <p:extLst>
      <p:ext uri="{BB962C8B-B14F-4D97-AF65-F5344CB8AC3E}">
        <p14:creationId xmlns:p14="http://schemas.microsoft.com/office/powerpoint/2010/main" val="179470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 Continued (2 &amp; 3)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Address what is lacking in their congregation</a:t>
            </a:r>
          </a:p>
          <a:p>
            <a:pPr marL="519113" indent="-519113">
              <a:buFont typeface="Arial" panose="020B0604020202020204" pitchFamily="34" charset="0"/>
              <a:buChar char="•"/>
            </a:pPr>
            <a:r>
              <a:rPr lang="en-US" sz="4000" dirty="0">
                <a:solidFill>
                  <a:srgbClr val="324959"/>
                </a:solidFill>
              </a:rPr>
              <a:t>Heed the teaching of Jesus</a:t>
            </a:r>
          </a:p>
          <a:p>
            <a:pPr marL="519113" indent="-519113"/>
            <a:r>
              <a:rPr lang="en-US" sz="4000" dirty="0">
                <a:solidFill>
                  <a:srgbClr val="324959"/>
                </a:solidFill>
              </a:rPr>
              <a:t>Prepare so as to be r</a:t>
            </a:r>
            <a:r>
              <a:rPr lang="en-US" sz="4000" kern="1200" dirty="0">
                <a:solidFill>
                  <a:srgbClr val="324959"/>
                </a:solidFill>
                <a:effectLst/>
                <a:latin typeface="+mn-lt"/>
                <a:ea typeface="+mn-ea"/>
                <a:cs typeface="+mn-cs"/>
              </a:rPr>
              <a:t>eady for judgment</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Examine our congregation to see if we are lacking.</a:t>
            </a:r>
          </a:p>
          <a:p>
            <a:pPr marL="395288" indent="-395288"/>
            <a:r>
              <a:rPr lang="en-US" sz="4000" dirty="0">
                <a:solidFill>
                  <a:srgbClr val="324959"/>
                </a:solidFill>
              </a:rPr>
              <a:t>Learn from their mistakes</a:t>
            </a:r>
          </a:p>
          <a:p>
            <a:pPr marL="395288" indent="-395288"/>
            <a:r>
              <a:rPr lang="en-US" sz="4000" dirty="0">
                <a:solidFill>
                  <a:srgbClr val="324959"/>
                </a:solidFill>
              </a:rPr>
              <a:t>Prepare so as to be ready for judgment</a:t>
            </a:r>
          </a:p>
        </p:txBody>
      </p:sp>
    </p:spTree>
    <p:extLst>
      <p:ext uri="{BB962C8B-B14F-4D97-AF65-F5344CB8AC3E}">
        <p14:creationId xmlns:p14="http://schemas.microsoft.com/office/powerpoint/2010/main" val="348178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 Continued (2 &amp; 3)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Jesus (2:1,8,12,18; 3:1,7,14) </a:t>
            </a:r>
            <a:r>
              <a:rPr lang="en-US" sz="4000" i="1" dirty="0">
                <a:solidFill>
                  <a:srgbClr val="324959"/>
                </a:solidFill>
              </a:rPr>
              <a:t>Note how He is described.</a:t>
            </a:r>
          </a:p>
          <a:p>
            <a:pPr marL="519113" indent="-519113">
              <a:spcBef>
                <a:spcPts val="0"/>
              </a:spcBef>
              <a:buFont typeface="Arial" panose="020B0604020202020204" pitchFamily="34" charset="0"/>
              <a:buChar char="•"/>
            </a:pPr>
            <a:r>
              <a:rPr lang="en-US" sz="4000" dirty="0">
                <a:solidFill>
                  <a:srgbClr val="324959"/>
                </a:solidFill>
              </a:rPr>
              <a:t>False apostles (2:2)</a:t>
            </a:r>
          </a:p>
          <a:p>
            <a:pPr marL="519113" indent="-519113">
              <a:spcBef>
                <a:spcPts val="0"/>
              </a:spcBef>
              <a:buFont typeface="Arial" panose="020B0604020202020204" pitchFamily="34" charset="0"/>
              <a:buChar char="•"/>
            </a:pPr>
            <a:r>
              <a:rPr lang="en-US" sz="4000" dirty="0">
                <a:solidFill>
                  <a:srgbClr val="324959"/>
                </a:solidFill>
              </a:rPr>
              <a:t>Nicolaitans (2:6,15)</a:t>
            </a:r>
          </a:p>
          <a:p>
            <a:pPr marL="519113" indent="-519113">
              <a:spcBef>
                <a:spcPts val="0"/>
              </a:spcBef>
              <a:buFont typeface="Arial" panose="020B0604020202020204" pitchFamily="34" charset="0"/>
              <a:buChar char="•"/>
            </a:pPr>
            <a:r>
              <a:rPr lang="en-US" sz="4000" dirty="0">
                <a:solidFill>
                  <a:srgbClr val="324959"/>
                </a:solidFill>
              </a:rPr>
              <a:t>Tree of life (2:7)</a:t>
            </a:r>
          </a:p>
          <a:p>
            <a:pPr marL="519113" indent="-519113">
              <a:spcBef>
                <a:spcPts val="0"/>
              </a:spcBef>
              <a:buFont typeface="Arial" panose="020B0604020202020204" pitchFamily="34" charset="0"/>
              <a:buChar char="•"/>
            </a:pPr>
            <a:r>
              <a:rPr lang="en-US" sz="4000" dirty="0">
                <a:solidFill>
                  <a:srgbClr val="324959"/>
                </a:solidFill>
              </a:rPr>
              <a:t>Paradise of God (2:7)</a:t>
            </a:r>
          </a:p>
          <a:p>
            <a:pPr marL="519113" indent="-519113">
              <a:spcBef>
                <a:spcPts val="0"/>
              </a:spcBef>
              <a:buFont typeface="Arial" panose="020B0604020202020204" pitchFamily="34" charset="0"/>
              <a:buChar char="•"/>
            </a:pPr>
            <a:r>
              <a:rPr lang="en-US" sz="4000" dirty="0">
                <a:solidFill>
                  <a:srgbClr val="324959"/>
                </a:solidFill>
              </a:rPr>
              <a:t>Synagogue of Satan (2:9; 3:9)</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The Devil (2:10)</a:t>
            </a:r>
          </a:p>
          <a:p>
            <a:pPr marL="395288" indent="-395288">
              <a:spcBef>
                <a:spcPts val="0"/>
              </a:spcBef>
            </a:pPr>
            <a:r>
              <a:rPr lang="en-US" sz="4000" dirty="0">
                <a:solidFill>
                  <a:srgbClr val="324959"/>
                </a:solidFill>
              </a:rPr>
              <a:t>10 days tribulation (2:10)</a:t>
            </a:r>
          </a:p>
          <a:p>
            <a:pPr marL="395288" indent="-395288">
              <a:spcBef>
                <a:spcPts val="0"/>
              </a:spcBef>
            </a:pPr>
            <a:r>
              <a:rPr lang="en-US" sz="4000" dirty="0">
                <a:solidFill>
                  <a:srgbClr val="324959"/>
                </a:solidFill>
              </a:rPr>
              <a:t>Crown of life (2:10, 3:11)</a:t>
            </a:r>
          </a:p>
          <a:p>
            <a:pPr marL="395288" indent="-395288">
              <a:spcBef>
                <a:spcPts val="0"/>
              </a:spcBef>
            </a:pPr>
            <a:r>
              <a:rPr lang="en-US" sz="4000" dirty="0">
                <a:solidFill>
                  <a:srgbClr val="324959"/>
                </a:solidFill>
              </a:rPr>
              <a:t>Second death (2:11)</a:t>
            </a:r>
          </a:p>
          <a:p>
            <a:pPr marL="395288" indent="-395288">
              <a:spcBef>
                <a:spcPts val="0"/>
              </a:spcBef>
            </a:pPr>
            <a:r>
              <a:rPr lang="en-US" sz="4000" dirty="0">
                <a:solidFill>
                  <a:srgbClr val="324959"/>
                </a:solidFill>
              </a:rPr>
              <a:t>Satan’s throne (2:13)</a:t>
            </a:r>
          </a:p>
          <a:p>
            <a:pPr marL="395288" indent="-395288">
              <a:spcBef>
                <a:spcPts val="0"/>
              </a:spcBef>
            </a:pPr>
            <a:r>
              <a:rPr lang="en-US" sz="4000" dirty="0">
                <a:solidFill>
                  <a:srgbClr val="324959"/>
                </a:solidFill>
              </a:rPr>
              <a:t>Antipas (2:13)</a:t>
            </a:r>
          </a:p>
          <a:p>
            <a:pPr marL="395288" indent="-395288">
              <a:spcBef>
                <a:spcPts val="0"/>
              </a:spcBef>
            </a:pPr>
            <a:r>
              <a:rPr lang="en-US" sz="4000" dirty="0">
                <a:solidFill>
                  <a:srgbClr val="324959"/>
                </a:solidFill>
              </a:rPr>
              <a:t>Doctrine of Balaam (2:14)</a:t>
            </a:r>
          </a:p>
          <a:p>
            <a:pPr marL="395288" indent="-395288">
              <a:spcBef>
                <a:spcPts val="0"/>
              </a:spcBef>
            </a:pPr>
            <a:r>
              <a:rPr lang="en-US" sz="4000" dirty="0">
                <a:solidFill>
                  <a:srgbClr val="324959"/>
                </a:solidFill>
              </a:rPr>
              <a:t>Hidden manna (2:17)</a:t>
            </a:r>
          </a:p>
          <a:p>
            <a:pPr marL="395288" indent="-395288">
              <a:spcBef>
                <a:spcPts val="0"/>
              </a:spcBef>
            </a:pPr>
            <a:r>
              <a:rPr lang="en-US" sz="4000" dirty="0">
                <a:solidFill>
                  <a:srgbClr val="324959"/>
                </a:solidFill>
              </a:rPr>
              <a:t>White stone (2:17)</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54098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 Continued (2 &amp; 3)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Jezebel (2:20)</a:t>
            </a:r>
          </a:p>
          <a:p>
            <a:pPr marL="519113" indent="-519113">
              <a:spcBef>
                <a:spcPts val="0"/>
              </a:spcBef>
              <a:buFont typeface="Arial" panose="020B0604020202020204" pitchFamily="34" charset="0"/>
              <a:buChar char="•"/>
            </a:pPr>
            <a:r>
              <a:rPr lang="en-US" sz="4000" dirty="0">
                <a:solidFill>
                  <a:srgbClr val="324959"/>
                </a:solidFill>
              </a:rPr>
              <a:t>Satan (2:24)</a:t>
            </a:r>
          </a:p>
          <a:p>
            <a:pPr marL="519113" indent="-519113">
              <a:spcBef>
                <a:spcPts val="0"/>
              </a:spcBef>
              <a:buFont typeface="Arial" panose="020B0604020202020204" pitchFamily="34" charset="0"/>
              <a:buChar char="•"/>
            </a:pPr>
            <a:r>
              <a:rPr lang="en-US" sz="4000" dirty="0">
                <a:solidFill>
                  <a:srgbClr val="324959"/>
                </a:solidFill>
              </a:rPr>
              <a:t>Rod of iron (2:27)</a:t>
            </a:r>
          </a:p>
          <a:p>
            <a:pPr marL="519113" indent="-519113">
              <a:spcBef>
                <a:spcPts val="0"/>
              </a:spcBef>
              <a:buFont typeface="Arial" panose="020B0604020202020204" pitchFamily="34" charset="0"/>
              <a:buChar char="•"/>
            </a:pPr>
            <a:r>
              <a:rPr lang="en-US" sz="4000" dirty="0">
                <a:solidFill>
                  <a:srgbClr val="324959"/>
                </a:solidFill>
              </a:rPr>
              <a:t>Morning star (2:28)</a:t>
            </a:r>
          </a:p>
          <a:p>
            <a:pPr marL="519113" indent="-519113">
              <a:spcBef>
                <a:spcPts val="0"/>
              </a:spcBef>
              <a:buFont typeface="Arial" panose="020B0604020202020204" pitchFamily="34" charset="0"/>
              <a:buChar char="•"/>
            </a:pPr>
            <a:r>
              <a:rPr lang="en-US" sz="4000" dirty="0">
                <a:solidFill>
                  <a:srgbClr val="324959"/>
                </a:solidFill>
              </a:rPr>
              <a:t>White garments (3:5,18)</a:t>
            </a:r>
          </a:p>
          <a:p>
            <a:pPr marL="519113" indent="-519113">
              <a:spcBef>
                <a:spcPts val="0"/>
              </a:spcBef>
              <a:buFont typeface="Arial" panose="020B0604020202020204" pitchFamily="34" charset="0"/>
              <a:buChar char="•"/>
            </a:pPr>
            <a:r>
              <a:rPr lang="en-US" sz="4000" dirty="0">
                <a:solidFill>
                  <a:srgbClr val="324959"/>
                </a:solidFill>
              </a:rPr>
              <a:t>Book of life (3:5)</a:t>
            </a:r>
          </a:p>
          <a:p>
            <a:pPr marL="519113" indent="-519113">
              <a:spcBef>
                <a:spcPts val="0"/>
              </a:spcBef>
              <a:buFont typeface="Arial" panose="020B0604020202020204" pitchFamily="34" charset="0"/>
              <a:buChar char="•"/>
            </a:pPr>
            <a:r>
              <a:rPr lang="en-US" sz="4000" dirty="0">
                <a:solidFill>
                  <a:srgbClr val="324959"/>
                </a:solidFill>
              </a:rPr>
              <a:t>The Father’s angels (3:5)</a:t>
            </a:r>
          </a:p>
          <a:p>
            <a:pPr marL="519113" indent="-519113">
              <a:spcBef>
                <a:spcPts val="0"/>
              </a:spcBef>
              <a:buFont typeface="Arial" panose="020B0604020202020204" pitchFamily="34" charset="0"/>
              <a:buChar char="•"/>
            </a:pPr>
            <a:r>
              <a:rPr lang="en-US" sz="4000" dirty="0">
                <a:solidFill>
                  <a:srgbClr val="324959"/>
                </a:solidFill>
              </a:rPr>
              <a:t>Open door (3:8)</a:t>
            </a:r>
          </a:p>
          <a:p>
            <a:pPr marL="519113" indent="-519113">
              <a:spcBef>
                <a:spcPts val="0"/>
              </a:spcBef>
            </a:pPr>
            <a:r>
              <a:rPr lang="en-US" sz="4000" dirty="0">
                <a:solidFill>
                  <a:srgbClr val="324959"/>
                </a:solidFill>
              </a:rPr>
              <a:t>Hour of trial (3:10)</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Pillar in the temple (3:12)</a:t>
            </a:r>
          </a:p>
          <a:p>
            <a:pPr marL="395288" indent="-395288">
              <a:spcBef>
                <a:spcPts val="0"/>
              </a:spcBef>
            </a:pPr>
            <a:r>
              <a:rPr lang="en-US" sz="4000" dirty="0">
                <a:solidFill>
                  <a:srgbClr val="324959"/>
                </a:solidFill>
              </a:rPr>
              <a:t>New Jerusalem (3:12)</a:t>
            </a:r>
          </a:p>
          <a:p>
            <a:pPr marL="395288" indent="-395288">
              <a:spcBef>
                <a:spcPts val="0"/>
              </a:spcBef>
            </a:pPr>
            <a:r>
              <a:rPr lang="en-US" sz="4000" dirty="0">
                <a:solidFill>
                  <a:srgbClr val="324959"/>
                </a:solidFill>
              </a:rPr>
              <a:t>New name (3:12)</a:t>
            </a:r>
          </a:p>
          <a:p>
            <a:pPr marL="395288" indent="-395288">
              <a:spcBef>
                <a:spcPts val="0"/>
              </a:spcBef>
            </a:pPr>
            <a:r>
              <a:rPr lang="en-US" sz="4000" dirty="0">
                <a:solidFill>
                  <a:srgbClr val="324959"/>
                </a:solidFill>
              </a:rPr>
              <a:t>Gold refined (3:18)</a:t>
            </a:r>
          </a:p>
          <a:p>
            <a:pPr marL="395288" indent="-395288">
              <a:spcBef>
                <a:spcPts val="0"/>
              </a:spcBef>
            </a:pPr>
            <a:r>
              <a:rPr lang="en-US" sz="4000">
                <a:solidFill>
                  <a:srgbClr val="324959"/>
                </a:solidFill>
              </a:rPr>
              <a:t>“</a:t>
            </a:r>
            <a:r>
              <a:rPr lang="en-US" sz="4000" dirty="0">
                <a:solidFill>
                  <a:srgbClr val="324959"/>
                </a:solidFill>
              </a:rPr>
              <a:t>My” throne / “My Father” ‘s throne (21)</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142612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Ephesus (2:1-7) [Loveless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Labor, patience / Perseverance in labor (2,3)</a:t>
            </a:r>
          </a:p>
          <a:p>
            <a:pPr marL="519113" indent="-519113">
              <a:spcBef>
                <a:spcPts val="0"/>
              </a:spcBef>
              <a:buFont typeface="Arial" panose="020B0604020202020204" pitchFamily="34" charset="0"/>
              <a:buChar char="•"/>
            </a:pPr>
            <a:r>
              <a:rPr lang="en-US" sz="4000" dirty="0">
                <a:solidFill>
                  <a:srgbClr val="324959"/>
                </a:solidFill>
              </a:rPr>
              <a:t>Testing of false apostles (2)</a:t>
            </a:r>
          </a:p>
          <a:p>
            <a:pPr marL="519113" indent="-519113">
              <a:spcBef>
                <a:spcPts val="0"/>
              </a:spcBef>
              <a:buFont typeface="Arial" panose="020B0604020202020204" pitchFamily="34" charset="0"/>
              <a:buChar char="•"/>
            </a:pPr>
            <a:r>
              <a:rPr lang="en-US" sz="4000" dirty="0">
                <a:solidFill>
                  <a:srgbClr val="324959"/>
                </a:solidFill>
              </a:rPr>
              <a:t>Hated the deeds of the Nicolaitans (6)</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Bad</a:t>
            </a:r>
          </a:p>
          <a:p>
            <a:pPr marL="395288" indent="-395288">
              <a:spcBef>
                <a:spcPts val="0"/>
              </a:spcBef>
            </a:pPr>
            <a:r>
              <a:rPr lang="en-US" sz="4000" dirty="0">
                <a:solidFill>
                  <a:srgbClr val="324959"/>
                </a:solidFill>
              </a:rPr>
              <a:t>Left first love (4)</a:t>
            </a:r>
          </a:p>
          <a:p>
            <a:pPr marL="0" indent="0">
              <a:spcBef>
                <a:spcPts val="0"/>
              </a:spcBef>
              <a:buNone/>
            </a:pPr>
            <a:endParaRPr lang="en-US" sz="800" b="1" dirty="0">
              <a:solidFill>
                <a:srgbClr val="324959"/>
              </a:solidFill>
            </a:endParaRPr>
          </a:p>
          <a:p>
            <a:pPr marL="0" indent="0">
              <a:spcBef>
                <a:spcPts val="0"/>
              </a:spcBef>
              <a:buNone/>
            </a:pPr>
            <a:r>
              <a:rPr lang="en-US" sz="4400" b="1" dirty="0">
                <a:solidFill>
                  <a:srgbClr val="324959"/>
                </a:solidFill>
              </a:rPr>
              <a:t>Warnings Given</a:t>
            </a:r>
          </a:p>
          <a:p>
            <a:pPr marL="395288" indent="-395288">
              <a:spcBef>
                <a:spcPts val="0"/>
              </a:spcBef>
            </a:pPr>
            <a:r>
              <a:rPr lang="en-US" sz="4000" dirty="0">
                <a:solidFill>
                  <a:srgbClr val="324959"/>
                </a:solidFill>
              </a:rPr>
              <a:t>Repent and do first  works (5)</a:t>
            </a:r>
          </a:p>
          <a:p>
            <a:pPr marL="395288" indent="-395288">
              <a:spcBef>
                <a:spcPts val="0"/>
              </a:spcBef>
            </a:pPr>
            <a:r>
              <a:rPr lang="en-US" sz="4000" dirty="0">
                <a:solidFill>
                  <a:srgbClr val="324959"/>
                </a:solidFill>
              </a:rPr>
              <a:t>Let him hear (7)</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47603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Smyrna (2:8-11) [Persecuted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Works (9)</a:t>
            </a:r>
          </a:p>
          <a:p>
            <a:pPr marL="519113" indent="-519113">
              <a:spcBef>
                <a:spcPts val="0"/>
              </a:spcBef>
              <a:buFont typeface="Arial" panose="020B0604020202020204" pitchFamily="34" charset="0"/>
              <a:buChar char="•"/>
            </a:pPr>
            <a:r>
              <a:rPr lang="en-US" sz="4000" dirty="0">
                <a:solidFill>
                  <a:srgbClr val="324959"/>
                </a:solidFill>
              </a:rPr>
              <a:t>Note:  Aware of suffering (10)</a:t>
            </a:r>
          </a:p>
          <a:p>
            <a:pPr marL="0" indent="0">
              <a:spcBef>
                <a:spcPts val="0"/>
              </a:spcBef>
              <a:buNone/>
            </a:pPr>
            <a:r>
              <a:rPr lang="en-US" sz="4400" b="1" dirty="0">
                <a:solidFill>
                  <a:srgbClr val="324959"/>
                </a:solidFill>
              </a:rPr>
              <a:t>Bad</a:t>
            </a:r>
          </a:p>
          <a:p>
            <a:pPr marL="519113" indent="-519113">
              <a:spcBef>
                <a:spcPts val="0"/>
              </a:spcBef>
              <a:buFont typeface="Arial" panose="020B0604020202020204" pitchFamily="34" charset="0"/>
              <a:buChar char="•"/>
            </a:pPr>
            <a:r>
              <a:rPr lang="en-US" sz="4000" dirty="0">
                <a:solidFill>
                  <a:srgbClr val="324959"/>
                </a:solidFill>
              </a:rPr>
              <a:t>Nothing!</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Exhortations Given</a:t>
            </a:r>
          </a:p>
          <a:p>
            <a:pPr marL="395288" indent="-395288">
              <a:spcBef>
                <a:spcPts val="0"/>
              </a:spcBef>
            </a:pPr>
            <a:r>
              <a:rPr lang="en-US" sz="4000" dirty="0">
                <a:solidFill>
                  <a:srgbClr val="324959"/>
                </a:solidFill>
              </a:rPr>
              <a:t>Do not fear (10)</a:t>
            </a:r>
          </a:p>
          <a:p>
            <a:pPr marL="395288" indent="-395288">
              <a:spcBef>
                <a:spcPts val="0"/>
              </a:spcBef>
            </a:pPr>
            <a:r>
              <a:rPr lang="en-US" sz="4000" dirty="0">
                <a:solidFill>
                  <a:srgbClr val="324959"/>
                </a:solidFill>
              </a:rPr>
              <a:t>Be faithful unto death to receive reward (10)</a:t>
            </a:r>
          </a:p>
          <a:p>
            <a:pPr marL="395288" indent="-395288">
              <a:spcBef>
                <a:spcPts val="0"/>
              </a:spcBef>
            </a:pPr>
            <a:r>
              <a:rPr lang="en-US" sz="4000" dirty="0">
                <a:solidFill>
                  <a:srgbClr val="324959"/>
                </a:solidFill>
              </a:rPr>
              <a:t>Let him hear (11)</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59544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Pergamos (2:12-17) [Compromising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Held fast to Jesus’ name (13)</a:t>
            </a:r>
          </a:p>
          <a:p>
            <a:pPr marL="519113" indent="-519113">
              <a:spcBef>
                <a:spcPts val="0"/>
              </a:spcBef>
              <a:buFont typeface="Arial" panose="020B0604020202020204" pitchFamily="34" charset="0"/>
              <a:buChar char="•"/>
            </a:pPr>
            <a:r>
              <a:rPr lang="en-US" sz="4000" dirty="0">
                <a:solidFill>
                  <a:srgbClr val="324959"/>
                </a:solidFill>
              </a:rPr>
              <a:t>Did not deny the faith despite persecution and the martyrdom of Antipas (13)</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Bad</a:t>
            </a:r>
          </a:p>
          <a:p>
            <a:pPr marL="395288" indent="-395288">
              <a:spcBef>
                <a:spcPts val="0"/>
              </a:spcBef>
            </a:pPr>
            <a:r>
              <a:rPr lang="en-US" sz="4000" dirty="0">
                <a:solidFill>
                  <a:srgbClr val="324959"/>
                </a:solidFill>
              </a:rPr>
              <a:t>Some hold the doctrine of Balaam (14)</a:t>
            </a:r>
          </a:p>
          <a:p>
            <a:pPr marL="395288" indent="-395288">
              <a:spcBef>
                <a:spcPts val="0"/>
              </a:spcBef>
            </a:pPr>
            <a:r>
              <a:rPr lang="en-US" sz="4000" dirty="0">
                <a:solidFill>
                  <a:srgbClr val="324959"/>
                </a:solidFill>
              </a:rPr>
              <a:t>Some hold the doctrine of the Nicolaitans (15)</a:t>
            </a:r>
          </a:p>
          <a:p>
            <a:pPr marL="0" indent="0">
              <a:spcBef>
                <a:spcPts val="0"/>
              </a:spcBef>
              <a:buNone/>
            </a:pPr>
            <a:endParaRPr lang="en-US" sz="800" b="1" dirty="0">
              <a:solidFill>
                <a:srgbClr val="324959"/>
              </a:solidFill>
            </a:endParaRPr>
          </a:p>
          <a:p>
            <a:pPr marL="0" indent="0">
              <a:spcBef>
                <a:spcPts val="0"/>
              </a:spcBef>
              <a:buNone/>
            </a:pPr>
            <a:r>
              <a:rPr lang="en-US" sz="4400" b="1" dirty="0">
                <a:solidFill>
                  <a:srgbClr val="324959"/>
                </a:solidFill>
              </a:rPr>
              <a:t>Warnings given</a:t>
            </a:r>
          </a:p>
          <a:p>
            <a:pPr marL="395288" indent="-395288">
              <a:spcBef>
                <a:spcPts val="0"/>
              </a:spcBef>
            </a:pPr>
            <a:r>
              <a:rPr lang="en-US" sz="4000" dirty="0">
                <a:solidFill>
                  <a:srgbClr val="324959"/>
                </a:solidFill>
              </a:rPr>
              <a:t>Repent (16)</a:t>
            </a:r>
          </a:p>
          <a:p>
            <a:pPr marL="395288" indent="-395288">
              <a:spcBef>
                <a:spcPts val="0"/>
              </a:spcBef>
            </a:pPr>
            <a:r>
              <a:rPr lang="en-US" sz="4000" dirty="0">
                <a:solidFill>
                  <a:srgbClr val="324959"/>
                </a:solidFill>
              </a:rPr>
              <a:t>Let him hear (17)</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520907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Thyatira (2:18-29) [Corrupt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Love, service, faith, patience (19)</a:t>
            </a:r>
          </a:p>
          <a:p>
            <a:pPr marL="519113" indent="-519113">
              <a:spcBef>
                <a:spcPts val="0"/>
              </a:spcBef>
              <a:buFont typeface="Arial" panose="020B0604020202020204" pitchFamily="34" charset="0"/>
              <a:buChar char="•"/>
            </a:pPr>
            <a:r>
              <a:rPr lang="en-US" sz="4000" dirty="0">
                <a:solidFill>
                  <a:srgbClr val="324959"/>
                </a:solidFill>
              </a:rPr>
              <a:t>Works, last more than first (19)</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Bad</a:t>
            </a:r>
          </a:p>
          <a:p>
            <a:pPr marL="395288" indent="-395288">
              <a:spcBef>
                <a:spcPts val="0"/>
              </a:spcBef>
            </a:pPr>
            <a:r>
              <a:rPr lang="en-US" sz="4000" dirty="0">
                <a:solidFill>
                  <a:srgbClr val="324959"/>
                </a:solidFill>
              </a:rPr>
              <a:t>Allow Jezebel to teach and seduce (20-23)</a:t>
            </a:r>
          </a:p>
          <a:p>
            <a:pPr marL="395288" indent="-395288">
              <a:spcBef>
                <a:spcPts val="0"/>
              </a:spcBef>
            </a:pPr>
            <a:endParaRPr lang="en-US" sz="800" dirty="0">
              <a:solidFill>
                <a:srgbClr val="324959"/>
              </a:solidFill>
            </a:endParaRPr>
          </a:p>
          <a:p>
            <a:pPr marL="0" indent="0">
              <a:spcBef>
                <a:spcPts val="0"/>
              </a:spcBef>
              <a:buNone/>
            </a:pPr>
            <a:r>
              <a:rPr lang="en-US" sz="4400" b="1" dirty="0">
                <a:solidFill>
                  <a:srgbClr val="324959"/>
                </a:solidFill>
              </a:rPr>
              <a:t>Warnings Given</a:t>
            </a:r>
          </a:p>
          <a:p>
            <a:pPr marL="395288" indent="-395288">
              <a:spcBef>
                <a:spcPts val="0"/>
              </a:spcBef>
            </a:pPr>
            <a:r>
              <a:rPr lang="en-US" sz="4000" dirty="0">
                <a:solidFill>
                  <a:srgbClr val="324959"/>
                </a:solidFill>
              </a:rPr>
              <a:t>Hold fast (25)</a:t>
            </a:r>
          </a:p>
          <a:p>
            <a:pPr marL="395288" indent="-395288">
              <a:spcBef>
                <a:spcPts val="0"/>
              </a:spcBef>
            </a:pPr>
            <a:r>
              <a:rPr lang="en-US" sz="4000" dirty="0">
                <a:solidFill>
                  <a:srgbClr val="324959"/>
                </a:solidFill>
              </a:rPr>
              <a:t>Let him hear (29)</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98786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Sardis (3:1-6) [Dead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(For only a few) A few had not defiled their garments, and thus were worthy (4)</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Bad</a:t>
            </a:r>
          </a:p>
          <a:p>
            <a:pPr marL="395288" indent="-395288">
              <a:spcBef>
                <a:spcPts val="0"/>
              </a:spcBef>
            </a:pPr>
            <a:r>
              <a:rPr lang="en-US" sz="4000" dirty="0">
                <a:solidFill>
                  <a:srgbClr val="324959"/>
                </a:solidFill>
              </a:rPr>
              <a:t>You are dead (1)</a:t>
            </a:r>
          </a:p>
          <a:p>
            <a:pPr marL="395288" indent="-395288">
              <a:spcBef>
                <a:spcPts val="0"/>
              </a:spcBef>
            </a:pPr>
            <a:r>
              <a:rPr lang="en-US" sz="4000" dirty="0">
                <a:solidFill>
                  <a:srgbClr val="324959"/>
                </a:solidFill>
              </a:rPr>
              <a:t>Works not perfect (2)</a:t>
            </a:r>
          </a:p>
          <a:p>
            <a:pPr marL="395288" indent="-395288">
              <a:spcBef>
                <a:spcPts val="0"/>
              </a:spcBef>
            </a:pPr>
            <a:endParaRPr lang="en-US" sz="800" dirty="0">
              <a:solidFill>
                <a:srgbClr val="324959"/>
              </a:solidFill>
            </a:endParaRPr>
          </a:p>
          <a:p>
            <a:pPr marL="0" indent="0">
              <a:spcBef>
                <a:spcPts val="0"/>
              </a:spcBef>
              <a:buNone/>
            </a:pPr>
            <a:r>
              <a:rPr lang="en-US" sz="4400" b="1" dirty="0">
                <a:solidFill>
                  <a:srgbClr val="324959"/>
                </a:solidFill>
              </a:rPr>
              <a:t>Warnings</a:t>
            </a:r>
          </a:p>
          <a:p>
            <a:pPr marL="395288" indent="-395288">
              <a:spcBef>
                <a:spcPts val="0"/>
              </a:spcBef>
            </a:pPr>
            <a:r>
              <a:rPr lang="en-US" sz="4000" dirty="0">
                <a:solidFill>
                  <a:srgbClr val="324959"/>
                </a:solidFill>
              </a:rPr>
              <a:t>Be watchful, strengthen what remains (2)</a:t>
            </a:r>
          </a:p>
          <a:p>
            <a:pPr marL="395288" indent="-395288">
              <a:spcBef>
                <a:spcPts val="0"/>
              </a:spcBef>
            </a:pPr>
            <a:r>
              <a:rPr lang="en-US" sz="4000" dirty="0">
                <a:solidFill>
                  <a:srgbClr val="324959"/>
                </a:solidFill>
              </a:rPr>
              <a:t>Hold fast and repent (3)</a:t>
            </a:r>
          </a:p>
          <a:p>
            <a:pPr marL="395288" indent="-395288">
              <a:spcBef>
                <a:spcPts val="0"/>
              </a:spcBef>
            </a:pPr>
            <a:r>
              <a:rPr lang="en-US" sz="4000" dirty="0">
                <a:solidFill>
                  <a:srgbClr val="324959"/>
                </a:solidFill>
              </a:rPr>
              <a:t>Let him hear (6)</a:t>
            </a:r>
          </a:p>
        </p:txBody>
      </p:sp>
    </p:spTree>
    <p:extLst>
      <p:ext uri="{BB962C8B-B14F-4D97-AF65-F5344CB8AC3E}">
        <p14:creationId xmlns:p14="http://schemas.microsoft.com/office/powerpoint/2010/main" val="66560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Philadelphia (3:7-13) [Faithful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You have a little strength (8)</a:t>
            </a:r>
          </a:p>
          <a:p>
            <a:pPr marL="519113" indent="-519113">
              <a:spcBef>
                <a:spcPts val="0"/>
              </a:spcBef>
              <a:buFont typeface="Arial" panose="020B0604020202020204" pitchFamily="34" charset="0"/>
              <a:buChar char="•"/>
            </a:pPr>
            <a:r>
              <a:rPr lang="en-US" sz="4000" dirty="0">
                <a:solidFill>
                  <a:srgbClr val="324959"/>
                </a:solidFill>
              </a:rPr>
              <a:t>Have kept Christ’s word (8)</a:t>
            </a:r>
          </a:p>
          <a:p>
            <a:pPr marL="519113" indent="-519113">
              <a:spcBef>
                <a:spcPts val="0"/>
              </a:spcBef>
              <a:buFont typeface="Arial" panose="020B0604020202020204" pitchFamily="34" charset="0"/>
              <a:buChar char="•"/>
            </a:pPr>
            <a:r>
              <a:rPr lang="en-US" sz="4000" dirty="0">
                <a:solidFill>
                  <a:srgbClr val="324959"/>
                </a:solidFill>
              </a:rPr>
              <a:t>Have not denied Christ’s name (8)</a:t>
            </a:r>
          </a:p>
          <a:p>
            <a:pPr marL="519113" indent="-519113">
              <a:spcBef>
                <a:spcPts val="0"/>
              </a:spcBef>
              <a:buFont typeface="Arial" panose="020B0604020202020204" pitchFamily="34" charset="0"/>
              <a:buChar char="•"/>
            </a:pPr>
            <a:r>
              <a:rPr lang="en-US" sz="4000" dirty="0">
                <a:solidFill>
                  <a:srgbClr val="324959"/>
                </a:solidFill>
              </a:rPr>
              <a:t>Kept His command to persevere (10)</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Bad</a:t>
            </a:r>
          </a:p>
          <a:p>
            <a:pPr marL="395288" indent="-395288">
              <a:spcBef>
                <a:spcPts val="0"/>
              </a:spcBef>
            </a:pPr>
            <a:r>
              <a:rPr lang="en-US" sz="4000" dirty="0">
                <a:solidFill>
                  <a:srgbClr val="324959"/>
                </a:solidFill>
              </a:rPr>
              <a:t>Nothing</a:t>
            </a:r>
          </a:p>
          <a:p>
            <a:pPr marL="0" indent="0">
              <a:spcBef>
                <a:spcPts val="0"/>
              </a:spcBef>
              <a:buNone/>
            </a:pPr>
            <a:endParaRPr lang="en-US" sz="800" dirty="0">
              <a:solidFill>
                <a:srgbClr val="324959"/>
              </a:solidFill>
            </a:endParaRPr>
          </a:p>
          <a:p>
            <a:pPr marL="0" indent="0">
              <a:spcBef>
                <a:spcPts val="0"/>
              </a:spcBef>
              <a:buNone/>
            </a:pPr>
            <a:r>
              <a:rPr lang="en-US" sz="4400" b="1" dirty="0">
                <a:solidFill>
                  <a:srgbClr val="324959"/>
                </a:solidFill>
              </a:rPr>
              <a:t>Exhortations Given</a:t>
            </a:r>
          </a:p>
          <a:p>
            <a:pPr marL="395288" indent="-395288">
              <a:spcBef>
                <a:spcPts val="0"/>
              </a:spcBef>
            </a:pPr>
            <a:r>
              <a:rPr lang="en-US" sz="4000" dirty="0">
                <a:solidFill>
                  <a:srgbClr val="324959"/>
                </a:solidFill>
              </a:rPr>
              <a:t>Hold fast what you have (11)</a:t>
            </a:r>
          </a:p>
          <a:p>
            <a:pPr marL="395288" indent="-395288">
              <a:spcBef>
                <a:spcPts val="0"/>
              </a:spcBef>
            </a:pPr>
            <a:r>
              <a:rPr lang="en-US" sz="4000" dirty="0">
                <a:solidFill>
                  <a:srgbClr val="324959"/>
                </a:solidFill>
              </a:rPr>
              <a:t>Overcoming will bring victory (12)</a:t>
            </a:r>
          </a:p>
          <a:p>
            <a:pPr marL="395288" indent="-395288">
              <a:spcBef>
                <a:spcPts val="0"/>
              </a:spcBef>
            </a:pPr>
            <a:r>
              <a:rPr lang="en-US" sz="4000" dirty="0">
                <a:solidFill>
                  <a:srgbClr val="324959"/>
                </a:solidFill>
              </a:rPr>
              <a:t>Let him hear (13)</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709825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Laodicea (3:14-22) [Lukewarm Church]</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0" indent="0">
              <a:spcBef>
                <a:spcPts val="0"/>
              </a:spcBef>
              <a:buNone/>
            </a:pPr>
            <a:r>
              <a:rPr lang="en-US" sz="4400" b="1" dirty="0">
                <a:solidFill>
                  <a:srgbClr val="324959"/>
                </a:solidFill>
              </a:rPr>
              <a:t>Good</a:t>
            </a:r>
          </a:p>
          <a:p>
            <a:pPr marL="519113" indent="-519113">
              <a:spcBef>
                <a:spcPts val="0"/>
              </a:spcBef>
              <a:buFont typeface="Arial" panose="020B0604020202020204" pitchFamily="34" charset="0"/>
              <a:buChar char="•"/>
            </a:pPr>
            <a:r>
              <a:rPr lang="en-US" sz="4000" dirty="0">
                <a:solidFill>
                  <a:srgbClr val="324959"/>
                </a:solidFill>
              </a:rPr>
              <a:t>Nothing</a:t>
            </a:r>
          </a:p>
          <a:p>
            <a:pPr marL="519113" indent="-519113">
              <a:spcBef>
                <a:spcPts val="0"/>
              </a:spcBef>
              <a:buFont typeface="Arial" panose="020B0604020202020204" pitchFamily="34" charset="0"/>
              <a:buChar char="•"/>
            </a:pPr>
            <a:endParaRPr lang="en-US" sz="800" dirty="0">
              <a:solidFill>
                <a:srgbClr val="324959"/>
              </a:solidFill>
            </a:endParaRPr>
          </a:p>
          <a:p>
            <a:pPr marL="0" indent="0">
              <a:spcBef>
                <a:spcPts val="0"/>
              </a:spcBef>
              <a:buNone/>
            </a:pPr>
            <a:r>
              <a:rPr lang="en-US" sz="4400" b="1" dirty="0">
                <a:solidFill>
                  <a:srgbClr val="324959"/>
                </a:solidFill>
              </a:rPr>
              <a:t>Bad</a:t>
            </a:r>
          </a:p>
          <a:p>
            <a:pPr marL="519113" indent="-519113">
              <a:spcBef>
                <a:spcPts val="0"/>
              </a:spcBef>
              <a:buFont typeface="Arial" panose="020B0604020202020204" pitchFamily="34" charset="0"/>
              <a:buChar char="•"/>
            </a:pPr>
            <a:r>
              <a:rPr lang="en-US" sz="4000" dirty="0">
                <a:solidFill>
                  <a:srgbClr val="324959"/>
                </a:solidFill>
              </a:rPr>
              <a:t>You are lukewarm (16)</a:t>
            </a:r>
          </a:p>
          <a:p>
            <a:pPr marL="519113" indent="-519113">
              <a:spcBef>
                <a:spcPts val="0"/>
              </a:spcBef>
              <a:buFont typeface="Arial" panose="020B0604020202020204" pitchFamily="34" charset="0"/>
              <a:buChar char="•"/>
            </a:pPr>
            <a:r>
              <a:rPr lang="en-US" sz="4000" dirty="0">
                <a:solidFill>
                  <a:srgbClr val="324959"/>
                </a:solidFill>
              </a:rPr>
              <a:t>Wretched, miserable, poor, blind &amp; naked (17)</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r>
              <a:rPr lang="en-US" sz="4400" b="1" dirty="0">
                <a:solidFill>
                  <a:srgbClr val="324959"/>
                </a:solidFill>
              </a:rPr>
              <a:t>Warnings Given</a:t>
            </a:r>
          </a:p>
          <a:p>
            <a:pPr marL="395288" indent="-395288">
              <a:spcBef>
                <a:spcPts val="0"/>
              </a:spcBef>
            </a:pPr>
            <a:r>
              <a:rPr lang="en-US" sz="4000" dirty="0">
                <a:solidFill>
                  <a:srgbClr val="324959"/>
                </a:solidFill>
              </a:rPr>
              <a:t>But gold and white garments (18)</a:t>
            </a:r>
          </a:p>
          <a:p>
            <a:pPr marL="395288" indent="-395288">
              <a:spcBef>
                <a:spcPts val="0"/>
              </a:spcBef>
            </a:pPr>
            <a:r>
              <a:rPr lang="en-US" sz="4000" dirty="0">
                <a:solidFill>
                  <a:srgbClr val="324959"/>
                </a:solidFill>
              </a:rPr>
              <a:t>Anoint eyes with salve (18)</a:t>
            </a:r>
          </a:p>
          <a:p>
            <a:pPr marL="395288" indent="-395288">
              <a:spcBef>
                <a:spcPts val="0"/>
              </a:spcBef>
            </a:pPr>
            <a:r>
              <a:rPr lang="en-US" sz="4000" dirty="0">
                <a:solidFill>
                  <a:srgbClr val="324959"/>
                </a:solidFill>
              </a:rPr>
              <a:t>Be zealous and repent (19)</a:t>
            </a:r>
          </a:p>
          <a:p>
            <a:pPr marL="395288" indent="-395288">
              <a:spcBef>
                <a:spcPts val="0"/>
              </a:spcBef>
            </a:pPr>
            <a:r>
              <a:rPr lang="en-US" sz="4000" dirty="0">
                <a:solidFill>
                  <a:srgbClr val="324959"/>
                </a:solidFill>
              </a:rPr>
              <a:t>Let him hear (22)</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404361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The Hermeneutic of the Apocalypse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4"/>
            <a:ext cx="11379200" cy="4666011"/>
          </a:xfrm>
        </p:spPr>
        <p:txBody>
          <a:bodyPr>
            <a:noAutofit/>
          </a:bodyPr>
          <a:lstStyle/>
          <a:p>
            <a:r>
              <a:rPr lang="en-US" sz="4000" dirty="0">
                <a:solidFill>
                  <a:schemeClr val="accent1">
                    <a:lumMod val="20000"/>
                    <a:lumOff val="80000"/>
                  </a:schemeClr>
                </a:solidFill>
              </a:rPr>
              <a:t>   Because of its apocalyptic nature, its imagery and symbolism, and its many allusions to the Old Covenant writings, Revelation has through the centuries had a legion of widely differing interpretations. In the light of these vastly differing views, it ill-becomes any of us to be dogmatic in the positions we take.</a:t>
            </a:r>
          </a:p>
          <a:p>
            <a:pPr algn="r"/>
            <a:r>
              <a:rPr lang="en-US" sz="3200" dirty="0">
                <a:solidFill>
                  <a:schemeClr val="accent1">
                    <a:lumMod val="20000"/>
                    <a:lumOff val="80000"/>
                  </a:schemeClr>
                </a:solidFill>
              </a:rPr>
              <a:t>(Homer Hailey, Revelation commentary, page 18)</a:t>
            </a:r>
          </a:p>
        </p:txBody>
      </p:sp>
    </p:spTree>
    <p:extLst>
      <p:ext uri="{BB962C8B-B14F-4D97-AF65-F5344CB8AC3E}">
        <p14:creationId xmlns:p14="http://schemas.microsoft.com/office/powerpoint/2010/main" val="295366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(4 &amp; 5)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Words that come to mind in describing the scene include:  </a:t>
            </a:r>
            <a:r>
              <a:rPr lang="en-US" sz="4000" dirty="0">
                <a:solidFill>
                  <a:srgbClr val="324959"/>
                </a:solidFill>
              </a:rPr>
              <a:t>majesty, authority, glory, beauty, preeminence, divinity, royalty, worship, heaven, worthiness (of the Christ). </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Emotions that are elicited by the scene: </a:t>
            </a:r>
            <a:r>
              <a:rPr lang="en-US" sz="4000" dirty="0">
                <a:solidFill>
                  <a:srgbClr val="324959"/>
                </a:solidFill>
              </a:rPr>
              <a:t> Awe, Confidence, Joy, Amazement, Thrill, Sadness, </a:t>
            </a:r>
            <a:r>
              <a:rPr lang="en-US" sz="4000" i="1" dirty="0">
                <a:solidFill>
                  <a:srgbClr val="324959"/>
                </a:solidFill>
              </a:rPr>
              <a:t>(at the unopened scroll), </a:t>
            </a:r>
            <a:r>
              <a:rPr lang="en-US" sz="4000" dirty="0">
                <a:solidFill>
                  <a:srgbClr val="324959"/>
                </a:solidFill>
              </a:rPr>
              <a:t>Relief </a:t>
            </a:r>
            <a:r>
              <a:rPr lang="en-US" sz="4000" i="1" dirty="0">
                <a:solidFill>
                  <a:srgbClr val="324959"/>
                </a:solidFill>
              </a:rPr>
              <a:t>(at the slain lamb who prevailed to open the scroll).</a:t>
            </a:r>
          </a:p>
        </p:txBody>
      </p:sp>
    </p:spTree>
    <p:extLst>
      <p:ext uri="{BB962C8B-B14F-4D97-AF65-F5344CB8AC3E}">
        <p14:creationId xmlns:p14="http://schemas.microsoft.com/office/powerpoint/2010/main" val="336341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(4 &amp; 5)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It is not surprising that before addressing the WAR that was coming, in which God’s people would suffer, that the vision would show Who is on our side, and what They are capable of doing.</a:t>
            </a:r>
          </a:p>
          <a:p>
            <a:pPr marL="519113" indent="-519113">
              <a:buFont typeface="Arial" panose="020B0604020202020204" pitchFamily="34" charset="0"/>
              <a:buChar char="•"/>
            </a:pPr>
            <a:r>
              <a:rPr lang="en-US" sz="4000" b="1" dirty="0">
                <a:solidFill>
                  <a:srgbClr val="324959"/>
                </a:solidFill>
              </a:rPr>
              <a:t>Remember the message of the book:  </a:t>
            </a:r>
          </a:p>
          <a:p>
            <a:pPr marL="1657350" lvl="2" indent="-742950">
              <a:buFont typeface="+mj-lt"/>
              <a:buAutoNum type="arabicPeriod"/>
            </a:pPr>
            <a:r>
              <a:rPr lang="en-US" sz="4000" dirty="0">
                <a:solidFill>
                  <a:srgbClr val="324959"/>
                </a:solidFill>
              </a:rPr>
              <a:t>Victory of God and Christ over Satan</a:t>
            </a:r>
          </a:p>
          <a:p>
            <a:pPr marL="1657350" lvl="2" indent="-742950">
              <a:buFont typeface="+mj-lt"/>
              <a:buAutoNum type="arabicPeriod"/>
            </a:pPr>
            <a:r>
              <a:rPr lang="en-US" sz="4000" dirty="0">
                <a:solidFill>
                  <a:srgbClr val="324959"/>
                </a:solidFill>
              </a:rPr>
              <a:t>The ultimate victory of God’s people, and defeat of evil</a:t>
            </a:r>
          </a:p>
        </p:txBody>
      </p:sp>
    </p:spTree>
    <p:extLst>
      <p:ext uri="{BB962C8B-B14F-4D97-AF65-F5344CB8AC3E}">
        <p14:creationId xmlns:p14="http://schemas.microsoft.com/office/powerpoint/2010/main" val="91860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(4 &amp; 5)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God is in control</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God’s will shall be accomplished on the earth</a:t>
            </a:r>
          </a:p>
          <a:p>
            <a:pPr marL="519113" indent="-519113">
              <a:buFont typeface="Arial" panose="020B0604020202020204" pitchFamily="34" charset="0"/>
              <a:buChar char="•"/>
            </a:pPr>
            <a:r>
              <a:rPr lang="en-US" sz="4000" dirty="0">
                <a:solidFill>
                  <a:srgbClr val="324959"/>
                </a:solidFill>
              </a:rPr>
              <a:t>Our existence is God centric!</a:t>
            </a: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God is in control</a:t>
            </a:r>
          </a:p>
          <a:p>
            <a:pPr marL="395288" indent="-395288"/>
            <a:r>
              <a:rPr lang="en-US" sz="4000" dirty="0">
                <a:solidFill>
                  <a:srgbClr val="324959"/>
                </a:solidFill>
              </a:rPr>
              <a:t>God’s will shall be accomplished on the earth</a:t>
            </a:r>
          </a:p>
          <a:p>
            <a:pPr marL="395288" indent="-395288"/>
            <a:r>
              <a:rPr lang="en-US" sz="4000" dirty="0">
                <a:solidFill>
                  <a:srgbClr val="324959"/>
                </a:solidFill>
              </a:rPr>
              <a:t>Our existence is God centric!</a:t>
            </a:r>
          </a:p>
        </p:txBody>
      </p:sp>
    </p:spTree>
    <p:extLst>
      <p:ext uri="{BB962C8B-B14F-4D97-AF65-F5344CB8AC3E}">
        <p14:creationId xmlns:p14="http://schemas.microsoft.com/office/powerpoint/2010/main" val="226492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anim calcmode="lin" valueType="num">
                                      <p:cBhvr>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(4 &amp; 5)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Open Door (4:1)</a:t>
            </a:r>
          </a:p>
          <a:p>
            <a:pPr marL="519113" indent="-519113">
              <a:spcBef>
                <a:spcPts val="0"/>
              </a:spcBef>
              <a:buFont typeface="Arial" panose="020B0604020202020204" pitchFamily="34" charset="0"/>
              <a:buChar char="•"/>
            </a:pPr>
            <a:r>
              <a:rPr lang="en-US" sz="4000" dirty="0">
                <a:solidFill>
                  <a:srgbClr val="324959"/>
                </a:solidFill>
              </a:rPr>
              <a:t>Voice like trumpet (4:1)</a:t>
            </a:r>
          </a:p>
          <a:p>
            <a:pPr marL="519113" indent="-519113">
              <a:spcBef>
                <a:spcPts val="0"/>
              </a:spcBef>
              <a:buFont typeface="Arial" panose="020B0604020202020204" pitchFamily="34" charset="0"/>
              <a:buChar char="•"/>
            </a:pPr>
            <a:r>
              <a:rPr lang="en-US" sz="4000" dirty="0">
                <a:solidFill>
                  <a:srgbClr val="324959"/>
                </a:solidFill>
              </a:rPr>
              <a:t>Throne (4:2)</a:t>
            </a:r>
          </a:p>
          <a:p>
            <a:pPr marL="519113" indent="-519113">
              <a:spcBef>
                <a:spcPts val="0"/>
              </a:spcBef>
              <a:buFont typeface="Arial" panose="020B0604020202020204" pitchFamily="34" charset="0"/>
              <a:buChar char="•"/>
            </a:pPr>
            <a:r>
              <a:rPr lang="en-US" sz="4000" dirty="0">
                <a:solidFill>
                  <a:srgbClr val="324959"/>
                </a:solidFill>
              </a:rPr>
              <a:t>God on Throne (4:2-3)</a:t>
            </a:r>
          </a:p>
          <a:p>
            <a:pPr marL="519113" indent="-519113">
              <a:spcBef>
                <a:spcPts val="0"/>
              </a:spcBef>
              <a:buFont typeface="Arial" panose="020B0604020202020204" pitchFamily="34" charset="0"/>
              <a:buChar char="•"/>
            </a:pPr>
            <a:r>
              <a:rPr lang="en-US" sz="4000" dirty="0">
                <a:solidFill>
                  <a:srgbClr val="324959"/>
                </a:solidFill>
              </a:rPr>
              <a:t>Rainbow (4:3)</a:t>
            </a:r>
          </a:p>
          <a:p>
            <a:pPr marL="519113" indent="-519113">
              <a:spcBef>
                <a:spcPts val="0"/>
              </a:spcBef>
              <a:buFont typeface="Arial" panose="020B0604020202020204" pitchFamily="34" charset="0"/>
              <a:buChar char="•"/>
            </a:pPr>
            <a:r>
              <a:rPr lang="en-US" sz="4000" dirty="0">
                <a:solidFill>
                  <a:srgbClr val="324959"/>
                </a:solidFill>
              </a:rPr>
              <a:t>24 Thrones/Elders (4:4)</a:t>
            </a:r>
          </a:p>
          <a:p>
            <a:pPr marL="519113" indent="-519113">
              <a:spcBef>
                <a:spcPts val="0"/>
              </a:spcBef>
              <a:buFont typeface="Arial" panose="020B0604020202020204" pitchFamily="34" charset="0"/>
              <a:buChar char="•"/>
            </a:pPr>
            <a:r>
              <a:rPr lang="en-US" sz="4000" dirty="0">
                <a:solidFill>
                  <a:srgbClr val="324959"/>
                </a:solidFill>
              </a:rPr>
              <a:t>White robes (4:4)</a:t>
            </a:r>
          </a:p>
          <a:p>
            <a:pPr marL="519113" indent="-519113">
              <a:spcBef>
                <a:spcPts val="0"/>
              </a:spcBef>
              <a:buFont typeface="Arial" panose="020B0604020202020204" pitchFamily="34" charset="0"/>
              <a:buChar char="•"/>
            </a:pPr>
            <a:r>
              <a:rPr lang="en-US" sz="4000" dirty="0">
                <a:solidFill>
                  <a:srgbClr val="324959"/>
                </a:solidFill>
              </a:rPr>
              <a:t>Crowns of gold (4:4)</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Lightnings, thunders, voices (4:5)</a:t>
            </a:r>
          </a:p>
          <a:p>
            <a:pPr marL="395288" indent="-395288">
              <a:spcBef>
                <a:spcPts val="0"/>
              </a:spcBef>
            </a:pPr>
            <a:r>
              <a:rPr lang="en-US" sz="4000" dirty="0">
                <a:solidFill>
                  <a:srgbClr val="324959"/>
                </a:solidFill>
              </a:rPr>
              <a:t>7 lamps of fire (4:5)</a:t>
            </a:r>
          </a:p>
          <a:p>
            <a:pPr marL="395288" indent="-395288">
              <a:spcBef>
                <a:spcPts val="0"/>
              </a:spcBef>
            </a:pPr>
            <a:r>
              <a:rPr lang="en-US" sz="4000" dirty="0">
                <a:solidFill>
                  <a:srgbClr val="324959"/>
                </a:solidFill>
              </a:rPr>
              <a:t>Sea of glass (4:6)</a:t>
            </a:r>
          </a:p>
          <a:p>
            <a:pPr marL="395288" indent="-395288">
              <a:spcBef>
                <a:spcPts val="0"/>
              </a:spcBef>
            </a:pPr>
            <a:r>
              <a:rPr lang="en-US" sz="4000" dirty="0">
                <a:solidFill>
                  <a:srgbClr val="324959"/>
                </a:solidFill>
              </a:rPr>
              <a:t>Four living creatures  (4:6-8)</a:t>
            </a:r>
          </a:p>
          <a:p>
            <a:pPr marL="395288" indent="-395288">
              <a:spcBef>
                <a:spcPts val="0"/>
              </a:spcBef>
            </a:pPr>
            <a:r>
              <a:rPr lang="en-US" sz="4000" dirty="0">
                <a:solidFill>
                  <a:srgbClr val="324959"/>
                </a:solidFill>
              </a:rPr>
              <a:t>Scroll (5:1)</a:t>
            </a:r>
          </a:p>
          <a:p>
            <a:pPr marL="395288" indent="-395288">
              <a:spcBef>
                <a:spcPts val="0"/>
              </a:spcBef>
            </a:pPr>
            <a:r>
              <a:rPr lang="en-US" sz="4000" dirty="0">
                <a:solidFill>
                  <a:srgbClr val="324959"/>
                </a:solidFill>
              </a:rPr>
              <a:t>7 seals (5:1)</a:t>
            </a:r>
          </a:p>
          <a:p>
            <a:pPr marL="395288" indent="-395288">
              <a:spcBef>
                <a:spcPts val="0"/>
              </a:spcBef>
            </a:pPr>
            <a:r>
              <a:rPr lang="en-US" sz="4000" dirty="0">
                <a:solidFill>
                  <a:srgbClr val="324959"/>
                </a:solidFill>
              </a:rPr>
              <a:t>Lion/tribe of Judah (5:5)</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129144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Cont. (4 &amp; 5)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Root of David (5:5)</a:t>
            </a:r>
          </a:p>
          <a:p>
            <a:pPr marL="519113" indent="-519113">
              <a:spcBef>
                <a:spcPts val="0"/>
              </a:spcBef>
              <a:buFont typeface="Arial" panose="020B0604020202020204" pitchFamily="34" charset="0"/>
              <a:buChar char="•"/>
            </a:pPr>
            <a:r>
              <a:rPr lang="en-US" sz="4000" dirty="0">
                <a:solidFill>
                  <a:srgbClr val="324959"/>
                </a:solidFill>
              </a:rPr>
              <a:t>Lamb as though slain (5:6)</a:t>
            </a:r>
          </a:p>
          <a:p>
            <a:pPr marL="519113" indent="-519113">
              <a:spcBef>
                <a:spcPts val="0"/>
              </a:spcBef>
              <a:buFont typeface="Arial" panose="020B0604020202020204" pitchFamily="34" charset="0"/>
              <a:buChar char="•"/>
            </a:pPr>
            <a:r>
              <a:rPr lang="en-US" sz="4000" dirty="0">
                <a:solidFill>
                  <a:srgbClr val="324959"/>
                </a:solidFill>
              </a:rPr>
              <a:t>Harp (5:8)</a:t>
            </a:r>
          </a:p>
          <a:p>
            <a:pPr marL="519113" indent="-519113">
              <a:spcBef>
                <a:spcPts val="0"/>
              </a:spcBef>
              <a:buFont typeface="Arial" panose="020B0604020202020204" pitchFamily="34" charset="0"/>
              <a:buChar char="•"/>
            </a:pPr>
            <a:r>
              <a:rPr lang="en-US" sz="4000" dirty="0">
                <a:solidFill>
                  <a:srgbClr val="324959"/>
                </a:solidFill>
              </a:rPr>
              <a:t>Golden bowls of incense (5:8)</a:t>
            </a:r>
          </a:p>
          <a:p>
            <a:pPr marL="519113" indent="-519113">
              <a:spcBef>
                <a:spcPts val="0"/>
              </a:spcBef>
              <a:buFont typeface="Arial" panose="020B0604020202020204" pitchFamily="34" charset="0"/>
              <a:buChar char="•"/>
            </a:pPr>
            <a:r>
              <a:rPr lang="en-US" sz="4000" dirty="0">
                <a:solidFill>
                  <a:srgbClr val="324959"/>
                </a:solidFill>
              </a:rPr>
              <a:t>New song (5:9-10)</a:t>
            </a:r>
          </a:p>
          <a:p>
            <a:pPr marL="519113" indent="-519113">
              <a:spcBef>
                <a:spcPts val="0"/>
              </a:spcBef>
              <a:buFont typeface="Arial" panose="020B0604020202020204" pitchFamily="34" charset="0"/>
              <a:buChar char="•"/>
            </a:pPr>
            <a:r>
              <a:rPr lang="en-US" sz="4000" dirty="0">
                <a:solidFill>
                  <a:srgbClr val="324959"/>
                </a:solidFill>
              </a:rPr>
              <a:t>Many angels (5:11)</a:t>
            </a:r>
          </a:p>
          <a:p>
            <a:pPr marL="519113" indent="-519113">
              <a:spcBef>
                <a:spcPts val="0"/>
              </a:spcBef>
              <a:buFont typeface="Arial" panose="020B0604020202020204" pitchFamily="34" charset="0"/>
              <a:buChar char="•"/>
            </a:pPr>
            <a:r>
              <a:rPr lang="en-US" sz="4000" dirty="0">
                <a:solidFill>
                  <a:srgbClr val="324959"/>
                </a:solidFill>
              </a:rPr>
              <a:t>Every creature (5:13)</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7" name="Content Placeholder 6">
            <a:extLst>
              <a:ext uri="{FF2B5EF4-FFF2-40B4-BE49-F238E27FC236}">
                <a16:creationId xmlns:a16="http://schemas.microsoft.com/office/drawing/2014/main" id="{A9488040-A212-46C1-8C31-D9420886837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73565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2 (4 &amp; 5)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God is omnipotent, His followers will be victorious over trials</a:t>
            </a:r>
          </a:p>
          <a:p>
            <a:pPr marL="519113" indent="-519113">
              <a:buFont typeface="Arial" panose="020B0604020202020204" pitchFamily="34" charset="0"/>
              <a:buChar char="•"/>
            </a:pPr>
            <a:r>
              <a:rPr lang="en-US" sz="4000" b="1" dirty="0">
                <a:solidFill>
                  <a:srgbClr val="324959"/>
                </a:solidFill>
              </a:rPr>
              <a:t>This glorious vision should give us thrills and confidence too!</a:t>
            </a:r>
          </a:p>
          <a:p>
            <a:pPr marL="519113" indent="-519113">
              <a:buFont typeface="Arial" panose="020B0604020202020204" pitchFamily="34" charset="0"/>
              <a:buChar char="•"/>
            </a:pPr>
            <a:r>
              <a:rPr lang="en-US" sz="4000" b="1" dirty="0">
                <a:solidFill>
                  <a:srgbClr val="324959"/>
                </a:solidFill>
              </a:rPr>
              <a:t>4 living creatures - </a:t>
            </a:r>
            <a:r>
              <a:rPr lang="en-US" sz="4000" b="1" dirty="0" err="1">
                <a:solidFill>
                  <a:srgbClr val="324959"/>
                </a:solidFill>
              </a:rPr>
              <a:t>cherubims</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Worthiness:  Creator, Savior, God.</a:t>
            </a:r>
          </a:p>
          <a:p>
            <a:pPr marL="395288" indent="-395288"/>
            <a:r>
              <a:rPr lang="en-US" sz="4000" b="1" dirty="0">
                <a:solidFill>
                  <a:srgbClr val="324959"/>
                </a:solidFill>
              </a:rPr>
              <a:t>The Opening of the Seven Seals</a:t>
            </a:r>
          </a:p>
          <a:p>
            <a:pPr marL="395288" indent="-395288"/>
            <a:r>
              <a:rPr lang="en-US" sz="4000" b="1" dirty="0">
                <a:solidFill>
                  <a:srgbClr val="324959"/>
                </a:solidFill>
              </a:rPr>
              <a:t>A reminder:  The theocentric nature of reality.  Misunderstood but true!</a:t>
            </a:r>
            <a:endParaRPr lang="en-US" sz="4000" dirty="0">
              <a:solidFill>
                <a:srgbClr val="324959"/>
              </a:solidFill>
            </a:endParaRPr>
          </a:p>
        </p:txBody>
      </p:sp>
    </p:spTree>
    <p:extLst>
      <p:ext uri="{BB962C8B-B14F-4D97-AF65-F5344CB8AC3E}">
        <p14:creationId xmlns:p14="http://schemas.microsoft.com/office/powerpoint/2010/main" val="2603005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(6:1-17)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This is the first of three “sevens” that run parallel to one another in chapters 6-16 of Revelation.</a:t>
            </a:r>
          </a:p>
          <a:p>
            <a:pPr marL="519113" indent="-519113">
              <a:buFont typeface="Arial" panose="020B0604020202020204" pitchFamily="34" charset="0"/>
              <a:buChar char="•"/>
            </a:pPr>
            <a:r>
              <a:rPr lang="en-US" sz="4000" b="1" dirty="0">
                <a:solidFill>
                  <a:srgbClr val="324959"/>
                </a:solidFill>
              </a:rPr>
              <a:t>We begin to see the plight of Christians in the first century</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Awe (the four horsemen)</a:t>
            </a:r>
          </a:p>
          <a:p>
            <a:pPr marL="395288" indent="-395288"/>
            <a:r>
              <a:rPr lang="en-US" sz="4000" b="1" dirty="0">
                <a:solidFill>
                  <a:srgbClr val="324959"/>
                </a:solidFill>
              </a:rPr>
              <a:t>Sobriety and sadness at the horrible things to come:  mayhem, scarcity, death, persecution, and fear.</a:t>
            </a:r>
          </a:p>
          <a:p>
            <a:pPr marL="395288" indent="-395288"/>
            <a:r>
              <a:rPr lang="en-US" sz="4000" b="1" dirty="0">
                <a:solidFill>
                  <a:srgbClr val="324959"/>
                </a:solidFill>
              </a:rPr>
              <a:t>“Who is able to stand?”</a:t>
            </a:r>
            <a:endParaRPr lang="en-US" sz="4000" dirty="0">
              <a:solidFill>
                <a:srgbClr val="324959"/>
              </a:solidFill>
            </a:endParaRPr>
          </a:p>
        </p:txBody>
      </p:sp>
    </p:spTree>
    <p:extLst>
      <p:ext uri="{BB962C8B-B14F-4D97-AF65-F5344CB8AC3E}">
        <p14:creationId xmlns:p14="http://schemas.microsoft.com/office/powerpoint/2010/main" val="302528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CB18DD7D-D8AF-4907-BCEF-336F67816123}"/>
              </a:ext>
            </a:extLst>
          </p:cNvPr>
          <p:cNvGraphicFramePr>
            <a:graphicFrameLocks noGrp="1"/>
          </p:cNvGraphicFramePr>
          <p:nvPr>
            <p:ph sz="half" idx="1"/>
            <p:extLst>
              <p:ext uri="{D42A27DB-BD31-4B8C-83A1-F6EECF244321}">
                <p14:modId xmlns:p14="http://schemas.microsoft.com/office/powerpoint/2010/main" val="2489137613"/>
              </p:ext>
            </p:extLst>
          </p:nvPr>
        </p:nvGraphicFramePr>
        <p:xfrm>
          <a:off x="318977" y="277108"/>
          <a:ext cx="11504430" cy="6280614"/>
        </p:xfrm>
        <a:graphic>
          <a:graphicData uri="http://schemas.openxmlformats.org/drawingml/2006/table">
            <a:tbl>
              <a:tblPr firstRow="1" bandRow="1">
                <a:tableStyleId>{5940675A-B579-460E-94D1-54222C63F5DA}</a:tableStyleId>
              </a:tblPr>
              <a:tblGrid>
                <a:gridCol w="1643490">
                  <a:extLst>
                    <a:ext uri="{9D8B030D-6E8A-4147-A177-3AD203B41FA5}">
                      <a16:colId xmlns:a16="http://schemas.microsoft.com/office/drawing/2014/main" val="1028376319"/>
                    </a:ext>
                  </a:extLst>
                </a:gridCol>
                <a:gridCol w="1643490">
                  <a:extLst>
                    <a:ext uri="{9D8B030D-6E8A-4147-A177-3AD203B41FA5}">
                      <a16:colId xmlns:a16="http://schemas.microsoft.com/office/drawing/2014/main" val="2930311626"/>
                    </a:ext>
                  </a:extLst>
                </a:gridCol>
                <a:gridCol w="1643490">
                  <a:extLst>
                    <a:ext uri="{9D8B030D-6E8A-4147-A177-3AD203B41FA5}">
                      <a16:colId xmlns:a16="http://schemas.microsoft.com/office/drawing/2014/main" val="2995380547"/>
                    </a:ext>
                  </a:extLst>
                </a:gridCol>
                <a:gridCol w="1643490">
                  <a:extLst>
                    <a:ext uri="{9D8B030D-6E8A-4147-A177-3AD203B41FA5}">
                      <a16:colId xmlns:a16="http://schemas.microsoft.com/office/drawing/2014/main" val="1965935491"/>
                    </a:ext>
                  </a:extLst>
                </a:gridCol>
                <a:gridCol w="1643490">
                  <a:extLst>
                    <a:ext uri="{9D8B030D-6E8A-4147-A177-3AD203B41FA5}">
                      <a16:colId xmlns:a16="http://schemas.microsoft.com/office/drawing/2014/main" val="2242591813"/>
                    </a:ext>
                  </a:extLst>
                </a:gridCol>
                <a:gridCol w="1784863">
                  <a:extLst>
                    <a:ext uri="{9D8B030D-6E8A-4147-A177-3AD203B41FA5}">
                      <a16:colId xmlns:a16="http://schemas.microsoft.com/office/drawing/2014/main" val="3370535215"/>
                    </a:ext>
                  </a:extLst>
                </a:gridCol>
                <a:gridCol w="1502117">
                  <a:extLst>
                    <a:ext uri="{9D8B030D-6E8A-4147-A177-3AD203B41FA5}">
                      <a16:colId xmlns:a16="http://schemas.microsoft.com/office/drawing/2014/main" val="30315904"/>
                    </a:ext>
                  </a:extLst>
                </a:gridCol>
              </a:tblGrid>
              <a:tr h="905345">
                <a:tc gridSpan="7">
                  <a:txBody>
                    <a:bodyPr/>
                    <a:lstStyle/>
                    <a:p>
                      <a:pPr algn="ctr"/>
                      <a:r>
                        <a:rPr lang="en-US" sz="4800" b="1" dirty="0">
                          <a:solidFill>
                            <a:schemeClr val="bg1"/>
                          </a:solidFill>
                        </a:rPr>
                        <a:t>Book with Seven Seals, Revelation 6</a:t>
                      </a:r>
                    </a:p>
                  </a:txBody>
                  <a:tcPr>
                    <a:solidFill>
                      <a:schemeClr val="tx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4021731059"/>
                  </a:ext>
                </a:extLst>
              </a:tr>
              <a:tr h="3792440">
                <a:tc rowSpan="2">
                  <a:txBody>
                    <a:bodyPr/>
                    <a:lstStyle/>
                    <a:p>
                      <a:pPr algn="ctr">
                        <a:lnSpc>
                          <a:spcPct val="70000"/>
                        </a:lnSpc>
                        <a:spcBef>
                          <a:spcPts val="600"/>
                        </a:spcBef>
                      </a:pPr>
                      <a:endParaRPr lang="en-US" sz="1400" dirty="0"/>
                    </a:p>
                    <a:p>
                      <a:pPr algn="ctr">
                        <a:lnSpc>
                          <a:spcPct val="70000"/>
                        </a:lnSpc>
                        <a:spcBef>
                          <a:spcPts val="0"/>
                        </a:spcBef>
                      </a:pPr>
                      <a:r>
                        <a:rPr lang="en-US" sz="3300" b="1" dirty="0"/>
                        <a:t>C</a:t>
                      </a:r>
                    </a:p>
                    <a:p>
                      <a:pPr algn="ctr">
                        <a:lnSpc>
                          <a:spcPct val="70000"/>
                        </a:lnSpc>
                      </a:pPr>
                      <a:r>
                        <a:rPr lang="en-US" sz="3300" b="1" dirty="0"/>
                        <a:t>O</a:t>
                      </a:r>
                    </a:p>
                    <a:p>
                      <a:pPr algn="ctr">
                        <a:lnSpc>
                          <a:spcPct val="70000"/>
                        </a:lnSpc>
                      </a:pPr>
                      <a:r>
                        <a:rPr lang="en-US" sz="3300" b="1" dirty="0"/>
                        <a:t>M</a:t>
                      </a:r>
                    </a:p>
                    <a:p>
                      <a:pPr algn="ctr">
                        <a:lnSpc>
                          <a:spcPct val="70000"/>
                        </a:lnSpc>
                      </a:pPr>
                      <a:r>
                        <a:rPr lang="en-US" sz="3300" b="1" dirty="0"/>
                        <a:t>I</a:t>
                      </a:r>
                    </a:p>
                    <a:p>
                      <a:pPr algn="ctr">
                        <a:lnSpc>
                          <a:spcPct val="70000"/>
                        </a:lnSpc>
                      </a:pPr>
                      <a:r>
                        <a:rPr lang="en-US" sz="3300" b="1" dirty="0"/>
                        <a:t>N</a:t>
                      </a:r>
                    </a:p>
                    <a:p>
                      <a:pPr algn="ctr">
                        <a:lnSpc>
                          <a:spcPct val="70000"/>
                        </a:lnSpc>
                      </a:pPr>
                      <a:r>
                        <a:rPr lang="en-US" sz="3300" b="1" dirty="0"/>
                        <a:t>G</a:t>
                      </a:r>
                    </a:p>
                    <a:p>
                      <a:pPr algn="ctr">
                        <a:lnSpc>
                          <a:spcPct val="80000"/>
                        </a:lnSpc>
                      </a:pPr>
                      <a:endParaRPr lang="en-US" sz="1050" b="1" dirty="0"/>
                    </a:p>
                    <a:p>
                      <a:pPr algn="ctr">
                        <a:lnSpc>
                          <a:spcPct val="80000"/>
                        </a:lnSpc>
                      </a:pPr>
                      <a:r>
                        <a:rPr lang="en-US" sz="2800" b="1" dirty="0">
                          <a:latin typeface="Great Vibes" panose="02000507080000020002" pitchFamily="2" charset="0"/>
                        </a:rPr>
                        <a:t>of</a:t>
                      </a:r>
                    </a:p>
                    <a:p>
                      <a:pPr algn="ctr">
                        <a:lnSpc>
                          <a:spcPct val="80000"/>
                        </a:lnSpc>
                      </a:pPr>
                      <a:endParaRPr lang="en-US" sz="1400" b="1" dirty="0"/>
                    </a:p>
                    <a:p>
                      <a:pPr algn="ctr">
                        <a:lnSpc>
                          <a:spcPct val="70000"/>
                        </a:lnSpc>
                      </a:pPr>
                      <a:r>
                        <a:rPr lang="en-US" sz="3300" b="1" dirty="0"/>
                        <a:t>C</a:t>
                      </a:r>
                    </a:p>
                    <a:p>
                      <a:pPr algn="ctr">
                        <a:lnSpc>
                          <a:spcPct val="70000"/>
                        </a:lnSpc>
                      </a:pPr>
                      <a:r>
                        <a:rPr lang="en-US" sz="3300" b="1" dirty="0"/>
                        <a:t>H</a:t>
                      </a:r>
                    </a:p>
                    <a:p>
                      <a:pPr algn="ctr">
                        <a:lnSpc>
                          <a:spcPct val="70000"/>
                        </a:lnSpc>
                      </a:pPr>
                      <a:r>
                        <a:rPr lang="en-US" sz="3300" b="1" dirty="0"/>
                        <a:t>R</a:t>
                      </a:r>
                    </a:p>
                    <a:p>
                      <a:pPr algn="ctr">
                        <a:lnSpc>
                          <a:spcPct val="70000"/>
                        </a:lnSpc>
                      </a:pPr>
                      <a:r>
                        <a:rPr lang="en-US" sz="3300" b="1" dirty="0"/>
                        <a:t>I</a:t>
                      </a:r>
                    </a:p>
                    <a:p>
                      <a:pPr algn="ctr">
                        <a:lnSpc>
                          <a:spcPct val="70000"/>
                        </a:lnSpc>
                      </a:pPr>
                      <a:r>
                        <a:rPr lang="en-US" sz="3300" b="1" dirty="0"/>
                        <a:t>S</a:t>
                      </a:r>
                    </a:p>
                    <a:p>
                      <a:pPr algn="ctr">
                        <a:lnSpc>
                          <a:spcPct val="70000"/>
                        </a:lnSpc>
                      </a:pPr>
                      <a:r>
                        <a:rPr lang="en-US" sz="3300" b="1" dirty="0"/>
                        <a:t>T</a:t>
                      </a:r>
                    </a:p>
                  </a:txBody>
                  <a:tcPr>
                    <a:solidFill>
                      <a:schemeClr val="bg1"/>
                    </a:solidFill>
                  </a:tcPr>
                </a:tc>
                <a:tc rowSpan="2">
                  <a:txBody>
                    <a:bodyPr/>
                    <a:lstStyle/>
                    <a:p>
                      <a:pPr algn="ctr">
                        <a:lnSpc>
                          <a:spcPct val="80000"/>
                        </a:lnSpc>
                      </a:pPr>
                      <a:endParaRPr lang="en-US" sz="900" dirty="0"/>
                    </a:p>
                    <a:p>
                      <a:pPr algn="ctr">
                        <a:lnSpc>
                          <a:spcPct val="80000"/>
                        </a:lnSpc>
                      </a:pPr>
                      <a:r>
                        <a:rPr lang="en-US" sz="3600" b="1" dirty="0"/>
                        <a:t>P</a:t>
                      </a:r>
                    </a:p>
                    <a:p>
                      <a:pPr algn="ctr">
                        <a:lnSpc>
                          <a:spcPct val="80000"/>
                        </a:lnSpc>
                      </a:pPr>
                      <a:r>
                        <a:rPr lang="en-US" sz="3600" b="1" dirty="0"/>
                        <a:t>E</a:t>
                      </a:r>
                    </a:p>
                    <a:p>
                      <a:pPr algn="ctr">
                        <a:lnSpc>
                          <a:spcPct val="80000"/>
                        </a:lnSpc>
                      </a:pPr>
                      <a:r>
                        <a:rPr lang="en-US" sz="3600" b="1" dirty="0"/>
                        <a:t>R</a:t>
                      </a:r>
                    </a:p>
                    <a:p>
                      <a:pPr algn="ctr">
                        <a:lnSpc>
                          <a:spcPct val="80000"/>
                        </a:lnSpc>
                      </a:pPr>
                      <a:r>
                        <a:rPr lang="en-US" sz="3600" b="1" dirty="0"/>
                        <a:t>S</a:t>
                      </a:r>
                    </a:p>
                    <a:p>
                      <a:pPr algn="ctr">
                        <a:lnSpc>
                          <a:spcPct val="80000"/>
                        </a:lnSpc>
                      </a:pPr>
                      <a:r>
                        <a:rPr lang="en-US" sz="3600" b="1" dirty="0"/>
                        <a:t>E</a:t>
                      </a:r>
                    </a:p>
                    <a:p>
                      <a:pPr algn="ctr">
                        <a:lnSpc>
                          <a:spcPct val="80000"/>
                        </a:lnSpc>
                      </a:pPr>
                      <a:r>
                        <a:rPr lang="en-US" sz="3600" b="1" dirty="0"/>
                        <a:t>C</a:t>
                      </a:r>
                    </a:p>
                    <a:p>
                      <a:pPr algn="ctr">
                        <a:lnSpc>
                          <a:spcPct val="80000"/>
                        </a:lnSpc>
                      </a:pPr>
                      <a:r>
                        <a:rPr lang="en-US" sz="3600" b="1" dirty="0"/>
                        <a:t>U</a:t>
                      </a:r>
                    </a:p>
                    <a:p>
                      <a:pPr algn="ctr">
                        <a:lnSpc>
                          <a:spcPct val="80000"/>
                        </a:lnSpc>
                      </a:pPr>
                      <a:r>
                        <a:rPr lang="en-US" sz="3600" b="1" dirty="0"/>
                        <a:t>T</a:t>
                      </a:r>
                    </a:p>
                    <a:p>
                      <a:pPr algn="ctr">
                        <a:lnSpc>
                          <a:spcPct val="80000"/>
                        </a:lnSpc>
                      </a:pPr>
                      <a:r>
                        <a:rPr lang="en-US" sz="3600" b="1" dirty="0"/>
                        <a:t>I</a:t>
                      </a:r>
                    </a:p>
                    <a:p>
                      <a:pPr algn="ctr">
                        <a:lnSpc>
                          <a:spcPct val="80000"/>
                        </a:lnSpc>
                      </a:pPr>
                      <a:r>
                        <a:rPr lang="en-US" sz="3600" b="1" dirty="0"/>
                        <a:t>O</a:t>
                      </a:r>
                    </a:p>
                    <a:p>
                      <a:pPr algn="ctr">
                        <a:lnSpc>
                          <a:spcPct val="80000"/>
                        </a:lnSpc>
                      </a:pPr>
                      <a:r>
                        <a:rPr lang="en-US" sz="3600" b="1" dirty="0"/>
                        <a:t>N</a:t>
                      </a:r>
                    </a:p>
                  </a:txBody>
                  <a:tcPr>
                    <a:solidFill>
                      <a:schemeClr val="bg1"/>
                    </a:solidFill>
                  </a:tcPr>
                </a:tc>
                <a:tc>
                  <a:txBody>
                    <a:bodyPr/>
                    <a:lstStyle/>
                    <a:p>
                      <a:pPr algn="ctr"/>
                      <a:r>
                        <a:rPr lang="en-US" sz="3200" b="1" dirty="0"/>
                        <a:t>7</a:t>
                      </a:r>
                    </a:p>
                    <a:p>
                      <a:pPr algn="ctr"/>
                      <a:endParaRPr lang="en-US" sz="1000" b="1" dirty="0"/>
                    </a:p>
                    <a:p>
                      <a:pPr algn="ctr">
                        <a:lnSpc>
                          <a:spcPct val="70000"/>
                        </a:lnSpc>
                      </a:pPr>
                      <a:r>
                        <a:rPr lang="en-US" sz="3200" b="1" dirty="0"/>
                        <a:t>T</a:t>
                      </a:r>
                    </a:p>
                    <a:p>
                      <a:pPr algn="ctr">
                        <a:lnSpc>
                          <a:spcPct val="70000"/>
                        </a:lnSpc>
                      </a:pPr>
                      <a:r>
                        <a:rPr lang="en-US" sz="3200" b="1" dirty="0"/>
                        <a:t>R</a:t>
                      </a:r>
                    </a:p>
                    <a:p>
                      <a:pPr algn="ctr">
                        <a:lnSpc>
                          <a:spcPct val="70000"/>
                        </a:lnSpc>
                      </a:pPr>
                      <a:r>
                        <a:rPr lang="en-US" sz="3200" b="1" dirty="0"/>
                        <a:t>U</a:t>
                      </a:r>
                    </a:p>
                    <a:p>
                      <a:pPr algn="ctr">
                        <a:lnSpc>
                          <a:spcPct val="70000"/>
                        </a:lnSpc>
                      </a:pPr>
                      <a:r>
                        <a:rPr lang="en-US" sz="3200" b="1" dirty="0"/>
                        <a:t>M</a:t>
                      </a:r>
                    </a:p>
                    <a:p>
                      <a:pPr algn="ctr">
                        <a:lnSpc>
                          <a:spcPct val="70000"/>
                        </a:lnSpc>
                      </a:pPr>
                      <a:r>
                        <a:rPr lang="en-US" sz="3200" b="1" dirty="0"/>
                        <a:t>P</a:t>
                      </a:r>
                    </a:p>
                    <a:p>
                      <a:pPr algn="ctr">
                        <a:lnSpc>
                          <a:spcPct val="70000"/>
                        </a:lnSpc>
                      </a:pPr>
                      <a:r>
                        <a:rPr lang="en-US" sz="3200" b="1" dirty="0"/>
                        <a:t>E</a:t>
                      </a:r>
                    </a:p>
                    <a:p>
                      <a:pPr algn="ctr">
                        <a:lnSpc>
                          <a:spcPct val="70000"/>
                        </a:lnSpc>
                      </a:pPr>
                      <a:r>
                        <a:rPr lang="en-US" sz="3200" b="1" dirty="0"/>
                        <a:t>T</a:t>
                      </a:r>
                    </a:p>
                    <a:p>
                      <a:pPr algn="ctr">
                        <a:lnSpc>
                          <a:spcPct val="70000"/>
                        </a:lnSpc>
                      </a:pPr>
                      <a:r>
                        <a:rPr lang="en-US" sz="3200" b="1" dirty="0"/>
                        <a:t>S</a:t>
                      </a:r>
                    </a:p>
                    <a:p>
                      <a:pPr algn="ctr"/>
                      <a:r>
                        <a:rPr lang="en-US" sz="3200" b="1" dirty="0"/>
                        <a:t>(8,9)</a:t>
                      </a:r>
                    </a:p>
                  </a:txBody>
                  <a:tcPr>
                    <a:solidFill>
                      <a:schemeClr val="bg2"/>
                    </a:solidFill>
                  </a:tcPr>
                </a:tc>
                <a:tc>
                  <a:txBody>
                    <a:bodyPr/>
                    <a:lstStyle/>
                    <a:p>
                      <a:pPr algn="ctr"/>
                      <a:r>
                        <a:rPr lang="en-US" sz="3200" b="1" dirty="0"/>
                        <a:t>7</a:t>
                      </a:r>
                    </a:p>
                    <a:p>
                      <a:pPr algn="ctr"/>
                      <a:r>
                        <a:rPr lang="en-US" sz="3200" b="1" dirty="0"/>
                        <a:t>BOWLS</a:t>
                      </a:r>
                    </a:p>
                    <a:p>
                      <a:pPr algn="ctr"/>
                      <a:r>
                        <a:rPr lang="en-US" sz="3200" b="1" dirty="0"/>
                        <a:t>OF</a:t>
                      </a:r>
                    </a:p>
                    <a:p>
                      <a:pPr algn="ctr"/>
                      <a:r>
                        <a:rPr lang="en-US" sz="3200" b="1" dirty="0"/>
                        <a:t>WRATH</a:t>
                      </a:r>
                    </a:p>
                    <a:p>
                      <a:pPr algn="ctr"/>
                      <a:r>
                        <a:rPr lang="en-US" sz="3200" b="1" dirty="0"/>
                        <a:t>(16</a:t>
                      </a:r>
                      <a:r>
                        <a:rPr lang="en-US" sz="3200" dirty="0"/>
                        <a:t>)</a:t>
                      </a:r>
                    </a:p>
                  </a:txBody>
                  <a:tcPr>
                    <a:solidFill>
                      <a:schemeClr val="bg2"/>
                    </a:solidFill>
                  </a:tcPr>
                </a:tc>
                <a:tc>
                  <a:txBody>
                    <a:bodyPr/>
                    <a:lstStyle/>
                    <a:p>
                      <a:pPr algn="ctr">
                        <a:lnSpc>
                          <a:spcPct val="70000"/>
                        </a:lnSpc>
                      </a:pPr>
                      <a:endParaRPr lang="en-US" sz="1600" dirty="0"/>
                    </a:p>
                    <a:p>
                      <a:pPr algn="ctr">
                        <a:lnSpc>
                          <a:spcPct val="70000"/>
                        </a:lnSpc>
                      </a:pPr>
                      <a:r>
                        <a:rPr lang="en-US" sz="3300" b="1" dirty="0"/>
                        <a:t>A</a:t>
                      </a:r>
                    </a:p>
                    <a:p>
                      <a:pPr algn="ctr">
                        <a:lnSpc>
                          <a:spcPct val="70000"/>
                        </a:lnSpc>
                      </a:pPr>
                      <a:r>
                        <a:rPr lang="en-US" sz="3300" b="1" dirty="0"/>
                        <a:t>R</a:t>
                      </a:r>
                    </a:p>
                    <a:p>
                      <a:pPr algn="ctr">
                        <a:lnSpc>
                          <a:spcPct val="70000"/>
                        </a:lnSpc>
                      </a:pPr>
                      <a:r>
                        <a:rPr lang="en-US" sz="3300" b="1" dirty="0"/>
                        <a:t>M</a:t>
                      </a:r>
                    </a:p>
                    <a:p>
                      <a:pPr algn="ctr">
                        <a:lnSpc>
                          <a:spcPct val="70000"/>
                        </a:lnSpc>
                      </a:pPr>
                      <a:r>
                        <a:rPr lang="en-US" sz="3300" b="1" dirty="0"/>
                        <a:t>A</a:t>
                      </a:r>
                    </a:p>
                    <a:p>
                      <a:pPr algn="ctr">
                        <a:lnSpc>
                          <a:spcPct val="70000"/>
                        </a:lnSpc>
                      </a:pPr>
                      <a:r>
                        <a:rPr lang="en-US" sz="3300" b="1" dirty="0"/>
                        <a:t>G</a:t>
                      </a:r>
                    </a:p>
                    <a:p>
                      <a:pPr algn="ctr">
                        <a:lnSpc>
                          <a:spcPct val="70000"/>
                        </a:lnSpc>
                      </a:pPr>
                      <a:r>
                        <a:rPr lang="en-US" sz="3300" b="1" dirty="0"/>
                        <a:t>E</a:t>
                      </a:r>
                    </a:p>
                    <a:p>
                      <a:pPr algn="ctr">
                        <a:lnSpc>
                          <a:spcPct val="70000"/>
                        </a:lnSpc>
                      </a:pPr>
                      <a:r>
                        <a:rPr lang="en-US" sz="3300" b="1" dirty="0"/>
                        <a:t>D</a:t>
                      </a:r>
                    </a:p>
                    <a:p>
                      <a:pPr algn="ctr">
                        <a:lnSpc>
                          <a:spcPct val="70000"/>
                        </a:lnSpc>
                      </a:pPr>
                      <a:r>
                        <a:rPr lang="en-US" sz="3300" b="1" dirty="0"/>
                        <a:t>D</a:t>
                      </a:r>
                    </a:p>
                    <a:p>
                      <a:pPr algn="ctr">
                        <a:lnSpc>
                          <a:spcPct val="70000"/>
                        </a:lnSpc>
                      </a:pPr>
                      <a:r>
                        <a:rPr lang="en-US" sz="3300" b="1" dirty="0"/>
                        <a:t>O</a:t>
                      </a:r>
                    </a:p>
                    <a:p>
                      <a:pPr algn="ctr">
                        <a:lnSpc>
                          <a:spcPct val="70000"/>
                        </a:lnSpc>
                      </a:pPr>
                      <a:r>
                        <a:rPr lang="en-US" sz="3300" b="1" dirty="0"/>
                        <a:t>N</a:t>
                      </a:r>
                    </a:p>
                  </a:txBody>
                  <a:tcPr>
                    <a:solidFill>
                      <a:schemeClr val="bg2"/>
                    </a:solidFill>
                  </a:tcPr>
                </a:tc>
                <a:tc>
                  <a:txBody>
                    <a:bodyPr/>
                    <a:lstStyle/>
                    <a:p>
                      <a:pPr algn="ctr"/>
                      <a:endParaRPr lang="en-US" sz="3300" dirty="0"/>
                    </a:p>
                    <a:p>
                      <a:pPr algn="ctr"/>
                      <a:r>
                        <a:rPr lang="en-US" sz="3300" b="1" dirty="0"/>
                        <a:t>God’s</a:t>
                      </a:r>
                    </a:p>
                    <a:p>
                      <a:pPr algn="ctr"/>
                      <a:r>
                        <a:rPr lang="en-US" sz="3300" b="1" dirty="0"/>
                        <a:t>Kingdom</a:t>
                      </a:r>
                    </a:p>
                    <a:p>
                      <a:pPr algn="ctr"/>
                      <a:r>
                        <a:rPr lang="en-US" sz="3300" b="1" dirty="0"/>
                        <a:t>Stands</a:t>
                      </a:r>
                    </a:p>
                    <a:p>
                      <a:pPr algn="ctr"/>
                      <a:r>
                        <a:rPr lang="en-US" sz="3300" b="1" dirty="0"/>
                        <a:t>(20)</a:t>
                      </a:r>
                    </a:p>
                  </a:txBody>
                  <a:tcPr>
                    <a:solidFill>
                      <a:schemeClr val="bg2"/>
                    </a:solidFill>
                  </a:tcPr>
                </a:tc>
                <a:tc rowSpan="2">
                  <a:txBody>
                    <a:bodyPr/>
                    <a:lstStyle/>
                    <a:p>
                      <a:pPr algn="ctr">
                        <a:lnSpc>
                          <a:spcPct val="70000"/>
                        </a:lnSpc>
                      </a:pPr>
                      <a:endParaRPr lang="en-US" sz="1800" dirty="0"/>
                    </a:p>
                    <a:p>
                      <a:pPr algn="ctr">
                        <a:lnSpc>
                          <a:spcPct val="70000"/>
                        </a:lnSpc>
                      </a:pPr>
                      <a:r>
                        <a:rPr lang="en-US" sz="3300" b="1" dirty="0"/>
                        <a:t>F</a:t>
                      </a:r>
                    </a:p>
                    <a:p>
                      <a:pPr algn="ctr">
                        <a:lnSpc>
                          <a:spcPct val="70000"/>
                        </a:lnSpc>
                      </a:pPr>
                      <a:r>
                        <a:rPr lang="en-US" sz="3300" b="1" dirty="0"/>
                        <a:t>I</a:t>
                      </a:r>
                    </a:p>
                    <a:p>
                      <a:pPr algn="ctr">
                        <a:lnSpc>
                          <a:spcPct val="70000"/>
                        </a:lnSpc>
                      </a:pPr>
                      <a:r>
                        <a:rPr lang="en-US" sz="3300" b="1" dirty="0"/>
                        <a:t>N</a:t>
                      </a:r>
                    </a:p>
                    <a:p>
                      <a:pPr algn="ctr">
                        <a:lnSpc>
                          <a:spcPct val="70000"/>
                        </a:lnSpc>
                      </a:pPr>
                      <a:r>
                        <a:rPr lang="en-US" sz="3300" b="1" dirty="0"/>
                        <a:t>A</a:t>
                      </a:r>
                    </a:p>
                    <a:p>
                      <a:pPr algn="ctr">
                        <a:lnSpc>
                          <a:spcPct val="70000"/>
                        </a:lnSpc>
                      </a:pPr>
                      <a:r>
                        <a:rPr lang="en-US" sz="3300" b="1" dirty="0"/>
                        <a:t>L</a:t>
                      </a:r>
                    </a:p>
                    <a:p>
                      <a:pPr algn="ctr">
                        <a:lnSpc>
                          <a:spcPct val="70000"/>
                        </a:lnSpc>
                      </a:pPr>
                      <a:endParaRPr lang="en-US" sz="3300" b="1" dirty="0"/>
                    </a:p>
                    <a:p>
                      <a:pPr algn="ctr">
                        <a:lnSpc>
                          <a:spcPct val="70000"/>
                        </a:lnSpc>
                      </a:pPr>
                      <a:r>
                        <a:rPr lang="en-US" sz="3300" b="1" dirty="0"/>
                        <a:t>J</a:t>
                      </a:r>
                    </a:p>
                    <a:p>
                      <a:pPr algn="ctr">
                        <a:lnSpc>
                          <a:spcPct val="70000"/>
                        </a:lnSpc>
                      </a:pPr>
                      <a:r>
                        <a:rPr lang="en-US" sz="3300" b="1" dirty="0"/>
                        <a:t>U</a:t>
                      </a:r>
                    </a:p>
                    <a:p>
                      <a:pPr algn="ctr">
                        <a:lnSpc>
                          <a:spcPct val="70000"/>
                        </a:lnSpc>
                      </a:pPr>
                      <a:r>
                        <a:rPr lang="en-US" sz="3300" b="1" dirty="0"/>
                        <a:t>D</a:t>
                      </a:r>
                    </a:p>
                    <a:p>
                      <a:pPr algn="ctr">
                        <a:lnSpc>
                          <a:spcPct val="70000"/>
                        </a:lnSpc>
                      </a:pPr>
                      <a:r>
                        <a:rPr lang="en-US" sz="3300" b="1" dirty="0"/>
                        <a:t>G</a:t>
                      </a:r>
                    </a:p>
                    <a:p>
                      <a:pPr algn="ctr">
                        <a:lnSpc>
                          <a:spcPct val="70000"/>
                        </a:lnSpc>
                      </a:pPr>
                      <a:r>
                        <a:rPr lang="en-US" sz="3300" b="1" dirty="0"/>
                        <a:t>M</a:t>
                      </a:r>
                    </a:p>
                    <a:p>
                      <a:pPr algn="ctr">
                        <a:lnSpc>
                          <a:spcPct val="70000"/>
                        </a:lnSpc>
                      </a:pPr>
                      <a:r>
                        <a:rPr lang="en-US" sz="3300" b="1" dirty="0"/>
                        <a:t>E</a:t>
                      </a:r>
                    </a:p>
                    <a:p>
                      <a:pPr algn="ctr">
                        <a:lnSpc>
                          <a:spcPct val="70000"/>
                        </a:lnSpc>
                      </a:pPr>
                      <a:r>
                        <a:rPr lang="en-US" sz="3300" b="1" dirty="0"/>
                        <a:t>N</a:t>
                      </a:r>
                    </a:p>
                    <a:p>
                      <a:pPr algn="ctr">
                        <a:lnSpc>
                          <a:spcPct val="70000"/>
                        </a:lnSpc>
                      </a:pPr>
                      <a:r>
                        <a:rPr lang="en-US" sz="3300" b="1" dirty="0"/>
                        <a:t>T</a:t>
                      </a:r>
                    </a:p>
                  </a:txBody>
                  <a:tcPr>
                    <a:solidFill>
                      <a:schemeClr val="bg1"/>
                    </a:solidFill>
                  </a:tcPr>
                </a:tc>
                <a:extLst>
                  <a:ext uri="{0D108BD9-81ED-4DB2-BD59-A6C34878D82A}">
                    <a16:rowId xmlns:a16="http://schemas.microsoft.com/office/drawing/2014/main" val="1021816579"/>
                  </a:ext>
                </a:extLst>
              </a:tr>
              <a:tr h="1425061">
                <a:tc vMerge="1">
                  <a:txBody>
                    <a:bodyPr/>
                    <a:lstStyle/>
                    <a:p>
                      <a:endParaRPr lang="en-US" dirty="0"/>
                    </a:p>
                  </a:txBody>
                  <a:tcPr>
                    <a:solidFill>
                      <a:schemeClr val="bg1"/>
                    </a:solidFill>
                  </a:tcPr>
                </a:tc>
                <a:tc vMerge="1">
                  <a:txBody>
                    <a:bodyPr/>
                    <a:lstStyle/>
                    <a:p>
                      <a:endParaRPr lang="en-US" dirty="0"/>
                    </a:p>
                  </a:txBody>
                  <a:tcPr>
                    <a:solidFill>
                      <a:schemeClr val="bg1"/>
                    </a:solidFill>
                  </a:tcPr>
                </a:tc>
                <a:tc gridSpan="4">
                  <a:txBody>
                    <a:bodyPr/>
                    <a:lstStyle/>
                    <a:p>
                      <a:pPr algn="ctr"/>
                      <a:endParaRPr lang="en-US" sz="3200" dirty="0"/>
                    </a:p>
                    <a:p>
                      <a:pPr algn="ctr"/>
                      <a:r>
                        <a:rPr lang="en-US" sz="3200" b="1" dirty="0"/>
                        <a:t>God Avenges the Blood of the Saints</a:t>
                      </a:r>
                    </a:p>
                  </a:txBody>
                  <a:tcPr>
                    <a:solidFill>
                      <a:schemeClr val="bg2"/>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vMerge="1">
                  <a:txBody>
                    <a:bodyPr/>
                    <a:lstStyle/>
                    <a:p>
                      <a:endParaRPr lang="en-US" dirty="0"/>
                    </a:p>
                  </a:txBody>
                  <a:tcPr>
                    <a:solidFill>
                      <a:schemeClr val="bg1"/>
                    </a:solidFill>
                  </a:tcPr>
                </a:tc>
                <a:extLst>
                  <a:ext uri="{0D108BD9-81ED-4DB2-BD59-A6C34878D82A}">
                    <a16:rowId xmlns:a16="http://schemas.microsoft.com/office/drawing/2014/main" val="1920867351"/>
                  </a:ext>
                </a:extLst>
              </a:tr>
            </a:tbl>
          </a:graphicData>
        </a:graphic>
      </p:graphicFrame>
    </p:spTree>
    <p:extLst>
      <p:ext uri="{BB962C8B-B14F-4D97-AF65-F5344CB8AC3E}">
        <p14:creationId xmlns:p14="http://schemas.microsoft.com/office/powerpoint/2010/main" val="237142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(6:1-17)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The events begin with the coming of the Messiah, and end with the final Judgment of God</a:t>
            </a:r>
          </a:p>
          <a:p>
            <a:pPr marL="519113" indent="-519113">
              <a:buFont typeface="Arial" panose="020B0604020202020204" pitchFamily="34" charset="0"/>
              <a:buChar char="•"/>
            </a:pPr>
            <a:r>
              <a:rPr lang="en-US" sz="4000" dirty="0">
                <a:solidFill>
                  <a:srgbClr val="324959"/>
                </a:solidFill>
              </a:rPr>
              <a:t>Though the end is certain, Satan is allowed to impact the lives of the faithful while they are here on the earth.</a:t>
            </a:r>
          </a:p>
          <a:p>
            <a:pPr marL="519113" indent="-519113">
              <a:buFont typeface="Arial" panose="020B0604020202020204" pitchFamily="34" charset="0"/>
              <a:buChar char="•"/>
            </a:pPr>
            <a:r>
              <a:rPr lang="en-US" sz="4000" dirty="0">
                <a:solidFill>
                  <a:srgbClr val="324959"/>
                </a:solidFill>
              </a:rPr>
              <a:t>In the end, the wrath of the Lamb can not be withstood.  God wins.</a:t>
            </a:r>
          </a:p>
        </p:txBody>
      </p:sp>
    </p:spTree>
    <p:extLst>
      <p:ext uri="{BB962C8B-B14F-4D97-AF65-F5344CB8AC3E}">
        <p14:creationId xmlns:p14="http://schemas.microsoft.com/office/powerpoint/2010/main" val="483878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(6:1-17)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They would be afflicted by Satan</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Persecution, deprivation, plagues, famines, wars</a:t>
            </a:r>
          </a:p>
          <a:p>
            <a:pPr marL="519113" indent="-519113">
              <a:buFont typeface="Arial" panose="020B0604020202020204" pitchFamily="34" charset="0"/>
              <a:buChar char="•"/>
            </a:pPr>
            <a:r>
              <a:rPr lang="en-US" sz="4000" dirty="0">
                <a:solidFill>
                  <a:srgbClr val="324959"/>
                </a:solidFill>
              </a:rPr>
              <a:t>God’s judgment would come upon men</a:t>
            </a: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Persecution will continue until all is “completed” (vs. 11)</a:t>
            </a:r>
          </a:p>
          <a:p>
            <a:pPr marL="395288" indent="-395288"/>
            <a:r>
              <a:rPr lang="en-US" sz="4000" dirty="0">
                <a:solidFill>
                  <a:srgbClr val="324959"/>
                </a:solidFill>
              </a:rPr>
              <a:t>Though the persecution was dire then, each of us can expect a measure of the same </a:t>
            </a:r>
          </a:p>
        </p:txBody>
      </p:sp>
    </p:spTree>
    <p:extLst>
      <p:ext uri="{BB962C8B-B14F-4D97-AF65-F5344CB8AC3E}">
        <p14:creationId xmlns:p14="http://schemas.microsoft.com/office/powerpoint/2010/main" val="380492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anim calcmode="lin" valueType="num">
                                      <p:cBhvr>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The Author of Revelation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4"/>
            <a:ext cx="11379200" cy="4666011"/>
          </a:xfrm>
        </p:spPr>
        <p:txBody>
          <a:bodyPr>
            <a:noAutofit/>
          </a:bodyPr>
          <a:lstStyle/>
          <a:p>
            <a:r>
              <a:rPr lang="en-US" sz="4400" dirty="0">
                <a:solidFill>
                  <a:schemeClr val="accent1">
                    <a:lumMod val="20000"/>
                    <a:lumOff val="80000"/>
                  </a:schemeClr>
                </a:solidFill>
              </a:rPr>
              <a:t>   “The Revelation of Jesus Christ, which God gave Him to show His servants—things which must shortly take place. And He sent and signified it by His angel to His servant John, </a:t>
            </a:r>
            <a:r>
              <a:rPr lang="en-US" sz="4400" baseline="30000" dirty="0">
                <a:solidFill>
                  <a:schemeClr val="accent1">
                    <a:lumMod val="20000"/>
                    <a:lumOff val="80000"/>
                  </a:schemeClr>
                </a:solidFill>
              </a:rPr>
              <a:t>2</a:t>
            </a:r>
            <a:r>
              <a:rPr lang="en-US" sz="4400" dirty="0">
                <a:solidFill>
                  <a:schemeClr val="accent1">
                    <a:lumMod val="20000"/>
                    <a:lumOff val="80000"/>
                  </a:schemeClr>
                </a:solidFill>
              </a:rPr>
              <a:t> who bore witness to the word of God, and to the testimony of Jesus Christ, to all things that he saw” (1:1-2).</a:t>
            </a:r>
          </a:p>
        </p:txBody>
      </p:sp>
    </p:spTree>
    <p:extLst>
      <p:ext uri="{BB962C8B-B14F-4D97-AF65-F5344CB8AC3E}">
        <p14:creationId xmlns:p14="http://schemas.microsoft.com/office/powerpoint/2010/main" val="708872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close - up of a coral reef&#10;&#10;Description automatically generated with low confidence">
            <a:extLst>
              <a:ext uri="{FF2B5EF4-FFF2-40B4-BE49-F238E27FC236}">
                <a16:creationId xmlns:a16="http://schemas.microsoft.com/office/drawing/2014/main" id="{D663B36B-5362-491F-83C8-CC605A071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563" y="2310251"/>
            <a:ext cx="2304929" cy="2237497"/>
          </a:xfrm>
          <a:prstGeom prst="rect">
            <a:avLst/>
          </a:prstGeom>
        </p:spPr>
      </p:pic>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COVID-19 (The End is Coming)</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buNone/>
            </a:pPr>
            <a:r>
              <a:rPr lang="en-US" sz="400" b="1" dirty="0">
                <a:solidFill>
                  <a:srgbClr val="324959"/>
                </a:solidFill>
              </a:rPr>
              <a:t> </a:t>
            </a:r>
          </a:p>
          <a:p>
            <a:pPr marL="0" indent="0">
              <a:buNone/>
            </a:pPr>
            <a:r>
              <a:rPr lang="en-US" sz="4000" b="1" dirty="0">
                <a:solidFill>
                  <a:srgbClr val="324959"/>
                </a:solidFill>
              </a:rPr>
              <a:t>  C     3       RONALD - 6</a:t>
            </a:r>
          </a:p>
          <a:p>
            <a:pPr marL="0" indent="0">
              <a:buNone/>
            </a:pPr>
            <a:r>
              <a:rPr lang="en-US" sz="4000" b="1" dirty="0">
                <a:solidFill>
                  <a:srgbClr val="324959"/>
                </a:solidFill>
              </a:rPr>
              <a:t>  O  15       WILSON -  6</a:t>
            </a:r>
          </a:p>
          <a:p>
            <a:pPr marL="0" indent="0">
              <a:buNone/>
            </a:pPr>
            <a:r>
              <a:rPr lang="en-US" sz="4000" b="1" dirty="0">
                <a:solidFill>
                  <a:srgbClr val="324959"/>
                </a:solidFill>
              </a:rPr>
              <a:t>  R  18        REAGAN - 6</a:t>
            </a:r>
          </a:p>
          <a:p>
            <a:pPr marL="0" indent="0">
              <a:buNone/>
            </a:pPr>
            <a:r>
              <a:rPr lang="en-US" sz="4000" b="1" dirty="0">
                <a:solidFill>
                  <a:srgbClr val="324959"/>
                </a:solidFill>
              </a:rPr>
              <a:t>  O  15              666</a:t>
            </a:r>
          </a:p>
          <a:p>
            <a:pPr marL="0" indent="0">
              <a:buNone/>
            </a:pPr>
            <a:r>
              <a:rPr lang="en-US" sz="4000" b="1" dirty="0">
                <a:solidFill>
                  <a:srgbClr val="324959"/>
                </a:solidFill>
              </a:rPr>
              <a:t>  N  14          </a:t>
            </a:r>
            <a:r>
              <a:rPr lang="en-US" b="1" dirty="0">
                <a:solidFill>
                  <a:srgbClr val="324959"/>
                </a:solidFill>
              </a:rPr>
              <a:t>World Wide Web</a:t>
            </a:r>
          </a:p>
          <a:p>
            <a:pPr marL="0" indent="0">
              <a:buNone/>
            </a:pPr>
            <a:r>
              <a:rPr lang="en-US" sz="4000" b="1" dirty="0">
                <a:solidFill>
                  <a:srgbClr val="324959"/>
                </a:solidFill>
              </a:rPr>
              <a:t>  A    1          WWW </a:t>
            </a:r>
            <a:r>
              <a:rPr lang="en-US" sz="2400" b="1" dirty="0">
                <a:solidFill>
                  <a:srgbClr val="324959"/>
                </a:solidFill>
              </a:rPr>
              <a:t>(Hebrew)</a:t>
            </a:r>
          </a:p>
          <a:p>
            <a:pPr marL="0" indent="0">
              <a:buNone/>
            </a:pPr>
            <a:r>
              <a:rPr lang="en-US" sz="4000" b="1" dirty="0">
                <a:solidFill>
                  <a:srgbClr val="324959"/>
                </a:solidFill>
              </a:rPr>
              <a:t>  6   66            666</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7 Different Corona viruses</a:t>
            </a:r>
          </a:p>
          <a:p>
            <a:pPr marL="395288" indent="-395288"/>
            <a:r>
              <a:rPr lang="en-US" sz="4000" b="1" dirty="0">
                <a:solidFill>
                  <a:srgbClr val="324959"/>
                </a:solidFill>
              </a:rPr>
              <a:t>English                   language</a:t>
            </a:r>
          </a:p>
          <a:p>
            <a:pPr marL="395288" indent="-395288"/>
            <a:r>
              <a:rPr lang="en-US" sz="4000" b="1" dirty="0">
                <a:solidFill>
                  <a:srgbClr val="324959"/>
                </a:solidFill>
              </a:rPr>
              <a:t>Context</a:t>
            </a:r>
          </a:p>
          <a:p>
            <a:pPr marL="395288" indent="-395288"/>
            <a:r>
              <a:rPr lang="en-US" sz="4000" b="1" dirty="0">
                <a:solidFill>
                  <a:srgbClr val="324959"/>
                </a:solidFill>
              </a:rPr>
              <a:t>You can’t make symbolic language literal!</a:t>
            </a:r>
          </a:p>
        </p:txBody>
      </p:sp>
      <p:cxnSp>
        <p:nvCxnSpPr>
          <p:cNvPr id="7" name="Straight Connector 6">
            <a:extLst>
              <a:ext uri="{FF2B5EF4-FFF2-40B4-BE49-F238E27FC236}">
                <a16:creationId xmlns:a16="http://schemas.microsoft.com/office/drawing/2014/main" id="{E164367E-A425-4646-96F0-40BC597A60EC}"/>
              </a:ext>
            </a:extLst>
          </p:cNvPr>
          <p:cNvCxnSpPr>
            <a:cxnSpLocks/>
          </p:cNvCxnSpPr>
          <p:nvPr/>
        </p:nvCxnSpPr>
        <p:spPr>
          <a:xfrm>
            <a:off x="540331" y="5735782"/>
            <a:ext cx="1246908" cy="0"/>
          </a:xfrm>
          <a:prstGeom prst="line">
            <a:avLst/>
          </a:prstGeom>
          <a:ln w="76200">
            <a:solidFill>
              <a:srgbClr val="3249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50BE7-5EC0-4D9D-964D-7F6FF1B64536}"/>
              </a:ext>
            </a:extLst>
          </p:cNvPr>
          <p:cNvCxnSpPr/>
          <p:nvPr/>
        </p:nvCxnSpPr>
        <p:spPr>
          <a:xfrm>
            <a:off x="1052944" y="1842654"/>
            <a:ext cx="0" cy="3685310"/>
          </a:xfrm>
          <a:prstGeom prst="line">
            <a:avLst/>
          </a:prstGeom>
          <a:ln w="19050">
            <a:solidFill>
              <a:srgbClr val="3249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875FE4-EDDC-43D6-9AA5-1B6497ACBD8A}"/>
              </a:ext>
            </a:extLst>
          </p:cNvPr>
          <p:cNvCxnSpPr>
            <a:cxnSpLocks/>
          </p:cNvCxnSpPr>
          <p:nvPr/>
        </p:nvCxnSpPr>
        <p:spPr>
          <a:xfrm>
            <a:off x="2507670" y="3685309"/>
            <a:ext cx="2466111" cy="0"/>
          </a:xfrm>
          <a:prstGeom prst="line">
            <a:avLst/>
          </a:prstGeom>
          <a:ln w="76200">
            <a:solidFill>
              <a:srgbClr val="324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18D3A9-2AE6-4A02-AAA9-1B6FDEDE54AF}"/>
              </a:ext>
            </a:extLst>
          </p:cNvPr>
          <p:cNvCxnSpPr>
            <a:cxnSpLocks/>
          </p:cNvCxnSpPr>
          <p:nvPr/>
        </p:nvCxnSpPr>
        <p:spPr>
          <a:xfrm>
            <a:off x="2881751" y="5735782"/>
            <a:ext cx="1246908" cy="0"/>
          </a:xfrm>
          <a:prstGeom prst="line">
            <a:avLst/>
          </a:prstGeom>
          <a:ln w="76200">
            <a:solidFill>
              <a:srgbClr val="324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C4C2EF-68B8-44E2-AC6B-ADF42A033CD6}"/>
              </a:ext>
            </a:extLst>
          </p:cNvPr>
          <p:cNvSpPr/>
          <p:nvPr/>
        </p:nvSpPr>
        <p:spPr>
          <a:xfrm>
            <a:off x="401782" y="1676400"/>
            <a:ext cx="1496291" cy="4665493"/>
          </a:xfrm>
          <a:prstGeom prst="rect">
            <a:avLst/>
          </a:prstGeom>
          <a:noFill/>
          <a:ln w="57150">
            <a:solidFill>
              <a:srgbClr val="324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593ADE-76C7-4CB3-A2CA-86252F45EB9F}"/>
              </a:ext>
            </a:extLst>
          </p:cNvPr>
          <p:cNvSpPr/>
          <p:nvPr/>
        </p:nvSpPr>
        <p:spPr>
          <a:xfrm>
            <a:off x="2286000" y="1676401"/>
            <a:ext cx="2867891" cy="2660072"/>
          </a:xfrm>
          <a:prstGeom prst="rect">
            <a:avLst/>
          </a:prstGeom>
          <a:noFill/>
          <a:ln w="57150">
            <a:solidFill>
              <a:srgbClr val="324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847456-9B59-4191-A1C1-B0ECED33824F}"/>
              </a:ext>
            </a:extLst>
          </p:cNvPr>
          <p:cNvSpPr/>
          <p:nvPr/>
        </p:nvSpPr>
        <p:spPr>
          <a:xfrm>
            <a:off x="2549235" y="4475018"/>
            <a:ext cx="2992583" cy="1856507"/>
          </a:xfrm>
          <a:prstGeom prst="rect">
            <a:avLst/>
          </a:prstGeom>
          <a:noFill/>
          <a:ln w="57150">
            <a:solidFill>
              <a:srgbClr val="324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FF7E06-0E14-4C09-A56D-07BDA27F47F8}"/>
              </a:ext>
            </a:extLst>
          </p:cNvPr>
          <p:cNvSpPr/>
          <p:nvPr/>
        </p:nvSpPr>
        <p:spPr>
          <a:xfrm>
            <a:off x="2355272" y="1745672"/>
            <a:ext cx="2729346" cy="2507672"/>
          </a:xfrm>
          <a:prstGeom prst="rect">
            <a:avLst/>
          </a:prstGeom>
          <a:solidFill>
            <a:srgbClr val="456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9FF266E-E64F-454C-9785-E52E47C7D6E2}"/>
              </a:ext>
            </a:extLst>
          </p:cNvPr>
          <p:cNvSpPr/>
          <p:nvPr/>
        </p:nvSpPr>
        <p:spPr>
          <a:xfrm>
            <a:off x="2604648" y="4544292"/>
            <a:ext cx="2881752" cy="1731818"/>
          </a:xfrm>
          <a:prstGeom prst="rect">
            <a:avLst/>
          </a:prstGeom>
          <a:solidFill>
            <a:srgbClr val="456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08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(6:1-17)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Lamb (6:1)</a:t>
            </a:r>
          </a:p>
          <a:p>
            <a:pPr marL="519113" indent="-519113">
              <a:spcBef>
                <a:spcPts val="0"/>
              </a:spcBef>
              <a:buFont typeface="Arial" panose="020B0604020202020204" pitchFamily="34" charset="0"/>
              <a:buChar char="•"/>
            </a:pPr>
            <a:r>
              <a:rPr lang="en-US" sz="4000" dirty="0">
                <a:solidFill>
                  <a:srgbClr val="324959"/>
                </a:solidFill>
              </a:rPr>
              <a:t>Four creatures (6:1)</a:t>
            </a:r>
          </a:p>
          <a:p>
            <a:pPr marL="519113" indent="-519113">
              <a:spcBef>
                <a:spcPts val="0"/>
              </a:spcBef>
              <a:buFont typeface="Arial" panose="020B0604020202020204" pitchFamily="34" charset="0"/>
              <a:buChar char="•"/>
            </a:pPr>
            <a:r>
              <a:rPr lang="en-US" sz="4000" dirty="0">
                <a:solidFill>
                  <a:srgbClr val="324959"/>
                </a:solidFill>
              </a:rPr>
              <a:t>White horse (6:2)</a:t>
            </a:r>
          </a:p>
          <a:p>
            <a:pPr marL="519113" indent="-519113">
              <a:spcBef>
                <a:spcPts val="0"/>
              </a:spcBef>
              <a:buFont typeface="Arial" panose="020B0604020202020204" pitchFamily="34" charset="0"/>
              <a:buChar char="•"/>
            </a:pPr>
            <a:r>
              <a:rPr lang="en-US" sz="4000" dirty="0">
                <a:solidFill>
                  <a:srgbClr val="324959"/>
                </a:solidFill>
              </a:rPr>
              <a:t>He who sat (6:2)</a:t>
            </a:r>
          </a:p>
          <a:p>
            <a:pPr marL="519113" indent="-519113">
              <a:spcBef>
                <a:spcPts val="0"/>
              </a:spcBef>
              <a:buFont typeface="Arial" panose="020B0604020202020204" pitchFamily="34" charset="0"/>
              <a:buChar char="•"/>
            </a:pPr>
            <a:r>
              <a:rPr lang="en-US" sz="4000" dirty="0">
                <a:solidFill>
                  <a:srgbClr val="324959"/>
                </a:solidFill>
              </a:rPr>
              <a:t>Bow (6:2)</a:t>
            </a:r>
          </a:p>
          <a:p>
            <a:pPr marL="519113" indent="-519113">
              <a:spcBef>
                <a:spcPts val="0"/>
              </a:spcBef>
              <a:buFont typeface="Arial" panose="020B0604020202020204" pitchFamily="34" charset="0"/>
              <a:buChar char="•"/>
            </a:pPr>
            <a:r>
              <a:rPr lang="en-US" sz="4000" dirty="0">
                <a:solidFill>
                  <a:srgbClr val="324959"/>
                </a:solidFill>
              </a:rPr>
              <a:t>Crown (6:2)</a:t>
            </a:r>
          </a:p>
          <a:p>
            <a:pPr marL="519113" indent="-519113">
              <a:spcBef>
                <a:spcPts val="0"/>
              </a:spcBef>
              <a:buFont typeface="Arial" panose="020B0604020202020204" pitchFamily="34" charset="0"/>
              <a:buChar char="•"/>
            </a:pPr>
            <a:r>
              <a:rPr lang="en-US" sz="4000" dirty="0">
                <a:solidFill>
                  <a:srgbClr val="324959"/>
                </a:solidFill>
              </a:rPr>
              <a:t>Fiery red horse (6:4)</a:t>
            </a:r>
          </a:p>
          <a:p>
            <a:pPr marL="519113" indent="-519113">
              <a:spcBef>
                <a:spcPts val="0"/>
              </a:spcBef>
              <a:buFont typeface="Arial" panose="020B0604020202020204" pitchFamily="34" charset="0"/>
              <a:buChar char="•"/>
            </a:pPr>
            <a:r>
              <a:rPr lang="en-US" sz="4000" dirty="0">
                <a:solidFill>
                  <a:srgbClr val="324959"/>
                </a:solidFill>
              </a:rPr>
              <a:t>One who sat (6:4)</a:t>
            </a:r>
          </a:p>
          <a:p>
            <a:pPr marL="519113" indent="-519113">
              <a:spcBef>
                <a:spcPts val="0"/>
              </a:spcBef>
              <a:buFont typeface="Arial" panose="020B0604020202020204" pitchFamily="34" charset="0"/>
              <a:buChar char="•"/>
            </a:pPr>
            <a:r>
              <a:rPr lang="en-US" sz="4000" dirty="0">
                <a:solidFill>
                  <a:srgbClr val="324959"/>
                </a:solidFill>
              </a:rPr>
              <a:t>Great sword (6:4)</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Black horse (6:5)</a:t>
            </a:r>
          </a:p>
          <a:p>
            <a:pPr marL="395288" indent="-395288">
              <a:spcBef>
                <a:spcPts val="0"/>
              </a:spcBef>
            </a:pPr>
            <a:r>
              <a:rPr lang="en-US" sz="4000" dirty="0">
                <a:solidFill>
                  <a:srgbClr val="324959"/>
                </a:solidFill>
              </a:rPr>
              <a:t>He who sat (6:5)</a:t>
            </a:r>
          </a:p>
          <a:p>
            <a:pPr marL="395288" indent="-395288">
              <a:spcBef>
                <a:spcPts val="0"/>
              </a:spcBef>
            </a:pPr>
            <a:r>
              <a:rPr lang="en-US" sz="4000" dirty="0">
                <a:solidFill>
                  <a:srgbClr val="324959"/>
                </a:solidFill>
              </a:rPr>
              <a:t>Pair of scales (6:5)</a:t>
            </a:r>
          </a:p>
          <a:p>
            <a:pPr marL="395288" indent="-395288">
              <a:spcBef>
                <a:spcPts val="0"/>
              </a:spcBef>
            </a:pPr>
            <a:r>
              <a:rPr lang="en-US" sz="4000" dirty="0">
                <a:solidFill>
                  <a:srgbClr val="324959"/>
                </a:solidFill>
              </a:rPr>
              <a:t>Pale horse (6:8)</a:t>
            </a:r>
          </a:p>
          <a:p>
            <a:pPr marL="395288" indent="-395288">
              <a:spcBef>
                <a:spcPts val="0"/>
              </a:spcBef>
            </a:pPr>
            <a:r>
              <a:rPr lang="en-US" sz="4000" dirty="0">
                <a:solidFill>
                  <a:srgbClr val="324959"/>
                </a:solidFill>
              </a:rPr>
              <a:t>Death (6:8)</a:t>
            </a:r>
          </a:p>
          <a:p>
            <a:pPr marL="395288" indent="-395288">
              <a:spcBef>
                <a:spcPts val="0"/>
              </a:spcBef>
            </a:pPr>
            <a:r>
              <a:rPr lang="en-US" sz="4000" dirty="0">
                <a:solidFill>
                  <a:srgbClr val="324959"/>
                </a:solidFill>
              </a:rPr>
              <a:t>Hades (6:8)</a:t>
            </a:r>
          </a:p>
          <a:p>
            <a:pPr marL="395288" indent="-395288">
              <a:spcBef>
                <a:spcPts val="0"/>
              </a:spcBef>
            </a:pPr>
            <a:r>
              <a:rPr lang="en-US" sz="4000" dirty="0">
                <a:solidFill>
                  <a:srgbClr val="324959"/>
                </a:solidFill>
              </a:rPr>
              <a:t>Martyred Souls (6:9)</a:t>
            </a:r>
          </a:p>
          <a:p>
            <a:pPr marL="395288" indent="-395288">
              <a:spcBef>
                <a:spcPts val="0"/>
              </a:spcBef>
            </a:pPr>
            <a:r>
              <a:rPr lang="en-US" sz="4000" dirty="0">
                <a:solidFill>
                  <a:srgbClr val="324959"/>
                </a:solidFill>
              </a:rPr>
              <a:t>White robe (6:11)</a:t>
            </a:r>
          </a:p>
          <a:p>
            <a:pPr marL="395288" indent="-395288">
              <a:spcBef>
                <a:spcPts val="0"/>
              </a:spcBef>
            </a:pPr>
            <a:r>
              <a:rPr lang="en-US" sz="4000" dirty="0">
                <a:solidFill>
                  <a:srgbClr val="324959"/>
                </a:solidFill>
              </a:rPr>
              <a:t>Servants &amp; Brethren (11)</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416983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Cont. (6:1-17)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6604589"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Sackcloth of hair (6:12)</a:t>
            </a:r>
          </a:p>
          <a:p>
            <a:pPr marL="519113" indent="-519113">
              <a:spcBef>
                <a:spcPts val="0"/>
              </a:spcBef>
              <a:buFont typeface="Arial" panose="020B0604020202020204" pitchFamily="34" charset="0"/>
              <a:buChar char="•"/>
            </a:pPr>
            <a:r>
              <a:rPr lang="en-US" sz="4000" dirty="0">
                <a:solidFill>
                  <a:srgbClr val="324959"/>
                </a:solidFill>
              </a:rPr>
              <a:t>Moon like blood (6:12)</a:t>
            </a:r>
          </a:p>
          <a:p>
            <a:pPr marL="519113" indent="-519113">
              <a:spcBef>
                <a:spcPts val="0"/>
              </a:spcBef>
              <a:buFont typeface="Arial" panose="020B0604020202020204" pitchFamily="34" charset="0"/>
              <a:buChar char="•"/>
            </a:pPr>
            <a:r>
              <a:rPr lang="en-US" sz="4000" dirty="0">
                <a:solidFill>
                  <a:srgbClr val="324959"/>
                </a:solidFill>
              </a:rPr>
              <a:t>Kings of the earth (6:15)</a:t>
            </a:r>
          </a:p>
          <a:p>
            <a:pPr marL="519113" indent="-519113">
              <a:spcBef>
                <a:spcPts val="0"/>
              </a:spcBef>
              <a:buFont typeface="Arial" panose="020B0604020202020204" pitchFamily="34" charset="0"/>
              <a:buChar char="•"/>
            </a:pPr>
            <a:r>
              <a:rPr lang="en-US" sz="4000" dirty="0">
                <a:solidFill>
                  <a:srgbClr val="324959"/>
                </a:solidFill>
              </a:rPr>
              <a:t>Great men (6:15)</a:t>
            </a:r>
          </a:p>
          <a:p>
            <a:pPr marL="519113" indent="-519113">
              <a:spcBef>
                <a:spcPts val="0"/>
              </a:spcBef>
              <a:buFont typeface="Arial" panose="020B0604020202020204" pitchFamily="34" charset="0"/>
              <a:buChar char="•"/>
            </a:pPr>
            <a:r>
              <a:rPr lang="en-US" sz="4000" dirty="0">
                <a:solidFill>
                  <a:srgbClr val="324959"/>
                </a:solidFill>
              </a:rPr>
              <a:t>Rich men (6:15)</a:t>
            </a:r>
          </a:p>
          <a:p>
            <a:pPr marL="519113" indent="-519113">
              <a:spcBef>
                <a:spcPts val="0"/>
              </a:spcBef>
              <a:buFont typeface="Arial" panose="020B0604020202020204" pitchFamily="34" charset="0"/>
              <a:buChar char="•"/>
            </a:pPr>
            <a:r>
              <a:rPr lang="en-US" sz="4000" dirty="0">
                <a:solidFill>
                  <a:srgbClr val="324959"/>
                </a:solidFill>
              </a:rPr>
              <a:t>Commanders (6:15)</a:t>
            </a:r>
          </a:p>
          <a:p>
            <a:pPr marL="519113" indent="-519113">
              <a:spcBef>
                <a:spcPts val="0"/>
              </a:spcBef>
              <a:buFont typeface="Arial" panose="020B0604020202020204" pitchFamily="34" charset="0"/>
              <a:buChar char="•"/>
            </a:pPr>
            <a:r>
              <a:rPr lang="en-US" sz="4000" dirty="0">
                <a:solidFill>
                  <a:srgbClr val="324959"/>
                </a:solidFill>
              </a:rPr>
              <a:t>Mighty men (6:15)</a:t>
            </a:r>
          </a:p>
          <a:p>
            <a:pPr marL="519113" indent="-519113">
              <a:spcBef>
                <a:spcPts val="0"/>
              </a:spcBef>
              <a:buFont typeface="Arial" panose="020B0604020202020204" pitchFamily="34" charset="0"/>
              <a:buChar char="•"/>
            </a:pPr>
            <a:r>
              <a:rPr lang="en-US" sz="4000" dirty="0">
                <a:solidFill>
                  <a:srgbClr val="324959"/>
                </a:solidFill>
              </a:rPr>
              <a:t>Slave &amp; free men (6:15)</a:t>
            </a:r>
          </a:p>
          <a:p>
            <a:pPr marL="519113" indent="-519113">
              <a:spcBef>
                <a:spcPts val="0"/>
              </a:spcBef>
              <a:buFont typeface="Arial" panose="020B0604020202020204" pitchFamily="34" charset="0"/>
              <a:buChar char="•"/>
            </a:pPr>
            <a:r>
              <a:rPr lang="en-US" sz="4000" dirty="0">
                <a:solidFill>
                  <a:srgbClr val="324959"/>
                </a:solidFill>
              </a:rPr>
              <a:t>Great day of wrath (6:17)</a:t>
            </a: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7" name="Content Placeholder 6">
            <a:extLst>
              <a:ext uri="{FF2B5EF4-FFF2-40B4-BE49-F238E27FC236}">
                <a16:creationId xmlns:a16="http://schemas.microsoft.com/office/drawing/2014/main" id="{A9488040-A212-46C1-8C31-D94208868371}"/>
              </a:ext>
            </a:extLst>
          </p:cNvPr>
          <p:cNvSpPr>
            <a:spLocks noGrp="1"/>
          </p:cNvSpPr>
          <p:nvPr>
            <p:ph sz="half" idx="2"/>
          </p:nvPr>
        </p:nvSpPr>
        <p:spPr>
          <a:xfrm>
            <a:off x="7442790" y="1825625"/>
            <a:ext cx="3911009" cy="4351338"/>
          </a:xfrm>
        </p:spPr>
        <p:txBody>
          <a:bodyPr/>
          <a:lstStyle/>
          <a:p>
            <a:endParaRPr lang="en-US" dirty="0"/>
          </a:p>
        </p:txBody>
      </p:sp>
    </p:spTree>
    <p:extLst>
      <p:ext uri="{BB962C8B-B14F-4D97-AF65-F5344CB8AC3E}">
        <p14:creationId xmlns:p14="http://schemas.microsoft.com/office/powerpoint/2010/main" val="71692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3 (6:1-17)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The opening of the seals is the unveiling of God’s will to man.</a:t>
            </a:r>
          </a:p>
          <a:p>
            <a:pPr marL="519113" indent="-519113">
              <a:buFont typeface="Arial" panose="020B0604020202020204" pitchFamily="34" charset="0"/>
              <a:buChar char="•"/>
            </a:pPr>
            <a:r>
              <a:rPr lang="en-US" sz="4000" b="1" dirty="0">
                <a:solidFill>
                  <a:srgbClr val="324959"/>
                </a:solidFill>
              </a:rPr>
              <a:t>A time of conflict, ending in an unavoidable </a:t>
            </a:r>
            <a:r>
              <a:rPr lang="en-US" sz="4000" b="1" i="1" dirty="0">
                <a:solidFill>
                  <a:srgbClr val="324959"/>
                </a:solidFill>
              </a:rPr>
              <a:t>“day of the Lord.”</a:t>
            </a:r>
            <a:r>
              <a:rPr lang="en-US" sz="4000" b="1" dirty="0">
                <a:solidFill>
                  <a:srgbClr val="324959"/>
                </a:solidFill>
              </a:rPr>
              <a:t>  The </a:t>
            </a:r>
            <a:r>
              <a:rPr lang="en-US" sz="4000" b="1" i="1" dirty="0">
                <a:solidFill>
                  <a:srgbClr val="324959"/>
                </a:solidFill>
              </a:rPr>
              <a:t>“great day of His wrath.”</a:t>
            </a:r>
            <a:endParaRPr lang="en-US" sz="4000" i="1"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The cry of the martyrs </a:t>
            </a:r>
            <a:r>
              <a:rPr lang="en-US" sz="4000" dirty="0">
                <a:solidFill>
                  <a:srgbClr val="324959"/>
                </a:solidFill>
              </a:rPr>
              <a:t>(2 Thessalonians 1:3-10)</a:t>
            </a:r>
          </a:p>
          <a:p>
            <a:pPr marL="395288" indent="-395288"/>
            <a:r>
              <a:rPr lang="en-US" sz="4000" b="1" dirty="0">
                <a:solidFill>
                  <a:srgbClr val="324959"/>
                </a:solidFill>
              </a:rPr>
              <a:t>The inevitability of judgment. God’s will shall be done in all things! </a:t>
            </a:r>
            <a:r>
              <a:rPr lang="en-US" sz="4000" dirty="0">
                <a:solidFill>
                  <a:srgbClr val="324959"/>
                </a:solidFill>
              </a:rPr>
              <a:t>(2 Corinthians 5:9-11)</a:t>
            </a:r>
          </a:p>
        </p:txBody>
      </p:sp>
    </p:spTree>
    <p:extLst>
      <p:ext uri="{BB962C8B-B14F-4D97-AF65-F5344CB8AC3E}">
        <p14:creationId xmlns:p14="http://schemas.microsoft.com/office/powerpoint/2010/main" val="180599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4 (7:1-8)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We will discuss the Jehovah’s Witness doctrine concerning the 144,000 thousand.</a:t>
            </a:r>
          </a:p>
          <a:p>
            <a:pPr marL="519113" indent="-519113">
              <a:buFont typeface="Arial" panose="020B0604020202020204" pitchFamily="34" charset="0"/>
              <a:buChar char="•"/>
            </a:pPr>
            <a:r>
              <a:rPr lang="en-US" sz="4000" b="1" dirty="0">
                <a:solidFill>
                  <a:srgbClr val="324959"/>
                </a:solidFill>
              </a:rPr>
              <a:t>Question:  Why are the tribes of Dan and Ephraim not included in the count?</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Awe at God’s power, and His ability to harm the earth, sea and trees</a:t>
            </a:r>
          </a:p>
          <a:p>
            <a:pPr marL="395288" indent="-395288"/>
            <a:r>
              <a:rPr lang="en-US" sz="4000" b="1" dirty="0">
                <a:solidFill>
                  <a:srgbClr val="324959"/>
                </a:solidFill>
              </a:rPr>
              <a:t>Thankfulness for God’s protection given to those who have His seal.</a:t>
            </a:r>
            <a:endParaRPr lang="en-US" sz="4000" dirty="0">
              <a:solidFill>
                <a:srgbClr val="324959"/>
              </a:solidFill>
            </a:endParaRPr>
          </a:p>
        </p:txBody>
      </p:sp>
    </p:spTree>
    <p:extLst>
      <p:ext uri="{BB962C8B-B14F-4D97-AF65-F5344CB8AC3E}">
        <p14:creationId xmlns:p14="http://schemas.microsoft.com/office/powerpoint/2010/main" val="548120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4 (7:1-8)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No man is able to stand against the wrath of the Lamb of God (cf. 6:17).</a:t>
            </a:r>
          </a:p>
          <a:p>
            <a:pPr marL="519113" indent="-519113">
              <a:buFont typeface="Arial" panose="020B0604020202020204" pitchFamily="34" charset="0"/>
              <a:buChar char="•"/>
            </a:pPr>
            <a:r>
              <a:rPr lang="en-US" sz="4000" dirty="0">
                <a:solidFill>
                  <a:srgbClr val="324959"/>
                </a:solidFill>
              </a:rPr>
              <a:t>The vision here shows that those who belong to God will receive His protection at the execution of God’s judgment.</a:t>
            </a:r>
          </a:p>
          <a:p>
            <a:pPr marL="519113" indent="-519113">
              <a:buFont typeface="Arial" panose="020B0604020202020204" pitchFamily="34" charset="0"/>
              <a:buChar char="•"/>
            </a:pPr>
            <a:r>
              <a:rPr lang="en-US" sz="4000" dirty="0">
                <a:solidFill>
                  <a:srgbClr val="324959"/>
                </a:solidFill>
              </a:rPr>
              <a:t>The 144,000 refers to the sum total of God’s people who are on the earth when God’s day of wrath is visited upon the world.</a:t>
            </a:r>
          </a:p>
        </p:txBody>
      </p:sp>
    </p:spTree>
    <p:extLst>
      <p:ext uri="{BB962C8B-B14F-4D97-AF65-F5344CB8AC3E}">
        <p14:creationId xmlns:p14="http://schemas.microsoft.com/office/powerpoint/2010/main" val="910727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4 (7:1-8)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As seen in chapter 6, God’s protection does not guarantee escape from persecution and life’s difficulties.</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However, it does guarantee salvation.</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Same</a:t>
            </a:r>
          </a:p>
          <a:p>
            <a:pPr marL="395288" indent="-395288"/>
            <a:endParaRPr lang="en-US" sz="4000" dirty="0">
              <a:solidFill>
                <a:srgbClr val="324959"/>
              </a:solidFill>
            </a:endParaRPr>
          </a:p>
          <a:p>
            <a:pPr marL="395288" indent="-395288"/>
            <a:endParaRPr lang="en-US" sz="800" dirty="0">
              <a:solidFill>
                <a:srgbClr val="324959"/>
              </a:solidFill>
            </a:endParaRPr>
          </a:p>
          <a:p>
            <a:pPr marL="395288" indent="-395288"/>
            <a:endParaRPr lang="en-US" sz="800" dirty="0">
              <a:solidFill>
                <a:srgbClr val="324959"/>
              </a:solidFill>
            </a:endParaRPr>
          </a:p>
          <a:p>
            <a:pPr marL="395288" indent="-395288"/>
            <a:endParaRPr lang="en-US" sz="800" dirty="0">
              <a:solidFill>
                <a:srgbClr val="324959"/>
              </a:solidFill>
            </a:endParaRPr>
          </a:p>
          <a:p>
            <a:pPr marL="395288" indent="-395288"/>
            <a:endParaRPr lang="en-US" sz="400" dirty="0">
              <a:solidFill>
                <a:srgbClr val="324959"/>
              </a:solidFill>
            </a:endParaRPr>
          </a:p>
          <a:p>
            <a:pPr marL="395288" indent="-395288"/>
            <a:endParaRPr lang="en-US" sz="4000" dirty="0">
              <a:solidFill>
                <a:srgbClr val="324959"/>
              </a:solidFill>
            </a:endParaRPr>
          </a:p>
          <a:p>
            <a:pPr marL="395288" indent="-395288"/>
            <a:r>
              <a:rPr lang="en-US" sz="4000" dirty="0">
                <a:solidFill>
                  <a:srgbClr val="324959"/>
                </a:solidFill>
              </a:rPr>
              <a:t>Same (cf. Romans 8)</a:t>
            </a:r>
          </a:p>
        </p:txBody>
      </p:sp>
    </p:spTree>
    <p:extLst>
      <p:ext uri="{BB962C8B-B14F-4D97-AF65-F5344CB8AC3E}">
        <p14:creationId xmlns:p14="http://schemas.microsoft.com/office/powerpoint/2010/main" val="341605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anim calcmode="lin" valueType="num">
                                      <p:cBhvr>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4 (7:1-8)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Four angels (7:1)</a:t>
            </a:r>
          </a:p>
          <a:p>
            <a:pPr marL="519113" indent="-519113">
              <a:spcBef>
                <a:spcPts val="0"/>
              </a:spcBef>
              <a:buFont typeface="Arial" panose="020B0604020202020204" pitchFamily="34" charset="0"/>
              <a:buChar char="•"/>
            </a:pPr>
            <a:r>
              <a:rPr lang="en-US" sz="4000" dirty="0">
                <a:solidFill>
                  <a:srgbClr val="324959"/>
                </a:solidFill>
              </a:rPr>
              <a:t>Four corners of the earth (7:1)</a:t>
            </a:r>
          </a:p>
          <a:p>
            <a:pPr marL="519113" indent="-519113">
              <a:spcBef>
                <a:spcPts val="0"/>
              </a:spcBef>
              <a:buFont typeface="Arial" panose="020B0604020202020204" pitchFamily="34" charset="0"/>
              <a:buChar char="•"/>
            </a:pPr>
            <a:r>
              <a:rPr lang="en-US" sz="4000" dirty="0">
                <a:solidFill>
                  <a:srgbClr val="324959"/>
                </a:solidFill>
              </a:rPr>
              <a:t>Four winds of the earth (7:1)</a:t>
            </a:r>
          </a:p>
          <a:p>
            <a:pPr marL="519113" indent="-519113">
              <a:spcBef>
                <a:spcPts val="0"/>
              </a:spcBef>
              <a:buFont typeface="Arial" panose="020B0604020202020204" pitchFamily="34" charset="0"/>
              <a:buChar char="•"/>
            </a:pPr>
            <a:r>
              <a:rPr lang="en-US" sz="4000" dirty="0">
                <a:solidFill>
                  <a:srgbClr val="324959"/>
                </a:solidFill>
              </a:rPr>
              <a:t>Another angel (7:2)</a:t>
            </a:r>
          </a:p>
          <a:p>
            <a:pPr marL="519113" indent="-519113">
              <a:spcBef>
                <a:spcPts val="0"/>
              </a:spcBef>
              <a:buFont typeface="Arial" panose="020B0604020202020204" pitchFamily="34" charset="0"/>
              <a:buChar char="•"/>
            </a:pPr>
            <a:r>
              <a:rPr lang="en-US" sz="4000" dirty="0">
                <a:solidFill>
                  <a:srgbClr val="324959"/>
                </a:solidFill>
              </a:rPr>
              <a:t>The seal of the living God (7:2)</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144,000 servants of God (7:4)</a:t>
            </a:r>
          </a:p>
          <a:p>
            <a:pPr marL="395288" indent="-395288">
              <a:spcBef>
                <a:spcPts val="0"/>
              </a:spcBef>
            </a:pPr>
            <a:r>
              <a:rPr lang="en-US" sz="4000" dirty="0">
                <a:solidFill>
                  <a:srgbClr val="324959"/>
                </a:solidFill>
              </a:rPr>
              <a:t>The tribes (7:5-8)</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4110188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4 (7:1-8)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Problems of Jehovah’s Witnesses view of the 144,000.</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Problem with idea of the 144,000 being literal Jews</a:t>
            </a:r>
            <a:endParaRPr lang="en-US" sz="4000" dirty="0">
              <a:solidFill>
                <a:srgbClr val="324959"/>
              </a:solidFill>
            </a:endParaRPr>
          </a:p>
        </p:txBody>
      </p:sp>
    </p:spTree>
    <p:extLst>
      <p:ext uri="{BB962C8B-B14F-4D97-AF65-F5344CB8AC3E}">
        <p14:creationId xmlns:p14="http://schemas.microsoft.com/office/powerpoint/2010/main" val="515932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5 (7:9-17)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Equality (no respecter of persons with God)</a:t>
            </a:r>
          </a:p>
          <a:p>
            <a:pPr marL="519113" indent="-519113">
              <a:buFont typeface="Arial" panose="020B0604020202020204" pitchFamily="34" charset="0"/>
              <a:buChar char="•"/>
            </a:pPr>
            <a:r>
              <a:rPr lang="en-US" sz="4000" b="1" dirty="0">
                <a:solidFill>
                  <a:srgbClr val="324959"/>
                </a:solidFill>
              </a:rPr>
              <a:t>Thanksgiving that salvation comes through Jesus Christ!</a:t>
            </a:r>
          </a:p>
          <a:p>
            <a:pPr marL="519113" indent="-519113">
              <a:buFont typeface="Arial" panose="020B0604020202020204" pitchFamily="34" charset="0"/>
              <a:buChar char="•"/>
            </a:pPr>
            <a:r>
              <a:rPr lang="en-US" sz="4000" b="1" dirty="0">
                <a:solidFill>
                  <a:srgbClr val="324959"/>
                </a:solidFill>
              </a:rPr>
              <a:t>Worshipful Reverence</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Gratitude at God’s fairness (the righteous are rewarded by God)</a:t>
            </a:r>
          </a:p>
          <a:p>
            <a:pPr marL="395288" indent="-395288"/>
            <a:r>
              <a:rPr lang="en-US" sz="4000" b="1" dirty="0">
                <a:solidFill>
                  <a:srgbClr val="324959"/>
                </a:solidFill>
              </a:rPr>
              <a:t>Confidence, (I can trust that I will neither hunger nor thirst anymore). </a:t>
            </a:r>
            <a:endParaRPr lang="en-US" sz="4000" dirty="0">
              <a:solidFill>
                <a:srgbClr val="324959"/>
              </a:solidFill>
            </a:endParaRPr>
          </a:p>
        </p:txBody>
      </p:sp>
    </p:spTree>
    <p:extLst>
      <p:ext uri="{BB962C8B-B14F-4D97-AF65-F5344CB8AC3E}">
        <p14:creationId xmlns:p14="http://schemas.microsoft.com/office/powerpoint/2010/main" val="297114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The Date of Writing</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4"/>
            <a:ext cx="11379200" cy="4666011"/>
          </a:xfrm>
        </p:spPr>
        <p:txBody>
          <a:bodyPr>
            <a:noAutofit/>
          </a:bodyPr>
          <a:lstStyle/>
          <a:p>
            <a:r>
              <a:rPr lang="en-US" sz="4400" b="1" dirty="0">
                <a:solidFill>
                  <a:schemeClr val="accent1">
                    <a:lumMod val="20000"/>
                    <a:lumOff val="80000"/>
                  </a:schemeClr>
                </a:solidFill>
              </a:rPr>
              <a:t>Two dates contended for:</a:t>
            </a:r>
          </a:p>
          <a:p>
            <a:pPr marL="1028700" lvl="1" indent="-571500">
              <a:buFont typeface="Arial" panose="020B0604020202020204" pitchFamily="34" charset="0"/>
              <a:buChar char="•"/>
            </a:pPr>
            <a:r>
              <a:rPr lang="en-US" sz="4000" dirty="0">
                <a:solidFill>
                  <a:schemeClr val="accent1">
                    <a:lumMod val="20000"/>
                    <a:lumOff val="80000"/>
                  </a:schemeClr>
                </a:solidFill>
              </a:rPr>
              <a:t>AD 54-69 (Nero)</a:t>
            </a:r>
          </a:p>
          <a:p>
            <a:pPr marL="1028700" lvl="1" indent="-571500">
              <a:buFont typeface="Arial" panose="020B0604020202020204" pitchFamily="34" charset="0"/>
              <a:buChar char="•"/>
            </a:pPr>
            <a:r>
              <a:rPr lang="en-US" sz="4000" dirty="0">
                <a:solidFill>
                  <a:schemeClr val="accent1">
                    <a:lumMod val="20000"/>
                    <a:lumOff val="80000"/>
                  </a:schemeClr>
                </a:solidFill>
              </a:rPr>
              <a:t>AD 95-90 (Domitian)</a:t>
            </a:r>
          </a:p>
          <a:p>
            <a:pPr marL="1028700" lvl="1" indent="-571500">
              <a:buFont typeface="Arial" panose="020B0604020202020204" pitchFamily="34" charset="0"/>
              <a:buChar char="•"/>
            </a:pPr>
            <a:endParaRPr lang="en-US" sz="4000" dirty="0">
              <a:solidFill>
                <a:schemeClr val="accent1">
                  <a:lumMod val="20000"/>
                  <a:lumOff val="80000"/>
                </a:schemeClr>
              </a:solidFill>
            </a:endParaRPr>
          </a:p>
          <a:p>
            <a:pPr marL="0" lvl="1" algn="ctr"/>
            <a:r>
              <a:rPr lang="en-US" sz="4000" dirty="0">
                <a:solidFill>
                  <a:schemeClr val="accent1">
                    <a:lumMod val="20000"/>
                    <a:lumOff val="80000"/>
                  </a:schemeClr>
                </a:solidFill>
              </a:rPr>
              <a:t>We will work under the assumption that John wrote the book in AD 95-96 in response to the reign and persecution of the Roman emperor Domitian.</a:t>
            </a:r>
          </a:p>
        </p:txBody>
      </p:sp>
    </p:spTree>
    <p:extLst>
      <p:ext uri="{BB962C8B-B14F-4D97-AF65-F5344CB8AC3E}">
        <p14:creationId xmlns:p14="http://schemas.microsoft.com/office/powerpoint/2010/main" val="318230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5 (7:9-17)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Salvation is sure because salvation belongs to “our God who sits on the throne, and to the Lamb.”</a:t>
            </a:r>
          </a:p>
          <a:p>
            <a:pPr marL="519113" indent="-519113">
              <a:buFont typeface="Arial" panose="020B0604020202020204" pitchFamily="34" charset="0"/>
              <a:buChar char="•"/>
            </a:pPr>
            <a:r>
              <a:rPr lang="en-US" sz="4000" dirty="0">
                <a:solidFill>
                  <a:srgbClr val="324959"/>
                </a:solidFill>
              </a:rPr>
              <a:t>Remember the theme of the book:  We are victors through our Lord Jesus Christ!</a:t>
            </a:r>
          </a:p>
          <a:p>
            <a:pPr marL="519113" indent="-519113">
              <a:buFont typeface="Arial" panose="020B0604020202020204" pitchFamily="34" charset="0"/>
              <a:buChar char="•"/>
            </a:pPr>
            <a:r>
              <a:rPr lang="en-US" sz="4000" dirty="0">
                <a:solidFill>
                  <a:srgbClr val="324959"/>
                </a:solidFill>
              </a:rPr>
              <a:t>God is worthy of our praise and worship</a:t>
            </a:r>
          </a:p>
          <a:p>
            <a:pPr marL="519113" indent="-519113">
              <a:buFont typeface="Arial" panose="020B0604020202020204" pitchFamily="34" charset="0"/>
              <a:buChar char="•"/>
            </a:pPr>
            <a:r>
              <a:rPr lang="en-US" sz="4000" dirty="0">
                <a:solidFill>
                  <a:srgbClr val="324959"/>
                </a:solidFill>
              </a:rPr>
              <a:t>Those who are saved and comforted in heaven are those who are </a:t>
            </a:r>
            <a:r>
              <a:rPr lang="en-US" sz="4000" dirty="0" err="1">
                <a:solidFill>
                  <a:srgbClr val="324959"/>
                </a:solidFill>
              </a:rPr>
              <a:t>are</a:t>
            </a:r>
            <a:r>
              <a:rPr lang="en-US" sz="4000" dirty="0">
                <a:solidFill>
                  <a:srgbClr val="324959"/>
                </a:solidFill>
              </a:rPr>
              <a:t> faithful unto death!</a:t>
            </a:r>
          </a:p>
        </p:txBody>
      </p:sp>
    </p:spTree>
    <p:extLst>
      <p:ext uri="{BB962C8B-B14F-4D97-AF65-F5344CB8AC3E}">
        <p14:creationId xmlns:p14="http://schemas.microsoft.com/office/powerpoint/2010/main" val="67346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5 (7:9-17)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Remain faithful unto death to receive salvation in heaven</a:t>
            </a:r>
            <a:r>
              <a:rPr lang="en-US" sz="4000" kern="1200" dirty="0">
                <a:solidFill>
                  <a:srgbClr val="324959"/>
                </a:solidFill>
                <a:effectLst/>
                <a:latin typeface="+mn-lt"/>
                <a:ea typeface="+mn-ea"/>
                <a:cs typeface="+mn-cs"/>
              </a:rPr>
              <a:t>.</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Remain faithful unto death to receive salvation in heaven.</a:t>
            </a:r>
          </a:p>
        </p:txBody>
      </p:sp>
    </p:spTree>
    <p:extLst>
      <p:ext uri="{BB962C8B-B14F-4D97-AF65-F5344CB8AC3E}">
        <p14:creationId xmlns:p14="http://schemas.microsoft.com/office/powerpoint/2010/main" val="3793485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5 (7:9-17) – Char. &amp; Symbols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Great Multitude              (9,13-14)</a:t>
            </a:r>
          </a:p>
          <a:p>
            <a:pPr marL="519113" indent="-519113">
              <a:spcBef>
                <a:spcPts val="0"/>
              </a:spcBef>
              <a:buFont typeface="Arial" panose="020B0604020202020204" pitchFamily="34" charset="0"/>
              <a:buChar char="•"/>
            </a:pPr>
            <a:r>
              <a:rPr lang="en-US" sz="4000" dirty="0">
                <a:solidFill>
                  <a:srgbClr val="324959"/>
                </a:solidFill>
              </a:rPr>
              <a:t>Lamb (9)</a:t>
            </a:r>
          </a:p>
          <a:p>
            <a:pPr marL="519113" indent="-519113">
              <a:spcBef>
                <a:spcPts val="0"/>
              </a:spcBef>
              <a:buFont typeface="Arial" panose="020B0604020202020204" pitchFamily="34" charset="0"/>
              <a:buChar char="•"/>
            </a:pPr>
            <a:r>
              <a:rPr lang="en-US" sz="4000" dirty="0">
                <a:solidFill>
                  <a:srgbClr val="324959"/>
                </a:solidFill>
              </a:rPr>
              <a:t>White robes (9)</a:t>
            </a:r>
          </a:p>
          <a:p>
            <a:pPr marL="519113" indent="-519113">
              <a:spcBef>
                <a:spcPts val="0"/>
              </a:spcBef>
              <a:buFont typeface="Arial" panose="020B0604020202020204" pitchFamily="34" charset="0"/>
              <a:buChar char="•"/>
            </a:pPr>
            <a:r>
              <a:rPr lang="en-US" sz="4000" dirty="0">
                <a:solidFill>
                  <a:srgbClr val="324959"/>
                </a:solidFill>
              </a:rPr>
              <a:t>Palm branches (9)</a:t>
            </a:r>
          </a:p>
          <a:p>
            <a:pPr marL="519113" indent="-519113">
              <a:spcBef>
                <a:spcPts val="0"/>
              </a:spcBef>
              <a:buFont typeface="Arial" panose="020B0604020202020204" pitchFamily="34" charset="0"/>
              <a:buChar char="•"/>
            </a:pPr>
            <a:r>
              <a:rPr lang="en-US" sz="4000" dirty="0">
                <a:solidFill>
                  <a:srgbClr val="324959"/>
                </a:solidFill>
              </a:rPr>
              <a:t>Throne (10)</a:t>
            </a:r>
          </a:p>
          <a:p>
            <a:pPr marL="519113" indent="-519113">
              <a:spcBef>
                <a:spcPts val="0"/>
              </a:spcBef>
              <a:buFont typeface="Arial" panose="020B0604020202020204" pitchFamily="34" charset="0"/>
              <a:buChar char="•"/>
            </a:pPr>
            <a:r>
              <a:rPr lang="en-US" sz="4000" dirty="0">
                <a:solidFill>
                  <a:srgbClr val="324959"/>
                </a:solidFill>
              </a:rPr>
              <a:t>Angels (11)</a:t>
            </a:r>
          </a:p>
          <a:p>
            <a:pPr marL="519113" indent="-519113">
              <a:spcBef>
                <a:spcPts val="0"/>
              </a:spcBef>
              <a:buFont typeface="Arial" panose="020B0604020202020204" pitchFamily="34" charset="0"/>
              <a:buChar char="•"/>
            </a:pPr>
            <a:r>
              <a:rPr lang="en-US" sz="4000" dirty="0">
                <a:solidFill>
                  <a:srgbClr val="324959"/>
                </a:solidFill>
              </a:rPr>
              <a:t>Elders (11)</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519113" indent="-519113">
              <a:spcBef>
                <a:spcPts val="0"/>
              </a:spcBef>
              <a:buFont typeface="Arial" panose="020B0604020202020204" pitchFamily="34" charset="0"/>
              <a:buChar char="•"/>
            </a:pPr>
            <a:r>
              <a:rPr lang="en-US" sz="4000" dirty="0">
                <a:solidFill>
                  <a:srgbClr val="324959"/>
                </a:solidFill>
              </a:rPr>
              <a:t>Four Living Creatures (11)</a:t>
            </a:r>
          </a:p>
          <a:p>
            <a:pPr marL="519113" indent="-519113">
              <a:spcBef>
                <a:spcPts val="0"/>
              </a:spcBef>
              <a:buFont typeface="Arial" panose="020B0604020202020204" pitchFamily="34" charset="0"/>
              <a:buChar char="•"/>
            </a:pPr>
            <a:r>
              <a:rPr lang="en-US" sz="4000" dirty="0">
                <a:solidFill>
                  <a:srgbClr val="324959"/>
                </a:solidFill>
              </a:rPr>
              <a:t>Blood of the Lamb (14)</a:t>
            </a:r>
          </a:p>
          <a:p>
            <a:pPr marL="519113" indent="-519113">
              <a:spcBef>
                <a:spcPts val="0"/>
              </a:spcBef>
              <a:buFont typeface="Arial" panose="020B0604020202020204" pitchFamily="34" charset="0"/>
              <a:buChar char="•"/>
            </a:pPr>
            <a:r>
              <a:rPr lang="en-US" sz="4000" dirty="0">
                <a:solidFill>
                  <a:srgbClr val="324959"/>
                </a:solidFill>
              </a:rPr>
              <a:t>His temple (15)</a:t>
            </a:r>
          </a:p>
          <a:p>
            <a:pPr marL="519113" indent="-519113">
              <a:spcBef>
                <a:spcPts val="0"/>
              </a:spcBef>
              <a:buFont typeface="Arial" panose="020B0604020202020204" pitchFamily="34" charset="0"/>
              <a:buChar char="•"/>
            </a:pPr>
            <a:r>
              <a:rPr lang="en-US" sz="4000" dirty="0">
                <a:solidFill>
                  <a:srgbClr val="324959"/>
                </a:solidFill>
              </a:rPr>
              <a:t>Living fountains of waters (17)</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254940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133108"/>
          </a:xfrm>
        </p:spPr>
        <p:txBody>
          <a:bodyPr>
            <a:noAutofit/>
          </a:bodyPr>
          <a:lstStyle/>
          <a:p>
            <a:pPr marL="519113" indent="-519113">
              <a:buFont typeface="Arial" panose="020B0604020202020204" pitchFamily="34" charset="0"/>
              <a:buChar char="•"/>
            </a:pPr>
            <a:r>
              <a:rPr lang="en-US" sz="4000" b="1" dirty="0">
                <a:solidFill>
                  <a:srgbClr val="324959"/>
                </a:solidFill>
              </a:rPr>
              <a:t>Anticipation </a:t>
            </a:r>
            <a:r>
              <a:rPr lang="en-US" sz="4000" dirty="0">
                <a:solidFill>
                  <a:srgbClr val="324959"/>
                </a:solidFill>
              </a:rPr>
              <a:t>(1/2 hour pause)</a:t>
            </a:r>
          </a:p>
          <a:p>
            <a:pPr marL="519113" indent="-519113">
              <a:buFont typeface="Arial" panose="020B0604020202020204" pitchFamily="34" charset="0"/>
              <a:buChar char="•"/>
            </a:pPr>
            <a:r>
              <a:rPr lang="en-US" sz="4000" b="1" dirty="0">
                <a:solidFill>
                  <a:srgbClr val="324959"/>
                </a:solidFill>
              </a:rPr>
              <a:t>Awe</a:t>
            </a:r>
            <a:r>
              <a:rPr lang="en-US" sz="4000" dirty="0">
                <a:solidFill>
                  <a:srgbClr val="324959"/>
                </a:solidFill>
              </a:rPr>
              <a:t> (at God’s power)</a:t>
            </a:r>
          </a:p>
          <a:p>
            <a:pPr marL="519113" indent="-519113">
              <a:buFont typeface="Arial" panose="020B0604020202020204" pitchFamily="34" charset="0"/>
              <a:buChar char="•"/>
            </a:pPr>
            <a:r>
              <a:rPr lang="en-US" sz="4000" b="1" dirty="0">
                <a:solidFill>
                  <a:srgbClr val="324959"/>
                </a:solidFill>
              </a:rPr>
              <a:t>Dread</a:t>
            </a:r>
            <a:r>
              <a:rPr lang="en-US" sz="4000" dirty="0">
                <a:solidFill>
                  <a:srgbClr val="324959"/>
                </a:solidFill>
              </a:rPr>
              <a:t> (Horror and Disaster upon the earth)</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395288" indent="-395288"/>
            <a:r>
              <a:rPr lang="en-US" sz="4000" b="1" dirty="0">
                <a:solidFill>
                  <a:srgbClr val="324959"/>
                </a:solidFill>
              </a:rPr>
              <a:t>Sorrow </a:t>
            </a:r>
            <a:r>
              <a:rPr lang="en-US" sz="4000" dirty="0">
                <a:solidFill>
                  <a:srgbClr val="324959"/>
                </a:solidFill>
              </a:rPr>
              <a:t>(these works of God upon the earth did not bring the desired result… the repentance of men)</a:t>
            </a:r>
          </a:p>
        </p:txBody>
      </p:sp>
    </p:spTree>
    <p:extLst>
      <p:ext uri="{BB962C8B-B14F-4D97-AF65-F5344CB8AC3E}">
        <p14:creationId xmlns:p14="http://schemas.microsoft.com/office/powerpoint/2010/main" val="287010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This scene (the sounding of the trumpets) consists of a series of severe chastisements to the wicked of the world for their sins.</a:t>
            </a:r>
          </a:p>
          <a:p>
            <a:pPr marL="519113" indent="-519113">
              <a:buFont typeface="Arial" panose="020B0604020202020204" pitchFamily="34" charset="0"/>
              <a:buChar char="•"/>
            </a:pPr>
            <a:r>
              <a:rPr lang="en-US" sz="4000" dirty="0">
                <a:solidFill>
                  <a:srgbClr val="324959"/>
                </a:solidFill>
              </a:rPr>
              <a:t>God avenges the blood of His saints.  In His righteousness, he brings judgment upon the wicked.</a:t>
            </a:r>
          </a:p>
          <a:p>
            <a:pPr marL="519113" indent="-519113">
              <a:buFont typeface="Arial" panose="020B0604020202020204" pitchFamily="34" charset="0"/>
              <a:buChar char="•"/>
            </a:pPr>
            <a:r>
              <a:rPr lang="en-US" sz="4000" dirty="0">
                <a:solidFill>
                  <a:srgbClr val="324959"/>
                </a:solidFill>
              </a:rPr>
              <a:t>The purpose of these chastisements is to bring the wicked to repentance.  Though, on this occasion, they refused to repent (9:20-21)</a:t>
            </a:r>
          </a:p>
        </p:txBody>
      </p:sp>
    </p:spTree>
    <p:extLst>
      <p:ext uri="{BB962C8B-B14F-4D97-AF65-F5344CB8AC3E}">
        <p14:creationId xmlns:p14="http://schemas.microsoft.com/office/powerpoint/2010/main" val="2479668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God would respond to their prayers, by chastising the wicked who persecuted them</a:t>
            </a:r>
            <a:r>
              <a:rPr lang="en-US" sz="4000" kern="1200" dirty="0">
                <a:solidFill>
                  <a:srgbClr val="324959"/>
                </a:solidFill>
                <a:effectLst/>
                <a:latin typeface="+mn-lt"/>
                <a:ea typeface="+mn-ea"/>
                <a:cs typeface="+mn-cs"/>
              </a:rPr>
              <a:t>.</a:t>
            </a:r>
          </a:p>
          <a:p>
            <a:pPr marL="519113" indent="-519113">
              <a:buFont typeface="Arial" panose="020B0604020202020204" pitchFamily="34" charset="0"/>
              <a:buChar char="•"/>
            </a:pPr>
            <a:r>
              <a:rPr lang="en-US" sz="4000" dirty="0">
                <a:solidFill>
                  <a:srgbClr val="324959"/>
                </a:solidFill>
              </a:rPr>
              <a:t>This chastisement was to bring men to repentance</a:t>
            </a: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God hears our prayers, as we cry out and petition Him for relief.</a:t>
            </a:r>
          </a:p>
          <a:p>
            <a:pPr marL="395288" indent="-395288"/>
            <a:r>
              <a:rPr lang="en-US" sz="4000" dirty="0">
                <a:solidFill>
                  <a:srgbClr val="324959"/>
                </a:solidFill>
              </a:rPr>
              <a:t>God, not men are in control.</a:t>
            </a:r>
          </a:p>
          <a:p>
            <a:pPr marL="395288" indent="-395288"/>
            <a:r>
              <a:rPr lang="en-US" sz="4000" dirty="0">
                <a:solidFill>
                  <a:srgbClr val="324959"/>
                </a:solidFill>
              </a:rPr>
              <a:t>If God chastises us, we should repent!</a:t>
            </a:r>
          </a:p>
        </p:txBody>
      </p:sp>
    </p:spTree>
    <p:extLst>
      <p:ext uri="{BB962C8B-B14F-4D97-AF65-F5344CB8AC3E}">
        <p14:creationId xmlns:p14="http://schemas.microsoft.com/office/powerpoint/2010/main" val="181796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Char. &amp; Symbols (1)</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Seal (8:1)</a:t>
            </a:r>
          </a:p>
          <a:p>
            <a:pPr marL="519113" indent="-519113">
              <a:spcBef>
                <a:spcPts val="0"/>
              </a:spcBef>
              <a:buFont typeface="Arial" panose="020B0604020202020204" pitchFamily="34" charset="0"/>
              <a:buChar char="•"/>
            </a:pPr>
            <a:r>
              <a:rPr lang="en-US" sz="4000" dirty="0">
                <a:solidFill>
                  <a:srgbClr val="324959"/>
                </a:solidFill>
              </a:rPr>
              <a:t>Silence (8:1)</a:t>
            </a:r>
          </a:p>
          <a:p>
            <a:pPr marL="519113" indent="-519113">
              <a:spcBef>
                <a:spcPts val="0"/>
              </a:spcBef>
              <a:buFont typeface="Arial" panose="020B0604020202020204" pitchFamily="34" charset="0"/>
              <a:buChar char="•"/>
            </a:pPr>
            <a:r>
              <a:rPr lang="en-US" sz="4000" dirty="0">
                <a:solidFill>
                  <a:srgbClr val="324959"/>
                </a:solidFill>
              </a:rPr>
              <a:t>Seven (8:2,6)</a:t>
            </a:r>
          </a:p>
          <a:p>
            <a:pPr marL="519113" indent="-519113">
              <a:spcBef>
                <a:spcPts val="0"/>
              </a:spcBef>
              <a:buFont typeface="Arial" panose="020B0604020202020204" pitchFamily="34" charset="0"/>
              <a:buChar char="•"/>
            </a:pPr>
            <a:r>
              <a:rPr lang="en-US" sz="4000" dirty="0">
                <a:solidFill>
                  <a:srgbClr val="324959"/>
                </a:solidFill>
              </a:rPr>
              <a:t>Angels (8:2)</a:t>
            </a:r>
          </a:p>
          <a:p>
            <a:pPr marL="519113" indent="-519113">
              <a:spcBef>
                <a:spcPts val="0"/>
              </a:spcBef>
              <a:buFont typeface="Arial" panose="020B0604020202020204" pitchFamily="34" charset="0"/>
              <a:buChar char="•"/>
            </a:pPr>
            <a:r>
              <a:rPr lang="en-US" sz="4000" dirty="0">
                <a:solidFill>
                  <a:srgbClr val="324959"/>
                </a:solidFill>
              </a:rPr>
              <a:t>Trumpets (8:2,6,13)</a:t>
            </a:r>
          </a:p>
          <a:p>
            <a:pPr marL="519113" indent="-519113">
              <a:spcBef>
                <a:spcPts val="0"/>
              </a:spcBef>
              <a:buFont typeface="Arial" panose="020B0604020202020204" pitchFamily="34" charset="0"/>
              <a:buChar char="•"/>
            </a:pPr>
            <a:r>
              <a:rPr lang="en-US" sz="4000" dirty="0">
                <a:solidFill>
                  <a:srgbClr val="324959"/>
                </a:solidFill>
              </a:rPr>
              <a:t>Golden Censer (8:3,5)</a:t>
            </a:r>
          </a:p>
          <a:p>
            <a:pPr marL="519113" indent="-519113">
              <a:spcBef>
                <a:spcPts val="0"/>
              </a:spcBef>
              <a:buFont typeface="Arial" panose="020B0604020202020204" pitchFamily="34" charset="0"/>
              <a:buChar char="•"/>
            </a:pPr>
            <a:r>
              <a:rPr lang="en-US" sz="4000" dirty="0">
                <a:solidFill>
                  <a:srgbClr val="324959"/>
                </a:solidFill>
              </a:rPr>
              <a:t>Much Incense (8:3,4)</a:t>
            </a:r>
          </a:p>
          <a:p>
            <a:pPr marL="519113" indent="-519113">
              <a:spcBef>
                <a:spcPts val="0"/>
              </a:spcBef>
              <a:buFont typeface="Arial" panose="020B0604020202020204" pitchFamily="34" charset="0"/>
              <a:buChar char="•"/>
            </a:pPr>
            <a:r>
              <a:rPr lang="en-US" sz="4000" dirty="0">
                <a:solidFill>
                  <a:srgbClr val="324959"/>
                </a:solidFill>
              </a:rPr>
              <a:t>Noises (8:5) (Thunder, lightning &amp; earthquake)</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519113" indent="-519113">
              <a:spcBef>
                <a:spcPts val="0"/>
              </a:spcBef>
              <a:buFont typeface="Arial" panose="020B0604020202020204" pitchFamily="34" charset="0"/>
              <a:buChar char="•"/>
            </a:pPr>
            <a:r>
              <a:rPr lang="en-US" sz="4000" dirty="0">
                <a:solidFill>
                  <a:srgbClr val="324959"/>
                </a:solidFill>
              </a:rPr>
              <a:t>To Sound/sounded (8:6,7,8,10,12; 9:1,13)</a:t>
            </a:r>
          </a:p>
          <a:p>
            <a:pPr marL="519113" indent="-519113">
              <a:spcBef>
                <a:spcPts val="0"/>
              </a:spcBef>
              <a:buFont typeface="Arial" panose="020B0604020202020204" pitchFamily="34" charset="0"/>
              <a:buChar char="•"/>
            </a:pPr>
            <a:r>
              <a:rPr lang="en-US" sz="4000" dirty="0">
                <a:solidFill>
                  <a:srgbClr val="324959"/>
                </a:solidFill>
              </a:rPr>
              <a:t>Hail &amp; fire, mingled with blood (8:7)</a:t>
            </a:r>
          </a:p>
          <a:p>
            <a:pPr marL="519113" indent="-519113">
              <a:spcBef>
                <a:spcPts val="0"/>
              </a:spcBef>
              <a:buFont typeface="Arial" panose="020B0604020202020204" pitchFamily="34" charset="0"/>
              <a:buChar char="•"/>
            </a:pPr>
            <a:r>
              <a:rPr lang="en-US" sz="4000" dirty="0">
                <a:solidFill>
                  <a:srgbClr val="324959"/>
                </a:solidFill>
              </a:rPr>
              <a:t>1/3 (8:7,9,11,12; 9:15,18)</a:t>
            </a:r>
          </a:p>
          <a:p>
            <a:pPr marL="519113" indent="-519113">
              <a:spcBef>
                <a:spcPts val="0"/>
              </a:spcBef>
              <a:buFont typeface="Arial" panose="020B0604020202020204" pitchFamily="34" charset="0"/>
              <a:buChar char="•"/>
            </a:pPr>
            <a:r>
              <a:rPr lang="en-US" sz="4000" dirty="0">
                <a:solidFill>
                  <a:srgbClr val="324959"/>
                </a:solidFill>
              </a:rPr>
              <a:t>Something like a big mountain burning with fire (8:8-9)</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264004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Char. &amp; Symbols (2)</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Great star (Wormwood) (8:10-11)</a:t>
            </a:r>
          </a:p>
          <a:p>
            <a:pPr marL="519113" indent="-519113">
              <a:spcBef>
                <a:spcPts val="0"/>
              </a:spcBef>
              <a:buFont typeface="Arial" panose="020B0604020202020204" pitchFamily="34" charset="0"/>
              <a:buChar char="•"/>
            </a:pPr>
            <a:r>
              <a:rPr lang="en-US" sz="4000" dirty="0">
                <a:solidFill>
                  <a:srgbClr val="324959"/>
                </a:solidFill>
              </a:rPr>
              <a:t>Three Woes (8:13)</a:t>
            </a:r>
          </a:p>
          <a:p>
            <a:pPr marL="519113" indent="-519113">
              <a:spcBef>
                <a:spcPts val="0"/>
              </a:spcBef>
              <a:buFont typeface="Arial" panose="020B0604020202020204" pitchFamily="34" charset="0"/>
              <a:buChar char="•"/>
            </a:pPr>
            <a:r>
              <a:rPr lang="en-US" sz="4000" dirty="0">
                <a:solidFill>
                  <a:srgbClr val="324959"/>
                </a:solidFill>
              </a:rPr>
              <a:t>Star fallen from heaven (9:1)</a:t>
            </a:r>
          </a:p>
          <a:p>
            <a:pPr marL="519113" indent="-519113">
              <a:spcBef>
                <a:spcPts val="0"/>
              </a:spcBef>
              <a:buFont typeface="Arial" panose="020B0604020202020204" pitchFamily="34" charset="0"/>
              <a:buChar char="•"/>
            </a:pPr>
            <a:r>
              <a:rPr lang="en-US" sz="4000" dirty="0">
                <a:solidFill>
                  <a:srgbClr val="324959"/>
                </a:solidFill>
              </a:rPr>
              <a:t>Bottomless pit (9:1,2,11)</a:t>
            </a:r>
          </a:p>
          <a:p>
            <a:pPr marL="519113" indent="-519113">
              <a:spcBef>
                <a:spcPts val="0"/>
              </a:spcBef>
              <a:buFont typeface="Arial" panose="020B0604020202020204" pitchFamily="34" charset="0"/>
              <a:buChar char="•"/>
            </a:pPr>
            <a:r>
              <a:rPr lang="en-US" sz="4000" dirty="0">
                <a:solidFill>
                  <a:srgbClr val="324959"/>
                </a:solidFill>
              </a:rPr>
              <a:t>Locusts (9:3-5,7-11)</a:t>
            </a:r>
          </a:p>
          <a:p>
            <a:pPr marL="519113" indent="-519113">
              <a:spcBef>
                <a:spcPts val="0"/>
              </a:spcBef>
              <a:buFont typeface="Arial" panose="020B0604020202020204" pitchFamily="34" charset="0"/>
              <a:buChar char="•"/>
            </a:pPr>
            <a:r>
              <a:rPr lang="en-US" sz="4000" dirty="0">
                <a:solidFill>
                  <a:srgbClr val="324959"/>
                </a:solidFill>
              </a:rPr>
              <a:t>Seal of God (9:4)</a:t>
            </a:r>
          </a:p>
          <a:p>
            <a:pPr marL="519113" indent="-519113">
              <a:spcBef>
                <a:spcPts val="0"/>
              </a:spcBef>
              <a:buFont typeface="Arial" panose="020B0604020202020204" pitchFamily="34" charset="0"/>
              <a:buChar char="•"/>
            </a:pPr>
            <a:r>
              <a:rPr lang="en-US" sz="4000" dirty="0">
                <a:solidFill>
                  <a:srgbClr val="324959"/>
                </a:solidFill>
              </a:rPr>
              <a:t>Angel of pit (9:11)</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519113" indent="-519113">
              <a:spcBef>
                <a:spcPts val="0"/>
              </a:spcBef>
              <a:buFont typeface="Arial" panose="020B0604020202020204" pitchFamily="34" charset="0"/>
              <a:buChar char="•"/>
            </a:pPr>
            <a:r>
              <a:rPr lang="en-US" sz="4000" dirty="0">
                <a:solidFill>
                  <a:srgbClr val="324959"/>
                </a:solidFill>
              </a:rPr>
              <a:t>Four horns (9:13)</a:t>
            </a:r>
          </a:p>
          <a:p>
            <a:pPr marL="519113" indent="-519113">
              <a:spcBef>
                <a:spcPts val="0"/>
              </a:spcBef>
              <a:buFont typeface="Arial" panose="020B0604020202020204" pitchFamily="34" charset="0"/>
              <a:buChar char="•"/>
            </a:pPr>
            <a:r>
              <a:rPr lang="en-US" sz="4000" dirty="0">
                <a:solidFill>
                  <a:srgbClr val="324959"/>
                </a:solidFill>
              </a:rPr>
              <a:t>Four (9:13,14,15)</a:t>
            </a:r>
          </a:p>
          <a:p>
            <a:pPr marL="519113" indent="-519113">
              <a:spcBef>
                <a:spcPts val="0"/>
              </a:spcBef>
              <a:buFont typeface="Arial" panose="020B0604020202020204" pitchFamily="34" charset="0"/>
              <a:buChar char="•"/>
            </a:pPr>
            <a:r>
              <a:rPr lang="en-US" sz="4000" dirty="0">
                <a:solidFill>
                  <a:srgbClr val="324959"/>
                </a:solidFill>
              </a:rPr>
              <a:t>River Euphrates (9:14)</a:t>
            </a:r>
          </a:p>
          <a:p>
            <a:pPr marL="519113" indent="-519113">
              <a:spcBef>
                <a:spcPts val="0"/>
              </a:spcBef>
              <a:buFont typeface="Arial" panose="020B0604020202020204" pitchFamily="34" charset="0"/>
              <a:buChar char="•"/>
            </a:pPr>
            <a:r>
              <a:rPr lang="en-US" sz="4000" dirty="0">
                <a:solidFill>
                  <a:srgbClr val="324959"/>
                </a:solidFill>
              </a:rPr>
              <a:t>200,000,000 (19:16)</a:t>
            </a:r>
          </a:p>
          <a:p>
            <a:pPr marL="519113" indent="-519113">
              <a:spcBef>
                <a:spcPts val="0"/>
              </a:spcBef>
              <a:buFont typeface="Arial" panose="020B0604020202020204" pitchFamily="34" charset="0"/>
              <a:buChar char="•"/>
            </a:pPr>
            <a:r>
              <a:rPr lang="en-US" sz="4000" dirty="0">
                <a:solidFill>
                  <a:srgbClr val="324959"/>
                </a:solidFill>
              </a:rPr>
              <a:t>Horsemen &amp; horses (9:16,17)</a:t>
            </a:r>
          </a:p>
          <a:p>
            <a:pPr marL="519113" indent="-519113">
              <a:spcBef>
                <a:spcPts val="0"/>
              </a:spcBef>
              <a:buFont typeface="Arial" panose="020B0604020202020204" pitchFamily="34" charset="0"/>
              <a:buChar char="•"/>
            </a:pPr>
            <a:r>
              <a:rPr lang="en-US" sz="4000" dirty="0">
                <a:solidFill>
                  <a:srgbClr val="324959"/>
                </a:solidFill>
              </a:rPr>
              <a:t>Red, blue, yellow (9:17)</a:t>
            </a:r>
          </a:p>
          <a:p>
            <a:pPr marL="519113" indent="-519113">
              <a:spcBef>
                <a:spcPts val="0"/>
              </a:spcBef>
              <a:buFont typeface="Arial" panose="020B0604020202020204" pitchFamily="34" charset="0"/>
              <a:buChar char="•"/>
            </a:pPr>
            <a:r>
              <a:rPr lang="en-US" sz="4000" dirty="0">
                <a:solidFill>
                  <a:srgbClr val="324959"/>
                </a:solidFill>
              </a:rPr>
              <a:t>Fire, smoke &amp; brimstone (9:18)</a:t>
            </a:r>
          </a:p>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90661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Char. &amp; Symbols (3)</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Tails like serpents (9:19)</a:t>
            </a:r>
          </a:p>
          <a:p>
            <a:pPr marL="519113" indent="-519113">
              <a:spcBef>
                <a:spcPts val="0"/>
              </a:spcBef>
              <a:buFont typeface="Arial" panose="020B0604020202020204" pitchFamily="34" charset="0"/>
              <a:buChar char="•"/>
            </a:pPr>
            <a:r>
              <a:rPr lang="en-US" sz="4000" dirty="0">
                <a:solidFill>
                  <a:srgbClr val="324959"/>
                </a:solidFill>
              </a:rPr>
              <a:t>Plagues (9:20)</a:t>
            </a:r>
          </a:p>
          <a:p>
            <a:pPr marL="519113" indent="-519113">
              <a:spcBef>
                <a:spcPts val="0"/>
              </a:spcBef>
              <a:buFont typeface="Arial" panose="020B0604020202020204" pitchFamily="34" charset="0"/>
              <a:buChar char="•"/>
            </a:pPr>
            <a:r>
              <a:rPr lang="en-US" sz="4000" dirty="0">
                <a:solidFill>
                  <a:srgbClr val="324959"/>
                </a:solidFill>
              </a:rPr>
              <a:t>Demons (9:20)</a:t>
            </a:r>
          </a:p>
          <a:p>
            <a:pPr marL="519113" indent="-519113">
              <a:spcBef>
                <a:spcPts val="0"/>
              </a:spcBef>
              <a:buFont typeface="Arial" panose="020B0604020202020204" pitchFamily="34" charset="0"/>
              <a:buChar char="•"/>
            </a:pPr>
            <a:r>
              <a:rPr lang="en-US" sz="4000" dirty="0">
                <a:solidFill>
                  <a:srgbClr val="324959"/>
                </a:solidFill>
              </a:rPr>
              <a:t>Idols (9:20)</a:t>
            </a:r>
          </a:p>
          <a:p>
            <a:pPr marL="519113" indent="-519113">
              <a:spcBef>
                <a:spcPts val="0"/>
              </a:spcBef>
              <a:buFont typeface="Arial" panose="020B0604020202020204" pitchFamily="34" charset="0"/>
              <a:buChar char="•"/>
            </a:pPr>
            <a:r>
              <a:rPr lang="en-US" sz="4000" dirty="0">
                <a:solidFill>
                  <a:srgbClr val="324959"/>
                </a:solidFill>
              </a:rPr>
              <a:t>Sorceries (9:21)</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0" indent="0">
              <a:spcBef>
                <a:spcPts val="0"/>
              </a:spcBef>
              <a:buNone/>
            </a:pPr>
            <a:endParaRPr lang="en-US" sz="4000" dirty="0">
              <a:solidFill>
                <a:srgbClr val="324959"/>
              </a:solidFill>
            </a:endParaRPr>
          </a:p>
        </p:txBody>
      </p:sp>
    </p:spTree>
    <p:extLst>
      <p:ext uri="{BB962C8B-B14F-4D97-AF65-F5344CB8AC3E}">
        <p14:creationId xmlns:p14="http://schemas.microsoft.com/office/powerpoint/2010/main" val="144133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6 (8:1-9:21)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The blowing of the first 6 trumpets heralded a coming of 6 different chastisements of God against those who are evil in the world.</a:t>
            </a:r>
          </a:p>
          <a:p>
            <a:pPr marL="519113" indent="-519113">
              <a:buFont typeface="Arial" panose="020B0604020202020204" pitchFamily="34" charset="0"/>
              <a:buChar char="•"/>
            </a:pPr>
            <a:r>
              <a:rPr lang="en-US" sz="4000" b="1" dirty="0">
                <a:solidFill>
                  <a:srgbClr val="324959"/>
                </a:solidFill>
              </a:rPr>
              <a:t>First 4 natural calamities</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Last two (woe 1 and woe 2) indicated great violence leading to misery, and the death of 1/3 of mankind.</a:t>
            </a:r>
          </a:p>
          <a:p>
            <a:pPr marL="519113" indent="-519113">
              <a:buFont typeface="Arial" panose="020B0604020202020204" pitchFamily="34" charset="0"/>
              <a:buChar char="•"/>
            </a:pPr>
            <a:r>
              <a:rPr lang="en-US" sz="4000" b="1" dirty="0">
                <a:solidFill>
                  <a:srgbClr val="324959"/>
                </a:solidFill>
              </a:rPr>
              <a:t>All from God to bring repentance. But, unsuccessful.</a:t>
            </a:r>
            <a:endParaRPr lang="en-US" sz="4000" dirty="0">
              <a:solidFill>
                <a:srgbClr val="324959"/>
              </a:solidFill>
            </a:endParaRPr>
          </a:p>
        </p:txBody>
      </p:sp>
    </p:spTree>
    <p:extLst>
      <p:ext uri="{BB962C8B-B14F-4D97-AF65-F5344CB8AC3E}">
        <p14:creationId xmlns:p14="http://schemas.microsoft.com/office/powerpoint/2010/main" val="1855011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How to Interpret Revelation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3"/>
            <a:ext cx="11379200" cy="5014687"/>
          </a:xfrm>
        </p:spPr>
        <p:txBody>
          <a:bodyPr>
            <a:noAutofit/>
          </a:bodyPr>
          <a:lstStyle/>
          <a:p>
            <a:r>
              <a:rPr lang="en-US" sz="4400" b="1" dirty="0">
                <a:solidFill>
                  <a:schemeClr val="accent1">
                    <a:lumMod val="20000"/>
                    <a:lumOff val="80000"/>
                  </a:schemeClr>
                </a:solidFill>
              </a:rPr>
              <a:t>Three Rules for Studying Apocalyptic Literature:</a:t>
            </a:r>
          </a:p>
          <a:p>
            <a:pPr marL="1028700" lvl="1" indent="-571500">
              <a:buFont typeface="Arial" panose="020B0604020202020204" pitchFamily="34" charset="0"/>
              <a:buChar char="•"/>
            </a:pPr>
            <a:r>
              <a:rPr lang="en-US" sz="4400" b="1" dirty="0">
                <a:solidFill>
                  <a:srgbClr val="FFFF00"/>
                </a:solidFill>
              </a:rPr>
              <a:t>Picture</a:t>
            </a:r>
            <a:r>
              <a:rPr lang="en-US" sz="4400" b="1" dirty="0">
                <a:solidFill>
                  <a:schemeClr val="bg1"/>
                </a:solidFill>
              </a:rPr>
              <a:t> </a:t>
            </a:r>
            <a:r>
              <a:rPr lang="en-US" sz="4400" b="1" dirty="0">
                <a:solidFill>
                  <a:schemeClr val="accent1">
                    <a:lumMod val="20000"/>
                    <a:lumOff val="80000"/>
                  </a:schemeClr>
                </a:solidFill>
              </a:rPr>
              <a:t>– </a:t>
            </a:r>
            <a:r>
              <a:rPr lang="en-US" sz="4400" dirty="0">
                <a:solidFill>
                  <a:schemeClr val="accent1">
                    <a:lumMod val="20000"/>
                    <a:lumOff val="80000"/>
                  </a:schemeClr>
                </a:solidFill>
              </a:rPr>
              <a:t>Close your eyes, and visualize the vision described</a:t>
            </a:r>
          </a:p>
          <a:p>
            <a:pPr marL="1028700" lvl="1" indent="-571500">
              <a:buFont typeface="Arial" panose="020B0604020202020204" pitchFamily="34" charset="0"/>
              <a:buChar char="•"/>
            </a:pPr>
            <a:r>
              <a:rPr lang="en-US" sz="4400" b="1" dirty="0">
                <a:solidFill>
                  <a:srgbClr val="FFFF00"/>
                </a:solidFill>
              </a:rPr>
              <a:t>Principle</a:t>
            </a:r>
            <a:r>
              <a:rPr lang="en-US" sz="4400" b="1" dirty="0">
                <a:solidFill>
                  <a:schemeClr val="accent1">
                    <a:lumMod val="20000"/>
                    <a:lumOff val="80000"/>
                  </a:schemeClr>
                </a:solidFill>
              </a:rPr>
              <a:t> – </a:t>
            </a:r>
            <a:r>
              <a:rPr lang="en-US" sz="4400" dirty="0">
                <a:solidFill>
                  <a:schemeClr val="accent1">
                    <a:lumMod val="20000"/>
                    <a:lumOff val="80000"/>
                  </a:schemeClr>
                </a:solidFill>
              </a:rPr>
              <a:t>Analyze the intended point</a:t>
            </a:r>
          </a:p>
          <a:p>
            <a:pPr marL="1028700" lvl="1" indent="-571500">
              <a:buFont typeface="Arial" panose="020B0604020202020204" pitchFamily="34" charset="0"/>
              <a:buChar char="•"/>
            </a:pPr>
            <a:r>
              <a:rPr lang="en-US" sz="4400" b="1" dirty="0">
                <a:solidFill>
                  <a:srgbClr val="FFFF00"/>
                </a:solidFill>
              </a:rPr>
              <a:t>Practice</a:t>
            </a:r>
            <a:r>
              <a:rPr lang="en-US" sz="4400" b="1" dirty="0">
                <a:solidFill>
                  <a:schemeClr val="accent1">
                    <a:lumMod val="20000"/>
                    <a:lumOff val="80000"/>
                  </a:schemeClr>
                </a:solidFill>
              </a:rPr>
              <a:t> – </a:t>
            </a:r>
            <a:r>
              <a:rPr lang="en-US" sz="4400" dirty="0">
                <a:solidFill>
                  <a:schemeClr val="accent1">
                    <a:lumMod val="20000"/>
                    <a:lumOff val="80000"/>
                  </a:schemeClr>
                </a:solidFill>
              </a:rPr>
              <a:t>Make application both to the original recipients of the message, then to us today.</a:t>
            </a:r>
          </a:p>
        </p:txBody>
      </p:sp>
      <p:sp>
        <p:nvSpPr>
          <p:cNvPr id="16" name="Left Brace 15">
            <a:extLst>
              <a:ext uri="{FF2B5EF4-FFF2-40B4-BE49-F238E27FC236}">
                <a16:creationId xmlns:a16="http://schemas.microsoft.com/office/drawing/2014/main" id="{6BFB8F54-FEC7-4B65-B13D-BB527ABFC638}"/>
              </a:ext>
            </a:extLst>
          </p:cNvPr>
          <p:cNvSpPr/>
          <p:nvPr/>
        </p:nvSpPr>
        <p:spPr>
          <a:xfrm>
            <a:off x="571500" y="2727959"/>
            <a:ext cx="300370" cy="2167891"/>
          </a:xfrm>
          <a:prstGeom prst="leftBrace">
            <a:avLst>
              <a:gd name="adj1" fmla="val 8333"/>
              <a:gd name="adj2" fmla="val 48958"/>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508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7 (10:1-11)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133108"/>
          </a:xfrm>
        </p:spPr>
        <p:txBody>
          <a:bodyPr>
            <a:noAutofit/>
          </a:bodyPr>
          <a:lstStyle/>
          <a:p>
            <a:pPr marL="519113" indent="-519113">
              <a:buFont typeface="Arial" panose="020B0604020202020204" pitchFamily="34" charset="0"/>
              <a:buChar char="•"/>
            </a:pPr>
            <a:r>
              <a:rPr lang="en-US" sz="4000" b="1" dirty="0">
                <a:solidFill>
                  <a:srgbClr val="324959"/>
                </a:solidFill>
              </a:rPr>
              <a:t>As always, when descriptions are given of heavenly beings interacting with God, there is AWE!</a:t>
            </a:r>
          </a:p>
          <a:p>
            <a:pPr marL="519113" indent="-519113">
              <a:buFont typeface="Arial" panose="020B0604020202020204" pitchFamily="34" charset="0"/>
              <a:buChar char="•"/>
            </a:pPr>
            <a:r>
              <a:rPr lang="en-US" sz="4000" b="1" dirty="0">
                <a:solidFill>
                  <a:srgbClr val="324959"/>
                </a:solidFill>
              </a:rPr>
              <a:t>IMPRESSED with the description of the mighty angel - </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401638" indent="0">
              <a:buNone/>
            </a:pPr>
            <a:r>
              <a:rPr lang="en-US" sz="4000" b="1" dirty="0">
                <a:solidFill>
                  <a:srgbClr val="324959"/>
                </a:solidFill>
              </a:rPr>
              <a:t>(His size, brightness, noise).</a:t>
            </a:r>
          </a:p>
          <a:p>
            <a:pPr marL="395288" indent="-395288"/>
            <a:r>
              <a:rPr lang="en-US" sz="4000" b="1" dirty="0">
                <a:solidFill>
                  <a:srgbClr val="324959"/>
                </a:solidFill>
              </a:rPr>
              <a:t>Apprehension and anticipation (no more delay!)</a:t>
            </a:r>
          </a:p>
          <a:p>
            <a:pPr marL="395288" indent="-395288"/>
            <a:r>
              <a:rPr lang="en-US" sz="4000" b="1" dirty="0">
                <a:solidFill>
                  <a:srgbClr val="324959"/>
                </a:solidFill>
              </a:rPr>
              <a:t>Curiosity (message of the 7 thunders, and the little book).</a:t>
            </a:r>
            <a:endParaRPr lang="en-US" sz="4000" dirty="0">
              <a:solidFill>
                <a:srgbClr val="324959"/>
              </a:solidFill>
            </a:endParaRPr>
          </a:p>
        </p:txBody>
      </p:sp>
    </p:spTree>
    <p:extLst>
      <p:ext uri="{BB962C8B-B14F-4D97-AF65-F5344CB8AC3E}">
        <p14:creationId xmlns:p14="http://schemas.microsoft.com/office/powerpoint/2010/main" val="365357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7 (10:1-11)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That God’s intervention was imminent. There would be “no more delay”</a:t>
            </a:r>
          </a:p>
          <a:p>
            <a:pPr marL="519113" indent="-519113">
              <a:buFont typeface="Arial" panose="020B0604020202020204" pitchFamily="34" charset="0"/>
              <a:buChar char="•"/>
            </a:pPr>
            <a:r>
              <a:rPr lang="en-US" sz="4000" dirty="0">
                <a:solidFill>
                  <a:srgbClr val="324959"/>
                </a:solidFill>
              </a:rPr>
              <a:t>That God has more forces that He can bring to bear, of which we know nothing. All we know is what God reveals.  It is enough, but it is not all!  His power and abilities are not strained by the opposition He faces.</a:t>
            </a:r>
          </a:p>
          <a:p>
            <a:pPr marL="519113" indent="-519113">
              <a:buFont typeface="Arial" panose="020B0604020202020204" pitchFamily="34" charset="0"/>
              <a:buChar char="•"/>
            </a:pPr>
            <a:r>
              <a:rPr lang="en-US" sz="4000" dirty="0">
                <a:solidFill>
                  <a:srgbClr val="324959"/>
                </a:solidFill>
              </a:rPr>
              <a:t>All that God had planned for the ungodly forces was about to be revealed (the mystery of God, cf. 7)</a:t>
            </a:r>
          </a:p>
        </p:txBody>
      </p:sp>
    </p:spTree>
    <p:extLst>
      <p:ext uri="{BB962C8B-B14F-4D97-AF65-F5344CB8AC3E}">
        <p14:creationId xmlns:p14="http://schemas.microsoft.com/office/powerpoint/2010/main" val="3598709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7 (10:1-11)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The warnings had sounded, and now God’s wrath was imminent.</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God is in control</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Their persecution would come to an end</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God bears long, but will judge the ungodly</a:t>
            </a:r>
          </a:p>
          <a:p>
            <a:pPr marL="395288" indent="-395288"/>
            <a:r>
              <a:rPr lang="en-US" sz="4000" dirty="0">
                <a:solidFill>
                  <a:srgbClr val="324959"/>
                </a:solidFill>
              </a:rPr>
              <a:t>God is in control!</a:t>
            </a:r>
          </a:p>
          <a:p>
            <a:pPr marL="395288" indent="-395288"/>
            <a:r>
              <a:rPr lang="en-US" sz="4000" dirty="0">
                <a:solidFill>
                  <a:srgbClr val="324959"/>
                </a:solidFill>
              </a:rPr>
              <a:t>Our distress, though it weighs upon us, is “but for a moment”</a:t>
            </a:r>
          </a:p>
        </p:txBody>
      </p:sp>
    </p:spTree>
    <p:extLst>
      <p:ext uri="{BB962C8B-B14F-4D97-AF65-F5344CB8AC3E}">
        <p14:creationId xmlns:p14="http://schemas.microsoft.com/office/powerpoint/2010/main" val="1655954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7 (10:1-11)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Mighty Angel (1)</a:t>
            </a:r>
          </a:p>
          <a:p>
            <a:pPr marL="519113" indent="-519113">
              <a:spcBef>
                <a:spcPts val="0"/>
              </a:spcBef>
              <a:buFont typeface="Arial" panose="020B0604020202020204" pitchFamily="34" charset="0"/>
              <a:buChar char="•"/>
            </a:pPr>
            <a:r>
              <a:rPr lang="en-US" sz="4000" b="1" dirty="0">
                <a:solidFill>
                  <a:srgbClr val="324959"/>
                </a:solidFill>
              </a:rPr>
              <a:t>Description: </a:t>
            </a:r>
            <a:r>
              <a:rPr lang="en-US" sz="4000" dirty="0">
                <a:solidFill>
                  <a:srgbClr val="324959"/>
                </a:solidFill>
              </a:rPr>
              <a:t>Rainbow, Cloud, Sun, Pillars of fire (1)</a:t>
            </a:r>
          </a:p>
          <a:p>
            <a:pPr marL="519113" indent="-519113">
              <a:spcBef>
                <a:spcPts val="0"/>
              </a:spcBef>
              <a:buFont typeface="Arial" panose="020B0604020202020204" pitchFamily="34" charset="0"/>
              <a:buChar char="•"/>
            </a:pPr>
            <a:r>
              <a:rPr lang="en-US" sz="4000" dirty="0">
                <a:solidFill>
                  <a:srgbClr val="324959"/>
                </a:solidFill>
              </a:rPr>
              <a:t>Little Book (2,8,9,10)</a:t>
            </a:r>
          </a:p>
          <a:p>
            <a:pPr marL="519113" indent="-519113">
              <a:spcBef>
                <a:spcPts val="0"/>
              </a:spcBef>
              <a:buFont typeface="Arial" panose="020B0604020202020204" pitchFamily="34" charset="0"/>
              <a:buChar char="•"/>
            </a:pPr>
            <a:r>
              <a:rPr lang="en-US" sz="4000" dirty="0">
                <a:solidFill>
                  <a:srgbClr val="324959"/>
                </a:solidFill>
              </a:rPr>
              <a:t>Lion Roar (3)</a:t>
            </a:r>
          </a:p>
          <a:p>
            <a:pPr marL="519113" indent="-519113">
              <a:spcBef>
                <a:spcPts val="0"/>
              </a:spcBef>
              <a:buFont typeface="Arial" panose="020B0604020202020204" pitchFamily="34" charset="0"/>
              <a:buChar char="•"/>
            </a:pPr>
            <a:r>
              <a:rPr lang="en-US" sz="4000" dirty="0">
                <a:solidFill>
                  <a:srgbClr val="324959"/>
                </a:solidFill>
              </a:rPr>
              <a:t>Seven Thunders (3,4)</a:t>
            </a:r>
          </a:p>
          <a:p>
            <a:pPr marL="519113" indent="-519113">
              <a:spcBef>
                <a:spcPts val="0"/>
              </a:spcBef>
              <a:buFont typeface="Arial" panose="020B0604020202020204" pitchFamily="34" charset="0"/>
              <a:buChar char="•"/>
            </a:pPr>
            <a:r>
              <a:rPr lang="en-US" sz="4000" dirty="0">
                <a:solidFill>
                  <a:srgbClr val="324959"/>
                </a:solidFill>
              </a:rPr>
              <a:t>Mystery of God (7)</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112527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7 (10:1-11)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The interlude between the sixth and seven seals showed that the faithful of God were not forgotten even in the midst of persecution (chapter 7)</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The interlude between the sixth and seven trumpets assure that the witness of truth continues unabated and victorious (this will continue into chapter 11)</a:t>
            </a:r>
            <a:endParaRPr lang="en-US" sz="4000" dirty="0">
              <a:solidFill>
                <a:srgbClr val="324959"/>
              </a:solidFill>
            </a:endParaRPr>
          </a:p>
        </p:txBody>
      </p:sp>
    </p:spTree>
    <p:extLst>
      <p:ext uri="{BB962C8B-B14F-4D97-AF65-F5344CB8AC3E}">
        <p14:creationId xmlns:p14="http://schemas.microsoft.com/office/powerpoint/2010/main" val="156725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4526061"/>
          </a:xfrm>
        </p:spPr>
        <p:txBody>
          <a:bodyPr>
            <a:normAutofit lnSpcReduction="10000"/>
          </a:bodyPr>
          <a:lstStyle/>
          <a:p>
            <a:pPr marL="519113" indent="-519113">
              <a:buFont typeface="Arial" panose="020B0604020202020204" pitchFamily="34" charset="0"/>
              <a:buChar char="•"/>
            </a:pPr>
            <a:r>
              <a:rPr lang="en-US" sz="4000" b="1" dirty="0">
                <a:solidFill>
                  <a:srgbClr val="324959"/>
                </a:solidFill>
              </a:rPr>
              <a:t>Significance of God’s temple, and the Gentile court.</a:t>
            </a:r>
          </a:p>
          <a:p>
            <a:pPr marL="519113" indent="-519113">
              <a:buFont typeface="Arial" panose="020B0604020202020204" pitchFamily="34" charset="0"/>
              <a:buChar char="•"/>
            </a:pPr>
            <a:r>
              <a:rPr lang="en-US" sz="4000" b="1" dirty="0">
                <a:solidFill>
                  <a:srgbClr val="324959"/>
                </a:solidFill>
              </a:rPr>
              <a:t>The persecution of the holy city will continue for 3.5 years</a:t>
            </a:r>
          </a:p>
          <a:p>
            <a:pPr marL="519113" indent="-519113">
              <a:buFont typeface="Arial" panose="020B0604020202020204" pitchFamily="34" charset="0"/>
              <a:buChar char="•"/>
            </a:pPr>
            <a:r>
              <a:rPr lang="en-US" sz="4000" b="1" dirty="0">
                <a:solidFill>
                  <a:srgbClr val="324959"/>
                </a:solidFill>
              </a:rPr>
              <a:t>Amazed at the courage &amp; steadfastness of the</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lnSpcReduction="10000"/>
          </a:bodyPr>
          <a:lstStyle/>
          <a:p>
            <a:pPr marL="409575" indent="0">
              <a:buNone/>
            </a:pPr>
            <a:r>
              <a:rPr lang="en-US" sz="4000" b="1" dirty="0">
                <a:solidFill>
                  <a:srgbClr val="324959"/>
                </a:solidFill>
              </a:rPr>
              <a:t>two witnesses, pro-claiming God’s message through this time.</a:t>
            </a:r>
          </a:p>
          <a:p>
            <a:pPr marL="395288" indent="-395288"/>
            <a:r>
              <a:rPr lang="en-US" sz="4000" b="1" dirty="0">
                <a:solidFill>
                  <a:srgbClr val="324959"/>
                </a:solidFill>
              </a:rPr>
              <a:t>Despair &amp; Rejoicing at death and resurrection of the two witnesses</a:t>
            </a:r>
          </a:p>
          <a:p>
            <a:pPr marL="395288" indent="-395288"/>
            <a:r>
              <a:rPr lang="en-US" sz="4000" b="1" dirty="0">
                <a:solidFill>
                  <a:srgbClr val="324959"/>
                </a:solidFill>
              </a:rPr>
              <a:t>Rejoicing and </a:t>
            </a:r>
            <a:r>
              <a:rPr lang="en-US" sz="4000" b="1" dirty="0" err="1">
                <a:solidFill>
                  <a:srgbClr val="324959"/>
                </a:solidFill>
              </a:rPr>
              <a:t>confi-dence</a:t>
            </a:r>
            <a:r>
              <a:rPr lang="en-US" sz="4000" b="1" dirty="0">
                <a:solidFill>
                  <a:srgbClr val="324959"/>
                </a:solidFill>
              </a:rPr>
              <a:t> at the 7</a:t>
            </a:r>
            <a:r>
              <a:rPr lang="en-US" sz="4000" b="1" baseline="30000" dirty="0">
                <a:solidFill>
                  <a:srgbClr val="324959"/>
                </a:solidFill>
              </a:rPr>
              <a:t>th</a:t>
            </a:r>
            <a:r>
              <a:rPr lang="en-US" sz="4000" b="1" dirty="0">
                <a:solidFill>
                  <a:srgbClr val="324959"/>
                </a:solidFill>
              </a:rPr>
              <a:t> trumpet. </a:t>
            </a:r>
            <a:endParaRPr lang="en-US" sz="4000" dirty="0">
              <a:solidFill>
                <a:srgbClr val="324959"/>
              </a:solidFill>
            </a:endParaRPr>
          </a:p>
        </p:txBody>
      </p:sp>
    </p:spTree>
    <p:extLst>
      <p:ext uri="{BB962C8B-B14F-4D97-AF65-F5344CB8AC3E}">
        <p14:creationId xmlns:p14="http://schemas.microsoft.com/office/powerpoint/2010/main" val="385904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This chapter contains a brief summary of the judgments that were coming against the wicked.</a:t>
            </a:r>
          </a:p>
          <a:p>
            <a:pPr marL="519113" indent="-519113">
              <a:buFont typeface="Arial" panose="020B0604020202020204" pitchFamily="34" charset="0"/>
              <a:buChar char="•"/>
            </a:pPr>
            <a:r>
              <a:rPr lang="en-US" sz="4000" dirty="0">
                <a:solidFill>
                  <a:srgbClr val="324959"/>
                </a:solidFill>
              </a:rPr>
              <a:t>The battle commences between good and evil.  While it seems evil prospers, in the end, the righteous are vindicated by God</a:t>
            </a:r>
          </a:p>
          <a:p>
            <a:pPr marL="519113" indent="-519113">
              <a:buFont typeface="Arial" panose="020B0604020202020204" pitchFamily="34" charset="0"/>
              <a:buChar char="•"/>
            </a:pPr>
            <a:r>
              <a:rPr lang="en-US" sz="4000" dirty="0">
                <a:solidFill>
                  <a:srgbClr val="324959"/>
                </a:solidFill>
              </a:rPr>
              <a:t>The sounding of the 7</a:t>
            </a:r>
            <a:r>
              <a:rPr lang="en-US" sz="4000" baseline="30000" dirty="0">
                <a:solidFill>
                  <a:srgbClr val="324959"/>
                </a:solidFill>
              </a:rPr>
              <a:t>th</a:t>
            </a:r>
            <a:r>
              <a:rPr lang="en-US" sz="4000" dirty="0">
                <a:solidFill>
                  <a:srgbClr val="324959"/>
                </a:solidFill>
              </a:rPr>
              <a:t> trumpet (which will bring God’s wrath on the ungodly), announces the climax of the conflict before God’s throne.  God wins!</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3714440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God identifies those who are his</a:t>
            </a:r>
          </a:p>
          <a:p>
            <a:pPr marL="519113" indent="-519113">
              <a:buFont typeface="Arial" panose="020B0604020202020204" pitchFamily="34" charset="0"/>
              <a:buChar char="•"/>
            </a:pPr>
            <a:r>
              <a:rPr lang="en-US" sz="4000" kern="1200" dirty="0">
                <a:solidFill>
                  <a:srgbClr val="324959"/>
                </a:solidFill>
                <a:effectLst/>
                <a:latin typeface="+mn-lt"/>
                <a:ea typeface="+mn-ea"/>
                <a:cs typeface="+mn-cs"/>
              </a:rPr>
              <a:t>The battle will be difficult and hard, with seeming loss</a:t>
            </a:r>
          </a:p>
          <a:p>
            <a:pPr marL="519113" indent="-519113">
              <a:buFont typeface="Arial" panose="020B0604020202020204" pitchFamily="34" charset="0"/>
              <a:buChar char="•"/>
            </a:pPr>
            <a:r>
              <a:rPr lang="en-US" sz="4000" dirty="0">
                <a:solidFill>
                  <a:srgbClr val="324959"/>
                </a:solidFill>
              </a:rPr>
              <a:t>In the end, Ultimate victory</a:t>
            </a: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What identifies us is our measuring up to the (reed) God’s word.</a:t>
            </a:r>
          </a:p>
          <a:p>
            <a:pPr marL="395288" indent="-395288"/>
            <a:r>
              <a:rPr lang="en-US" sz="4000" dirty="0">
                <a:solidFill>
                  <a:srgbClr val="324959"/>
                </a:solidFill>
              </a:rPr>
              <a:t>The proclamation of truth does not silence the faithful</a:t>
            </a:r>
          </a:p>
          <a:p>
            <a:pPr marL="395288" indent="-395288"/>
            <a:r>
              <a:rPr lang="en-US" sz="4000" dirty="0">
                <a:solidFill>
                  <a:srgbClr val="324959"/>
                </a:solidFill>
              </a:rPr>
              <a:t>Reward to the saints</a:t>
            </a:r>
          </a:p>
        </p:txBody>
      </p:sp>
    </p:spTree>
    <p:extLst>
      <p:ext uri="{BB962C8B-B14F-4D97-AF65-F5344CB8AC3E}">
        <p14:creationId xmlns:p14="http://schemas.microsoft.com/office/powerpoint/2010/main" val="260678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Reed like a measuring rod (1)</a:t>
            </a:r>
          </a:p>
          <a:p>
            <a:pPr marL="519113" indent="-519113">
              <a:spcBef>
                <a:spcPts val="0"/>
              </a:spcBef>
              <a:buFont typeface="Arial" panose="020B0604020202020204" pitchFamily="34" charset="0"/>
              <a:buChar char="•"/>
            </a:pPr>
            <a:r>
              <a:rPr lang="en-US" sz="4000" dirty="0">
                <a:solidFill>
                  <a:srgbClr val="324959"/>
                </a:solidFill>
              </a:rPr>
              <a:t>Temple of God (1)</a:t>
            </a:r>
          </a:p>
          <a:p>
            <a:pPr marL="519113" indent="-519113">
              <a:spcBef>
                <a:spcPts val="0"/>
              </a:spcBef>
              <a:buFont typeface="Arial" panose="020B0604020202020204" pitchFamily="34" charset="0"/>
              <a:buChar char="•"/>
            </a:pPr>
            <a:r>
              <a:rPr lang="en-US" sz="4000" dirty="0">
                <a:solidFill>
                  <a:srgbClr val="324959"/>
                </a:solidFill>
              </a:rPr>
              <a:t>Outside court (2)</a:t>
            </a:r>
          </a:p>
          <a:p>
            <a:pPr marL="519113" indent="-519113">
              <a:spcBef>
                <a:spcPts val="0"/>
              </a:spcBef>
              <a:buFont typeface="Arial" panose="020B0604020202020204" pitchFamily="34" charset="0"/>
              <a:buChar char="•"/>
            </a:pPr>
            <a:r>
              <a:rPr lang="en-US" sz="4000" dirty="0">
                <a:solidFill>
                  <a:srgbClr val="324959"/>
                </a:solidFill>
              </a:rPr>
              <a:t>Holy City (2)</a:t>
            </a:r>
          </a:p>
          <a:p>
            <a:pPr marL="519113" indent="-519113">
              <a:spcBef>
                <a:spcPts val="0"/>
              </a:spcBef>
              <a:buFont typeface="Arial" panose="020B0604020202020204" pitchFamily="34" charset="0"/>
              <a:buChar char="•"/>
            </a:pPr>
            <a:r>
              <a:rPr lang="en-US" sz="4000" dirty="0">
                <a:solidFill>
                  <a:srgbClr val="324959"/>
                </a:solidFill>
              </a:rPr>
              <a:t>42 months (2)</a:t>
            </a:r>
          </a:p>
          <a:p>
            <a:pPr marL="519113" indent="-519113">
              <a:spcBef>
                <a:spcPts val="0"/>
              </a:spcBef>
              <a:buFont typeface="Arial" panose="020B0604020202020204" pitchFamily="34" charset="0"/>
              <a:buChar char="•"/>
            </a:pPr>
            <a:r>
              <a:rPr lang="en-US" sz="4000" dirty="0">
                <a:solidFill>
                  <a:srgbClr val="324959"/>
                </a:solidFill>
              </a:rPr>
              <a:t>Two witnesses (3)</a:t>
            </a:r>
          </a:p>
          <a:p>
            <a:pPr marL="519113" indent="-519113">
              <a:spcBef>
                <a:spcPts val="0"/>
              </a:spcBef>
              <a:buFont typeface="Arial" panose="020B0604020202020204" pitchFamily="34" charset="0"/>
              <a:buChar char="•"/>
            </a:pPr>
            <a:r>
              <a:rPr lang="en-US" sz="4000" dirty="0">
                <a:solidFill>
                  <a:srgbClr val="324959"/>
                </a:solidFill>
              </a:rPr>
              <a:t>1,260 days (3)</a:t>
            </a:r>
          </a:p>
          <a:p>
            <a:pPr marL="519113" indent="-519113">
              <a:spcBef>
                <a:spcPts val="0"/>
              </a:spcBef>
              <a:buFont typeface="Arial" panose="020B0604020202020204" pitchFamily="34" charset="0"/>
              <a:buChar char="•"/>
            </a:pPr>
            <a:r>
              <a:rPr lang="en-US" sz="4000" dirty="0">
                <a:solidFill>
                  <a:srgbClr val="324959"/>
                </a:solidFill>
              </a:rPr>
              <a:t>Two Olive trees (4)</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Two lampstands (4)</a:t>
            </a:r>
          </a:p>
          <a:p>
            <a:pPr marL="395288" indent="-395288">
              <a:spcBef>
                <a:spcPts val="0"/>
              </a:spcBef>
            </a:pPr>
            <a:r>
              <a:rPr lang="en-US" sz="4000" dirty="0">
                <a:solidFill>
                  <a:srgbClr val="324959"/>
                </a:solidFill>
              </a:rPr>
              <a:t>The beast (7)</a:t>
            </a:r>
          </a:p>
          <a:p>
            <a:pPr marL="395288" indent="-395288">
              <a:spcBef>
                <a:spcPts val="0"/>
              </a:spcBef>
            </a:pPr>
            <a:r>
              <a:rPr lang="en-US" sz="4000" dirty="0">
                <a:solidFill>
                  <a:srgbClr val="324959"/>
                </a:solidFill>
              </a:rPr>
              <a:t>Bottomless pit (7)</a:t>
            </a:r>
          </a:p>
          <a:p>
            <a:pPr marL="395288" indent="-395288">
              <a:spcBef>
                <a:spcPts val="0"/>
              </a:spcBef>
            </a:pPr>
            <a:r>
              <a:rPr lang="en-US" sz="4000" dirty="0">
                <a:solidFill>
                  <a:srgbClr val="324959"/>
                </a:solidFill>
              </a:rPr>
              <a:t>Great City/Sodom &amp; Egypt (8)</a:t>
            </a:r>
          </a:p>
          <a:p>
            <a:pPr marL="395288" indent="-395288">
              <a:spcBef>
                <a:spcPts val="0"/>
              </a:spcBef>
            </a:pPr>
            <a:r>
              <a:rPr lang="en-US" sz="4000" dirty="0">
                <a:solidFill>
                  <a:srgbClr val="324959"/>
                </a:solidFill>
              </a:rPr>
              <a:t>3.5 days (9)</a:t>
            </a:r>
          </a:p>
          <a:p>
            <a:pPr marL="395288" indent="-395288">
              <a:spcBef>
                <a:spcPts val="0"/>
              </a:spcBef>
            </a:pPr>
            <a:r>
              <a:rPr lang="en-US" sz="4000" dirty="0">
                <a:solidFill>
                  <a:srgbClr val="324959"/>
                </a:solidFill>
              </a:rPr>
              <a:t>Great earthquake (13)</a:t>
            </a:r>
          </a:p>
          <a:p>
            <a:pPr marL="395288" indent="-395288">
              <a:spcBef>
                <a:spcPts val="0"/>
              </a:spcBef>
            </a:pPr>
            <a:r>
              <a:rPr lang="en-US" sz="4000" dirty="0">
                <a:solidFill>
                  <a:srgbClr val="324959"/>
                </a:solidFill>
              </a:rPr>
              <a:t>1/10 of city (13)</a:t>
            </a:r>
          </a:p>
          <a:p>
            <a:pPr marL="395288" indent="-395288">
              <a:spcBef>
                <a:spcPts val="0"/>
              </a:spcBef>
            </a:pPr>
            <a:r>
              <a:rPr lang="en-US" sz="4000" dirty="0">
                <a:solidFill>
                  <a:srgbClr val="324959"/>
                </a:solidFill>
              </a:rPr>
              <a:t>7,000 (13)</a:t>
            </a:r>
          </a:p>
        </p:txBody>
      </p:sp>
    </p:spTree>
    <p:extLst>
      <p:ext uri="{BB962C8B-B14F-4D97-AF65-F5344CB8AC3E}">
        <p14:creationId xmlns:p14="http://schemas.microsoft.com/office/powerpoint/2010/main" val="246653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825837"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Seventh angel (15)</a:t>
            </a:r>
          </a:p>
          <a:p>
            <a:pPr marL="519113" indent="-519113">
              <a:spcBef>
                <a:spcPts val="0"/>
              </a:spcBef>
              <a:buFont typeface="Arial" panose="020B0604020202020204" pitchFamily="34" charset="0"/>
              <a:buChar char="•"/>
            </a:pPr>
            <a:r>
              <a:rPr lang="en-US" sz="4000" dirty="0">
                <a:solidFill>
                  <a:srgbClr val="324959"/>
                </a:solidFill>
              </a:rPr>
              <a:t>Temple of God (19)</a:t>
            </a:r>
          </a:p>
          <a:p>
            <a:pPr marL="519113" indent="-519113">
              <a:spcBef>
                <a:spcPts val="0"/>
              </a:spcBef>
              <a:buFont typeface="Arial" panose="020B0604020202020204" pitchFamily="34" charset="0"/>
              <a:buChar char="•"/>
            </a:pPr>
            <a:r>
              <a:rPr lang="en-US" sz="4000" dirty="0">
                <a:solidFill>
                  <a:srgbClr val="324959"/>
                </a:solidFill>
              </a:rPr>
              <a:t>Ark of the Covenant (19)</a:t>
            </a:r>
          </a:p>
          <a:p>
            <a:pPr marL="519113" indent="-519113">
              <a:spcBef>
                <a:spcPts val="0"/>
              </a:spcBef>
              <a:buFont typeface="Arial" panose="020B0604020202020204" pitchFamily="34" charset="0"/>
              <a:buChar char="•"/>
            </a:pPr>
            <a:r>
              <a:rPr lang="en-US" sz="4000" dirty="0">
                <a:solidFill>
                  <a:srgbClr val="324959"/>
                </a:solidFill>
              </a:rPr>
              <a:t>Lightnings, noises, </a:t>
            </a:r>
            <a:r>
              <a:rPr lang="en-US" sz="4000" dirty="0" err="1">
                <a:solidFill>
                  <a:srgbClr val="324959"/>
                </a:solidFill>
              </a:rPr>
              <a:t>thunderings</a:t>
            </a:r>
            <a:r>
              <a:rPr lang="en-US" sz="4000" dirty="0">
                <a:solidFill>
                  <a:srgbClr val="324959"/>
                </a:solidFill>
              </a:rPr>
              <a:t>, an earthquake, and great hail (19)</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091390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normAutofit/>
          </a:bodyPr>
          <a:lstStyle/>
          <a:p>
            <a:pPr algn="ctr"/>
            <a:r>
              <a:rPr lang="en-US" cap="small" dirty="0">
                <a:solidFill>
                  <a:srgbClr val="324959"/>
                </a:solidFill>
                <a:latin typeface="Impact" panose="020B0806030902050204" pitchFamily="34" charset="0"/>
              </a:rPr>
              <a:t>The Structure of the Book of Revelation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420914" y="1843313"/>
            <a:ext cx="11379200" cy="5014687"/>
          </a:xfrm>
        </p:spPr>
        <p:txBody>
          <a:bodyPr>
            <a:noAutofit/>
          </a:bodyPr>
          <a:lstStyle/>
          <a:p>
            <a:pPr algn="ctr"/>
            <a:r>
              <a:rPr lang="en-US" sz="4800" b="1" dirty="0">
                <a:solidFill>
                  <a:schemeClr val="accent1">
                    <a:lumMod val="20000"/>
                    <a:lumOff val="80000"/>
                  </a:schemeClr>
                </a:solidFill>
              </a:rPr>
              <a:t>Seven Sections, falling into two groups</a:t>
            </a:r>
            <a:br>
              <a:rPr lang="en-US" sz="4800" b="1" dirty="0">
                <a:solidFill>
                  <a:schemeClr val="accent1">
                    <a:lumMod val="20000"/>
                    <a:lumOff val="80000"/>
                  </a:schemeClr>
                </a:solidFill>
              </a:rPr>
            </a:br>
            <a:r>
              <a:rPr lang="en-US" sz="4800" b="1" dirty="0">
                <a:solidFill>
                  <a:schemeClr val="accent1">
                    <a:lumMod val="20000"/>
                    <a:lumOff val="80000"/>
                  </a:schemeClr>
                </a:solidFill>
              </a:rPr>
              <a:t>(1-11; 12-22)</a:t>
            </a:r>
            <a:endParaRPr lang="en-US" sz="800" b="1" dirty="0">
              <a:solidFill>
                <a:schemeClr val="accent1">
                  <a:lumMod val="20000"/>
                  <a:lumOff val="80000"/>
                </a:schemeClr>
              </a:solidFill>
            </a:endParaRPr>
          </a:p>
          <a:p>
            <a:pPr algn="ctr"/>
            <a:endParaRPr lang="en-US" sz="800" b="1" dirty="0">
              <a:solidFill>
                <a:schemeClr val="accent1">
                  <a:lumMod val="20000"/>
                  <a:lumOff val="80000"/>
                </a:schemeClr>
              </a:solidFill>
            </a:endParaRPr>
          </a:p>
          <a:p>
            <a:r>
              <a:rPr lang="en-US" sz="4000" dirty="0">
                <a:solidFill>
                  <a:schemeClr val="accent1">
                    <a:lumMod val="20000"/>
                    <a:lumOff val="80000"/>
                  </a:schemeClr>
                </a:solidFill>
              </a:rPr>
              <a:t>     The book of Revelation recaps in symbolic language and vivid pictures the exact prose of the rest of scripture that predicts the kingdom, establishes its presence, and prophesies its deliverance to God in the end (cf. 1 Corinthians 15:25-28).</a:t>
            </a:r>
          </a:p>
        </p:txBody>
      </p:sp>
    </p:spTree>
    <p:extLst>
      <p:ext uri="{BB962C8B-B14F-4D97-AF65-F5344CB8AC3E}">
        <p14:creationId xmlns:p14="http://schemas.microsoft.com/office/powerpoint/2010/main" val="214588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8 (11:1-19)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Text</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Text</a:t>
            </a:r>
            <a:endParaRPr lang="en-US" sz="4000" dirty="0">
              <a:solidFill>
                <a:srgbClr val="324959"/>
              </a:solidFill>
            </a:endParaRPr>
          </a:p>
        </p:txBody>
      </p:sp>
      <p:graphicFrame>
        <p:nvGraphicFramePr>
          <p:cNvPr id="6" name="Table 6">
            <a:extLst>
              <a:ext uri="{FF2B5EF4-FFF2-40B4-BE49-F238E27FC236}">
                <a16:creationId xmlns:a16="http://schemas.microsoft.com/office/drawing/2014/main" id="{C4990ACA-B2EF-4AAA-9857-F6C6EF08F67E}"/>
              </a:ext>
            </a:extLst>
          </p:cNvPr>
          <p:cNvGraphicFramePr>
            <a:graphicFrameLocks noGrp="1"/>
          </p:cNvGraphicFramePr>
          <p:nvPr>
            <p:extLst>
              <p:ext uri="{D42A27DB-BD31-4B8C-83A1-F6EECF244321}">
                <p14:modId xmlns:p14="http://schemas.microsoft.com/office/powerpoint/2010/main" val="697718050"/>
              </p:ext>
            </p:extLst>
          </p:nvPr>
        </p:nvGraphicFramePr>
        <p:xfrm>
          <a:off x="387928" y="1478450"/>
          <a:ext cx="11416144" cy="5201376"/>
        </p:xfrm>
        <a:graphic>
          <a:graphicData uri="http://schemas.openxmlformats.org/drawingml/2006/table">
            <a:tbl>
              <a:tblPr firstRow="1" bandRow="1">
                <a:tableStyleId>{5C22544A-7EE6-4342-B048-85BDC9FD1C3A}</a:tableStyleId>
              </a:tblPr>
              <a:tblGrid>
                <a:gridCol w="5708072">
                  <a:extLst>
                    <a:ext uri="{9D8B030D-6E8A-4147-A177-3AD203B41FA5}">
                      <a16:colId xmlns:a16="http://schemas.microsoft.com/office/drawing/2014/main" val="2017243400"/>
                    </a:ext>
                  </a:extLst>
                </a:gridCol>
                <a:gridCol w="5708072">
                  <a:extLst>
                    <a:ext uri="{9D8B030D-6E8A-4147-A177-3AD203B41FA5}">
                      <a16:colId xmlns:a16="http://schemas.microsoft.com/office/drawing/2014/main" val="2047258711"/>
                    </a:ext>
                  </a:extLst>
                </a:gridCol>
              </a:tblGrid>
              <a:tr h="669636">
                <a:tc gridSpan="2">
                  <a:txBody>
                    <a:bodyPr/>
                    <a:lstStyle/>
                    <a:p>
                      <a:pPr algn="ctr"/>
                      <a:r>
                        <a:rPr lang="en-US" sz="4000" b="1" dirty="0"/>
                        <a:t>A Chronological  Summary of Revelation 11</a:t>
                      </a:r>
                    </a:p>
                  </a:txBody>
                  <a:tcPr/>
                </a:tc>
                <a:tc hMerge="1">
                  <a:txBody>
                    <a:bodyPr/>
                    <a:lstStyle/>
                    <a:p>
                      <a:endParaRPr lang="en-US" dirty="0"/>
                    </a:p>
                  </a:txBody>
                  <a:tcPr/>
                </a:tc>
                <a:extLst>
                  <a:ext uri="{0D108BD9-81ED-4DB2-BD59-A6C34878D82A}">
                    <a16:rowId xmlns:a16="http://schemas.microsoft.com/office/drawing/2014/main" val="924059231"/>
                  </a:ext>
                </a:extLst>
              </a:tr>
              <a:tr h="612896">
                <a:tc>
                  <a:txBody>
                    <a:bodyPr/>
                    <a:lstStyle/>
                    <a:p>
                      <a:r>
                        <a:rPr lang="en-US" sz="2400" b="1" dirty="0"/>
                        <a:t>11:1, Temple is measured</a:t>
                      </a:r>
                    </a:p>
                  </a:txBody>
                  <a:tcPr/>
                </a:tc>
                <a:tc>
                  <a:txBody>
                    <a:bodyPr/>
                    <a:lstStyle/>
                    <a:p>
                      <a:r>
                        <a:rPr lang="en-US" sz="2400" b="1" dirty="0"/>
                        <a:t>God’s property protected (Zech. 2:1-5)</a:t>
                      </a:r>
                    </a:p>
                  </a:txBody>
                  <a:tcPr/>
                </a:tc>
                <a:extLst>
                  <a:ext uri="{0D108BD9-81ED-4DB2-BD59-A6C34878D82A}">
                    <a16:rowId xmlns:a16="http://schemas.microsoft.com/office/drawing/2014/main" val="576613135"/>
                  </a:ext>
                </a:extLst>
              </a:tr>
              <a:tr h="612896">
                <a:tc>
                  <a:txBody>
                    <a:bodyPr/>
                    <a:lstStyle/>
                    <a:p>
                      <a:r>
                        <a:rPr lang="en-US" sz="2400" b="1" dirty="0"/>
                        <a:t>11:3, Holy City trodden</a:t>
                      </a:r>
                    </a:p>
                  </a:txBody>
                  <a:tcPr/>
                </a:tc>
                <a:tc>
                  <a:txBody>
                    <a:bodyPr/>
                    <a:lstStyle/>
                    <a:p>
                      <a:r>
                        <a:rPr lang="en-US" sz="2400" b="1" dirty="0"/>
                        <a:t>Church is persecuted (Heb. 12:22-23)</a:t>
                      </a:r>
                    </a:p>
                  </a:txBody>
                  <a:tcPr/>
                </a:tc>
                <a:extLst>
                  <a:ext uri="{0D108BD9-81ED-4DB2-BD59-A6C34878D82A}">
                    <a16:rowId xmlns:a16="http://schemas.microsoft.com/office/drawing/2014/main" val="427556765"/>
                  </a:ext>
                </a:extLst>
              </a:tr>
              <a:tr h="612896">
                <a:tc>
                  <a:txBody>
                    <a:bodyPr/>
                    <a:lstStyle/>
                    <a:p>
                      <a:r>
                        <a:rPr lang="en-US" sz="2400" b="1" dirty="0"/>
                        <a:t>11:3, Two witnesses prophesy</a:t>
                      </a:r>
                    </a:p>
                  </a:txBody>
                  <a:tcPr/>
                </a:tc>
                <a:tc>
                  <a:txBody>
                    <a:bodyPr/>
                    <a:lstStyle/>
                    <a:p>
                      <a:r>
                        <a:rPr lang="en-US" sz="2400" b="1" dirty="0"/>
                        <a:t>Gospel is preached (Jn. 15:26-27)</a:t>
                      </a:r>
                    </a:p>
                  </a:txBody>
                  <a:tcPr/>
                </a:tc>
                <a:extLst>
                  <a:ext uri="{0D108BD9-81ED-4DB2-BD59-A6C34878D82A}">
                    <a16:rowId xmlns:a16="http://schemas.microsoft.com/office/drawing/2014/main" val="2703110664"/>
                  </a:ext>
                </a:extLst>
              </a:tr>
              <a:tr h="612896">
                <a:tc>
                  <a:txBody>
                    <a:bodyPr/>
                    <a:lstStyle/>
                    <a:p>
                      <a:r>
                        <a:rPr lang="en-US" sz="2400" b="1" dirty="0"/>
                        <a:t>11:7, After testimony, Beast kills witnesses</a:t>
                      </a:r>
                    </a:p>
                  </a:txBody>
                  <a:tcPr/>
                </a:tc>
                <a:tc>
                  <a:txBody>
                    <a:bodyPr/>
                    <a:lstStyle/>
                    <a:p>
                      <a:r>
                        <a:rPr lang="en-US" sz="2400" b="1" dirty="0"/>
                        <a:t>Apparent victory of evil (Rev. 13:7, 15-17)</a:t>
                      </a:r>
                    </a:p>
                  </a:txBody>
                  <a:tcPr/>
                </a:tc>
                <a:extLst>
                  <a:ext uri="{0D108BD9-81ED-4DB2-BD59-A6C34878D82A}">
                    <a16:rowId xmlns:a16="http://schemas.microsoft.com/office/drawing/2014/main" val="336987585"/>
                  </a:ext>
                </a:extLst>
              </a:tr>
              <a:tr h="786095">
                <a:tc>
                  <a:txBody>
                    <a:bodyPr/>
                    <a:lstStyle/>
                    <a:p>
                      <a:r>
                        <a:rPr lang="en-US" sz="2400" b="1" dirty="0"/>
                        <a:t>11:8-10, Earth rejoices, abuses bodies 3.5 days</a:t>
                      </a:r>
                    </a:p>
                  </a:txBody>
                  <a:tcPr/>
                </a:tc>
                <a:tc>
                  <a:txBody>
                    <a:bodyPr/>
                    <a:lstStyle/>
                    <a:p>
                      <a:r>
                        <a:rPr lang="en-US" sz="2400" b="1" dirty="0"/>
                        <a:t>Apparent defeat of the Lord’s people</a:t>
                      </a:r>
                    </a:p>
                  </a:txBody>
                  <a:tcPr/>
                </a:tc>
                <a:extLst>
                  <a:ext uri="{0D108BD9-81ED-4DB2-BD59-A6C34878D82A}">
                    <a16:rowId xmlns:a16="http://schemas.microsoft.com/office/drawing/2014/main" val="3801819665"/>
                  </a:ext>
                </a:extLst>
              </a:tr>
              <a:tr h="612896">
                <a:tc>
                  <a:txBody>
                    <a:bodyPr/>
                    <a:lstStyle/>
                    <a:p>
                      <a:r>
                        <a:rPr lang="en-US" sz="2400" b="1" dirty="0"/>
                        <a:t>11:11-14, Witnesses rise &amp; ascent</a:t>
                      </a:r>
                    </a:p>
                  </a:txBody>
                  <a:tcPr/>
                </a:tc>
                <a:tc>
                  <a:txBody>
                    <a:bodyPr/>
                    <a:lstStyle/>
                    <a:p>
                      <a:r>
                        <a:rPr lang="en-US" sz="2400" b="1" dirty="0"/>
                        <a:t>Cause of Christ vindicated (Rev. 20; Dan. 7)</a:t>
                      </a:r>
                    </a:p>
                  </a:txBody>
                  <a:tcPr/>
                </a:tc>
                <a:extLst>
                  <a:ext uri="{0D108BD9-81ED-4DB2-BD59-A6C34878D82A}">
                    <a16:rowId xmlns:a16="http://schemas.microsoft.com/office/drawing/2014/main" val="678464755"/>
                  </a:ext>
                </a:extLst>
              </a:tr>
              <a:tr h="612896">
                <a:tc>
                  <a:txBody>
                    <a:bodyPr/>
                    <a:lstStyle/>
                    <a:p>
                      <a:r>
                        <a:rPr lang="en-US" sz="2400" b="1" dirty="0"/>
                        <a:t>11:15-19, 7</a:t>
                      </a:r>
                      <a:r>
                        <a:rPr lang="en-US" sz="2400" b="1" baseline="30000" dirty="0"/>
                        <a:t>th</a:t>
                      </a:r>
                      <a:r>
                        <a:rPr lang="en-US" sz="2400" b="1" dirty="0"/>
                        <a:t> trumpet sounds</a:t>
                      </a:r>
                    </a:p>
                  </a:txBody>
                  <a:tcPr/>
                </a:tc>
                <a:tc>
                  <a:txBody>
                    <a:bodyPr/>
                    <a:lstStyle/>
                    <a:p>
                      <a:r>
                        <a:rPr lang="en-US" sz="2400" b="1" dirty="0"/>
                        <a:t>Christ reigns as King of Kings (Eph. 1:20-23)</a:t>
                      </a:r>
                    </a:p>
                  </a:txBody>
                  <a:tcPr/>
                </a:tc>
                <a:extLst>
                  <a:ext uri="{0D108BD9-81ED-4DB2-BD59-A6C34878D82A}">
                    <a16:rowId xmlns:a16="http://schemas.microsoft.com/office/drawing/2014/main" val="3610752226"/>
                  </a:ext>
                </a:extLst>
              </a:tr>
            </a:tbl>
          </a:graphicData>
        </a:graphic>
      </p:graphicFrame>
    </p:spTree>
    <p:extLst>
      <p:ext uri="{BB962C8B-B14F-4D97-AF65-F5344CB8AC3E}">
        <p14:creationId xmlns:p14="http://schemas.microsoft.com/office/powerpoint/2010/main" val="2158230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006380"/>
          </a:xfrm>
        </p:spPr>
        <p:txBody>
          <a:bodyPr>
            <a:normAutofit/>
          </a:bodyPr>
          <a:lstStyle/>
          <a:p>
            <a:pPr marL="519113" indent="-519113">
              <a:buFont typeface="Arial" panose="020B0604020202020204" pitchFamily="34" charset="0"/>
              <a:buChar char="•"/>
            </a:pPr>
            <a:r>
              <a:rPr lang="en-US" sz="4000" b="1" dirty="0">
                <a:solidFill>
                  <a:srgbClr val="324959"/>
                </a:solidFill>
              </a:rPr>
              <a:t>Awe at the size of the conflict (Grand woman-Great dragon)</a:t>
            </a:r>
          </a:p>
          <a:p>
            <a:pPr marL="519113" indent="-519113">
              <a:buFont typeface="Arial" panose="020B0604020202020204" pitchFamily="34" charset="0"/>
              <a:buChar char="•"/>
            </a:pPr>
            <a:r>
              <a:rPr lang="en-US" sz="4000" b="1" dirty="0">
                <a:solidFill>
                  <a:srgbClr val="324959"/>
                </a:solidFill>
              </a:rPr>
              <a:t>Fear at the power of the dragon</a:t>
            </a:r>
          </a:p>
          <a:p>
            <a:pPr marL="519113" indent="-519113">
              <a:buFont typeface="Arial" panose="020B0604020202020204" pitchFamily="34" charset="0"/>
              <a:buChar char="•"/>
            </a:pPr>
            <a:r>
              <a:rPr lang="en-US" sz="4000" b="1" dirty="0">
                <a:solidFill>
                  <a:srgbClr val="324959"/>
                </a:solidFill>
              </a:rPr>
              <a:t>Gratitude for God’s intervention</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Enlightenment regarding the true scope of the conflict</a:t>
            </a:r>
          </a:p>
          <a:p>
            <a:pPr marL="573088" indent="-571500"/>
            <a:r>
              <a:rPr lang="en-US" sz="4000" b="1" dirty="0">
                <a:solidFill>
                  <a:srgbClr val="324959"/>
                </a:solidFill>
              </a:rPr>
              <a:t>Joy at the victory in heaven</a:t>
            </a:r>
          </a:p>
          <a:p>
            <a:pPr marL="573088" indent="-571500"/>
            <a:r>
              <a:rPr lang="en-US" sz="4000" b="1" dirty="0">
                <a:solidFill>
                  <a:srgbClr val="324959"/>
                </a:solidFill>
              </a:rPr>
              <a:t>Trepidation at the serpent’s persecution on the earth</a:t>
            </a:r>
            <a:endParaRPr lang="en-US" sz="4000" dirty="0">
              <a:solidFill>
                <a:srgbClr val="324959"/>
              </a:solidFill>
            </a:endParaRPr>
          </a:p>
        </p:txBody>
      </p:sp>
    </p:spTree>
    <p:extLst>
      <p:ext uri="{BB962C8B-B14F-4D97-AF65-F5344CB8AC3E}">
        <p14:creationId xmlns:p14="http://schemas.microsoft.com/office/powerpoint/2010/main" val="398555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A revealing of the underlying motivation for the persecution that Christians were experiencing.</a:t>
            </a:r>
          </a:p>
          <a:p>
            <a:pPr marL="519113" indent="-519113">
              <a:buFont typeface="Arial" panose="020B0604020202020204" pitchFamily="34" charset="0"/>
              <a:buChar char="•"/>
            </a:pPr>
            <a:r>
              <a:rPr lang="en-US" sz="4000" dirty="0">
                <a:solidFill>
                  <a:srgbClr val="324959"/>
                </a:solidFill>
              </a:rPr>
              <a:t>The underlying struggle is not merely an earthly conflict, but has its origin in heaven itself.</a:t>
            </a:r>
          </a:p>
          <a:p>
            <a:pPr marL="519113" indent="-519113">
              <a:buFont typeface="Arial" panose="020B0604020202020204" pitchFamily="34" charset="0"/>
              <a:buChar char="•"/>
            </a:pPr>
            <a:r>
              <a:rPr lang="en-US" sz="4000" dirty="0">
                <a:solidFill>
                  <a:srgbClr val="324959"/>
                </a:solidFill>
              </a:rPr>
              <a:t>The reason why victory is sure, is that the struggle ultimately is between God and Satan!</a:t>
            </a:r>
          </a:p>
          <a:p>
            <a:pPr marL="519113" indent="-519113">
              <a:buFont typeface="Arial" panose="020B0604020202020204" pitchFamily="34" charset="0"/>
              <a:buChar char="•"/>
            </a:pPr>
            <a:r>
              <a:rPr lang="en-US" sz="4000" dirty="0">
                <a:solidFill>
                  <a:srgbClr val="324959"/>
                </a:solidFill>
              </a:rPr>
              <a:t>The persecutions are not because the devil is winning, but because he is desperate!</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1200611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Think outside the box (physical existence)</a:t>
            </a:r>
          </a:p>
          <a:p>
            <a:pPr marL="519113" indent="-519113">
              <a:buFont typeface="Arial" panose="020B0604020202020204" pitchFamily="34" charset="0"/>
              <a:buChar char="•"/>
            </a:pPr>
            <a:r>
              <a:rPr lang="en-US" sz="4000" dirty="0">
                <a:solidFill>
                  <a:srgbClr val="324959"/>
                </a:solidFill>
              </a:rPr>
              <a:t>The faithful among God’s covenant people are protected by Him</a:t>
            </a:r>
          </a:p>
          <a:p>
            <a:pPr marL="519113" indent="-519113">
              <a:buFont typeface="Arial" panose="020B0604020202020204" pitchFamily="34" charset="0"/>
              <a:buChar char="•"/>
            </a:pPr>
            <a:r>
              <a:rPr lang="en-US" sz="4000" dirty="0">
                <a:solidFill>
                  <a:srgbClr val="324959"/>
                </a:solidFill>
              </a:rPr>
              <a:t>The Devil is to be feared</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Think outside the box (physical existence)</a:t>
            </a:r>
          </a:p>
          <a:p>
            <a:pPr marL="395288" indent="-395288"/>
            <a:r>
              <a:rPr lang="en-US" sz="4000" dirty="0">
                <a:solidFill>
                  <a:srgbClr val="324959"/>
                </a:solidFill>
              </a:rPr>
              <a:t>The faithful among God’s covenant people are protected by Him</a:t>
            </a:r>
          </a:p>
          <a:p>
            <a:pPr marL="395288" indent="-395288"/>
            <a:r>
              <a:rPr lang="en-US" sz="4000" dirty="0">
                <a:solidFill>
                  <a:srgbClr val="324959"/>
                </a:solidFill>
              </a:rPr>
              <a:t>The devil is to be feared</a:t>
            </a:r>
          </a:p>
        </p:txBody>
      </p:sp>
    </p:spTree>
    <p:extLst>
      <p:ext uri="{BB962C8B-B14F-4D97-AF65-F5344CB8AC3E}">
        <p14:creationId xmlns:p14="http://schemas.microsoft.com/office/powerpoint/2010/main" val="376948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Woman (1,4,6,13,14,15,16,17)</a:t>
            </a:r>
          </a:p>
          <a:p>
            <a:pPr marL="519113" indent="-519113">
              <a:spcBef>
                <a:spcPts val="0"/>
              </a:spcBef>
              <a:buFont typeface="Arial" panose="020B0604020202020204" pitchFamily="34" charset="0"/>
              <a:buChar char="•"/>
            </a:pPr>
            <a:r>
              <a:rPr lang="en-US" sz="4000" dirty="0">
                <a:solidFill>
                  <a:srgbClr val="324959"/>
                </a:solidFill>
              </a:rPr>
              <a:t>Garland/12 stars (1)</a:t>
            </a:r>
          </a:p>
          <a:p>
            <a:pPr marL="519113" indent="-519113">
              <a:spcBef>
                <a:spcPts val="0"/>
              </a:spcBef>
              <a:buFont typeface="Arial" panose="020B0604020202020204" pitchFamily="34" charset="0"/>
              <a:buChar char="•"/>
            </a:pPr>
            <a:r>
              <a:rPr lang="en-US" sz="4000" dirty="0">
                <a:solidFill>
                  <a:srgbClr val="324959"/>
                </a:solidFill>
              </a:rPr>
              <a:t>Male Child (1,4,5,13)</a:t>
            </a:r>
          </a:p>
          <a:p>
            <a:pPr marL="519113" indent="-519113">
              <a:spcBef>
                <a:spcPts val="0"/>
              </a:spcBef>
              <a:buFont typeface="Arial" panose="020B0604020202020204" pitchFamily="34" charset="0"/>
              <a:buChar char="•"/>
            </a:pPr>
            <a:r>
              <a:rPr lang="en-US" sz="4000" dirty="0">
                <a:solidFill>
                  <a:srgbClr val="324959"/>
                </a:solidFill>
              </a:rPr>
              <a:t>Fiery Red Dragon (3,4, 7,9,12,13,14,15,16,17)</a:t>
            </a:r>
          </a:p>
          <a:p>
            <a:pPr marL="519113" indent="-519113">
              <a:spcBef>
                <a:spcPts val="0"/>
              </a:spcBef>
              <a:buFont typeface="Arial" panose="020B0604020202020204" pitchFamily="34" charset="0"/>
              <a:buChar char="•"/>
            </a:pPr>
            <a:r>
              <a:rPr lang="en-US" sz="4000" dirty="0">
                <a:solidFill>
                  <a:srgbClr val="324959"/>
                </a:solidFill>
              </a:rPr>
              <a:t>7 heads/diadems (3)</a:t>
            </a:r>
          </a:p>
          <a:p>
            <a:pPr marL="519113" indent="-519113">
              <a:spcBef>
                <a:spcPts val="0"/>
              </a:spcBef>
              <a:buFont typeface="Arial" panose="020B0604020202020204" pitchFamily="34" charset="0"/>
              <a:buChar char="•"/>
            </a:pPr>
            <a:r>
              <a:rPr lang="en-US" sz="4000" dirty="0">
                <a:solidFill>
                  <a:srgbClr val="324959"/>
                </a:solidFill>
              </a:rPr>
              <a:t>10 Horns (3)</a:t>
            </a:r>
          </a:p>
          <a:p>
            <a:pPr marL="519113" indent="-519113">
              <a:spcBef>
                <a:spcPts val="0"/>
              </a:spcBef>
              <a:buFont typeface="Arial" panose="020B0604020202020204" pitchFamily="34" charset="0"/>
              <a:buChar char="•"/>
            </a:pPr>
            <a:r>
              <a:rPr lang="en-US" sz="4000" dirty="0">
                <a:solidFill>
                  <a:srgbClr val="324959"/>
                </a:solidFill>
              </a:rPr>
              <a:t>1/3 stars (4)</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Devour (4)</a:t>
            </a:r>
          </a:p>
          <a:p>
            <a:pPr marL="395288" indent="-395288">
              <a:spcBef>
                <a:spcPts val="0"/>
              </a:spcBef>
            </a:pPr>
            <a:r>
              <a:rPr lang="en-US" sz="4000" dirty="0">
                <a:solidFill>
                  <a:srgbClr val="324959"/>
                </a:solidFill>
              </a:rPr>
              <a:t>Rod of iron (5)</a:t>
            </a:r>
          </a:p>
          <a:p>
            <a:pPr marL="395288" indent="-395288">
              <a:spcBef>
                <a:spcPts val="0"/>
              </a:spcBef>
            </a:pPr>
            <a:r>
              <a:rPr lang="en-US" sz="4000" dirty="0">
                <a:solidFill>
                  <a:srgbClr val="324959"/>
                </a:solidFill>
              </a:rPr>
              <a:t>Wilderness (6,14)</a:t>
            </a:r>
          </a:p>
          <a:p>
            <a:pPr marL="395288" indent="-395288">
              <a:spcBef>
                <a:spcPts val="0"/>
              </a:spcBef>
            </a:pPr>
            <a:r>
              <a:rPr lang="en-US" sz="4000" dirty="0">
                <a:solidFill>
                  <a:srgbClr val="324959"/>
                </a:solidFill>
              </a:rPr>
              <a:t>1,260 Days (6)</a:t>
            </a:r>
          </a:p>
          <a:p>
            <a:pPr marL="395288" indent="-395288">
              <a:spcBef>
                <a:spcPts val="0"/>
              </a:spcBef>
            </a:pPr>
            <a:r>
              <a:rPr lang="en-US" sz="4000" dirty="0">
                <a:solidFill>
                  <a:srgbClr val="324959"/>
                </a:solidFill>
              </a:rPr>
              <a:t>Michael (7)</a:t>
            </a:r>
          </a:p>
          <a:p>
            <a:pPr marL="395288" indent="-395288">
              <a:spcBef>
                <a:spcPts val="0"/>
              </a:spcBef>
            </a:pPr>
            <a:r>
              <a:rPr lang="en-US" sz="4000" dirty="0">
                <a:solidFill>
                  <a:srgbClr val="324959"/>
                </a:solidFill>
              </a:rPr>
              <a:t>Cast to earth (9)</a:t>
            </a:r>
          </a:p>
          <a:p>
            <a:pPr marL="395288" indent="-395288">
              <a:spcBef>
                <a:spcPts val="0"/>
              </a:spcBef>
            </a:pPr>
            <a:r>
              <a:rPr lang="en-US" sz="4000" dirty="0">
                <a:solidFill>
                  <a:srgbClr val="324959"/>
                </a:solidFill>
              </a:rPr>
              <a:t>Wings of eagle (14)</a:t>
            </a:r>
          </a:p>
          <a:p>
            <a:pPr marL="395288" indent="-395288">
              <a:spcBef>
                <a:spcPts val="0"/>
              </a:spcBef>
            </a:pPr>
            <a:r>
              <a:rPr lang="en-US" sz="4000" dirty="0">
                <a:solidFill>
                  <a:srgbClr val="324959"/>
                </a:solidFill>
              </a:rPr>
              <a:t>Time, Times, ½ Time (14)</a:t>
            </a:r>
          </a:p>
          <a:p>
            <a:pPr marL="395288" indent="-395288">
              <a:spcBef>
                <a:spcPts val="0"/>
              </a:spcBef>
            </a:pPr>
            <a:r>
              <a:rPr lang="en-US" sz="4000" dirty="0">
                <a:solidFill>
                  <a:srgbClr val="324959"/>
                </a:solidFill>
              </a:rPr>
              <a:t>The flood (15,16)</a:t>
            </a:r>
          </a:p>
        </p:txBody>
      </p:sp>
    </p:spTree>
    <p:extLst>
      <p:ext uri="{BB962C8B-B14F-4D97-AF65-F5344CB8AC3E}">
        <p14:creationId xmlns:p14="http://schemas.microsoft.com/office/powerpoint/2010/main" val="2015247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Earth (16)</a:t>
            </a:r>
          </a:p>
          <a:p>
            <a:pPr marL="519113" indent="-519113">
              <a:spcBef>
                <a:spcPts val="0"/>
              </a:spcBef>
              <a:buFont typeface="Arial" panose="020B0604020202020204" pitchFamily="34" charset="0"/>
              <a:buChar char="•"/>
            </a:pPr>
            <a:r>
              <a:rPr lang="en-US" sz="4000" dirty="0">
                <a:solidFill>
                  <a:srgbClr val="324959"/>
                </a:solidFill>
              </a:rPr>
              <a:t>Make war (17)</a:t>
            </a:r>
          </a:p>
          <a:p>
            <a:pPr marL="519113" indent="-519113">
              <a:spcBef>
                <a:spcPts val="0"/>
              </a:spcBef>
              <a:buFont typeface="Arial" panose="020B0604020202020204" pitchFamily="34" charset="0"/>
              <a:buChar char="•"/>
            </a:pPr>
            <a:r>
              <a:rPr lang="en-US" sz="4000" dirty="0">
                <a:solidFill>
                  <a:srgbClr val="324959"/>
                </a:solidFill>
              </a:rPr>
              <a:t>Woman’s offspring (17)</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749638" cy="5133108"/>
          </a:xfrm>
        </p:spPr>
        <p:txBody>
          <a:bodyPr>
            <a:normAutofit/>
          </a:bodyPr>
          <a:lstStyle/>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3560302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9 (12:1-17)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519113" indent="-519113">
              <a:buFont typeface="Arial" panose="020B0604020202020204" pitchFamily="34" charset="0"/>
              <a:buChar char="•"/>
            </a:pPr>
            <a:r>
              <a:rPr lang="en-US" sz="4000" b="1" dirty="0">
                <a:solidFill>
                  <a:srgbClr val="324959"/>
                </a:solidFill>
              </a:rPr>
              <a:t>Chapter 12 reveals the scope of the conflict which had engulfed the faithful at that time.</a:t>
            </a:r>
          </a:p>
          <a:p>
            <a:pPr marL="519113" indent="-519113">
              <a:buFont typeface="Arial" panose="020B0604020202020204" pitchFamily="34" charset="0"/>
              <a:buChar char="•"/>
            </a:pPr>
            <a:r>
              <a:rPr lang="en-US" sz="4000" b="1" dirty="0">
                <a:solidFill>
                  <a:srgbClr val="324959"/>
                </a:solidFill>
              </a:rPr>
              <a:t>The three main characters:  Woman, Child &amp; Dragon</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The Devil is defeated in Heaven, and his remaining time is short.  He is desperate.</a:t>
            </a:r>
          </a:p>
          <a:p>
            <a:pPr marL="519113" indent="-519113">
              <a:buFont typeface="Arial" panose="020B0604020202020204" pitchFamily="34" charset="0"/>
              <a:buChar char="•"/>
            </a:pPr>
            <a:r>
              <a:rPr lang="en-US" sz="4000" b="1" dirty="0">
                <a:solidFill>
                  <a:srgbClr val="324959"/>
                </a:solidFill>
              </a:rPr>
              <a:t>The godly, who remain faithful to the end, will receive an eternal reward.</a:t>
            </a:r>
            <a:endParaRPr lang="en-US" sz="4000" dirty="0">
              <a:solidFill>
                <a:srgbClr val="324959"/>
              </a:solidFill>
            </a:endParaRPr>
          </a:p>
        </p:txBody>
      </p:sp>
    </p:spTree>
    <p:extLst>
      <p:ext uri="{BB962C8B-B14F-4D97-AF65-F5344CB8AC3E}">
        <p14:creationId xmlns:p14="http://schemas.microsoft.com/office/powerpoint/2010/main" val="342988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10 (13:1-10)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006380"/>
          </a:xfrm>
        </p:spPr>
        <p:txBody>
          <a:bodyPr>
            <a:normAutofit/>
          </a:bodyPr>
          <a:lstStyle/>
          <a:p>
            <a:pPr marL="519113" indent="-519113">
              <a:buFont typeface="Arial" panose="020B0604020202020204" pitchFamily="34" charset="0"/>
              <a:buChar char="•"/>
            </a:pPr>
            <a:r>
              <a:rPr lang="en-US" sz="4000" b="1" dirty="0">
                <a:solidFill>
                  <a:srgbClr val="324959"/>
                </a:solidFill>
              </a:rPr>
              <a:t>The description of this beast is very similar to the dragon (chap. 12)</a:t>
            </a:r>
          </a:p>
          <a:p>
            <a:pPr marL="519113" indent="-519113">
              <a:buFont typeface="Arial" panose="020B0604020202020204" pitchFamily="34" charset="0"/>
              <a:buChar char="•"/>
            </a:pPr>
            <a:r>
              <a:rPr lang="en-US" sz="4000" b="1" dirty="0">
                <a:solidFill>
                  <a:srgbClr val="324959"/>
                </a:solidFill>
              </a:rPr>
              <a:t>The beast represents political power</a:t>
            </a:r>
          </a:p>
          <a:p>
            <a:pPr marL="519113" indent="-519113">
              <a:buFont typeface="Arial" panose="020B0604020202020204" pitchFamily="34" charset="0"/>
              <a:buChar char="•"/>
            </a:pPr>
            <a:r>
              <a:rPr lang="en-US" sz="4000" b="1" dirty="0">
                <a:solidFill>
                  <a:srgbClr val="324959"/>
                </a:solidFill>
              </a:rPr>
              <a:t>This political power was worshiped by  men</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Revulsion at the description of the beast</a:t>
            </a:r>
          </a:p>
          <a:p>
            <a:pPr marL="573088" indent="-571500"/>
            <a:r>
              <a:rPr lang="en-US" sz="4000" b="1" dirty="0">
                <a:solidFill>
                  <a:srgbClr val="324959"/>
                </a:solidFill>
              </a:rPr>
              <a:t>Despair at the initial success in warring against the saints</a:t>
            </a:r>
          </a:p>
          <a:p>
            <a:pPr marL="573088" indent="-571500"/>
            <a:r>
              <a:rPr lang="en-US" sz="4000" b="1" dirty="0">
                <a:solidFill>
                  <a:srgbClr val="324959"/>
                </a:solidFill>
              </a:rPr>
              <a:t>Joy at the message of verses 9-10</a:t>
            </a:r>
            <a:endParaRPr lang="en-US" sz="4000" dirty="0">
              <a:solidFill>
                <a:srgbClr val="324959"/>
              </a:solidFill>
            </a:endParaRPr>
          </a:p>
        </p:txBody>
      </p:sp>
    </p:spTree>
    <p:extLst>
      <p:ext uri="{BB962C8B-B14F-4D97-AF65-F5344CB8AC3E}">
        <p14:creationId xmlns:p14="http://schemas.microsoft.com/office/powerpoint/2010/main" val="355913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10 (13:1-10)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The evil of the world powers that make war against the saints of God.</a:t>
            </a:r>
          </a:p>
          <a:p>
            <a:pPr marL="519113" indent="-519113">
              <a:buFont typeface="Arial" panose="020B0604020202020204" pitchFamily="34" charset="0"/>
              <a:buChar char="•"/>
            </a:pPr>
            <a:r>
              <a:rPr lang="en-US" sz="4000" dirty="0">
                <a:solidFill>
                  <a:srgbClr val="324959"/>
                </a:solidFill>
              </a:rPr>
              <a:t>The fact that we can expect such powers to have success in persecuting and even killing the saints.</a:t>
            </a:r>
          </a:p>
          <a:p>
            <a:pPr marL="519113" indent="-519113">
              <a:buFont typeface="Arial" panose="020B0604020202020204" pitchFamily="34" charset="0"/>
              <a:buChar char="•"/>
            </a:pPr>
            <a:r>
              <a:rPr lang="en-US" sz="4000" dirty="0">
                <a:solidFill>
                  <a:srgbClr val="324959"/>
                </a:solidFill>
              </a:rPr>
              <a:t>The credulous nature of worldly men that cause them to fall down and worship God’s opponents.</a:t>
            </a:r>
          </a:p>
          <a:p>
            <a:pPr marL="519113" indent="-519113">
              <a:buFont typeface="Arial" panose="020B0604020202020204" pitchFamily="34" charset="0"/>
              <a:buChar char="•"/>
            </a:pPr>
            <a:r>
              <a:rPr lang="en-US" sz="4000" dirty="0">
                <a:solidFill>
                  <a:srgbClr val="324959"/>
                </a:solidFill>
              </a:rPr>
              <a:t>Such evil and hurtful powers will be killed as they have killed others. With patience, we are victorious.  </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27808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10 (13:1-10)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Recognize the world to be the enemy. Us VS Them. (7-8)</a:t>
            </a:r>
          </a:p>
          <a:p>
            <a:pPr marL="519113" indent="-519113">
              <a:buFont typeface="Arial" panose="020B0604020202020204" pitchFamily="34" charset="0"/>
              <a:buChar char="•"/>
            </a:pPr>
            <a:r>
              <a:rPr lang="en-US" sz="4000" dirty="0">
                <a:solidFill>
                  <a:srgbClr val="324959"/>
                </a:solidFill>
              </a:rPr>
              <a:t>The saint will endure through patience and faith. (9-10)</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Recognize the world to be the enemy. Us VS Them. (7-8)</a:t>
            </a:r>
          </a:p>
          <a:p>
            <a:pPr marL="395288" indent="-395288"/>
            <a:r>
              <a:rPr lang="en-US" sz="4000" dirty="0">
                <a:solidFill>
                  <a:srgbClr val="324959"/>
                </a:solidFill>
              </a:rPr>
              <a:t>The saint will endure through patience and faith. (9-10)</a:t>
            </a:r>
          </a:p>
        </p:txBody>
      </p:sp>
    </p:spTree>
    <p:extLst>
      <p:ext uri="{BB962C8B-B14F-4D97-AF65-F5344CB8AC3E}">
        <p14:creationId xmlns:p14="http://schemas.microsoft.com/office/powerpoint/2010/main" val="104105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How Men Interpret Revelation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956930" y="1843314"/>
            <a:ext cx="10313582" cy="4302306"/>
          </a:xfrm>
        </p:spPr>
        <p:txBody>
          <a:bodyPr>
            <a:noAutofit/>
          </a:bodyPr>
          <a:lstStyle/>
          <a:p>
            <a:pPr marL="685800" indent="-685800">
              <a:buFont typeface="Arial" panose="020B0604020202020204" pitchFamily="34" charset="0"/>
              <a:buChar char="•"/>
            </a:pPr>
            <a:r>
              <a:rPr lang="en-US" sz="4800" b="1" dirty="0">
                <a:solidFill>
                  <a:schemeClr val="accent1">
                    <a:lumMod val="20000"/>
                    <a:lumOff val="80000"/>
                  </a:schemeClr>
                </a:solidFill>
              </a:rPr>
              <a:t>The Futurist Position</a:t>
            </a:r>
          </a:p>
          <a:p>
            <a:pPr marL="685800" indent="-685800">
              <a:buFont typeface="Arial" panose="020B0604020202020204" pitchFamily="34" charset="0"/>
              <a:buChar char="•"/>
            </a:pPr>
            <a:r>
              <a:rPr lang="en-US" sz="4800" b="1" dirty="0">
                <a:solidFill>
                  <a:schemeClr val="accent1">
                    <a:lumMod val="20000"/>
                    <a:lumOff val="80000"/>
                  </a:schemeClr>
                </a:solidFill>
              </a:rPr>
              <a:t>The Continuous Historical Position</a:t>
            </a:r>
          </a:p>
          <a:p>
            <a:pPr marL="685800" indent="-685800">
              <a:buFont typeface="Arial" panose="020B0604020202020204" pitchFamily="34" charset="0"/>
              <a:buChar char="•"/>
            </a:pPr>
            <a:r>
              <a:rPr lang="en-US" sz="4800" b="1" dirty="0">
                <a:solidFill>
                  <a:schemeClr val="accent1">
                    <a:lumMod val="20000"/>
                    <a:lumOff val="80000"/>
                  </a:schemeClr>
                </a:solidFill>
              </a:rPr>
              <a:t>The Philosophy of History Position</a:t>
            </a:r>
          </a:p>
          <a:p>
            <a:pPr marL="685800" indent="-685800">
              <a:buFont typeface="Arial" panose="020B0604020202020204" pitchFamily="34" charset="0"/>
              <a:buChar char="•"/>
            </a:pPr>
            <a:r>
              <a:rPr lang="en-US" sz="4800" b="1" dirty="0">
                <a:solidFill>
                  <a:schemeClr val="accent1">
                    <a:lumMod val="20000"/>
                    <a:lumOff val="80000"/>
                  </a:schemeClr>
                </a:solidFill>
              </a:rPr>
              <a:t>The Preterist Position</a:t>
            </a:r>
          </a:p>
          <a:p>
            <a:pPr marL="685800" indent="-685800">
              <a:buFont typeface="Arial" panose="020B0604020202020204" pitchFamily="34" charset="0"/>
              <a:buChar char="•"/>
            </a:pPr>
            <a:r>
              <a:rPr lang="en-US" sz="4800" b="1" dirty="0">
                <a:solidFill>
                  <a:schemeClr val="accent1">
                    <a:lumMod val="20000"/>
                    <a:lumOff val="80000"/>
                  </a:schemeClr>
                </a:solidFill>
              </a:rPr>
              <a:t>The Historical Background Position</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65809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10 (13:1-10)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Sea Beast (1)</a:t>
            </a:r>
          </a:p>
          <a:p>
            <a:pPr marL="519113" indent="-519113">
              <a:spcBef>
                <a:spcPts val="0"/>
              </a:spcBef>
              <a:buFont typeface="Arial" panose="020B0604020202020204" pitchFamily="34" charset="0"/>
              <a:buChar char="•"/>
            </a:pPr>
            <a:r>
              <a:rPr lang="en-US" sz="4000" dirty="0">
                <a:solidFill>
                  <a:srgbClr val="324959"/>
                </a:solidFill>
              </a:rPr>
              <a:t>7 Heads (1)</a:t>
            </a:r>
          </a:p>
          <a:p>
            <a:pPr marL="519113" indent="-519113">
              <a:spcBef>
                <a:spcPts val="0"/>
              </a:spcBef>
              <a:buFont typeface="Arial" panose="020B0604020202020204" pitchFamily="34" charset="0"/>
              <a:buChar char="•"/>
            </a:pPr>
            <a:r>
              <a:rPr lang="en-US" sz="4000" dirty="0">
                <a:solidFill>
                  <a:srgbClr val="324959"/>
                </a:solidFill>
              </a:rPr>
              <a:t>10 horns (1)</a:t>
            </a:r>
          </a:p>
          <a:p>
            <a:pPr marL="519113" indent="-519113">
              <a:spcBef>
                <a:spcPts val="0"/>
              </a:spcBef>
              <a:buFont typeface="Arial" panose="020B0604020202020204" pitchFamily="34" charset="0"/>
              <a:buChar char="•"/>
            </a:pPr>
            <a:r>
              <a:rPr lang="en-US" sz="4000" dirty="0">
                <a:solidFill>
                  <a:srgbClr val="324959"/>
                </a:solidFill>
              </a:rPr>
              <a:t>10 crowns (1)</a:t>
            </a:r>
          </a:p>
          <a:p>
            <a:pPr marL="519113" indent="-519113">
              <a:spcBef>
                <a:spcPts val="0"/>
              </a:spcBef>
              <a:buFont typeface="Arial" panose="020B0604020202020204" pitchFamily="34" charset="0"/>
              <a:buChar char="•"/>
            </a:pPr>
            <a:r>
              <a:rPr lang="en-US" sz="4000" dirty="0">
                <a:solidFill>
                  <a:srgbClr val="324959"/>
                </a:solidFill>
              </a:rPr>
              <a:t>Blasphemous name (1)</a:t>
            </a:r>
          </a:p>
          <a:p>
            <a:pPr marL="519113" indent="-519113">
              <a:spcBef>
                <a:spcPts val="0"/>
              </a:spcBef>
              <a:buFont typeface="Arial" panose="020B0604020202020204" pitchFamily="34" charset="0"/>
              <a:buChar char="•"/>
            </a:pPr>
            <a:r>
              <a:rPr lang="en-US" sz="4000" dirty="0">
                <a:solidFill>
                  <a:srgbClr val="324959"/>
                </a:solidFill>
              </a:rPr>
              <a:t>Dragon (2)</a:t>
            </a:r>
          </a:p>
          <a:p>
            <a:pPr marL="519113" indent="-519113">
              <a:spcBef>
                <a:spcPts val="0"/>
              </a:spcBef>
              <a:buFont typeface="Arial" panose="020B0604020202020204" pitchFamily="34" charset="0"/>
              <a:buChar char="•"/>
            </a:pPr>
            <a:r>
              <a:rPr lang="en-US" sz="4000" dirty="0">
                <a:solidFill>
                  <a:srgbClr val="324959"/>
                </a:solidFill>
              </a:rPr>
              <a:t>Wounded head (3)</a:t>
            </a:r>
          </a:p>
          <a:p>
            <a:pPr marL="519113" indent="-519113">
              <a:spcBef>
                <a:spcPts val="0"/>
              </a:spcBef>
              <a:buFont typeface="Arial" panose="020B0604020202020204" pitchFamily="34" charset="0"/>
              <a:buChar char="•"/>
            </a:pPr>
            <a:r>
              <a:rPr lang="en-US" sz="4000" dirty="0">
                <a:solidFill>
                  <a:srgbClr val="324959"/>
                </a:solidFill>
              </a:rPr>
              <a:t>Mouth (5)</a:t>
            </a:r>
          </a:p>
          <a:p>
            <a:pPr marL="519113" indent="-519113">
              <a:spcBef>
                <a:spcPts val="0"/>
              </a:spcBef>
              <a:buFont typeface="Arial" panose="020B0604020202020204" pitchFamily="34" charset="0"/>
              <a:buChar char="•"/>
            </a:pPr>
            <a:r>
              <a:rPr lang="en-US" sz="4000" dirty="0">
                <a:solidFill>
                  <a:srgbClr val="324959"/>
                </a:solidFill>
              </a:rPr>
              <a:t>42 months (5)</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Book of life (8)</a:t>
            </a:r>
          </a:p>
          <a:p>
            <a:pPr marL="395288" indent="-395288">
              <a:spcBef>
                <a:spcPts val="0"/>
              </a:spcBef>
            </a:pPr>
            <a:r>
              <a:rPr lang="en-US" sz="4000" dirty="0">
                <a:solidFill>
                  <a:srgbClr val="324959"/>
                </a:solidFill>
              </a:rPr>
              <a:t>Captivity (10)</a:t>
            </a:r>
          </a:p>
        </p:txBody>
      </p:sp>
    </p:spTree>
    <p:extLst>
      <p:ext uri="{BB962C8B-B14F-4D97-AF65-F5344CB8AC3E}">
        <p14:creationId xmlns:p14="http://schemas.microsoft.com/office/powerpoint/2010/main" val="2181429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10 (13:1-10)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4898804"/>
          </a:xfrm>
        </p:spPr>
        <p:txBody>
          <a:bodyPr>
            <a:normAutofit lnSpcReduction="10000"/>
          </a:bodyPr>
          <a:lstStyle/>
          <a:p>
            <a:pPr marL="519113" indent="-519113">
              <a:buFont typeface="Arial" panose="020B0604020202020204" pitchFamily="34" charset="0"/>
              <a:buChar char="•"/>
            </a:pPr>
            <a:r>
              <a:rPr lang="en-US" sz="4000" b="1" dirty="0">
                <a:solidFill>
                  <a:srgbClr val="324959"/>
                </a:solidFill>
              </a:rPr>
              <a:t>The devil has given power and authority to evil governments to persecute and overcome God’s people.</a:t>
            </a:r>
          </a:p>
          <a:p>
            <a:pPr marL="519113" indent="-519113">
              <a:buFont typeface="Arial" panose="020B0604020202020204" pitchFamily="34" charset="0"/>
              <a:buChar char="•"/>
            </a:pPr>
            <a:r>
              <a:rPr lang="en-US" sz="4000" b="1" dirty="0">
                <a:solidFill>
                  <a:srgbClr val="324959"/>
                </a:solidFill>
              </a:rPr>
              <a:t>Though the beast seems undefeatable, he is not!</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lnSpcReduction="10000"/>
          </a:bodyPr>
          <a:lstStyle/>
          <a:p>
            <a:pPr marL="519113" indent="-519113">
              <a:buFont typeface="Arial" panose="020B0604020202020204" pitchFamily="34" charset="0"/>
              <a:buChar char="•"/>
            </a:pPr>
            <a:r>
              <a:rPr lang="en-US" sz="4000" b="1" dirty="0">
                <a:solidFill>
                  <a:srgbClr val="324959"/>
                </a:solidFill>
              </a:rPr>
              <a:t>Blasphemy, persecution, war, authority would only last for a period of time.</a:t>
            </a:r>
          </a:p>
          <a:p>
            <a:pPr marL="519113" indent="-519113">
              <a:buFont typeface="Arial" panose="020B0604020202020204" pitchFamily="34" charset="0"/>
              <a:buChar char="•"/>
            </a:pPr>
            <a:r>
              <a:rPr lang="en-US" sz="4000" b="1" dirty="0">
                <a:solidFill>
                  <a:srgbClr val="324959"/>
                </a:solidFill>
              </a:rPr>
              <a:t>The beast would eventually meet defeat.  Saints need patience and faith.</a:t>
            </a:r>
            <a:endParaRPr lang="en-US" sz="4000" dirty="0">
              <a:solidFill>
                <a:srgbClr val="324959"/>
              </a:solidFill>
            </a:endParaRPr>
          </a:p>
        </p:txBody>
      </p:sp>
    </p:spTree>
    <p:extLst>
      <p:ext uri="{BB962C8B-B14F-4D97-AF65-F5344CB8AC3E}">
        <p14:creationId xmlns:p14="http://schemas.microsoft.com/office/powerpoint/2010/main" val="2117629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11 (13:11-18)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006380"/>
          </a:xfrm>
        </p:spPr>
        <p:txBody>
          <a:bodyPr>
            <a:normAutofit/>
          </a:bodyPr>
          <a:lstStyle/>
          <a:p>
            <a:pPr marL="519113" indent="-519113">
              <a:buFont typeface="Arial" panose="020B0604020202020204" pitchFamily="34" charset="0"/>
              <a:buChar char="•"/>
            </a:pPr>
            <a:r>
              <a:rPr lang="en-US" sz="4000" b="1" dirty="0">
                <a:solidFill>
                  <a:srgbClr val="324959"/>
                </a:solidFill>
              </a:rPr>
              <a:t>After reading with dismay of the first beast, there is greater foreboding as he gains company.</a:t>
            </a:r>
          </a:p>
          <a:p>
            <a:pPr marL="519113" indent="-519113">
              <a:buFont typeface="Arial" panose="020B0604020202020204" pitchFamily="34" charset="0"/>
              <a:buChar char="•"/>
            </a:pPr>
            <a:r>
              <a:rPr lang="en-US" sz="4000" b="1" dirty="0">
                <a:solidFill>
                  <a:srgbClr val="324959"/>
                </a:solidFill>
              </a:rPr>
              <a:t>This beast is every bit as bad as the other, &amp; supports the other.</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Fear as we consider the great signs. How not to be deceived?</a:t>
            </a:r>
          </a:p>
          <a:p>
            <a:pPr marL="573088" indent="-571500"/>
            <a:r>
              <a:rPr lang="en-US" sz="4000" b="1" dirty="0">
                <a:solidFill>
                  <a:srgbClr val="324959"/>
                </a:solidFill>
              </a:rPr>
              <a:t>Fear as we consider the ostracization of the saints, as they did not have the mark of the beast (666).</a:t>
            </a:r>
            <a:endParaRPr lang="en-US" sz="4000" dirty="0">
              <a:solidFill>
                <a:srgbClr val="324959"/>
              </a:solidFill>
            </a:endParaRPr>
          </a:p>
        </p:txBody>
      </p:sp>
    </p:spTree>
    <p:extLst>
      <p:ext uri="{BB962C8B-B14F-4D97-AF65-F5344CB8AC3E}">
        <p14:creationId xmlns:p14="http://schemas.microsoft.com/office/powerpoint/2010/main" val="376229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11 (13:11-18)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The devil works through both secular and religious means to deceive the world and oppress the saints.</a:t>
            </a:r>
          </a:p>
          <a:p>
            <a:pPr marL="519113" indent="-519113">
              <a:buFont typeface="Arial" panose="020B0604020202020204" pitchFamily="34" charset="0"/>
              <a:buChar char="•"/>
            </a:pPr>
            <a:r>
              <a:rPr lang="en-US" sz="4000" dirty="0">
                <a:solidFill>
                  <a:srgbClr val="324959"/>
                </a:solidFill>
              </a:rPr>
              <a:t>Even the performance of great signs, when not from God, are to be rejected by God’s people.</a:t>
            </a:r>
          </a:p>
          <a:p>
            <a:pPr marL="519113" indent="-519113">
              <a:buFont typeface="Arial" panose="020B0604020202020204" pitchFamily="34" charset="0"/>
              <a:buChar char="•"/>
            </a:pPr>
            <a:r>
              <a:rPr lang="en-US" sz="4000" dirty="0">
                <a:solidFill>
                  <a:srgbClr val="324959"/>
                </a:solidFill>
              </a:rPr>
              <a:t>The devil and his minions are only able to do what God has “granted” them power to do.</a:t>
            </a:r>
          </a:p>
          <a:p>
            <a:pPr marL="519113" indent="-519113">
              <a:buFont typeface="Arial" panose="020B0604020202020204" pitchFamily="34" charset="0"/>
              <a:buChar char="•"/>
            </a:pPr>
            <a:r>
              <a:rPr lang="en-US" sz="4000" dirty="0">
                <a:solidFill>
                  <a:srgbClr val="324959"/>
                </a:solidFill>
              </a:rPr>
              <a:t>The wise man can differentiate between the perfection of the divine, and that which falls short</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190650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11 (13:11-18)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Awareness of the two-fold attack of the dragon against God’s people.</a:t>
            </a:r>
          </a:p>
          <a:p>
            <a:pPr marL="519113" indent="-519113">
              <a:buFont typeface="Arial" panose="020B0604020202020204" pitchFamily="34" charset="0"/>
              <a:buChar char="•"/>
            </a:pPr>
            <a:r>
              <a:rPr lang="en-US" sz="4000" dirty="0">
                <a:solidFill>
                  <a:srgbClr val="324959"/>
                </a:solidFill>
              </a:rPr>
              <a:t>Aware both of its limited time and ultimate failure.</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The effectiveness of false religion to deceive those in the world.</a:t>
            </a:r>
          </a:p>
          <a:p>
            <a:pPr marL="395288" indent="-395288"/>
            <a:r>
              <a:rPr lang="en-US" sz="4000" dirty="0">
                <a:solidFill>
                  <a:srgbClr val="324959"/>
                </a:solidFill>
              </a:rPr>
              <a:t>Wisdom to know a stand with God will ultimately bring victory.</a:t>
            </a:r>
          </a:p>
        </p:txBody>
      </p:sp>
    </p:spTree>
    <p:extLst>
      <p:ext uri="{BB962C8B-B14F-4D97-AF65-F5344CB8AC3E}">
        <p14:creationId xmlns:p14="http://schemas.microsoft.com/office/powerpoint/2010/main" val="83227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11 (13:11-18)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Beast from the earth (11)</a:t>
            </a:r>
          </a:p>
          <a:p>
            <a:pPr marL="519113" indent="-519113">
              <a:spcBef>
                <a:spcPts val="0"/>
              </a:spcBef>
              <a:buFont typeface="Arial" panose="020B0604020202020204" pitchFamily="34" charset="0"/>
              <a:buChar char="•"/>
            </a:pPr>
            <a:r>
              <a:rPr lang="en-US" sz="4000" dirty="0">
                <a:solidFill>
                  <a:srgbClr val="324959"/>
                </a:solidFill>
              </a:rPr>
              <a:t>Two horns (11)</a:t>
            </a:r>
          </a:p>
          <a:p>
            <a:pPr marL="519113" indent="-519113">
              <a:spcBef>
                <a:spcPts val="0"/>
              </a:spcBef>
              <a:buFont typeface="Arial" panose="020B0604020202020204" pitchFamily="34" charset="0"/>
              <a:buChar char="•"/>
            </a:pPr>
            <a:r>
              <a:rPr lang="en-US" sz="4000" dirty="0">
                <a:solidFill>
                  <a:srgbClr val="324959"/>
                </a:solidFill>
              </a:rPr>
              <a:t>Deadly wound (12,14)</a:t>
            </a:r>
          </a:p>
          <a:p>
            <a:pPr marL="519113" indent="-519113">
              <a:spcBef>
                <a:spcPts val="0"/>
              </a:spcBef>
              <a:buFont typeface="Arial" panose="020B0604020202020204" pitchFamily="34" charset="0"/>
              <a:buChar char="•"/>
            </a:pPr>
            <a:r>
              <a:rPr lang="en-US" sz="4000" dirty="0">
                <a:solidFill>
                  <a:srgbClr val="324959"/>
                </a:solidFill>
              </a:rPr>
              <a:t>Great signs (13)</a:t>
            </a:r>
          </a:p>
          <a:p>
            <a:pPr marL="519113" indent="-519113">
              <a:spcBef>
                <a:spcPts val="0"/>
              </a:spcBef>
              <a:buFont typeface="Arial" panose="020B0604020202020204" pitchFamily="34" charset="0"/>
              <a:buChar char="•"/>
            </a:pPr>
            <a:r>
              <a:rPr lang="en-US" sz="4000" dirty="0">
                <a:solidFill>
                  <a:srgbClr val="324959"/>
                </a:solidFill>
              </a:rPr>
              <a:t>Image of the beast (14)</a:t>
            </a:r>
          </a:p>
          <a:p>
            <a:pPr marL="519113" indent="-519113">
              <a:spcBef>
                <a:spcPts val="0"/>
              </a:spcBef>
              <a:buFont typeface="Arial" panose="020B0604020202020204" pitchFamily="34" charset="0"/>
              <a:buChar char="•"/>
            </a:pPr>
            <a:r>
              <a:rPr lang="en-US" sz="4000" dirty="0">
                <a:solidFill>
                  <a:srgbClr val="324959"/>
                </a:solidFill>
              </a:rPr>
              <a:t>Mark (16)</a:t>
            </a:r>
          </a:p>
          <a:p>
            <a:pPr marL="519113" indent="-519113">
              <a:spcBef>
                <a:spcPts val="0"/>
              </a:spcBef>
              <a:buFont typeface="Arial" panose="020B0604020202020204" pitchFamily="34" charset="0"/>
              <a:buChar char="•"/>
            </a:pPr>
            <a:r>
              <a:rPr lang="en-US" sz="4000" dirty="0">
                <a:solidFill>
                  <a:srgbClr val="324959"/>
                </a:solidFill>
              </a:rPr>
              <a:t>Number of the beast, 666 (17-18)</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endParaRPr lang="en-US" sz="4000" dirty="0">
              <a:solidFill>
                <a:srgbClr val="324959"/>
              </a:solidFill>
            </a:endParaRPr>
          </a:p>
        </p:txBody>
      </p:sp>
    </p:spTree>
    <p:extLst>
      <p:ext uri="{BB962C8B-B14F-4D97-AF65-F5344CB8AC3E}">
        <p14:creationId xmlns:p14="http://schemas.microsoft.com/office/powerpoint/2010/main" val="152392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11 (13:11-18) – Notes</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4898804"/>
          </a:xfrm>
        </p:spPr>
        <p:txBody>
          <a:bodyPr>
            <a:normAutofit/>
          </a:bodyPr>
          <a:lstStyle/>
          <a:p>
            <a:pPr marL="519113" indent="-519113">
              <a:buFont typeface="Arial" panose="020B0604020202020204" pitchFamily="34" charset="0"/>
              <a:buChar char="•"/>
            </a:pPr>
            <a:r>
              <a:rPr lang="en-US" sz="4000" b="1" dirty="0">
                <a:solidFill>
                  <a:srgbClr val="324959"/>
                </a:solidFill>
              </a:rPr>
              <a:t>The two minions of Satan, oppressive empire, and false religion</a:t>
            </a:r>
          </a:p>
          <a:p>
            <a:pPr marL="519113" indent="-519113">
              <a:buFont typeface="Arial" panose="020B0604020202020204" pitchFamily="34" charset="0"/>
              <a:buChar char="•"/>
            </a:pPr>
            <a:r>
              <a:rPr lang="en-US" sz="4000" b="1" dirty="0">
                <a:solidFill>
                  <a:srgbClr val="324959"/>
                </a:solidFill>
              </a:rPr>
              <a:t>The false religion is effective in convincing the world to worship the empire</a:t>
            </a: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19113" indent="-519113">
              <a:buFont typeface="Arial" panose="020B0604020202020204" pitchFamily="34" charset="0"/>
              <a:buChar char="•"/>
            </a:pPr>
            <a:r>
              <a:rPr lang="en-US" sz="4000" b="1" dirty="0">
                <a:solidFill>
                  <a:srgbClr val="324959"/>
                </a:solidFill>
              </a:rPr>
              <a:t>Those without the beast’s mark (666) would be oppressed, and persecuted.</a:t>
            </a:r>
          </a:p>
          <a:p>
            <a:pPr marL="519113" indent="-519113">
              <a:buFont typeface="Arial" panose="020B0604020202020204" pitchFamily="34" charset="0"/>
              <a:buChar char="•"/>
            </a:pPr>
            <a:r>
              <a:rPr lang="en-US" sz="4000" b="1" dirty="0">
                <a:solidFill>
                  <a:srgbClr val="324959"/>
                </a:solidFill>
              </a:rPr>
              <a:t>Wisdom notes the imperfect and ultimately unsuccessful beast!</a:t>
            </a:r>
            <a:endParaRPr lang="en-US" sz="4000" dirty="0">
              <a:solidFill>
                <a:srgbClr val="324959"/>
              </a:solidFill>
            </a:endParaRPr>
          </a:p>
        </p:txBody>
      </p:sp>
    </p:spTree>
    <p:extLst>
      <p:ext uri="{BB962C8B-B14F-4D97-AF65-F5344CB8AC3E}">
        <p14:creationId xmlns:p14="http://schemas.microsoft.com/office/powerpoint/2010/main" val="251854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12 (14:1-5)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631872" cy="5006380"/>
          </a:xfrm>
        </p:spPr>
        <p:txBody>
          <a:bodyPr>
            <a:normAutofit/>
          </a:bodyPr>
          <a:lstStyle/>
          <a:p>
            <a:pPr marL="519113" indent="-519113">
              <a:buFont typeface="Arial" panose="020B0604020202020204" pitchFamily="34" charset="0"/>
              <a:buChar char="•"/>
            </a:pPr>
            <a:r>
              <a:rPr lang="en-US" sz="4000" b="1" dirty="0">
                <a:solidFill>
                  <a:srgbClr val="324959"/>
                </a:solidFill>
              </a:rPr>
              <a:t>A reintroduction of the Lamb and the 144,000 in a yet future circumstance</a:t>
            </a:r>
          </a:p>
          <a:p>
            <a:pPr marL="519113" indent="-519113">
              <a:buFont typeface="Arial" panose="020B0604020202020204" pitchFamily="34" charset="0"/>
              <a:buChar char="•"/>
            </a:pPr>
            <a:r>
              <a:rPr lang="en-US" sz="4000" b="1" dirty="0">
                <a:solidFill>
                  <a:srgbClr val="324959"/>
                </a:solidFill>
              </a:rPr>
              <a:t>A description of individuals who were righteous, and thus rewarded.</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Encouragement at the thought of a reward for a righteous life.</a:t>
            </a:r>
          </a:p>
          <a:p>
            <a:pPr marL="573088" indent="-571500"/>
            <a:r>
              <a:rPr lang="en-US" sz="4000" b="1" dirty="0">
                <a:solidFill>
                  <a:srgbClr val="324959"/>
                </a:solidFill>
              </a:rPr>
              <a:t>Anticipation of the joy of heaven</a:t>
            </a:r>
          </a:p>
          <a:p>
            <a:pPr marL="573088" indent="-571500"/>
            <a:r>
              <a:rPr lang="en-US" sz="4000" b="1" dirty="0">
                <a:solidFill>
                  <a:srgbClr val="324959"/>
                </a:solidFill>
              </a:rPr>
              <a:t>The characteristics of those who are the sealed of God</a:t>
            </a:r>
            <a:endParaRPr lang="en-US" sz="4000" dirty="0">
              <a:solidFill>
                <a:srgbClr val="324959"/>
              </a:solidFill>
            </a:endParaRPr>
          </a:p>
        </p:txBody>
      </p:sp>
    </p:spTree>
    <p:extLst>
      <p:ext uri="{BB962C8B-B14F-4D97-AF65-F5344CB8AC3E}">
        <p14:creationId xmlns:p14="http://schemas.microsoft.com/office/powerpoint/2010/main" val="309815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12 (14:1-5)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This scene serves as a contrast and needed encouragement to those who were suffering the wrath of the Dragon.</a:t>
            </a:r>
          </a:p>
          <a:p>
            <a:pPr marL="519113" indent="-519113">
              <a:buFont typeface="Arial" panose="020B0604020202020204" pitchFamily="34" charset="0"/>
              <a:buChar char="•"/>
            </a:pPr>
            <a:r>
              <a:rPr lang="en-US" sz="4000" dirty="0">
                <a:solidFill>
                  <a:srgbClr val="324959"/>
                </a:solidFill>
              </a:rPr>
              <a:t>We learn something of the joy to be found in heaven</a:t>
            </a:r>
          </a:p>
          <a:p>
            <a:pPr marL="519113" indent="-519113">
              <a:buFont typeface="Arial" panose="020B0604020202020204" pitchFamily="34" charset="0"/>
              <a:buChar char="•"/>
            </a:pPr>
            <a:r>
              <a:rPr lang="en-US" sz="4000" dirty="0">
                <a:solidFill>
                  <a:srgbClr val="324959"/>
                </a:solidFill>
              </a:rPr>
              <a:t>We also learn the nature of the ones who will be in heaven with the Lamb of God</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127828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12 (14:1-5)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They would identify themselves as the 144,000 on earth, sealed of God in chapter 7</a:t>
            </a:r>
          </a:p>
          <a:p>
            <a:pPr marL="519113" indent="-519113">
              <a:buFont typeface="Arial" panose="020B0604020202020204" pitchFamily="34" charset="0"/>
              <a:buChar char="•"/>
            </a:pPr>
            <a:r>
              <a:rPr lang="en-US" sz="4000" dirty="0">
                <a:solidFill>
                  <a:srgbClr val="324959"/>
                </a:solidFill>
              </a:rPr>
              <a:t>A message of hope to the faithful</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Those of us who endure to the end will likewise be saved in the final day of God’s judgment.</a:t>
            </a:r>
          </a:p>
        </p:txBody>
      </p:sp>
    </p:spTree>
    <p:extLst>
      <p:ext uri="{BB962C8B-B14F-4D97-AF65-F5344CB8AC3E}">
        <p14:creationId xmlns:p14="http://schemas.microsoft.com/office/powerpoint/2010/main" val="312846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420914" y="348676"/>
            <a:ext cx="11379200" cy="1247896"/>
          </a:xfrm>
          <a:solidFill>
            <a:schemeClr val="tx2">
              <a:lumMod val="40000"/>
              <a:lumOff val="60000"/>
            </a:schemeClr>
          </a:solidFill>
          <a:ln w="76200" cmpd="thickThin">
            <a:solidFill>
              <a:srgbClr val="324959"/>
            </a:solidFill>
          </a:ln>
        </p:spPr>
        <p:txBody>
          <a:bodyPr anchor="ctr"/>
          <a:lstStyle/>
          <a:p>
            <a:pPr algn="ctr"/>
            <a:r>
              <a:rPr lang="en-US" cap="small" dirty="0">
                <a:solidFill>
                  <a:srgbClr val="324959"/>
                </a:solidFill>
                <a:latin typeface="Impact" panose="020B0806030902050204" pitchFamily="34" charset="0"/>
              </a:rPr>
              <a:t>Conclusion</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type="body" idx="1"/>
          </p:nvPr>
        </p:nvSpPr>
        <p:spPr>
          <a:xfrm>
            <a:off x="956930" y="2020186"/>
            <a:ext cx="10313582" cy="4125434"/>
          </a:xfrm>
        </p:spPr>
        <p:txBody>
          <a:bodyPr>
            <a:noAutofit/>
          </a:bodyPr>
          <a:lstStyle/>
          <a:p>
            <a:pPr marL="685800" indent="-685800">
              <a:buFont typeface="Arial" panose="020B0604020202020204" pitchFamily="34" charset="0"/>
              <a:buChar char="•"/>
            </a:pPr>
            <a:r>
              <a:rPr lang="en-US" sz="4800" b="1" dirty="0">
                <a:solidFill>
                  <a:schemeClr val="accent1">
                    <a:lumMod val="20000"/>
                    <a:lumOff val="80000"/>
                  </a:schemeClr>
                </a:solidFill>
              </a:rPr>
              <a:t>Our intent is to be consistent and careful in our treatment of the book of Revelation.</a:t>
            </a:r>
          </a:p>
          <a:p>
            <a:pPr marL="685800" indent="-685800">
              <a:buFont typeface="Arial" panose="020B0604020202020204" pitchFamily="34" charset="0"/>
              <a:buChar char="•"/>
            </a:pPr>
            <a:r>
              <a:rPr lang="en-US" sz="4800" b="1" dirty="0">
                <a:solidFill>
                  <a:schemeClr val="accent1">
                    <a:lumMod val="20000"/>
                    <a:lumOff val="80000"/>
                  </a:schemeClr>
                </a:solidFill>
              </a:rPr>
              <a:t>Refrain from the speculation that is prevalent regarding the book</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981286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12 (14:1-5)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Lamb (1)</a:t>
            </a:r>
          </a:p>
          <a:p>
            <a:pPr marL="519113" indent="-519113">
              <a:spcBef>
                <a:spcPts val="0"/>
              </a:spcBef>
              <a:buFont typeface="Arial" panose="020B0604020202020204" pitchFamily="34" charset="0"/>
              <a:buChar char="•"/>
            </a:pPr>
            <a:r>
              <a:rPr lang="en-US" sz="4000" dirty="0">
                <a:solidFill>
                  <a:srgbClr val="324959"/>
                </a:solidFill>
              </a:rPr>
              <a:t>Mount Zion (1)</a:t>
            </a:r>
          </a:p>
          <a:p>
            <a:pPr marL="519113" indent="-519113">
              <a:spcBef>
                <a:spcPts val="0"/>
              </a:spcBef>
              <a:buFont typeface="Arial" panose="020B0604020202020204" pitchFamily="34" charset="0"/>
              <a:buChar char="•"/>
            </a:pPr>
            <a:r>
              <a:rPr lang="en-US" sz="4000" dirty="0">
                <a:solidFill>
                  <a:srgbClr val="324959"/>
                </a:solidFill>
              </a:rPr>
              <a:t>144,000 (1)</a:t>
            </a:r>
          </a:p>
          <a:p>
            <a:pPr marL="519113" indent="-519113">
              <a:spcBef>
                <a:spcPts val="0"/>
              </a:spcBef>
              <a:buFont typeface="Arial" panose="020B0604020202020204" pitchFamily="34" charset="0"/>
              <a:buChar char="•"/>
            </a:pPr>
            <a:r>
              <a:rPr lang="en-US" sz="4000" dirty="0">
                <a:solidFill>
                  <a:srgbClr val="324959"/>
                </a:solidFill>
              </a:rPr>
              <a:t>His Father’s name (1)</a:t>
            </a:r>
          </a:p>
          <a:p>
            <a:pPr marL="519113" indent="-519113">
              <a:spcBef>
                <a:spcPts val="0"/>
              </a:spcBef>
              <a:buFont typeface="Arial" panose="020B0604020202020204" pitchFamily="34" charset="0"/>
              <a:buChar char="•"/>
            </a:pPr>
            <a:r>
              <a:rPr lang="en-US" sz="4000" dirty="0">
                <a:solidFill>
                  <a:srgbClr val="324959"/>
                </a:solidFill>
              </a:rPr>
              <a:t>Voice (2)</a:t>
            </a:r>
          </a:p>
          <a:p>
            <a:pPr marL="519113" indent="-519113">
              <a:spcBef>
                <a:spcPts val="0"/>
              </a:spcBef>
              <a:buFont typeface="Arial" panose="020B0604020202020204" pitchFamily="34" charset="0"/>
              <a:buChar char="•"/>
            </a:pPr>
            <a:r>
              <a:rPr lang="en-US" sz="4000" dirty="0">
                <a:solidFill>
                  <a:srgbClr val="324959"/>
                </a:solidFill>
              </a:rPr>
              <a:t>Harpists/Harps (2)</a:t>
            </a:r>
          </a:p>
          <a:p>
            <a:pPr marL="519113" indent="-519113">
              <a:spcBef>
                <a:spcPts val="0"/>
              </a:spcBef>
              <a:buFont typeface="Arial" panose="020B0604020202020204" pitchFamily="34" charset="0"/>
              <a:buChar char="•"/>
            </a:pPr>
            <a:r>
              <a:rPr lang="en-US" sz="4000" dirty="0">
                <a:solidFill>
                  <a:srgbClr val="324959"/>
                </a:solidFill>
              </a:rPr>
              <a:t>New Song (3)</a:t>
            </a:r>
          </a:p>
          <a:p>
            <a:pPr marL="519113" indent="-519113">
              <a:spcBef>
                <a:spcPts val="0"/>
              </a:spcBef>
              <a:buFont typeface="Arial" panose="020B0604020202020204" pitchFamily="34" charset="0"/>
              <a:buChar char="•"/>
            </a:pPr>
            <a:r>
              <a:rPr lang="en-US" sz="4000" dirty="0">
                <a:solidFill>
                  <a:srgbClr val="324959"/>
                </a:solidFill>
              </a:rPr>
              <a:t>Four living creatures (3)</a:t>
            </a:r>
          </a:p>
          <a:p>
            <a:pPr marL="519113" indent="-519113">
              <a:spcBef>
                <a:spcPts val="0"/>
              </a:spcBef>
              <a:buFont typeface="Arial" panose="020B0604020202020204" pitchFamily="34" charset="0"/>
              <a:buChar char="•"/>
            </a:pPr>
            <a:r>
              <a:rPr lang="en-US" sz="4000" dirty="0">
                <a:solidFill>
                  <a:srgbClr val="324959"/>
                </a:solidFill>
              </a:rPr>
              <a:t>Elders (3)</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Virgins (4)</a:t>
            </a:r>
          </a:p>
          <a:p>
            <a:pPr marL="395288" indent="-395288">
              <a:spcBef>
                <a:spcPts val="0"/>
              </a:spcBef>
            </a:pPr>
            <a:r>
              <a:rPr lang="en-US" sz="4000" dirty="0">
                <a:solidFill>
                  <a:srgbClr val="324959"/>
                </a:solidFill>
              </a:rPr>
              <a:t>Followers of the Lamb (4)</a:t>
            </a:r>
          </a:p>
          <a:p>
            <a:pPr marL="395288" indent="-395288">
              <a:spcBef>
                <a:spcPts val="0"/>
              </a:spcBef>
            </a:pPr>
            <a:r>
              <a:rPr lang="en-US" sz="4000" dirty="0" err="1">
                <a:solidFill>
                  <a:srgbClr val="324959"/>
                </a:solidFill>
              </a:rPr>
              <a:t>Firstfruits</a:t>
            </a:r>
            <a:r>
              <a:rPr lang="en-US" sz="4000" dirty="0">
                <a:solidFill>
                  <a:srgbClr val="324959"/>
                </a:solidFill>
              </a:rPr>
              <a:t> to God and to the Lamb (4)</a:t>
            </a:r>
          </a:p>
          <a:p>
            <a:pPr marL="395288" indent="-395288">
              <a:spcBef>
                <a:spcPts val="0"/>
              </a:spcBef>
            </a:pPr>
            <a:r>
              <a:rPr lang="en-US" sz="4000" dirty="0">
                <a:solidFill>
                  <a:srgbClr val="324959"/>
                </a:solidFill>
              </a:rPr>
              <a:t>Throne of God (5)</a:t>
            </a:r>
          </a:p>
        </p:txBody>
      </p:sp>
    </p:spTree>
    <p:extLst>
      <p:ext uri="{BB962C8B-B14F-4D97-AF65-F5344CB8AC3E}">
        <p14:creationId xmlns:p14="http://schemas.microsoft.com/office/powerpoint/2010/main" val="330807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13 (14:6-13)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There is significance in the fact that the gospel was for </a:t>
            </a:r>
            <a:r>
              <a:rPr lang="en-US" sz="4000" b="1" i="1" dirty="0">
                <a:solidFill>
                  <a:srgbClr val="324959"/>
                </a:solidFill>
              </a:rPr>
              <a:t>“every nation, tribe, tongue, and people.”</a:t>
            </a:r>
          </a:p>
          <a:p>
            <a:pPr marL="519113" indent="-519113">
              <a:buFont typeface="Arial" panose="020B0604020202020204" pitchFamily="34" charset="0"/>
              <a:buChar char="•"/>
            </a:pPr>
            <a:r>
              <a:rPr lang="en-US" sz="4000" b="1" dirty="0">
                <a:solidFill>
                  <a:srgbClr val="324959"/>
                </a:solidFill>
              </a:rPr>
              <a:t>Proclamation of judgment is either a concern or a reason to rejoice</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Curiosity – To what does Babylon (8) refer?</a:t>
            </a:r>
            <a:endParaRPr lang="en-US" sz="4000" dirty="0">
              <a:solidFill>
                <a:srgbClr val="324959"/>
              </a:solidFill>
            </a:endParaRPr>
          </a:p>
          <a:p>
            <a:pPr marL="573088" indent="-571500"/>
            <a:r>
              <a:rPr lang="en-US" sz="4000" b="1" dirty="0">
                <a:solidFill>
                  <a:srgbClr val="324959"/>
                </a:solidFill>
              </a:rPr>
              <a:t>Reason to pause as we contemplate the nature of God’s individual judgment of the wicked/righteous.</a:t>
            </a:r>
          </a:p>
        </p:txBody>
      </p:sp>
    </p:spTree>
    <p:extLst>
      <p:ext uri="{BB962C8B-B14F-4D97-AF65-F5344CB8AC3E}">
        <p14:creationId xmlns:p14="http://schemas.microsoft.com/office/powerpoint/2010/main" val="2836116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13 (14:6-13)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The gospel of Christ is for all men (both Jew and Greek). (6)</a:t>
            </a:r>
          </a:p>
          <a:p>
            <a:pPr marL="519113" indent="-519113">
              <a:buFont typeface="Arial" panose="020B0604020202020204" pitchFamily="34" charset="0"/>
              <a:buChar char="•"/>
            </a:pPr>
            <a:r>
              <a:rPr lang="en-US" sz="4000" dirty="0">
                <a:solidFill>
                  <a:srgbClr val="324959"/>
                </a:solidFill>
              </a:rPr>
              <a:t>Judgment comes upon the wicked nations of men. (8)</a:t>
            </a:r>
          </a:p>
          <a:p>
            <a:pPr marL="519113" indent="-519113">
              <a:buFont typeface="Arial" panose="020B0604020202020204" pitchFamily="34" charset="0"/>
              <a:buChar char="•"/>
            </a:pPr>
            <a:r>
              <a:rPr lang="en-US" sz="4000" dirty="0">
                <a:solidFill>
                  <a:srgbClr val="324959"/>
                </a:solidFill>
              </a:rPr>
              <a:t>The torment of the wicked is horrific. (10-11)</a:t>
            </a:r>
          </a:p>
          <a:p>
            <a:pPr marL="519113" indent="-519113">
              <a:buFont typeface="Arial" panose="020B0604020202020204" pitchFamily="34" charset="0"/>
              <a:buChar char="•"/>
            </a:pPr>
            <a:r>
              <a:rPr lang="en-US" sz="4000" dirty="0">
                <a:solidFill>
                  <a:srgbClr val="324959"/>
                </a:solidFill>
              </a:rPr>
              <a:t>Righteousness requires both faith in Christ, and obedience to the commands of God (12)</a:t>
            </a:r>
          </a:p>
          <a:p>
            <a:pPr marL="519113" indent="-519113">
              <a:buFont typeface="Arial" panose="020B0604020202020204" pitchFamily="34" charset="0"/>
              <a:buChar char="•"/>
            </a:pPr>
            <a:r>
              <a:rPr lang="en-US" sz="4000" dirty="0">
                <a:solidFill>
                  <a:srgbClr val="324959"/>
                </a:solidFill>
              </a:rPr>
              <a:t>The Righteous will be rewarded (13)</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314883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13 (14:6-13)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“Fear God and give glory to Him”</a:t>
            </a:r>
          </a:p>
          <a:p>
            <a:pPr marL="519113" indent="-519113">
              <a:buFont typeface="Arial" panose="020B0604020202020204" pitchFamily="34" charset="0"/>
              <a:buChar char="•"/>
            </a:pPr>
            <a:r>
              <a:rPr lang="en-US" sz="4000" dirty="0">
                <a:solidFill>
                  <a:srgbClr val="324959"/>
                </a:solidFill>
              </a:rPr>
              <a:t>It is a losing proposition to give allegiance to the beast rather than God!</a:t>
            </a:r>
          </a:p>
          <a:p>
            <a:pPr marL="519113" indent="-519113">
              <a:buFont typeface="Arial" panose="020B0604020202020204" pitchFamily="34" charset="0"/>
              <a:buChar char="•"/>
            </a:pPr>
            <a:r>
              <a:rPr lang="en-US" sz="4000" dirty="0">
                <a:solidFill>
                  <a:srgbClr val="324959"/>
                </a:solidFill>
              </a:rPr>
              <a:t>Faithfulness to death will be rewarded</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We don’t know when Christ is coming, “Fear God”!</a:t>
            </a:r>
          </a:p>
          <a:p>
            <a:pPr marL="395288" indent="-395288"/>
            <a:r>
              <a:rPr lang="en-US" sz="4000" dirty="0">
                <a:solidFill>
                  <a:srgbClr val="324959"/>
                </a:solidFill>
              </a:rPr>
              <a:t>Do not love the world</a:t>
            </a:r>
          </a:p>
          <a:p>
            <a:pPr marL="395288" indent="-395288"/>
            <a:r>
              <a:rPr lang="en-US" sz="4000" dirty="0">
                <a:solidFill>
                  <a:srgbClr val="324959"/>
                </a:solidFill>
              </a:rPr>
              <a:t>“Once saved, always saved” is not true doctrine!</a:t>
            </a:r>
          </a:p>
          <a:p>
            <a:pPr marL="395288" indent="-395288"/>
            <a:endParaRPr lang="en-US" sz="4000" dirty="0">
              <a:solidFill>
                <a:srgbClr val="324959"/>
              </a:solidFill>
            </a:endParaRPr>
          </a:p>
        </p:txBody>
      </p:sp>
    </p:spTree>
    <p:extLst>
      <p:ext uri="{BB962C8B-B14F-4D97-AF65-F5344CB8AC3E}">
        <p14:creationId xmlns:p14="http://schemas.microsoft.com/office/powerpoint/2010/main" val="2775968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13 (14:6-13)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Angels (6,8,9)</a:t>
            </a:r>
          </a:p>
          <a:p>
            <a:pPr marL="519113" indent="-519113">
              <a:spcBef>
                <a:spcPts val="0"/>
              </a:spcBef>
              <a:buFont typeface="Arial" panose="020B0604020202020204" pitchFamily="34" charset="0"/>
              <a:buChar char="•"/>
            </a:pPr>
            <a:r>
              <a:rPr lang="en-US" sz="4000" dirty="0">
                <a:solidFill>
                  <a:srgbClr val="324959"/>
                </a:solidFill>
              </a:rPr>
              <a:t>Everlasting gospel (6)</a:t>
            </a:r>
          </a:p>
          <a:p>
            <a:pPr marL="519113" indent="-519113">
              <a:spcBef>
                <a:spcPts val="0"/>
              </a:spcBef>
              <a:buFont typeface="Arial" panose="020B0604020202020204" pitchFamily="34" charset="0"/>
              <a:buChar char="•"/>
            </a:pPr>
            <a:r>
              <a:rPr lang="en-US" sz="4000" dirty="0">
                <a:solidFill>
                  <a:srgbClr val="324959"/>
                </a:solidFill>
              </a:rPr>
              <a:t>His judgment (7)</a:t>
            </a:r>
          </a:p>
          <a:p>
            <a:pPr marL="519113" indent="-519113">
              <a:spcBef>
                <a:spcPts val="0"/>
              </a:spcBef>
              <a:buFont typeface="Arial" panose="020B0604020202020204" pitchFamily="34" charset="0"/>
              <a:buChar char="•"/>
            </a:pPr>
            <a:r>
              <a:rPr lang="en-US" sz="4000" dirty="0">
                <a:solidFill>
                  <a:srgbClr val="324959"/>
                </a:solidFill>
              </a:rPr>
              <a:t>Babylon (8)</a:t>
            </a:r>
          </a:p>
          <a:p>
            <a:pPr marL="519113" indent="-519113">
              <a:spcBef>
                <a:spcPts val="0"/>
              </a:spcBef>
              <a:buFont typeface="Arial" panose="020B0604020202020204" pitchFamily="34" charset="0"/>
              <a:buChar char="•"/>
            </a:pPr>
            <a:r>
              <a:rPr lang="en-US" sz="4000" i="1" dirty="0">
                <a:solidFill>
                  <a:srgbClr val="324959"/>
                </a:solidFill>
              </a:rPr>
              <a:t>“wine of the wrath of her fornication”</a:t>
            </a:r>
            <a:r>
              <a:rPr lang="en-US" sz="4000" dirty="0">
                <a:solidFill>
                  <a:srgbClr val="324959"/>
                </a:solidFill>
              </a:rPr>
              <a:t> (8)</a:t>
            </a:r>
          </a:p>
          <a:p>
            <a:pPr marL="519113" indent="-519113">
              <a:spcBef>
                <a:spcPts val="0"/>
              </a:spcBef>
              <a:buFont typeface="Arial" panose="020B0604020202020204" pitchFamily="34" charset="0"/>
              <a:buChar char="•"/>
            </a:pPr>
            <a:r>
              <a:rPr lang="en-US" sz="4000" dirty="0">
                <a:solidFill>
                  <a:srgbClr val="324959"/>
                </a:solidFill>
              </a:rPr>
              <a:t>Beast/image (9,11)</a:t>
            </a:r>
          </a:p>
          <a:p>
            <a:pPr marL="519113" indent="-519113">
              <a:spcBef>
                <a:spcPts val="0"/>
              </a:spcBef>
              <a:buFont typeface="Arial" panose="020B0604020202020204" pitchFamily="34" charset="0"/>
              <a:buChar char="•"/>
            </a:pPr>
            <a:r>
              <a:rPr lang="en-US" sz="4000" dirty="0">
                <a:solidFill>
                  <a:srgbClr val="324959"/>
                </a:solidFill>
              </a:rPr>
              <a:t>Mark of the beast (9,11)</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i="1" dirty="0">
                <a:solidFill>
                  <a:srgbClr val="324959"/>
                </a:solidFill>
              </a:rPr>
              <a:t>“wine of the wrath of God” </a:t>
            </a:r>
            <a:r>
              <a:rPr lang="en-US" sz="4000" dirty="0">
                <a:solidFill>
                  <a:srgbClr val="324959"/>
                </a:solidFill>
              </a:rPr>
              <a:t>(10)</a:t>
            </a:r>
          </a:p>
          <a:p>
            <a:pPr marL="395288" indent="-395288">
              <a:spcBef>
                <a:spcPts val="0"/>
              </a:spcBef>
            </a:pPr>
            <a:r>
              <a:rPr lang="en-US" sz="4000" dirty="0">
                <a:solidFill>
                  <a:srgbClr val="324959"/>
                </a:solidFill>
              </a:rPr>
              <a:t>Fire and brimstone (10)</a:t>
            </a:r>
          </a:p>
          <a:p>
            <a:pPr marL="395288" indent="-395288">
              <a:spcBef>
                <a:spcPts val="0"/>
              </a:spcBef>
            </a:pPr>
            <a:r>
              <a:rPr lang="en-US" sz="4000" dirty="0">
                <a:solidFill>
                  <a:srgbClr val="324959"/>
                </a:solidFill>
              </a:rPr>
              <a:t>Voice from heaven (13)</a:t>
            </a:r>
          </a:p>
          <a:p>
            <a:pPr marL="395288" indent="-395288">
              <a:spcBef>
                <a:spcPts val="0"/>
              </a:spcBef>
            </a:pPr>
            <a:r>
              <a:rPr lang="en-US" sz="4000" dirty="0">
                <a:solidFill>
                  <a:srgbClr val="324959"/>
                </a:solidFill>
              </a:rPr>
              <a:t>Spirit (13)</a:t>
            </a:r>
          </a:p>
        </p:txBody>
      </p:sp>
    </p:spTree>
    <p:extLst>
      <p:ext uri="{BB962C8B-B14F-4D97-AF65-F5344CB8AC3E}">
        <p14:creationId xmlns:p14="http://schemas.microsoft.com/office/powerpoint/2010/main" val="209786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14 (14:14-20)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Another majestic figure from heaven (The Christ)</a:t>
            </a:r>
          </a:p>
          <a:p>
            <a:pPr marL="519113" indent="-519113">
              <a:buFont typeface="Arial" panose="020B0604020202020204" pitchFamily="34" charset="0"/>
              <a:buChar char="•"/>
            </a:pPr>
            <a:r>
              <a:rPr lang="en-US" sz="4000" b="1" dirty="0">
                <a:solidFill>
                  <a:srgbClr val="324959"/>
                </a:solidFill>
              </a:rPr>
              <a:t>The concept of a harvest is often used in reference to judgment</a:t>
            </a:r>
          </a:p>
          <a:p>
            <a:pPr marL="519113" indent="-519113">
              <a:buFont typeface="Arial" panose="020B0604020202020204" pitchFamily="34" charset="0"/>
              <a:buChar char="•"/>
            </a:pPr>
            <a:r>
              <a:rPr lang="en-US" sz="4000" b="1" dirty="0">
                <a:solidFill>
                  <a:srgbClr val="324959"/>
                </a:solidFill>
              </a:rPr>
              <a:t>Anticipation at the judgment</a:t>
            </a: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Sobering to consider the picture of harvest accompanied by images of sharp sickle, fire, wrath, and blood coming from the winepress.</a:t>
            </a:r>
          </a:p>
        </p:txBody>
      </p:sp>
    </p:spTree>
    <p:extLst>
      <p:ext uri="{BB962C8B-B14F-4D97-AF65-F5344CB8AC3E}">
        <p14:creationId xmlns:p14="http://schemas.microsoft.com/office/powerpoint/2010/main" val="256143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14 (14:14-20) - Principle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11533909" cy="5133108"/>
          </a:xfrm>
        </p:spPr>
        <p:txBody>
          <a:bodyPr>
            <a:noAutofit/>
          </a:bodyPr>
          <a:lstStyle/>
          <a:p>
            <a:pPr marL="519113" indent="-519113">
              <a:buFont typeface="Arial" panose="020B0604020202020204" pitchFamily="34" charset="0"/>
              <a:buChar char="•"/>
            </a:pPr>
            <a:r>
              <a:rPr lang="en-US" sz="4000" dirty="0">
                <a:solidFill>
                  <a:srgbClr val="324959"/>
                </a:solidFill>
              </a:rPr>
              <a:t>Christ sits in judgment upon nations (and the world)</a:t>
            </a:r>
          </a:p>
          <a:p>
            <a:pPr marL="519113" indent="-519113">
              <a:buFont typeface="Arial" panose="020B0604020202020204" pitchFamily="34" charset="0"/>
              <a:buChar char="•"/>
            </a:pPr>
            <a:r>
              <a:rPr lang="en-US" sz="4000" dirty="0">
                <a:solidFill>
                  <a:srgbClr val="324959"/>
                </a:solidFill>
              </a:rPr>
              <a:t>Hence, God is ultimately in control</a:t>
            </a:r>
          </a:p>
          <a:p>
            <a:pPr marL="519113" indent="-519113">
              <a:buFont typeface="Arial" panose="020B0604020202020204" pitchFamily="34" charset="0"/>
              <a:buChar char="•"/>
            </a:pPr>
            <a:r>
              <a:rPr lang="en-US" sz="4000" dirty="0">
                <a:solidFill>
                  <a:srgbClr val="324959"/>
                </a:solidFill>
              </a:rPr>
              <a:t>Relief is coming, as the wicked will be defeated and punished.</a:t>
            </a:r>
          </a:p>
          <a:p>
            <a:pPr marL="519113" indent="-519113">
              <a:buFont typeface="Arial" panose="020B0604020202020204" pitchFamily="34" charset="0"/>
              <a:buChar char="•"/>
            </a:pPr>
            <a:r>
              <a:rPr lang="en-US" sz="4000" dirty="0">
                <a:solidFill>
                  <a:srgbClr val="324959"/>
                </a:solidFill>
              </a:rPr>
              <a:t>In short, a microcosm of the message of the entire book.  God and His are victorious!</a:t>
            </a:r>
          </a:p>
          <a:p>
            <a:pPr marL="519113" indent="-519113">
              <a:buFont typeface="Arial" panose="020B0604020202020204" pitchFamily="34" charset="0"/>
              <a:buChar char="•"/>
            </a:pPr>
            <a:endParaRPr lang="en-US" sz="4000" dirty="0">
              <a:solidFill>
                <a:srgbClr val="324959"/>
              </a:solidFill>
            </a:endParaRPr>
          </a:p>
        </p:txBody>
      </p:sp>
    </p:spTree>
    <p:extLst>
      <p:ext uri="{BB962C8B-B14F-4D97-AF65-F5344CB8AC3E}">
        <p14:creationId xmlns:p14="http://schemas.microsoft.com/office/powerpoint/2010/main" val="270566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14 (14:14-20) - Practice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5"/>
            <a:ext cx="5749637" cy="5133108"/>
          </a:xfrm>
        </p:spPr>
        <p:txBody>
          <a:bodyPr>
            <a:noAutofit/>
          </a:bodyPr>
          <a:lstStyle/>
          <a:p>
            <a:pPr marL="0" indent="0" algn="ctr">
              <a:buNone/>
            </a:pPr>
            <a:r>
              <a:rPr lang="en-US" sz="4000" b="1" cap="small" dirty="0">
                <a:solidFill>
                  <a:srgbClr val="324959"/>
                </a:solidFill>
              </a:rPr>
              <a:t>To them</a:t>
            </a:r>
          </a:p>
          <a:p>
            <a:pPr marL="519113" indent="-519113">
              <a:buFont typeface="Arial" panose="020B0604020202020204" pitchFamily="34" charset="0"/>
              <a:buChar char="•"/>
            </a:pPr>
            <a:r>
              <a:rPr lang="en-US" sz="4000" dirty="0">
                <a:solidFill>
                  <a:srgbClr val="324959"/>
                </a:solidFill>
              </a:rPr>
              <a:t>It is best to be on God’s side, as Christ is in control.</a:t>
            </a:r>
          </a:p>
          <a:p>
            <a:pPr marL="519113" indent="-519113">
              <a:buFont typeface="Arial" panose="020B0604020202020204" pitchFamily="34" charset="0"/>
              <a:buChar char="•"/>
            </a:pPr>
            <a:r>
              <a:rPr lang="en-US" sz="4000" dirty="0">
                <a:solidFill>
                  <a:srgbClr val="324959"/>
                </a:solidFill>
              </a:rPr>
              <a:t>Judgment is imminent, be ready!</a:t>
            </a:r>
          </a:p>
          <a:p>
            <a:pPr marL="519113" indent="-519113">
              <a:buFont typeface="Arial" panose="020B0604020202020204" pitchFamily="34" charset="0"/>
              <a:buChar char="•"/>
            </a:pPr>
            <a:endParaRPr lang="en-US" sz="4000" kern="1200" dirty="0">
              <a:solidFill>
                <a:srgbClr val="324959"/>
              </a:solidFill>
              <a:effectLst/>
              <a:latin typeface="+mn-lt"/>
              <a:ea typeface="+mn-ea"/>
              <a:cs typeface="+mn-cs"/>
            </a:endParaRP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0" indent="0" algn="ctr">
              <a:buNone/>
            </a:pPr>
            <a:r>
              <a:rPr lang="en-US" sz="4000" b="1" cap="small" dirty="0">
                <a:solidFill>
                  <a:srgbClr val="324959"/>
                </a:solidFill>
              </a:rPr>
              <a:t>To  us</a:t>
            </a:r>
          </a:p>
          <a:p>
            <a:pPr marL="395288" indent="-395288"/>
            <a:r>
              <a:rPr lang="en-US" sz="4000" dirty="0">
                <a:solidFill>
                  <a:srgbClr val="324959"/>
                </a:solidFill>
              </a:rPr>
              <a:t>The same.  Judgment is harsh for the ungodly, so it is best to be obedient, among the righteous</a:t>
            </a:r>
          </a:p>
          <a:p>
            <a:pPr marL="395288" indent="-395288"/>
            <a:r>
              <a:rPr lang="en-US" sz="4000" dirty="0">
                <a:solidFill>
                  <a:srgbClr val="324959"/>
                </a:solidFill>
              </a:rPr>
              <a:t>Judgment is imminent, be ready!</a:t>
            </a:r>
          </a:p>
          <a:p>
            <a:pPr marL="395288" indent="-395288"/>
            <a:endParaRPr lang="en-US" sz="4000" dirty="0">
              <a:solidFill>
                <a:srgbClr val="324959"/>
              </a:solidFill>
            </a:endParaRPr>
          </a:p>
        </p:txBody>
      </p:sp>
    </p:spTree>
    <p:extLst>
      <p:ext uri="{BB962C8B-B14F-4D97-AF65-F5344CB8AC3E}">
        <p14:creationId xmlns:p14="http://schemas.microsoft.com/office/powerpoint/2010/main" val="2171306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62974"/>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14 (14:14-20) – Char. &amp; Symbols </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484094" y="1537855"/>
            <a:ext cx="5611906" cy="5133108"/>
          </a:xfrm>
        </p:spPr>
        <p:txBody>
          <a:bodyPr>
            <a:noAutofit/>
          </a:bodyPr>
          <a:lstStyle/>
          <a:p>
            <a:pPr marL="519113" indent="-519113">
              <a:spcBef>
                <a:spcPts val="0"/>
              </a:spcBef>
              <a:buFont typeface="Arial" panose="020B0604020202020204" pitchFamily="34" charset="0"/>
              <a:buChar char="•"/>
            </a:pPr>
            <a:r>
              <a:rPr lang="en-US" sz="4000" dirty="0">
                <a:solidFill>
                  <a:srgbClr val="324959"/>
                </a:solidFill>
              </a:rPr>
              <a:t>White cloud (14)</a:t>
            </a:r>
          </a:p>
          <a:p>
            <a:pPr marL="519113" indent="-519113">
              <a:spcBef>
                <a:spcPts val="0"/>
              </a:spcBef>
              <a:buFont typeface="Arial" panose="020B0604020202020204" pitchFamily="34" charset="0"/>
              <a:buChar char="•"/>
            </a:pPr>
            <a:r>
              <a:rPr lang="en-US" sz="4000" i="1" dirty="0">
                <a:solidFill>
                  <a:srgbClr val="324959"/>
                </a:solidFill>
              </a:rPr>
              <a:t>“One like the Son of Man” </a:t>
            </a:r>
            <a:r>
              <a:rPr lang="en-US" sz="4000" dirty="0">
                <a:solidFill>
                  <a:srgbClr val="324959"/>
                </a:solidFill>
              </a:rPr>
              <a:t>(14)</a:t>
            </a:r>
          </a:p>
          <a:p>
            <a:pPr marL="519113" indent="-519113">
              <a:spcBef>
                <a:spcPts val="0"/>
              </a:spcBef>
              <a:buFont typeface="Arial" panose="020B0604020202020204" pitchFamily="34" charset="0"/>
              <a:buChar char="•"/>
            </a:pPr>
            <a:r>
              <a:rPr lang="en-US" sz="4000" dirty="0">
                <a:solidFill>
                  <a:srgbClr val="324959"/>
                </a:solidFill>
              </a:rPr>
              <a:t>Golden crown (14)</a:t>
            </a:r>
          </a:p>
          <a:p>
            <a:pPr marL="519113" indent="-519113">
              <a:spcBef>
                <a:spcPts val="0"/>
              </a:spcBef>
              <a:buFont typeface="Arial" panose="020B0604020202020204" pitchFamily="34" charset="0"/>
              <a:buChar char="•"/>
            </a:pPr>
            <a:r>
              <a:rPr lang="en-US" sz="4000" dirty="0">
                <a:solidFill>
                  <a:srgbClr val="324959"/>
                </a:solidFill>
              </a:rPr>
              <a:t>Sharp sickle (14,15,16,17,18,19)</a:t>
            </a:r>
          </a:p>
          <a:p>
            <a:pPr marL="519113" indent="-519113">
              <a:spcBef>
                <a:spcPts val="0"/>
              </a:spcBef>
              <a:buFont typeface="Arial" panose="020B0604020202020204" pitchFamily="34" charset="0"/>
              <a:buChar char="•"/>
            </a:pPr>
            <a:r>
              <a:rPr lang="en-US" sz="4000" dirty="0">
                <a:solidFill>
                  <a:srgbClr val="324959"/>
                </a:solidFill>
              </a:rPr>
              <a:t>Reap, Reaped, Harvest of the earth (15,16)</a:t>
            </a:r>
          </a:p>
          <a:p>
            <a:pPr marL="519113" indent="-519113">
              <a:spcBef>
                <a:spcPts val="0"/>
              </a:spcBef>
              <a:buFont typeface="Arial" panose="020B0604020202020204" pitchFamily="34" charset="0"/>
              <a:buChar char="•"/>
            </a:pPr>
            <a:r>
              <a:rPr lang="en-US" sz="4000" dirty="0">
                <a:solidFill>
                  <a:srgbClr val="324959"/>
                </a:solidFill>
              </a:rPr>
              <a:t>Three angels (15,17,18)</a:t>
            </a:r>
          </a:p>
          <a:p>
            <a:pPr marL="519113" indent="-519113">
              <a:spcBef>
                <a:spcPts val="0"/>
              </a:spcBef>
              <a:buFont typeface="Arial" panose="020B0604020202020204" pitchFamily="34" charset="0"/>
              <a:buChar char="•"/>
            </a:pPr>
            <a:endParaRPr lang="en-US" sz="4000" dirty="0">
              <a:solidFill>
                <a:srgbClr val="324959"/>
              </a:solidFill>
            </a:endParaRPr>
          </a:p>
          <a:p>
            <a:pPr marL="519113" indent="-519113">
              <a:spcBef>
                <a:spcPts val="0"/>
              </a:spcBef>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199" y="1537855"/>
            <a:ext cx="5922819" cy="5133108"/>
          </a:xfrm>
        </p:spPr>
        <p:txBody>
          <a:bodyPr>
            <a:normAutofit/>
          </a:bodyPr>
          <a:lstStyle/>
          <a:p>
            <a:pPr marL="395288" indent="-395288">
              <a:spcBef>
                <a:spcPts val="0"/>
              </a:spcBef>
            </a:pPr>
            <a:r>
              <a:rPr lang="en-US" sz="4000" dirty="0">
                <a:solidFill>
                  <a:srgbClr val="324959"/>
                </a:solidFill>
              </a:rPr>
              <a:t>Ripe grapes (18)</a:t>
            </a:r>
          </a:p>
          <a:p>
            <a:pPr marL="395288" indent="-395288">
              <a:spcBef>
                <a:spcPts val="0"/>
              </a:spcBef>
            </a:pPr>
            <a:r>
              <a:rPr lang="en-US" sz="4000" dirty="0">
                <a:solidFill>
                  <a:srgbClr val="324959"/>
                </a:solidFill>
              </a:rPr>
              <a:t>Vine of the earth (19)</a:t>
            </a:r>
          </a:p>
          <a:p>
            <a:pPr marL="395288" indent="-395288">
              <a:spcBef>
                <a:spcPts val="0"/>
              </a:spcBef>
            </a:pPr>
            <a:r>
              <a:rPr lang="en-US" sz="4000" dirty="0">
                <a:solidFill>
                  <a:srgbClr val="324959"/>
                </a:solidFill>
              </a:rPr>
              <a:t>Great winepress of the wrath of God (19)</a:t>
            </a:r>
          </a:p>
          <a:p>
            <a:pPr marL="395288" indent="-395288">
              <a:spcBef>
                <a:spcPts val="0"/>
              </a:spcBef>
            </a:pPr>
            <a:r>
              <a:rPr lang="en-US" sz="4000" dirty="0">
                <a:solidFill>
                  <a:srgbClr val="324959"/>
                </a:solidFill>
              </a:rPr>
              <a:t>Blood out of the winepress (20)</a:t>
            </a:r>
          </a:p>
          <a:p>
            <a:pPr marL="395288" indent="-395288">
              <a:spcBef>
                <a:spcPts val="0"/>
              </a:spcBef>
            </a:pPr>
            <a:r>
              <a:rPr lang="en-US" sz="4000" dirty="0">
                <a:solidFill>
                  <a:srgbClr val="324959"/>
                </a:solidFill>
              </a:rPr>
              <a:t>1600 furlongs (20)</a:t>
            </a:r>
          </a:p>
        </p:txBody>
      </p:sp>
    </p:spTree>
    <p:extLst>
      <p:ext uri="{BB962C8B-B14F-4D97-AF65-F5344CB8AC3E}">
        <p14:creationId xmlns:p14="http://schemas.microsoft.com/office/powerpoint/2010/main" val="1476792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pattFill prst="horzBrick">
          <a:fgClr>
            <a:srgbClr val="45657B"/>
          </a:fgClr>
          <a:bgClr>
            <a:srgbClr val="324959"/>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55EC6F-F625-4F50-9325-49A329E30C15}"/>
              </a:ext>
            </a:extLst>
          </p:cNvPr>
          <p:cNvSpPr/>
          <p:nvPr/>
        </p:nvSpPr>
        <p:spPr>
          <a:xfrm>
            <a:off x="270163" y="1537855"/>
            <a:ext cx="11651674" cy="5133108"/>
          </a:xfrm>
          <a:prstGeom prst="roundRect">
            <a:avLst>
              <a:gd name="adj" fmla="val 41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E32EB-36B5-4EE5-A573-F740B73E2BB4}"/>
              </a:ext>
            </a:extLst>
          </p:cNvPr>
          <p:cNvSpPr>
            <a:spLocks noGrp="1"/>
          </p:cNvSpPr>
          <p:nvPr>
            <p:ph type="title"/>
          </p:nvPr>
        </p:nvSpPr>
        <p:spPr>
          <a:xfrm>
            <a:off x="270163" y="187037"/>
            <a:ext cx="11533909" cy="1142999"/>
          </a:xfrm>
          <a:solidFill>
            <a:schemeClr val="tx2">
              <a:lumMod val="40000"/>
              <a:lumOff val="60000"/>
            </a:schemeClr>
          </a:solidFill>
          <a:ln w="76200" cmpd="thickThin">
            <a:solidFill>
              <a:srgbClr val="324959"/>
            </a:solidFill>
          </a:ln>
        </p:spPr>
        <p:txBody>
          <a:bodyPr anchor="ctr">
            <a:normAutofit/>
          </a:bodyPr>
          <a:lstStyle/>
          <a:p>
            <a:pPr algn="ctr"/>
            <a:r>
              <a:rPr lang="en-US" sz="5400" cap="small" dirty="0">
                <a:solidFill>
                  <a:srgbClr val="324959"/>
                </a:solidFill>
                <a:latin typeface="Impact" panose="020B0806030902050204" pitchFamily="34" charset="0"/>
              </a:rPr>
              <a:t>Scene 15 (15:1-8) - Picture</a:t>
            </a:r>
          </a:p>
        </p:txBody>
      </p:sp>
      <p:sp>
        <p:nvSpPr>
          <p:cNvPr id="3" name="Text Placeholder 2">
            <a:extLst>
              <a:ext uri="{FF2B5EF4-FFF2-40B4-BE49-F238E27FC236}">
                <a16:creationId xmlns:a16="http://schemas.microsoft.com/office/drawing/2014/main" id="{D4A5977E-BE5F-4058-A390-F9977DD069CB}"/>
              </a:ext>
            </a:extLst>
          </p:cNvPr>
          <p:cNvSpPr>
            <a:spLocks noGrp="1"/>
          </p:cNvSpPr>
          <p:nvPr>
            <p:ph sz="half" idx="1"/>
          </p:nvPr>
        </p:nvSpPr>
        <p:spPr>
          <a:xfrm>
            <a:off x="270163" y="1537854"/>
            <a:ext cx="5631872" cy="5320145"/>
          </a:xfrm>
        </p:spPr>
        <p:txBody>
          <a:bodyPr>
            <a:normAutofit/>
          </a:bodyPr>
          <a:lstStyle/>
          <a:p>
            <a:pPr marL="519113" indent="-519113">
              <a:buFont typeface="Arial" panose="020B0604020202020204" pitchFamily="34" charset="0"/>
              <a:buChar char="•"/>
            </a:pPr>
            <a:r>
              <a:rPr lang="en-US" sz="4000" b="1" dirty="0">
                <a:solidFill>
                  <a:srgbClr val="324959"/>
                </a:solidFill>
              </a:rPr>
              <a:t>Consider John’s words for the vision – “great and marvelous”</a:t>
            </a:r>
          </a:p>
          <a:p>
            <a:pPr marL="519113" indent="-519113">
              <a:buFont typeface="Arial" panose="020B0604020202020204" pitchFamily="34" charset="0"/>
              <a:buChar char="•"/>
            </a:pPr>
            <a:r>
              <a:rPr lang="en-US" sz="4000" b="1" dirty="0">
                <a:solidFill>
                  <a:srgbClr val="324959"/>
                </a:solidFill>
              </a:rPr>
              <a:t>Gratefulness (victors on the sea of glass)</a:t>
            </a:r>
          </a:p>
          <a:p>
            <a:pPr marL="519113" indent="-519113">
              <a:buFont typeface="Arial" panose="020B0604020202020204" pitchFamily="34" charset="0"/>
              <a:buChar char="•"/>
            </a:pPr>
            <a:r>
              <a:rPr lang="en-US" sz="4000" b="1" dirty="0">
                <a:solidFill>
                  <a:srgbClr val="324959"/>
                </a:solidFill>
              </a:rPr>
              <a:t>Rejoicing, worship of praise to God in verses 3 and 4.</a:t>
            </a:r>
          </a:p>
          <a:p>
            <a:pPr marL="519113" indent="-519113">
              <a:buFont typeface="Arial" panose="020B0604020202020204" pitchFamily="34" charset="0"/>
              <a:buChar char="•"/>
            </a:pPr>
            <a:endParaRPr lang="en-US" sz="4000" dirty="0">
              <a:solidFill>
                <a:srgbClr val="324959"/>
              </a:solidFill>
            </a:endParaRPr>
          </a:p>
        </p:txBody>
      </p:sp>
      <p:sp>
        <p:nvSpPr>
          <p:cNvPr id="4" name="Content Placeholder 3">
            <a:extLst>
              <a:ext uri="{FF2B5EF4-FFF2-40B4-BE49-F238E27FC236}">
                <a16:creationId xmlns:a16="http://schemas.microsoft.com/office/drawing/2014/main" id="{6BAC08E0-CB0D-4E32-B731-9E246A6E9A94}"/>
              </a:ext>
            </a:extLst>
          </p:cNvPr>
          <p:cNvSpPr>
            <a:spLocks noGrp="1"/>
          </p:cNvSpPr>
          <p:nvPr>
            <p:ph sz="half" idx="2"/>
          </p:nvPr>
        </p:nvSpPr>
        <p:spPr>
          <a:xfrm>
            <a:off x="6172200" y="1537855"/>
            <a:ext cx="5631872" cy="5133108"/>
          </a:xfrm>
        </p:spPr>
        <p:txBody>
          <a:bodyPr>
            <a:normAutofit/>
          </a:bodyPr>
          <a:lstStyle/>
          <a:p>
            <a:pPr marL="573088" indent="-571500"/>
            <a:r>
              <a:rPr lang="en-US" sz="4000" b="1" dirty="0">
                <a:solidFill>
                  <a:srgbClr val="324959"/>
                </a:solidFill>
              </a:rPr>
              <a:t>Vindication as heaven is opened, and the angels appear with the bowls of God’s wrath</a:t>
            </a:r>
          </a:p>
          <a:p>
            <a:pPr marL="573088" indent="-571500"/>
            <a:r>
              <a:rPr lang="en-US" sz="4000" b="1" dirty="0">
                <a:solidFill>
                  <a:srgbClr val="324959"/>
                </a:solidFill>
              </a:rPr>
              <a:t>Finally, awe at the image of God’s glory (smoke) and power shown in the temple.</a:t>
            </a:r>
          </a:p>
        </p:txBody>
      </p:sp>
    </p:spTree>
    <p:extLst>
      <p:ext uri="{BB962C8B-B14F-4D97-AF65-F5344CB8AC3E}">
        <p14:creationId xmlns:p14="http://schemas.microsoft.com/office/powerpoint/2010/main" val="2389912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16919</TotalTime>
  <Words>110178</Words>
  <Application>Microsoft Office PowerPoint</Application>
  <PresentationFormat>Widescreen</PresentationFormat>
  <Paragraphs>5554</Paragraphs>
  <Slides>139</Slides>
  <Notes>139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139</vt:i4>
      </vt:variant>
    </vt:vector>
  </HeadingPairs>
  <TitlesOfParts>
    <vt:vector size="151" baseType="lpstr">
      <vt:lpstr>Doulos SIL</vt:lpstr>
      <vt:lpstr>Courier New</vt:lpstr>
      <vt:lpstr>Calibri</vt:lpstr>
      <vt:lpstr>Arial</vt:lpstr>
      <vt:lpstr>Calibri Light</vt:lpstr>
      <vt:lpstr>Wingdings</vt:lpstr>
      <vt:lpstr>BlackSingature</vt:lpstr>
      <vt:lpstr>Symbol</vt:lpstr>
      <vt:lpstr>Times New Roman</vt:lpstr>
      <vt:lpstr>Impact</vt:lpstr>
      <vt:lpstr>Great Vibes</vt:lpstr>
      <vt:lpstr>Office Theme</vt:lpstr>
      <vt:lpstr>Sunday Morning Bible Study</vt:lpstr>
      <vt:lpstr>What is the Theme of the Book?</vt:lpstr>
      <vt:lpstr>The Hermeneutic of the Apocalypse</vt:lpstr>
      <vt:lpstr>The Author of Revelation</vt:lpstr>
      <vt:lpstr>The Date of Writing</vt:lpstr>
      <vt:lpstr>How to Interpret Revelation</vt:lpstr>
      <vt:lpstr>The Structure of the Book of Revelation</vt:lpstr>
      <vt:lpstr>How Men Interpret Revelation</vt:lpstr>
      <vt:lpstr>Conclusion</vt:lpstr>
      <vt:lpstr>A Consistent Interpretation</vt:lpstr>
      <vt:lpstr>The Introduction (1:1-8)</vt:lpstr>
      <vt:lpstr>PowerPoint Presentation</vt:lpstr>
      <vt:lpstr>The Introduction (1:1-8)</vt:lpstr>
      <vt:lpstr>Scene 1 – Visions Begin / 7 Churches of Asia</vt:lpstr>
      <vt:lpstr>Scene 1 – Visions Begin / 7 Churches of Asia</vt:lpstr>
      <vt:lpstr>Scene 1 – Visions Begin / 7 Churches of Asia</vt:lpstr>
      <vt:lpstr>Scene 1 – Visions Begin / 7 Churches of Asia</vt:lpstr>
      <vt:lpstr>Scene 1 Continued (2 &amp; 3) - Picture</vt:lpstr>
      <vt:lpstr>Scene 1 Continued (2 &amp; 3) - Principle</vt:lpstr>
      <vt:lpstr>Scene 1 Continued (2 &amp; 3) - Practice</vt:lpstr>
      <vt:lpstr>Scene 1 Continued (2 &amp; 3) – Char. &amp; Symbols</vt:lpstr>
      <vt:lpstr>Scene 1 Continued (2 &amp; 3) – Char. &amp; Symbols</vt:lpstr>
      <vt:lpstr>Ephesus (2:1-7) [Loveless Church]</vt:lpstr>
      <vt:lpstr>Smyrna (2:8-11) [Persecuted Church]</vt:lpstr>
      <vt:lpstr>Pergamos (2:12-17) [Compromising Church]</vt:lpstr>
      <vt:lpstr>Thyatira (2:18-29) [Corrupt Church]</vt:lpstr>
      <vt:lpstr>Sardis (3:1-6) [Dead Church]</vt:lpstr>
      <vt:lpstr>Philadelphia (3:7-13) [Faithful Church]</vt:lpstr>
      <vt:lpstr>Laodicea (3:14-22) [Lukewarm Church]</vt:lpstr>
      <vt:lpstr>Scene 2 (4 &amp; 5) - Picture</vt:lpstr>
      <vt:lpstr>Scene 2 (4 &amp; 5) - Principle</vt:lpstr>
      <vt:lpstr>Scene 2 (4 &amp; 5) - Practice</vt:lpstr>
      <vt:lpstr>Scene 2 (4 &amp; 5) – Char. &amp; Symbols</vt:lpstr>
      <vt:lpstr>Scene 2 Cont. (4 &amp; 5) – Char. &amp; Symbols</vt:lpstr>
      <vt:lpstr>Scene 2 (4 &amp; 5) – Notes</vt:lpstr>
      <vt:lpstr>Scene 3 (6:1-17) - Picture</vt:lpstr>
      <vt:lpstr>PowerPoint Presentation</vt:lpstr>
      <vt:lpstr>Scene 3 (6:1-17) - Principle</vt:lpstr>
      <vt:lpstr>Scene 3 (6:1-17) - Practice</vt:lpstr>
      <vt:lpstr>COVID-19 (The End is Coming)</vt:lpstr>
      <vt:lpstr>Scene 3 (6:1-17) – Char. &amp; Symbols</vt:lpstr>
      <vt:lpstr>Scene 3 Cont. (6:1-17) – Char. &amp; Symbols</vt:lpstr>
      <vt:lpstr>Scene 3 (6:1-17) – Notes</vt:lpstr>
      <vt:lpstr>Scene 4 (7:1-8) - Picture</vt:lpstr>
      <vt:lpstr>Scene 4 (7:1-8) - Principle</vt:lpstr>
      <vt:lpstr>Scene 4 (7:1-8) - Practice</vt:lpstr>
      <vt:lpstr>Scene 4 (7:1-8) – Char. &amp; Symbols</vt:lpstr>
      <vt:lpstr>Scene 4 (7:1-8) – Notes</vt:lpstr>
      <vt:lpstr>Scene 5 (7:9-17) - Picture</vt:lpstr>
      <vt:lpstr>Scene 5 (7:9-17) - Principle</vt:lpstr>
      <vt:lpstr>Scene 5 (7:9-17) - Practice</vt:lpstr>
      <vt:lpstr>Scene 5 (7:9-17) – Char. &amp; Symbols</vt:lpstr>
      <vt:lpstr>Scene 6 (8:1-9:21) - Picture</vt:lpstr>
      <vt:lpstr>Scene 6 (8:1-9:21) - Principle</vt:lpstr>
      <vt:lpstr>Scene 6 (8:1-9:21) - Practice</vt:lpstr>
      <vt:lpstr>Scene 6 (8:1-9:21) – Char. &amp; Symbols (1)</vt:lpstr>
      <vt:lpstr>Scene 6 (8:1-9:21) – Char. &amp; Symbols (2)</vt:lpstr>
      <vt:lpstr>Scene 6 (8:1-9:21) – Char. &amp; Symbols (3)</vt:lpstr>
      <vt:lpstr>Scene 6 (8:1-9:21) – Notes</vt:lpstr>
      <vt:lpstr>Scene 7 (10:1-11) - Picture</vt:lpstr>
      <vt:lpstr>Scene 7 (10:1-11) - Principle</vt:lpstr>
      <vt:lpstr>Scene 7 (10:1-11) - Practice</vt:lpstr>
      <vt:lpstr>Scene 7 (10:1-11) – Char. &amp; Symbols </vt:lpstr>
      <vt:lpstr>Scene 7 (10:1-11) – Notes</vt:lpstr>
      <vt:lpstr>Scene 8 (11:1-19) - Picture</vt:lpstr>
      <vt:lpstr>Scene 8 (11:1-19) - Principle</vt:lpstr>
      <vt:lpstr>Scene 8 (11:1-19) - Practice</vt:lpstr>
      <vt:lpstr>Scene 8 (11:1-19) – Char. &amp; Symbols </vt:lpstr>
      <vt:lpstr>Scene 8 (11:1-19) – Char. &amp; Symbols </vt:lpstr>
      <vt:lpstr>Scene 8 (11:1-19) – Notes</vt:lpstr>
      <vt:lpstr>Scene 9 (12:1-17) - Picture</vt:lpstr>
      <vt:lpstr>Scene 9 (12:1-17) - Principle</vt:lpstr>
      <vt:lpstr>Scene 9 (12:1-17) - Practice</vt:lpstr>
      <vt:lpstr>Scene 9 (12:1-17) – Char. &amp; Symbols </vt:lpstr>
      <vt:lpstr>Scene 9 (12:1-17) – Char. &amp; Symbols </vt:lpstr>
      <vt:lpstr>Scene 9 (12:1-17) – Notes</vt:lpstr>
      <vt:lpstr>Scene 10 (13:1-10) - Picture</vt:lpstr>
      <vt:lpstr>Scene 10 (13:1-10) - Principle</vt:lpstr>
      <vt:lpstr>Scene 10 (13:1-10) - Practice</vt:lpstr>
      <vt:lpstr>Scene 10 (13:1-10) – Char. &amp; Symbols </vt:lpstr>
      <vt:lpstr>Scene 10 (13:1-10) – Notes</vt:lpstr>
      <vt:lpstr>Scene 11 (13:11-18) - Picture</vt:lpstr>
      <vt:lpstr>Scene 11 (13:11-18) - Principle</vt:lpstr>
      <vt:lpstr>Scene 11 (13:11-18) - Practice</vt:lpstr>
      <vt:lpstr>Scene 11 (13:11-18) – Char. &amp; Symbols </vt:lpstr>
      <vt:lpstr>Scene 11 (13:11-18) – Notes</vt:lpstr>
      <vt:lpstr>Scene 12 (14:1-5) - Picture</vt:lpstr>
      <vt:lpstr>Scene 12 (14:1-5) - Principle</vt:lpstr>
      <vt:lpstr>Scene 12 (14:1-5) - Practice</vt:lpstr>
      <vt:lpstr>Scene 12 (14:1-5) – Char. &amp; Symbols </vt:lpstr>
      <vt:lpstr>Scene 13 (14:6-13) - Picture</vt:lpstr>
      <vt:lpstr>Scene 13 (14:6-13) - Principle</vt:lpstr>
      <vt:lpstr>Scene 13 (14:6-13) - Practice</vt:lpstr>
      <vt:lpstr>Scene 13 (14:6-13) – Char. &amp; Symbols </vt:lpstr>
      <vt:lpstr>Scene 14 (14:14-20) - Picture</vt:lpstr>
      <vt:lpstr>Scene 14 (14:14-20) - Principle</vt:lpstr>
      <vt:lpstr>Scene 14 (14:14-20) - Practice</vt:lpstr>
      <vt:lpstr>Scene 14 (14:14-20) – Char. &amp; Symbols </vt:lpstr>
      <vt:lpstr>Scene 15 (15:1-8) - Picture</vt:lpstr>
      <vt:lpstr>Scene 15 (15:1-8) - Principle</vt:lpstr>
      <vt:lpstr>Scene 15 (15:1-8) - Practice</vt:lpstr>
      <vt:lpstr>Scene 15 (15:1-8) – Char. &amp; Symbols </vt:lpstr>
      <vt:lpstr>Scene 16 (16:1-21) - Picture</vt:lpstr>
      <vt:lpstr>Scene 16 (16:1-21) - Principle</vt:lpstr>
      <vt:lpstr>Scene 16 (16:1-21) - Practice</vt:lpstr>
      <vt:lpstr>Scene 16 (16:1-21) – Char. &amp; Symbols </vt:lpstr>
      <vt:lpstr>Scene 16 (16:1-21) – Char. &amp; Symbols </vt:lpstr>
      <vt:lpstr>Scene 17 (17:1-18) - Picture</vt:lpstr>
      <vt:lpstr>Scene 17 (17:1-18) - Principle</vt:lpstr>
      <vt:lpstr>Scene 17 (17:1-18) - Practice</vt:lpstr>
      <vt:lpstr>Scene 17 (17:1-18) – Char. &amp; Symbols </vt:lpstr>
      <vt:lpstr>Scene 18 (18:1-24) - Picture</vt:lpstr>
      <vt:lpstr>Scene 18 (18:1-24) - Principle</vt:lpstr>
      <vt:lpstr>Scene 18 (18:1-24) - Practice</vt:lpstr>
      <vt:lpstr>Scene 18 (18:1-24) – Char. &amp; Symbols </vt:lpstr>
      <vt:lpstr>Scene 19 (19:1-10) - Picture</vt:lpstr>
      <vt:lpstr>Scene 19 (19:1-10) - Principle</vt:lpstr>
      <vt:lpstr>Scene 19 (19:1-10) - Practice</vt:lpstr>
      <vt:lpstr>Scene 19 (19:1-10) – Char. &amp; Symbols </vt:lpstr>
      <vt:lpstr>Scene 20 (19:11-21) - Picture</vt:lpstr>
      <vt:lpstr>Scene 20 (19:11-21) - Principle</vt:lpstr>
      <vt:lpstr>Scene 20 (19:11-21) - Practice</vt:lpstr>
      <vt:lpstr>Scene 20 (19:11-21) – Char. &amp; Symbols </vt:lpstr>
      <vt:lpstr>Scene 21 (20:1-10) - Picture</vt:lpstr>
      <vt:lpstr>Scene 21 (20:1-10) - Principle</vt:lpstr>
      <vt:lpstr>Scene 21 (20:1-10) - Practice</vt:lpstr>
      <vt:lpstr>Scene 21 (20:1-10) – Char. &amp; Symbols </vt:lpstr>
      <vt:lpstr>Scene 22 (20:11-15) - Picture</vt:lpstr>
      <vt:lpstr>Scene 22 (20:11-15) - Principle</vt:lpstr>
      <vt:lpstr>Scene 22 (20:11-15) - Practice</vt:lpstr>
      <vt:lpstr>Scene 22 (20:11-15) – Char. &amp; Symbols </vt:lpstr>
      <vt:lpstr>Scene 23 (21:1-27) - Picture</vt:lpstr>
      <vt:lpstr>Scene 23 (21:1-27) - Principle</vt:lpstr>
      <vt:lpstr>Scene 23 (21:1-27) - Practice</vt:lpstr>
      <vt:lpstr>Scene 23 (21:1-27) – Char. &amp; Symbols </vt:lpstr>
      <vt:lpstr>Scene 24 (22:1-21) - Picture</vt:lpstr>
      <vt:lpstr>Scene 24 (22:1-21) - Principle</vt:lpstr>
      <vt:lpstr>Scene 24 (22:1-21) - Practice</vt:lpstr>
      <vt:lpstr>Scene 24 (22:1-21) – Char. &amp; Symbols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Side church of Christ</dc:title>
  <dc:creator>Stan Cox</dc:creator>
  <cp:lastModifiedBy>Stan Cox</cp:lastModifiedBy>
  <cp:revision>34</cp:revision>
  <cp:lastPrinted>2021-01-03T03:58:55Z</cp:lastPrinted>
  <dcterms:created xsi:type="dcterms:W3CDTF">2020-02-24T19:05:44Z</dcterms:created>
  <dcterms:modified xsi:type="dcterms:W3CDTF">2022-06-29T01:24:01Z</dcterms:modified>
</cp:coreProperties>
</file>