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8" r:id="rId3"/>
    <p:sldId id="257" r:id="rId4"/>
    <p:sldId id="259" r:id="rId5"/>
    <p:sldId id="260" r:id="rId6"/>
    <p:sldId id="261" r:id="rId7"/>
  </p:sldIdLst>
  <p:sldSz cx="12192000" cy="6858000"/>
  <p:notesSz cx="6858000" cy="9144000"/>
  <p:embeddedFontLst>
    <p:embeddedFont>
      <p:font typeface="Calibri Light" panose="020F0302020204030204" pitchFamily="34" charset="0"/>
      <p:regular r:id="rId10"/>
      <p:italic r:id="rId11"/>
    </p:embeddedFont>
    <p:embeddedFont>
      <p:font typeface="Pristina" panose="03060402040406080204" pitchFamily="66" charset="0"/>
      <p:regular r:id="rId12"/>
    </p:embeddedFont>
    <p:embeddedFont>
      <p:font typeface="Six feet under" panose="02000000000000000000" pitchFamily="2" charset="0"/>
      <p:regular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583" autoAdjust="0"/>
  </p:normalViewPr>
  <p:slideViewPr>
    <p:cSldViewPr snapToGrid="0">
      <p:cViewPr varScale="1">
        <p:scale>
          <a:sx n="34" d="100"/>
          <a:sy n="34" d="100"/>
        </p:scale>
        <p:origin x="2058" y="54"/>
      </p:cViewPr>
      <p:guideLst/>
    </p:cSldViewPr>
  </p:slideViewPr>
  <p:notesTextViewPr>
    <p:cViewPr>
      <p:scale>
        <a:sx n="1" d="1"/>
        <a:sy n="1" d="1"/>
      </p:scale>
      <p:origin x="0" y="0"/>
    </p:cViewPr>
  </p:notesTextViewPr>
  <p:notesViewPr>
    <p:cSldViewPr snapToGrid="0">
      <p:cViewPr>
        <p:scale>
          <a:sx n="78" d="100"/>
          <a:sy n="78" d="100"/>
        </p:scale>
        <p:origin x="23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1: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September 10,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9/9/2017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(Galatians 4:4-5), </a:t>
            </a:r>
            <a:r>
              <a:rPr lang="en-US" i="1" dirty="0"/>
              <a:t>“But when the fullness of time had come, God sent forth his Son, born of woman, born under the law, </a:t>
            </a:r>
            <a:r>
              <a:rPr lang="en-US" i="1" baseline="30000" dirty="0"/>
              <a:t>5</a:t>
            </a:r>
            <a:r>
              <a:rPr lang="en-US" i="1" dirty="0"/>
              <a:t> to redeem those who were under the law, so that we might receive adoption as sons.”</a:t>
            </a:r>
          </a:p>
          <a:p>
            <a:endParaRPr lang="en-US" i="0" dirty="0"/>
          </a:p>
          <a:p>
            <a:r>
              <a:rPr lang="en-US" i="0" dirty="0"/>
              <a:t>This first advent (the arrival of a notable person) is recorded in Matthew 1 and Luke 2</a:t>
            </a:r>
          </a:p>
          <a:p>
            <a:r>
              <a:rPr lang="en-US" b="1" i="0" dirty="0"/>
              <a:t>(Matthew 1:18-25) READ</a:t>
            </a:r>
          </a:p>
          <a:p>
            <a:pPr marL="171450" indent="-171450">
              <a:buFont typeface="Arial" panose="020B0604020202020204" pitchFamily="34" charset="0"/>
              <a:buChar char="•"/>
            </a:pPr>
            <a:r>
              <a:rPr lang="en-US" b="1" i="0" dirty="0"/>
              <a:t>(18) </a:t>
            </a:r>
            <a:r>
              <a:rPr lang="en-US" i="0" dirty="0"/>
              <a:t>Mary was a virgin, the conception of the child was miraculous (“of the Holy Spirit”)</a:t>
            </a:r>
          </a:p>
          <a:p>
            <a:pPr marL="171450" indent="-171450">
              <a:buFont typeface="Arial" panose="020B0604020202020204" pitchFamily="34" charset="0"/>
              <a:buChar char="•"/>
            </a:pPr>
            <a:r>
              <a:rPr lang="en-US" b="1" i="0" dirty="0"/>
              <a:t>(21) </a:t>
            </a:r>
            <a:r>
              <a:rPr lang="en-US" i="0" dirty="0"/>
              <a:t>He was born to be the Savior of mankind</a:t>
            </a:r>
          </a:p>
          <a:p>
            <a:pPr marL="171450" indent="-171450">
              <a:buFont typeface="Arial" panose="020B0604020202020204" pitchFamily="34" charset="0"/>
              <a:buChar char="•"/>
            </a:pPr>
            <a:r>
              <a:rPr lang="en-US" b="1" i="0" dirty="0"/>
              <a:t>(23) </a:t>
            </a:r>
            <a:r>
              <a:rPr lang="en-US" i="0" dirty="0"/>
              <a:t>He was God the Son “God with Us”</a:t>
            </a:r>
          </a:p>
          <a:p>
            <a:pPr marL="0" indent="0">
              <a:buFont typeface="Arial" panose="020B0604020202020204" pitchFamily="34" charset="0"/>
              <a:buNone/>
            </a:pPr>
            <a:r>
              <a:rPr lang="en-US" b="1" i="0" dirty="0"/>
              <a:t>(John 1:1-3), </a:t>
            </a:r>
            <a:r>
              <a:rPr lang="en-US" b="0" i="1" dirty="0"/>
              <a:t>“In the beginning was the Word, and the Word was with God, and the Word was God. </a:t>
            </a:r>
            <a:r>
              <a:rPr lang="en-US" b="0" i="1" baseline="30000" dirty="0"/>
              <a:t>2</a:t>
            </a:r>
            <a:r>
              <a:rPr lang="en-US" b="0" i="1" dirty="0"/>
              <a:t> He was in the beginning with God. </a:t>
            </a:r>
            <a:r>
              <a:rPr lang="en-US" b="0" i="1" baseline="30000" dirty="0"/>
              <a:t>3</a:t>
            </a:r>
            <a:r>
              <a:rPr lang="en-US" b="0" i="1" dirty="0"/>
              <a:t> All things were made through Him, and without Him nothing was made that was made.”</a:t>
            </a:r>
          </a:p>
          <a:p>
            <a:pPr marL="0" indent="0">
              <a:buFont typeface="Arial" panose="020B0604020202020204" pitchFamily="34" charset="0"/>
              <a:buNone/>
            </a:pPr>
            <a:r>
              <a:rPr lang="en-US" b="1" i="0" dirty="0"/>
              <a:t>(John 1:14), </a:t>
            </a:r>
            <a:r>
              <a:rPr lang="en-US" i="1" dirty="0"/>
              <a:t>“And the Word became flesh and dwelt among us, and we beheld His glory, the glory as of the only begotten of the Father, full of grace and truth.”</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What does the Birth of Jesus mean to us?</a:t>
            </a:r>
          </a:p>
          <a:p>
            <a:pPr marL="171450" indent="-171450">
              <a:buFont typeface="Arial" panose="020B0604020202020204" pitchFamily="34" charset="0"/>
              <a:buChar char="•"/>
            </a:pPr>
            <a:endParaRPr lang="en-US" i="1" dirty="0"/>
          </a:p>
          <a:p>
            <a:endParaRPr lang="en-US" dirty="0"/>
          </a:p>
          <a:p>
            <a:r>
              <a:rPr lang="en-US" dirty="0"/>
              <a:t>Picture attribution:  More Good Foundation (cropped, with background blurred) Creative Commons License</a:t>
            </a:r>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(Genesis 12:1-3), </a:t>
            </a:r>
            <a:r>
              <a:rPr lang="en-US" i="1" dirty="0"/>
              <a:t>“Now the Lord had said to Abram: ‘Get out of your country, from your family and from your father's house, to a land that I will show you. </a:t>
            </a:r>
            <a:r>
              <a:rPr lang="en-US" i="1" baseline="30000" dirty="0"/>
              <a:t>2</a:t>
            </a:r>
            <a:r>
              <a:rPr lang="en-US" i="1" dirty="0"/>
              <a:t> I will make you a great nation; I will bless you and make your name great; and you shall be a blessing.  </a:t>
            </a:r>
            <a:r>
              <a:rPr lang="en-US" i="1" baseline="30000" dirty="0"/>
              <a:t>3</a:t>
            </a:r>
            <a:r>
              <a:rPr lang="en-US" i="1" dirty="0"/>
              <a:t> I will bless those who bless you, and I will curse him who curses you; and in you all the families of the earth shall be blessed.’“</a:t>
            </a:r>
          </a:p>
          <a:p>
            <a:pPr marL="171450" indent="-171450">
              <a:buFont typeface="Arial" panose="020B0604020202020204" pitchFamily="34" charset="0"/>
              <a:buChar char="•"/>
            </a:pPr>
            <a:r>
              <a:rPr lang="en-US" b="1" i="0" dirty="0"/>
              <a:t>The establishment of Israel in the promised land was God’s means of establishing His Son as the true Messiah of mankind</a:t>
            </a:r>
          </a:p>
          <a:p>
            <a:pPr marL="0" indent="0">
              <a:buFont typeface="Arial" panose="020B0604020202020204" pitchFamily="34" charset="0"/>
              <a:buNone/>
            </a:pPr>
            <a:r>
              <a:rPr lang="en-US" b="1" i="0" dirty="0"/>
              <a:t>(Ephesians 1:3-6), </a:t>
            </a:r>
            <a:r>
              <a:rPr lang="en-US" i="1" dirty="0"/>
              <a:t>“Blessed be the God and Father of our Lord Jesus Christ, who has blessed us with every spiritual blessing in the heavenly places in Christ, </a:t>
            </a:r>
            <a:r>
              <a:rPr lang="en-US" i="1" baseline="30000" dirty="0"/>
              <a:t>4</a:t>
            </a:r>
            <a:r>
              <a:rPr lang="en-US" i="1" dirty="0"/>
              <a:t> just as He chose us in Him </a:t>
            </a:r>
            <a:r>
              <a:rPr lang="en-US" i="1" u="sng" dirty="0"/>
              <a:t>before the foundation of the world</a:t>
            </a:r>
            <a:r>
              <a:rPr lang="en-US" i="1" dirty="0"/>
              <a:t>, that we should be holy and without blame before Him in love, </a:t>
            </a:r>
            <a:r>
              <a:rPr lang="en-US" i="1" baseline="30000" dirty="0"/>
              <a:t>5</a:t>
            </a:r>
            <a:r>
              <a:rPr lang="en-US" i="1" dirty="0"/>
              <a:t> </a:t>
            </a:r>
            <a:r>
              <a:rPr lang="en-US" i="1" u="sng" dirty="0"/>
              <a:t>having predestined us to adoption as sons by Jesus Christ to Himself</a:t>
            </a:r>
            <a:r>
              <a:rPr lang="en-US" i="1" dirty="0"/>
              <a:t>, according to the good pleasure of His will, </a:t>
            </a:r>
            <a:r>
              <a:rPr lang="en-US" i="1" baseline="30000" dirty="0"/>
              <a:t>6</a:t>
            </a:r>
            <a:r>
              <a:rPr lang="en-US" i="1" dirty="0"/>
              <a:t> to the praise of the glory of His grace, by which </a:t>
            </a:r>
            <a:r>
              <a:rPr lang="en-US" i="1" u="sng" dirty="0"/>
              <a:t>He made us accepted in the Beloved</a:t>
            </a:r>
            <a:r>
              <a:rPr lang="en-US" i="1" dirty="0"/>
              <a:t>.”</a:t>
            </a:r>
          </a:p>
          <a:p>
            <a:pPr marL="171450" indent="-171450">
              <a:buFont typeface="Arial" panose="020B0604020202020204" pitchFamily="34" charset="0"/>
              <a:buChar char="•"/>
            </a:pPr>
            <a:r>
              <a:rPr lang="en-US" i="0" dirty="0"/>
              <a:t>God created man</a:t>
            </a:r>
          </a:p>
          <a:p>
            <a:pPr marL="171450" indent="-171450">
              <a:buFont typeface="Arial" panose="020B0604020202020204" pitchFamily="34" charset="0"/>
              <a:buChar char="•"/>
            </a:pPr>
            <a:r>
              <a:rPr lang="en-US" i="0" dirty="0"/>
              <a:t>Man sinned (as God knew He would)</a:t>
            </a:r>
          </a:p>
          <a:p>
            <a:pPr marL="171450" indent="-171450">
              <a:buFont typeface="Arial" panose="020B0604020202020204" pitchFamily="34" charset="0"/>
              <a:buChar char="•"/>
            </a:pPr>
            <a:r>
              <a:rPr lang="en-US" b="1" i="0" dirty="0"/>
              <a:t>God promised a Savior, and delivered Him “in the fulness of time” just as He said He would!</a:t>
            </a:r>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133675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 3:16-17), </a:t>
            </a:r>
            <a:r>
              <a:rPr lang="en-US" b="0" i="1" dirty="0"/>
              <a:t>“For God so loved the world that He gave His only begotten Son, that whoever believes in Him should not perish but have everlasting life. </a:t>
            </a:r>
            <a:r>
              <a:rPr lang="en-US" b="0" i="1" baseline="30000" dirty="0"/>
              <a:t>17</a:t>
            </a:r>
            <a:r>
              <a:rPr lang="en-US" b="0" i="1" dirty="0"/>
              <a:t> For God did not send His Son into the world to condemn the world, but that the world through Him might be saved.”</a:t>
            </a:r>
          </a:p>
          <a:p>
            <a:pPr marL="171450" indent="-171450">
              <a:buFont typeface="Arial" panose="020B0604020202020204" pitchFamily="34" charset="0"/>
              <a:buChar char="•"/>
            </a:pPr>
            <a:r>
              <a:rPr lang="en-US" b="0" i="0" dirty="0"/>
              <a:t>The extension of God’s grace was motivated by His love for mankind</a:t>
            </a:r>
          </a:p>
          <a:p>
            <a:pPr marL="171450" indent="-171450">
              <a:buFont typeface="Arial" panose="020B0604020202020204" pitchFamily="34" charset="0"/>
              <a:buChar char="•"/>
            </a:pPr>
            <a:r>
              <a:rPr lang="en-US" b="0" i="0" dirty="0"/>
              <a:t>There has never been a greater expression of any love, than that shown by our God who sent His only begotten Son to die as a sin sacrifice for rebellious mankind!</a:t>
            </a:r>
          </a:p>
          <a:p>
            <a:pPr marL="0" indent="0">
              <a:buFont typeface="Arial" panose="020B0604020202020204" pitchFamily="34" charset="0"/>
              <a:buNone/>
            </a:pPr>
            <a:r>
              <a:rPr lang="en-US" b="1" i="0" dirty="0"/>
              <a:t>(Romans 5:6-8), </a:t>
            </a:r>
            <a:r>
              <a:rPr lang="en-US" b="0" i="1" dirty="0"/>
              <a:t>“For when we were still without strength, in due time Christ died for the ungodly. </a:t>
            </a:r>
            <a:r>
              <a:rPr lang="en-US" b="0" i="1" baseline="30000" dirty="0"/>
              <a:t>7</a:t>
            </a:r>
            <a:r>
              <a:rPr lang="en-US" b="0" i="1" dirty="0"/>
              <a:t> For scarcely for a righteous man will one die; yet perhaps for a good man someone would even dare to die. </a:t>
            </a:r>
            <a:r>
              <a:rPr lang="en-US" b="0" i="1" baseline="30000" dirty="0"/>
              <a:t>8</a:t>
            </a:r>
            <a:r>
              <a:rPr lang="en-US" b="0" i="1" dirty="0"/>
              <a:t> But God demonstrates His own love toward us, in that while we were still sinners, Christ died for us.”</a:t>
            </a:r>
          </a:p>
          <a:p>
            <a:pPr marL="171450" indent="-171450">
              <a:buFont typeface="Arial" panose="020B0604020202020204" pitchFamily="34" charset="0"/>
              <a:buChar char="•"/>
            </a:pPr>
            <a:r>
              <a:rPr lang="en-US" b="0" i="0" dirty="0"/>
              <a:t>As such, we should love Him in return!</a:t>
            </a:r>
          </a:p>
          <a:p>
            <a:pPr marL="0" indent="0">
              <a:buFont typeface="Arial" panose="020B0604020202020204" pitchFamily="34" charset="0"/>
              <a:buNone/>
            </a:pPr>
            <a:r>
              <a:rPr lang="en-US" b="1" i="0" dirty="0"/>
              <a:t>(1 John 4:7-10), </a:t>
            </a:r>
            <a:r>
              <a:rPr lang="en-US" b="0" i="1" dirty="0"/>
              <a:t>“Beloved, let us love one another, for love is of God; and everyone who loves is born of God and knows God. </a:t>
            </a:r>
            <a:r>
              <a:rPr lang="en-US" b="0" i="1" baseline="30000" dirty="0"/>
              <a:t>8</a:t>
            </a:r>
            <a:r>
              <a:rPr lang="en-US" b="0" i="1" dirty="0"/>
              <a:t> He who does not love does not know God, for God is love. </a:t>
            </a:r>
            <a:r>
              <a:rPr lang="en-US" b="0" i="1" baseline="30000" dirty="0"/>
              <a:t>9</a:t>
            </a:r>
            <a:r>
              <a:rPr lang="en-US" b="0" i="1" dirty="0"/>
              <a:t> In this the love of God was manifested toward us, that God has sent His only begotten Son into the world, that we might live through Him. </a:t>
            </a:r>
            <a:r>
              <a:rPr lang="en-US" b="0" i="1" baseline="30000" dirty="0"/>
              <a:t>10</a:t>
            </a:r>
            <a:r>
              <a:rPr lang="en-US" b="0" i="1" dirty="0"/>
              <a:t> In this is love, not that we loved God, but that He loved us and sent His Son to be the propitiation for our sins.”</a:t>
            </a:r>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181424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(Matthew 1:21), [Angel of the Lord to Joseph], </a:t>
            </a:r>
            <a:r>
              <a:rPr lang="en-US" b="0" i="1" dirty="0"/>
              <a:t>“And she will bring forth a Son, and you shall call His name Jesus, for </a:t>
            </a:r>
            <a:r>
              <a:rPr lang="en-US" b="0" i="1" u="sng" dirty="0"/>
              <a:t>He will save His people from their sins</a:t>
            </a:r>
            <a:r>
              <a:rPr lang="en-US" b="0" i="1" dirty="0"/>
              <a:t>.“</a:t>
            </a:r>
          </a:p>
          <a:p>
            <a:pPr marL="171450" indent="-171450">
              <a:buFont typeface="Arial" panose="020B0604020202020204" pitchFamily="34" charset="0"/>
              <a:buChar char="•"/>
            </a:pPr>
            <a:r>
              <a:rPr lang="en-US" b="0" i="0" dirty="0"/>
              <a:t>Name Jesus – (Barnes) “</a:t>
            </a:r>
            <a:r>
              <a:rPr lang="en-US" sz="1200" kern="1200" dirty="0">
                <a:solidFill>
                  <a:schemeClr val="tx1"/>
                </a:solidFill>
                <a:latin typeface="+mn-lt"/>
                <a:ea typeface="+mn-ea"/>
                <a:cs typeface="+mn-cs"/>
              </a:rPr>
              <a:t>The name Jesus is the same as </a:t>
            </a:r>
            <a:r>
              <a:rPr lang="en-US" sz="1200" kern="1200" dirty="0" err="1">
                <a:solidFill>
                  <a:schemeClr val="tx1"/>
                </a:solidFill>
                <a:latin typeface="+mn-lt"/>
                <a:ea typeface="+mn-ea"/>
                <a:cs typeface="+mn-cs"/>
              </a:rPr>
              <a:t>Saviour</a:t>
            </a:r>
            <a:r>
              <a:rPr lang="en-US" sz="1200" kern="1200" dirty="0">
                <a:solidFill>
                  <a:schemeClr val="tx1"/>
                </a:solidFill>
                <a:latin typeface="+mn-lt"/>
                <a:ea typeface="+mn-ea"/>
                <a:cs typeface="+mn-cs"/>
              </a:rPr>
              <a:t>. It is derived from the verb signifying to save, In Hebrew it is the same as Joshua.”</a:t>
            </a:r>
          </a:p>
          <a:p>
            <a:pPr marL="171450" indent="-171450">
              <a:buFont typeface="Arial" panose="020B0604020202020204" pitchFamily="34" charset="0"/>
              <a:buChar char="•"/>
            </a:pPr>
            <a:r>
              <a:rPr lang="en-US" sz="1200" b="0" i="0" kern="1200" dirty="0">
                <a:solidFill>
                  <a:schemeClr val="tx1"/>
                </a:solidFill>
                <a:latin typeface="+mn-lt"/>
                <a:ea typeface="+mn-ea"/>
                <a:cs typeface="+mn-cs"/>
              </a:rPr>
              <a:t>It was a very common name.</a:t>
            </a:r>
          </a:p>
          <a:p>
            <a:pPr marL="171450" indent="-171450">
              <a:buFont typeface="Arial" panose="020B0604020202020204" pitchFamily="34" charset="0"/>
              <a:buChar char="•"/>
            </a:pPr>
            <a:r>
              <a:rPr lang="en-US" sz="1200" b="1" i="0" kern="1200" dirty="0">
                <a:solidFill>
                  <a:schemeClr val="tx1"/>
                </a:solidFill>
                <a:latin typeface="+mn-lt"/>
                <a:ea typeface="+mn-ea"/>
                <a:cs typeface="+mn-cs"/>
              </a:rPr>
              <a:t>Note, in verse, literally:  You shall call him “He who saves” for “He will save His people from their sins.”</a:t>
            </a:r>
          </a:p>
          <a:p>
            <a:pPr marL="0" indent="0">
              <a:buFont typeface="Arial" panose="020B0604020202020204" pitchFamily="34" charset="0"/>
              <a:buNone/>
            </a:pPr>
            <a:r>
              <a:rPr lang="en-US" b="1" i="0" dirty="0"/>
              <a:t>(Matthew 20:27-28), </a:t>
            </a:r>
            <a:r>
              <a:rPr lang="en-US" b="0" i="1" dirty="0"/>
              <a:t>“And whoever desires to be first among you, let him be your slave — </a:t>
            </a:r>
            <a:r>
              <a:rPr lang="en-US" b="0" i="1" baseline="30000" dirty="0"/>
              <a:t>28</a:t>
            </a:r>
            <a:r>
              <a:rPr lang="en-US" b="0" i="1" dirty="0"/>
              <a:t> just as the Son of Man did not come to be served, but to serve, and to give His life a ransom for many.“</a:t>
            </a:r>
          </a:p>
          <a:p>
            <a:pPr marL="0" indent="0">
              <a:buFont typeface="Arial" panose="020B0604020202020204" pitchFamily="34" charset="0"/>
              <a:buNone/>
            </a:pPr>
            <a:r>
              <a:rPr lang="en-US" b="1" i="0" dirty="0"/>
              <a:t>(Galatians 1:3-5), </a:t>
            </a:r>
            <a:r>
              <a:rPr lang="en-US" b="0" i="1" dirty="0"/>
              <a:t>“Grace to you and peace from God the Father and our Lord Jesus Christ, </a:t>
            </a:r>
            <a:r>
              <a:rPr lang="en-US" b="0" i="1" baseline="30000" dirty="0"/>
              <a:t>4</a:t>
            </a:r>
            <a:r>
              <a:rPr lang="en-US" b="0" i="1" dirty="0"/>
              <a:t> who gave Himself for our sins, that He might deliver us from this present evil age, according to the will of our God and Father, </a:t>
            </a:r>
            <a:r>
              <a:rPr lang="en-US" b="0" i="1" baseline="30000" dirty="0"/>
              <a:t>5</a:t>
            </a:r>
            <a:r>
              <a:rPr lang="en-US" b="0" i="1" dirty="0"/>
              <a:t> to whom be glory forever and ever. Amen.”</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373745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t>Wise men of the East informed King Herod of the birth of Jesus</a:t>
            </a:r>
          </a:p>
          <a:p>
            <a:pPr marL="171450" indent="-171450">
              <a:buFont typeface="Arial" panose="020B0604020202020204" pitchFamily="34" charset="0"/>
              <a:buChar char="•"/>
            </a:pPr>
            <a:r>
              <a:rPr lang="en-US" b="0" i="0" dirty="0"/>
              <a:t>Herod sought to find the location of the Son of God, with the deceit of offering worship, but desiring instead to kill Him</a:t>
            </a:r>
          </a:p>
          <a:p>
            <a:pPr marL="171450" indent="-171450">
              <a:buFont typeface="Arial" panose="020B0604020202020204" pitchFamily="34" charset="0"/>
              <a:buChar char="•"/>
            </a:pPr>
            <a:r>
              <a:rPr lang="en-US" b="1" i="0" dirty="0"/>
              <a:t>When thwarted, Herod sought to kill Jesus by having all males in Bethlehem to be put to death</a:t>
            </a:r>
          </a:p>
          <a:p>
            <a:pPr marL="0" indent="0">
              <a:buFont typeface="Arial" panose="020B0604020202020204" pitchFamily="34" charset="0"/>
              <a:buNone/>
            </a:pPr>
            <a:r>
              <a:rPr lang="en-US" b="1" i="0" dirty="0"/>
              <a:t>(Matthew 2:16), </a:t>
            </a:r>
            <a:r>
              <a:rPr lang="en-US" b="0" i="1" dirty="0"/>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p>
          <a:p>
            <a:pPr marL="171450" indent="-171450">
              <a:buFont typeface="Arial" panose="020B0604020202020204" pitchFamily="34" charset="0"/>
              <a:buChar char="•"/>
            </a:pPr>
            <a:r>
              <a:rPr lang="en-US" b="1" i="0" dirty="0"/>
              <a:t>Herod was not able to thwart God’s purpose in redeeming man!</a:t>
            </a:r>
          </a:p>
          <a:p>
            <a:pPr marL="171450" indent="-171450">
              <a:buFont typeface="Arial" panose="020B0604020202020204" pitchFamily="34" charset="0"/>
              <a:buChar char="•"/>
            </a:pPr>
            <a:r>
              <a:rPr lang="en-US" b="1" i="0" dirty="0"/>
              <a:t>Nor the Jews, who brought about His crucifixion</a:t>
            </a:r>
          </a:p>
          <a:p>
            <a:pPr marL="0" indent="0">
              <a:buFont typeface="Arial" panose="020B0604020202020204" pitchFamily="34" charset="0"/>
              <a:buNone/>
            </a:pPr>
            <a:r>
              <a:rPr lang="en-US" b="1" i="0" dirty="0"/>
              <a:t>(Acts 2:29-36),</a:t>
            </a:r>
            <a:r>
              <a:rPr lang="en-US" b="0" i="1" dirty="0"/>
              <a:t> "Men and brethren, let me speak freely to you of the patriarch David, that he is both dead and buried, and his tomb is with us to this day.</a:t>
            </a:r>
            <a:r>
              <a:rPr lang="en-US" b="0" i="1" baseline="30000" dirty="0"/>
              <a:t> 30 </a:t>
            </a:r>
            <a:r>
              <a:rPr lang="en-US" b="0" i="1" dirty="0"/>
              <a:t>Therefore, being a prophet, and knowing that </a:t>
            </a:r>
            <a:r>
              <a:rPr lang="en-US" b="0" i="1" u="sng" dirty="0"/>
              <a:t>God had sworn with an oath to him that of the fruit of his body, according to the flesh, He would raise up the Christ to sit on his throne</a:t>
            </a:r>
            <a:r>
              <a:rPr lang="en-US" b="0" i="1" dirty="0"/>
              <a:t>, </a:t>
            </a:r>
            <a:r>
              <a:rPr lang="en-US" b="0" i="1" baseline="30000" dirty="0"/>
              <a:t>31</a:t>
            </a:r>
            <a:r>
              <a:rPr lang="en-US" b="0" i="1" dirty="0"/>
              <a:t> he, foreseeing this, spoke concerning the resurrection of the Christ, that His soul was not left in Hades, nor did His flesh see corruption. </a:t>
            </a:r>
            <a:r>
              <a:rPr lang="en-US" b="0" i="1" baseline="30000" dirty="0"/>
              <a:t>32</a:t>
            </a:r>
            <a:r>
              <a:rPr lang="en-US" b="0" i="1" dirty="0"/>
              <a:t> </a:t>
            </a:r>
            <a:r>
              <a:rPr lang="en-US" b="0" i="1" u="sng" dirty="0"/>
              <a:t>This Jesus God has raised up</a:t>
            </a:r>
            <a:r>
              <a:rPr lang="en-US" b="0" i="1" dirty="0"/>
              <a:t>, of which we are all witnesses. </a:t>
            </a:r>
            <a:r>
              <a:rPr lang="en-US" b="0" i="1" baseline="30000" dirty="0"/>
              <a:t>33</a:t>
            </a:r>
            <a:r>
              <a:rPr lang="en-US" b="0" i="1" dirty="0"/>
              <a:t> Therefore being exalted to the right hand of God, and having received from the Father the promise of the Holy Spirit, He poured out this which you now see and hear. </a:t>
            </a:r>
            <a:r>
              <a:rPr lang="en-US" b="0" i="1" baseline="30000" dirty="0"/>
              <a:t>34</a:t>
            </a:r>
            <a:r>
              <a:rPr lang="en-US" b="0" i="1" dirty="0"/>
              <a:t> "For David did not ascend into the heavens, but he says himself: 'The Lord said to my Lord, "Sit at My right hand, </a:t>
            </a:r>
            <a:r>
              <a:rPr lang="en-US" b="0" i="1" baseline="30000" dirty="0"/>
              <a:t>35</a:t>
            </a:r>
            <a:r>
              <a:rPr lang="en-US" b="0" i="1" dirty="0"/>
              <a:t> Till I make Your enemies Your footstool." '</a:t>
            </a:r>
            <a:r>
              <a:rPr lang="en-US" b="0" i="1" baseline="30000" dirty="0"/>
              <a:t>36</a:t>
            </a:r>
            <a:r>
              <a:rPr lang="en-US" b="0" i="1" dirty="0"/>
              <a:t> "</a:t>
            </a:r>
            <a:r>
              <a:rPr lang="en-US" b="0" i="1" u="sng" dirty="0"/>
              <a:t>Therefore let all the house of Israel know assuredly that God has made this Jesus, whom you crucified, both Lord and Christ</a:t>
            </a:r>
            <a:r>
              <a:rPr lang="en-US" b="0" i="1" dirty="0"/>
              <a:t>."</a:t>
            </a:r>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45222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Because God kept His promise, and Jesus was born into the world to redeem man – we can rest in the knowledge He will keep His promise of a second advent or coming!</a:t>
            </a:r>
          </a:p>
          <a:p>
            <a:endParaRPr lang="en-US" b="1" dirty="0"/>
          </a:p>
          <a:p>
            <a:r>
              <a:rPr lang="en-US" b="1" dirty="0"/>
              <a:t>(1 Thessalonians 4:15-18),</a:t>
            </a:r>
            <a:r>
              <a:rPr lang="en-US" b="1" i="1" dirty="0"/>
              <a:t> </a:t>
            </a:r>
            <a:r>
              <a:rPr lang="en-US" i="1" dirty="0"/>
              <a:t>“For this we say to you by the word of the Lord, that we who are alive and remain until the coming of the Lord will by no means precede those who are asleep. </a:t>
            </a:r>
            <a:r>
              <a:rPr lang="en-US" i="1" baseline="30000" dirty="0"/>
              <a:t>16</a:t>
            </a:r>
            <a:r>
              <a:rPr lang="en-US" i="1" dirty="0"/>
              <a:t> For the Lord Himself will descend from heaven with a shout, with the voice of an archangel, and with the trumpet of God. And the dead in Christ will rise first. </a:t>
            </a:r>
            <a:r>
              <a:rPr lang="en-US" i="1" baseline="30000" dirty="0"/>
              <a:t>17</a:t>
            </a:r>
            <a:r>
              <a:rPr lang="en-US" i="1" dirty="0"/>
              <a:t> Then we who are alive and remain shall be caught up together with them in the clouds to meet the Lord in the air. And thus we shall always be with the Lord. </a:t>
            </a:r>
            <a:r>
              <a:rPr lang="en-US" i="1" baseline="30000" dirty="0"/>
              <a:t>18</a:t>
            </a:r>
            <a:r>
              <a:rPr lang="en-US" i="1" dirty="0"/>
              <a:t> Therefore comfort one another with these words.”</a:t>
            </a:r>
            <a:r>
              <a:rPr lang="en-US" dirty="0"/>
              <a:t> </a:t>
            </a:r>
            <a:endParaRPr lang="en-US" i="1" dirty="0"/>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88297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9/9/2017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9/9/2017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The Birth of Jesus </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(Matthew 1:18-25)</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457200" y="79375"/>
            <a:ext cx="11287124" cy="132556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What does the birth of Jesus mean to us?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57200" y="1514474"/>
            <a:ext cx="5562600" cy="4829175"/>
          </a:xfrm>
        </p:spPr>
        <p:txBody>
          <a:bodyPr>
            <a:normAutofit/>
          </a:bodyPr>
          <a:lstStyle/>
          <a:p>
            <a:pPr marL="0" indent="0">
              <a:buNone/>
              <a:tabLst>
                <a:tab pos="398463" algn="l"/>
              </a:tabLst>
            </a:pPr>
            <a:r>
              <a:rPr lang="en-US" sz="4200" b="1" dirty="0">
                <a:solidFill>
                  <a:schemeClr val="bg1"/>
                </a:solidFill>
              </a:rPr>
              <a:t>God keeps His promises!</a:t>
            </a:r>
          </a:p>
          <a:p>
            <a:pPr marL="0" indent="0">
              <a:buNone/>
              <a:tabLst>
                <a:tab pos="398463" algn="l"/>
              </a:tabLst>
            </a:pPr>
            <a:r>
              <a:rPr lang="en-US" sz="4000" i="1" dirty="0">
                <a:solidFill>
                  <a:srgbClr val="FFFF00"/>
                </a:solidFill>
              </a:rPr>
              <a:t>Genesis 12:1-3    Ephesians 1:3-6</a:t>
            </a:r>
          </a:p>
        </p:txBody>
      </p:sp>
      <p:sp>
        <p:nvSpPr>
          <p:cNvPr id="4" name="Content Placeholder 3">
            <a:extLst>
              <a:ext uri="{FF2B5EF4-FFF2-40B4-BE49-F238E27FC236}">
                <a16:creationId xmlns:a16="http://schemas.microsoft.com/office/drawing/2014/main" id="{8128582D-2409-48FE-ADF0-733CE8BDC5BC}"/>
              </a:ext>
            </a:extLst>
          </p:cNvPr>
          <p:cNvSpPr>
            <a:spLocks noGrp="1"/>
          </p:cNvSpPr>
          <p:nvPr>
            <p:ph sz="half" idx="2"/>
          </p:nvPr>
        </p:nvSpPr>
        <p:spPr>
          <a:xfrm>
            <a:off x="6172199" y="1628774"/>
            <a:ext cx="5572125" cy="4829176"/>
          </a:xfrm>
        </p:spPr>
        <p:txBody>
          <a:bodyPr>
            <a:normAutofit/>
          </a:bodyPr>
          <a:lstStyle/>
          <a:p>
            <a:pPr marL="0" indent="0">
              <a:buNone/>
              <a:tabLst>
                <a:tab pos="398463" algn="l"/>
              </a:tabLst>
            </a:pPr>
            <a:endParaRPr lang="en-US" sz="4000" i="1" dirty="0">
              <a:solidFill>
                <a:srgbClr val="FFFF00"/>
              </a:solidFill>
            </a:endParaRPr>
          </a:p>
        </p:txBody>
      </p:sp>
    </p:spTree>
    <p:extLst>
      <p:ext uri="{BB962C8B-B14F-4D97-AF65-F5344CB8AC3E}">
        <p14:creationId xmlns:p14="http://schemas.microsoft.com/office/powerpoint/2010/main" val="428842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nodePh="1">
                                  <p:stCondLst>
                                    <p:cond delay="0"/>
                                  </p:stCondLst>
                                  <p:endCondLst>
                                    <p:cond evt="begin" delay="0">
                                      <p:tn val="16"/>
                                    </p:cond>
                                  </p:end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anim calcmode="lin" valueType="num">
                                      <p:cBhvr>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457200" y="79375"/>
            <a:ext cx="11287124" cy="132556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What does the birth of Jesus mean to us?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57200" y="1514474"/>
            <a:ext cx="5562600" cy="5229226"/>
          </a:xfrm>
        </p:spPr>
        <p:txBody>
          <a:bodyPr>
            <a:normAutofit/>
          </a:bodyPr>
          <a:lstStyle/>
          <a:p>
            <a:pPr marL="0" indent="0">
              <a:buNone/>
              <a:tabLst>
                <a:tab pos="398463" algn="l"/>
              </a:tabLst>
            </a:pPr>
            <a:r>
              <a:rPr lang="en-US" sz="4200" b="1" dirty="0">
                <a:solidFill>
                  <a:schemeClr val="bg1"/>
                </a:solidFill>
              </a:rPr>
              <a:t>God keeps His promises!</a:t>
            </a:r>
          </a:p>
          <a:p>
            <a:pPr marL="0" indent="0">
              <a:buNone/>
              <a:tabLst>
                <a:tab pos="398463" algn="l"/>
              </a:tabLst>
            </a:pPr>
            <a:r>
              <a:rPr lang="en-US" sz="4000" i="1" dirty="0">
                <a:solidFill>
                  <a:srgbClr val="FFFF00"/>
                </a:solidFill>
              </a:rPr>
              <a:t>Genesis 12:1-3     Ephesians 1:3-6</a:t>
            </a:r>
          </a:p>
          <a:p>
            <a:pPr marL="0" indent="0">
              <a:buNone/>
              <a:tabLst>
                <a:tab pos="398463" algn="l"/>
              </a:tabLst>
            </a:pPr>
            <a:r>
              <a:rPr lang="en-US" sz="4200" b="1" dirty="0">
                <a:solidFill>
                  <a:schemeClr val="bg1"/>
                </a:solidFill>
              </a:rPr>
              <a:t>God loves mankind!</a:t>
            </a:r>
          </a:p>
          <a:p>
            <a:pPr marL="0" indent="0">
              <a:buNone/>
              <a:tabLst>
                <a:tab pos="398463" algn="l"/>
              </a:tabLst>
            </a:pPr>
            <a:r>
              <a:rPr lang="en-US" sz="4000" i="1" dirty="0">
                <a:solidFill>
                  <a:srgbClr val="FFFF00"/>
                </a:solidFill>
              </a:rPr>
              <a:t>John 3:16-17              Romans 5:6-8                       1 John 4:7-10</a:t>
            </a:r>
          </a:p>
        </p:txBody>
      </p:sp>
      <p:sp>
        <p:nvSpPr>
          <p:cNvPr id="4" name="Content Placeholder 3">
            <a:extLst>
              <a:ext uri="{FF2B5EF4-FFF2-40B4-BE49-F238E27FC236}">
                <a16:creationId xmlns:a16="http://schemas.microsoft.com/office/drawing/2014/main" id="{8128582D-2409-48FE-ADF0-733CE8BDC5BC}"/>
              </a:ext>
            </a:extLst>
          </p:cNvPr>
          <p:cNvSpPr>
            <a:spLocks noGrp="1"/>
          </p:cNvSpPr>
          <p:nvPr>
            <p:ph sz="half" idx="2"/>
          </p:nvPr>
        </p:nvSpPr>
        <p:spPr>
          <a:xfrm>
            <a:off x="6172199" y="1628774"/>
            <a:ext cx="5572125" cy="4829176"/>
          </a:xfrm>
        </p:spPr>
        <p:txBody>
          <a:bodyPr>
            <a:normAutofit/>
          </a:bodyPr>
          <a:lstStyle/>
          <a:p>
            <a:pPr marL="0" indent="0">
              <a:buNone/>
              <a:tabLst>
                <a:tab pos="398463" algn="l"/>
              </a:tabLst>
            </a:pPr>
            <a:endParaRPr lang="en-US" sz="4000" i="1" dirty="0">
              <a:solidFill>
                <a:srgbClr val="FFFF00"/>
              </a:solidFill>
            </a:endParaRPr>
          </a:p>
        </p:txBody>
      </p:sp>
    </p:spTree>
    <p:extLst>
      <p:ext uri="{BB962C8B-B14F-4D97-AF65-F5344CB8AC3E}">
        <p14:creationId xmlns:p14="http://schemas.microsoft.com/office/powerpoint/2010/main" val="29022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nodePh="1">
                                  <p:stCondLst>
                                    <p:cond delay="0"/>
                                  </p:stCondLst>
                                  <p:endCondLst>
                                    <p:cond evt="begin" delay="0">
                                      <p:tn val="16"/>
                                    </p:cond>
                                  </p:end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anim calcmode="lin" valueType="num">
                                      <p:cBhvr>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457200" y="79375"/>
            <a:ext cx="11287124" cy="132556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What does the birth of Jesus mean to us?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57200" y="1514474"/>
            <a:ext cx="5562600" cy="5229226"/>
          </a:xfrm>
        </p:spPr>
        <p:txBody>
          <a:bodyPr>
            <a:normAutofit/>
          </a:bodyPr>
          <a:lstStyle/>
          <a:p>
            <a:pPr marL="0" indent="0">
              <a:buNone/>
              <a:tabLst>
                <a:tab pos="398463" algn="l"/>
              </a:tabLst>
            </a:pPr>
            <a:r>
              <a:rPr lang="en-US" sz="4200" b="1" dirty="0">
                <a:solidFill>
                  <a:schemeClr val="bg1"/>
                </a:solidFill>
              </a:rPr>
              <a:t>God keeps His promises!</a:t>
            </a:r>
          </a:p>
          <a:p>
            <a:pPr marL="0" indent="0">
              <a:buNone/>
              <a:tabLst>
                <a:tab pos="398463" algn="l"/>
              </a:tabLst>
            </a:pPr>
            <a:r>
              <a:rPr lang="en-US" sz="4000" i="1" dirty="0">
                <a:solidFill>
                  <a:srgbClr val="FFFF00"/>
                </a:solidFill>
              </a:rPr>
              <a:t>Genesis 12:1-3     Ephesians 1:3-6</a:t>
            </a:r>
          </a:p>
          <a:p>
            <a:pPr marL="0" indent="0">
              <a:buNone/>
              <a:tabLst>
                <a:tab pos="398463" algn="l"/>
              </a:tabLst>
            </a:pPr>
            <a:r>
              <a:rPr lang="en-US" sz="4200" b="1" dirty="0">
                <a:solidFill>
                  <a:schemeClr val="bg1"/>
                </a:solidFill>
              </a:rPr>
              <a:t>God loves mankind!</a:t>
            </a:r>
          </a:p>
          <a:p>
            <a:pPr marL="0" indent="0">
              <a:buNone/>
              <a:tabLst>
                <a:tab pos="398463" algn="l"/>
              </a:tabLst>
            </a:pPr>
            <a:r>
              <a:rPr lang="en-US" sz="4000" i="1" dirty="0">
                <a:solidFill>
                  <a:srgbClr val="FFFF00"/>
                </a:solidFill>
              </a:rPr>
              <a:t>John 3:16-17              Romans 5:6-8                       1 John 4:7-10</a:t>
            </a:r>
          </a:p>
        </p:txBody>
      </p:sp>
      <p:sp>
        <p:nvSpPr>
          <p:cNvPr id="4" name="Content Placeholder 3">
            <a:extLst>
              <a:ext uri="{FF2B5EF4-FFF2-40B4-BE49-F238E27FC236}">
                <a16:creationId xmlns:a16="http://schemas.microsoft.com/office/drawing/2014/main" id="{8128582D-2409-48FE-ADF0-733CE8BDC5BC}"/>
              </a:ext>
            </a:extLst>
          </p:cNvPr>
          <p:cNvSpPr>
            <a:spLocks noGrp="1"/>
          </p:cNvSpPr>
          <p:nvPr>
            <p:ph sz="half" idx="2"/>
          </p:nvPr>
        </p:nvSpPr>
        <p:spPr>
          <a:xfrm>
            <a:off x="6172199" y="1514474"/>
            <a:ext cx="5572125" cy="5229226"/>
          </a:xfrm>
        </p:spPr>
        <p:txBody>
          <a:bodyPr>
            <a:normAutofit/>
          </a:bodyPr>
          <a:lstStyle/>
          <a:p>
            <a:pPr marL="0" indent="0">
              <a:buNone/>
              <a:tabLst>
                <a:tab pos="398463" algn="l"/>
              </a:tabLst>
            </a:pPr>
            <a:r>
              <a:rPr lang="en-US" sz="4200" b="1" dirty="0">
                <a:solidFill>
                  <a:schemeClr val="bg1"/>
                </a:solidFill>
              </a:rPr>
              <a:t>Jesus came to redeem us from our sins!</a:t>
            </a:r>
          </a:p>
          <a:p>
            <a:pPr marL="0" indent="0">
              <a:buNone/>
              <a:tabLst>
                <a:tab pos="398463" algn="l"/>
              </a:tabLst>
            </a:pPr>
            <a:r>
              <a:rPr lang="en-US" sz="4000" i="1" dirty="0">
                <a:solidFill>
                  <a:srgbClr val="FFFF00"/>
                </a:solidFill>
              </a:rPr>
              <a:t>Matthew 1:21; 20:27-28 Galatians 1:3-5</a:t>
            </a:r>
          </a:p>
        </p:txBody>
      </p:sp>
    </p:spTree>
    <p:extLst>
      <p:ext uri="{BB962C8B-B14F-4D97-AF65-F5344CB8AC3E}">
        <p14:creationId xmlns:p14="http://schemas.microsoft.com/office/powerpoint/2010/main" val="1428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457200" y="79375"/>
            <a:ext cx="11287124" cy="1325563"/>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What does the birth of Jesus mean to us?</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57200" y="1514474"/>
            <a:ext cx="5562600" cy="5229226"/>
          </a:xfrm>
        </p:spPr>
        <p:txBody>
          <a:bodyPr>
            <a:normAutofit/>
          </a:bodyPr>
          <a:lstStyle/>
          <a:p>
            <a:pPr marL="0" indent="0">
              <a:buNone/>
              <a:tabLst>
                <a:tab pos="398463" algn="l"/>
              </a:tabLst>
            </a:pPr>
            <a:r>
              <a:rPr lang="en-US" sz="4200" b="1" dirty="0">
                <a:solidFill>
                  <a:schemeClr val="bg1"/>
                </a:solidFill>
              </a:rPr>
              <a:t>God keeps His promises!</a:t>
            </a:r>
          </a:p>
          <a:p>
            <a:pPr marL="0" indent="0">
              <a:buNone/>
              <a:tabLst>
                <a:tab pos="398463" algn="l"/>
              </a:tabLst>
            </a:pPr>
            <a:r>
              <a:rPr lang="en-US" sz="4000" i="1" dirty="0">
                <a:solidFill>
                  <a:srgbClr val="FFFF00"/>
                </a:solidFill>
              </a:rPr>
              <a:t>Genesis 12:1-3     Ephesians 1:3-6</a:t>
            </a:r>
          </a:p>
          <a:p>
            <a:pPr marL="0" indent="0">
              <a:buNone/>
              <a:tabLst>
                <a:tab pos="398463" algn="l"/>
              </a:tabLst>
            </a:pPr>
            <a:r>
              <a:rPr lang="en-US" sz="4200" b="1" dirty="0">
                <a:solidFill>
                  <a:schemeClr val="bg1"/>
                </a:solidFill>
              </a:rPr>
              <a:t>God loves mankind!</a:t>
            </a:r>
          </a:p>
          <a:p>
            <a:pPr marL="0" indent="0">
              <a:buNone/>
              <a:tabLst>
                <a:tab pos="398463" algn="l"/>
              </a:tabLst>
            </a:pPr>
            <a:r>
              <a:rPr lang="en-US" sz="4000" i="1" dirty="0">
                <a:solidFill>
                  <a:srgbClr val="FFFF00"/>
                </a:solidFill>
              </a:rPr>
              <a:t>John 3:16-17              Romans 5:6-8                       1 John 4:7-10</a:t>
            </a:r>
          </a:p>
        </p:txBody>
      </p:sp>
      <p:sp>
        <p:nvSpPr>
          <p:cNvPr id="4" name="Content Placeholder 3">
            <a:extLst>
              <a:ext uri="{FF2B5EF4-FFF2-40B4-BE49-F238E27FC236}">
                <a16:creationId xmlns:a16="http://schemas.microsoft.com/office/drawing/2014/main" id="{8128582D-2409-48FE-ADF0-733CE8BDC5BC}"/>
              </a:ext>
            </a:extLst>
          </p:cNvPr>
          <p:cNvSpPr>
            <a:spLocks noGrp="1"/>
          </p:cNvSpPr>
          <p:nvPr>
            <p:ph sz="half" idx="2"/>
          </p:nvPr>
        </p:nvSpPr>
        <p:spPr>
          <a:xfrm>
            <a:off x="6172199" y="1514474"/>
            <a:ext cx="5572125" cy="5229226"/>
          </a:xfrm>
        </p:spPr>
        <p:txBody>
          <a:bodyPr>
            <a:normAutofit/>
          </a:bodyPr>
          <a:lstStyle/>
          <a:p>
            <a:pPr marL="0" indent="0">
              <a:buNone/>
              <a:tabLst>
                <a:tab pos="398463" algn="l"/>
              </a:tabLst>
            </a:pPr>
            <a:r>
              <a:rPr lang="en-US" sz="4200" b="1" dirty="0">
                <a:solidFill>
                  <a:schemeClr val="bg1"/>
                </a:solidFill>
              </a:rPr>
              <a:t>Jesus came to redeem us from our sins!</a:t>
            </a:r>
          </a:p>
          <a:p>
            <a:pPr marL="0" indent="0">
              <a:buNone/>
              <a:tabLst>
                <a:tab pos="398463" algn="l"/>
              </a:tabLst>
            </a:pPr>
            <a:r>
              <a:rPr lang="en-US" sz="4000" i="1" dirty="0">
                <a:solidFill>
                  <a:srgbClr val="FFFF00"/>
                </a:solidFill>
              </a:rPr>
              <a:t>Matthew 1:21; 20:27-28 Galatians 1:3-5</a:t>
            </a:r>
          </a:p>
          <a:p>
            <a:pPr marL="0" indent="0">
              <a:buNone/>
              <a:tabLst>
                <a:tab pos="398463" algn="l"/>
              </a:tabLst>
            </a:pPr>
            <a:r>
              <a:rPr lang="en-US" sz="4200" b="1" dirty="0">
                <a:solidFill>
                  <a:schemeClr val="bg1"/>
                </a:solidFill>
              </a:rPr>
              <a:t>Men can’t defeat God’s purpose!</a:t>
            </a:r>
          </a:p>
          <a:p>
            <a:pPr marL="0" indent="0">
              <a:buNone/>
              <a:tabLst>
                <a:tab pos="398463" algn="l"/>
              </a:tabLst>
            </a:pPr>
            <a:r>
              <a:rPr lang="en-US" sz="4000" i="1" dirty="0">
                <a:solidFill>
                  <a:srgbClr val="FFFF00"/>
                </a:solidFill>
              </a:rPr>
              <a:t>Matthew 2:1-16              Acts 2:29-36</a:t>
            </a:r>
          </a:p>
        </p:txBody>
      </p:sp>
    </p:spTree>
    <p:extLst>
      <p:ext uri="{BB962C8B-B14F-4D97-AF65-F5344CB8AC3E}">
        <p14:creationId xmlns:p14="http://schemas.microsoft.com/office/powerpoint/2010/main" val="36789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anim calcmode="lin" valueType="num">
                                      <p:cBhvr>
                                        <p:cTn id="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anim calcmode="lin" valueType="num">
                                      <p:cBhvr>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92E8-EB7D-429F-BE96-18BAA7EF4498}"/>
              </a:ext>
            </a:extLst>
          </p:cNvPr>
          <p:cNvSpPr>
            <a:spLocks noGrp="1"/>
          </p:cNvSpPr>
          <p:nvPr>
            <p:ph type="title"/>
          </p:nvPr>
        </p:nvSpPr>
        <p:spPr>
          <a:xfrm>
            <a:off x="657225" y="285750"/>
            <a:ext cx="10261599" cy="1247775"/>
          </a:xfrm>
        </p:spPr>
        <p:txBody>
          <a:bodyPr>
            <a:normAutofit/>
          </a:bodyPr>
          <a:lstStyle/>
          <a:p>
            <a:r>
              <a:rPr lang="en-US" sz="7200" dirty="0">
                <a:solidFill>
                  <a:srgbClr val="FFC000"/>
                </a:solidFill>
                <a:latin typeface="Six feet under" panose="02000000000000000000" pitchFamily="2" charset="0"/>
              </a:rPr>
              <a:t>Conclusion</a:t>
            </a:r>
          </a:p>
        </p:txBody>
      </p:sp>
      <p:sp>
        <p:nvSpPr>
          <p:cNvPr id="3" name="Text Placeholder 2">
            <a:extLst>
              <a:ext uri="{FF2B5EF4-FFF2-40B4-BE49-F238E27FC236}">
                <a16:creationId xmlns:a16="http://schemas.microsoft.com/office/drawing/2014/main" id="{90C97B95-C435-4471-B176-16686EC65CE2}"/>
              </a:ext>
            </a:extLst>
          </p:cNvPr>
          <p:cNvSpPr>
            <a:spLocks noGrp="1"/>
          </p:cNvSpPr>
          <p:nvPr>
            <p:ph type="body" idx="1"/>
          </p:nvPr>
        </p:nvSpPr>
        <p:spPr>
          <a:xfrm>
            <a:off x="657226" y="1743075"/>
            <a:ext cx="10744200" cy="4657725"/>
          </a:xfrm>
        </p:spPr>
        <p:txBody>
          <a:bodyPr>
            <a:noAutofit/>
          </a:bodyPr>
          <a:lstStyle/>
          <a:p>
            <a:pPr>
              <a:lnSpc>
                <a:spcPct val="100000"/>
              </a:lnSpc>
              <a:spcBef>
                <a:spcPts val="0"/>
              </a:spcBef>
              <a:spcAft>
                <a:spcPts val="1200"/>
              </a:spcAft>
            </a:pPr>
            <a:r>
              <a:rPr lang="en-US" sz="4400" dirty="0">
                <a:solidFill>
                  <a:schemeClr val="bg1"/>
                </a:solidFill>
              </a:rPr>
              <a:t>When the Son of God, who first came as a child, finished His ministry on earth, He ascended to Heaven with this promise:</a:t>
            </a:r>
          </a:p>
          <a:p>
            <a:r>
              <a:rPr lang="en-US" sz="4400" i="1" dirty="0">
                <a:solidFill>
                  <a:schemeClr val="bg1"/>
                </a:solidFill>
              </a:rPr>
              <a:t>“This same Jesus, who was taken up from you into heaven, will so come in like manner as you saw Him go into heaven.” </a:t>
            </a:r>
            <a:r>
              <a:rPr lang="en-US" sz="4400" dirty="0">
                <a:solidFill>
                  <a:schemeClr val="bg1"/>
                </a:solidFill>
              </a:rPr>
              <a:t>(Acts 1:11)</a:t>
            </a:r>
          </a:p>
        </p:txBody>
      </p:sp>
    </p:spTree>
    <p:extLst>
      <p:ext uri="{BB962C8B-B14F-4D97-AF65-F5344CB8AC3E}">
        <p14:creationId xmlns:p14="http://schemas.microsoft.com/office/powerpoint/2010/main" val="3480920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1763</Words>
  <Application>Microsoft Office PowerPoint</Application>
  <PresentationFormat>Widescreen</PresentationFormat>
  <Paragraphs>79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 Light</vt:lpstr>
      <vt:lpstr>Arial</vt:lpstr>
      <vt:lpstr>Pristina</vt:lpstr>
      <vt:lpstr>Six feet under</vt:lpstr>
      <vt:lpstr>Calibri</vt:lpstr>
      <vt:lpstr>Office Theme</vt:lpstr>
      <vt:lpstr>About My Father’s Business</vt:lpstr>
      <vt:lpstr>What does the birth of Jesus mean to us?</vt:lpstr>
      <vt:lpstr>What does the birth of Jesus mean to us?</vt:lpstr>
      <vt:lpstr>What does the birth of Jesus mean to us?</vt:lpstr>
      <vt:lpstr>What does the birth of Jesus mean to us?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17</cp:revision>
  <dcterms:created xsi:type="dcterms:W3CDTF">2017-09-01T17:46:22Z</dcterms:created>
  <dcterms:modified xsi:type="dcterms:W3CDTF">2017-09-10T04:27:54Z</dcterms:modified>
</cp:coreProperties>
</file>