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61" r:id="rId6"/>
    <p:sldId id="258" r:id="rId7"/>
  </p:sldIdLst>
  <p:sldSz cx="12192000" cy="6858000"/>
  <p:notesSz cx="6858000" cy="9144000"/>
  <p:embeddedFontLst>
    <p:embeddedFont>
      <p:font typeface="Six feet under" panose="02000000000000000000" pitchFamily="2" charset="0"/>
      <p:regular r:id="rId10"/>
    </p:embeddedFont>
    <p:embeddedFont>
      <p:font typeface="Pristina" panose="03060402040406080204" pitchFamily="66"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0873" autoAdjust="0"/>
  </p:normalViewPr>
  <p:slideViewPr>
    <p:cSldViewPr snapToGrid="0">
      <p:cViewPr varScale="1">
        <p:scale>
          <a:sx n="40" d="100"/>
          <a:sy n="40" d="100"/>
        </p:scale>
        <p:origin x="2246" y="34"/>
      </p:cViewPr>
      <p:guideLst/>
    </p:cSldViewPr>
  </p:slideViewPr>
  <p:notesTextViewPr>
    <p:cViewPr>
      <p:scale>
        <a:sx n="1" d="1"/>
        <a:sy n="1" d="1"/>
      </p:scale>
      <p:origin x="0" y="0"/>
    </p:cViewPr>
  </p:notesTextViewPr>
  <p:notesViewPr>
    <p:cSldViewPr snapToGrid="0">
      <p:cViewPr>
        <p:scale>
          <a:sx n="78" d="100"/>
          <a:sy n="78" d="100"/>
        </p:scale>
        <p:origin x="653" y="-82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0" y="0"/>
            <a:ext cx="3676261" cy="700088"/>
          </a:xfrm>
          <a:prstGeom prst="rect">
            <a:avLst/>
          </a:prstGeom>
        </p:spPr>
        <p:txBody>
          <a:bodyPr vert="horz" lIns="91431" tIns="45716" rIns="91431" bIns="45716"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11:  Stilling the Storm (Luke 8:22-25)</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2" y="0"/>
            <a:ext cx="1817882" cy="458788"/>
          </a:xfrm>
          <a:prstGeom prst="rect">
            <a:avLst/>
          </a:prstGeom>
        </p:spPr>
        <p:txBody>
          <a:bodyPr vert="horz" lIns="91431" tIns="45716" rIns="91431" bIns="45716" rtlCol="0"/>
          <a:lstStyle>
            <a:lvl1pPr algn="r">
              <a:defRPr sz="1200"/>
            </a:lvl1pPr>
          </a:lstStyle>
          <a:p>
            <a:r>
              <a:rPr lang="en-US" dirty="0"/>
              <a:t>March 11,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1A29E804-DD95-4E28-BB5C-3B5C6CCA9326}" type="datetimeFigureOut">
              <a:rPr lang="en-US" smtClean="0"/>
              <a:t>3/11/2018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account of one of Jesus’ Miracles is found in Luke 8; Matthew 8:23-27; and Mark 4:35-41</a:t>
            </a:r>
          </a:p>
          <a:p>
            <a:pPr marL="171434" indent="-171434">
              <a:buFont typeface="Arial" panose="020B0604020202020204" pitchFamily="34" charset="0"/>
              <a:buChar char="•"/>
            </a:pPr>
            <a:r>
              <a:rPr lang="en-US" dirty="0"/>
              <a:t>The accounts a very similar (we have chosen to examine as the main text Luke 8)</a:t>
            </a:r>
          </a:p>
          <a:p>
            <a:r>
              <a:rPr lang="en-US" b="1" dirty="0"/>
              <a:t>(LUKE 8:22-25), </a:t>
            </a:r>
            <a:r>
              <a:rPr lang="en-US" i="1" dirty="0"/>
              <a:t>“Now it happened, on a certain day, that He got into a boat with His disciples. And He said to them, “Let us cross over to the other side of the lake.” And they launched out.</a:t>
            </a:r>
            <a:r>
              <a:rPr lang="en-US" i="1" baseline="30000" dirty="0"/>
              <a:t> 23</a:t>
            </a:r>
            <a:r>
              <a:rPr lang="en-US" i="1" dirty="0"/>
              <a:t> But as they sailed He fell asleep. And a windstorm came down on the lake, and they were filling with water, and were in jeopardy.</a:t>
            </a:r>
            <a:r>
              <a:rPr lang="en-US" i="1" baseline="30000" dirty="0"/>
              <a:t> 24</a:t>
            </a:r>
            <a:r>
              <a:rPr lang="en-US" i="1" dirty="0"/>
              <a:t> And they came to Him and awoke Him, saying, “Master, Master, we are perishing!”  Then He arose and rebuked the wind and the raging of the water. And they ceased, and there was a calm.</a:t>
            </a:r>
            <a:r>
              <a:rPr lang="en-US" i="1" baseline="30000" dirty="0"/>
              <a:t> 25</a:t>
            </a:r>
            <a:r>
              <a:rPr lang="en-US" i="1" dirty="0"/>
              <a:t> But He said to them, “Where is your faith?”  And they were afraid, and marveled, saying to one another, “Who can this be? For He commands even the winds and water, and they obey Him!”</a:t>
            </a:r>
            <a:r>
              <a:rPr lang="en-US" dirty="0"/>
              <a:t> </a:t>
            </a:r>
          </a:p>
          <a:p>
            <a:pPr marL="171434" indent="-171434">
              <a:buFont typeface="Arial" panose="020B0604020202020204" pitchFamily="34" charset="0"/>
              <a:buChar char="•"/>
            </a:pPr>
            <a:endParaRPr lang="en-US" dirty="0"/>
          </a:p>
          <a:p>
            <a:r>
              <a:rPr lang="en-US" b="1" dirty="0"/>
              <a:t>Overview</a:t>
            </a:r>
          </a:p>
          <a:p>
            <a:pPr marL="171434" indent="-171434">
              <a:buFont typeface="Arial" panose="020B0604020202020204" pitchFamily="34" charset="0"/>
              <a:buChar char="•"/>
            </a:pPr>
            <a:r>
              <a:rPr lang="en-US" dirty="0"/>
              <a:t>The lake here is Lake Gennesaret, also referred to as the Sea of Galilee (relatively small body of water)</a:t>
            </a:r>
          </a:p>
          <a:p>
            <a:pPr marL="171434" indent="-171434">
              <a:buFont typeface="Arial" panose="020B0604020202020204" pitchFamily="34" charset="0"/>
              <a:buChar char="•"/>
            </a:pPr>
            <a:r>
              <a:rPr lang="en-US" dirty="0"/>
              <a:t>When we went on our trip, the morning trip from Tiberias (west shore) to Capernaum (North shore) VERY CALM</a:t>
            </a:r>
          </a:p>
          <a:p>
            <a:pPr marL="171434" indent="-171434">
              <a:buFont typeface="Arial" panose="020B0604020202020204" pitchFamily="34" charset="0"/>
              <a:buChar char="•"/>
            </a:pPr>
            <a:r>
              <a:rPr lang="en-US" b="1" dirty="0"/>
              <a:t>However, afternoon winds made for large waves for a lake that size (remember, the fishing boats were small).</a:t>
            </a:r>
          </a:p>
          <a:p>
            <a:pPr marL="171434" indent="-171434">
              <a:buFont typeface="Arial" panose="020B0604020202020204" pitchFamily="34" charset="0"/>
              <a:buChar char="•"/>
            </a:pPr>
            <a:r>
              <a:rPr lang="en-US" dirty="0"/>
              <a:t>If there was a storm, there was real danger </a:t>
            </a:r>
            <a:r>
              <a:rPr lang="en-US" i="1" dirty="0"/>
              <a:t>“they were in jeopardy!”</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at first they were afraid of the elements, and their predicament.</a:t>
            </a:r>
          </a:p>
          <a:p>
            <a:pPr marL="171434" indent="-171434">
              <a:buFont typeface="Arial" panose="020B0604020202020204" pitchFamily="34" charset="0"/>
              <a:buChar char="•"/>
            </a:pPr>
            <a:r>
              <a:rPr lang="en-US" dirty="0"/>
              <a:t>Have you not felt the same?  Powerless to the forces of nature?  (Earthquakes, tornadoes, strong currents, raging thunderstorms, blizzards).</a:t>
            </a:r>
          </a:p>
          <a:p>
            <a:pPr marL="171434" indent="-171434">
              <a:buFont typeface="Arial" panose="020B0604020202020204" pitchFamily="34" charset="0"/>
              <a:buChar char="•"/>
            </a:pPr>
            <a:r>
              <a:rPr lang="en-US" dirty="0"/>
              <a:t>Note:  Men often are unequipped to withstand such assaults of nature, and NEVER have the ability to CONTROL them, seldom even to PREDICT them.</a:t>
            </a:r>
          </a:p>
          <a:p>
            <a:pPr marL="171434" indent="-171434">
              <a:buFont typeface="Arial" panose="020B0604020202020204" pitchFamily="34" charset="0"/>
              <a:buChar char="•"/>
            </a:pPr>
            <a:r>
              <a:rPr lang="en-US" b="1" dirty="0"/>
              <a:t>(Job 38:25-30), [Regarding man’s impotence in the face of water], </a:t>
            </a:r>
            <a:r>
              <a:rPr lang="en-US" i="1" dirty="0"/>
              <a:t>“Who has divided a channel for the overflowing water, or a path for the thunderbolt, </a:t>
            </a:r>
            <a:r>
              <a:rPr lang="en-US" i="1" baseline="30000" dirty="0"/>
              <a:t>26</a:t>
            </a:r>
            <a:r>
              <a:rPr lang="en-US" i="1" dirty="0"/>
              <a:t> To cause it to rain on a land where there is no one, A wilderness in which there is no man; </a:t>
            </a:r>
            <a:r>
              <a:rPr lang="en-US" i="1" baseline="30000" dirty="0"/>
              <a:t>27</a:t>
            </a:r>
            <a:r>
              <a:rPr lang="en-US" i="1" dirty="0"/>
              <a:t> to satisfy the desolate waste, and cause to spring forth the growth of tender grass? </a:t>
            </a:r>
            <a:r>
              <a:rPr lang="en-US" i="1" baseline="30000" dirty="0"/>
              <a:t>28</a:t>
            </a:r>
            <a:r>
              <a:rPr lang="en-US" i="1" dirty="0"/>
              <a:t> Has the rain a father? Or who has begotten the drops of dew? </a:t>
            </a:r>
            <a:r>
              <a:rPr lang="en-US" i="1" baseline="30000" dirty="0"/>
              <a:t>29</a:t>
            </a:r>
            <a:r>
              <a:rPr lang="en-US" i="1" dirty="0"/>
              <a:t> From whose womb comes the ice? And the frost of heaven, who gives it birth? </a:t>
            </a:r>
            <a:r>
              <a:rPr lang="en-US" i="1" baseline="30000" dirty="0"/>
              <a:t>30</a:t>
            </a:r>
            <a:r>
              <a:rPr lang="en-US" i="1" dirty="0"/>
              <a:t> The waters harden like stone, and the surface of the deep is frozen.”</a:t>
            </a:r>
          </a:p>
          <a:p>
            <a:pPr marL="171434" indent="-171434">
              <a:buFont typeface="Arial" panose="020B0604020202020204" pitchFamily="34" charset="0"/>
              <a:buChar char="•"/>
            </a:pPr>
            <a:r>
              <a:rPr lang="en-US" b="1" i="0" dirty="0"/>
              <a:t>Of course, they had the Creator of the universe in the boat with them!</a:t>
            </a:r>
          </a:p>
          <a:p>
            <a:pPr marL="171434" indent="-171434">
              <a:buFont typeface="Arial" panose="020B0604020202020204" pitchFamily="34" charset="0"/>
              <a:buChar char="•"/>
            </a:pPr>
            <a:r>
              <a:rPr lang="en-US" b="1" i="0" dirty="0"/>
              <a:t>(John 1:1-3), </a:t>
            </a:r>
            <a:r>
              <a:rPr lang="en-US" i="1" dirty="0"/>
              <a:t>“In the beginning was the Word, and the Word was with God, and the Word was God.</a:t>
            </a:r>
            <a:r>
              <a:rPr lang="en-US" i="1" baseline="30000" dirty="0"/>
              <a:t> 2</a:t>
            </a:r>
            <a:r>
              <a:rPr lang="en-US" i="1" dirty="0"/>
              <a:t> He was in the beginning with God.</a:t>
            </a:r>
            <a:r>
              <a:rPr lang="en-US" i="1" baseline="30000" dirty="0"/>
              <a:t> 3</a:t>
            </a:r>
            <a:r>
              <a:rPr lang="en-US" i="1" dirty="0"/>
              <a:t> All things were made through Him, and without Him nothing was made that was made.</a:t>
            </a:r>
            <a:r>
              <a:rPr lang="en-US" i="1" baseline="30000" dirty="0"/>
              <a:t> 4</a:t>
            </a:r>
            <a:r>
              <a:rPr lang="en-US" i="1" dirty="0"/>
              <a:t> In Him was life, and the life was the light of men.</a:t>
            </a:r>
            <a:r>
              <a:rPr lang="en-US" i="1" baseline="30000" dirty="0"/>
              <a:t> 5</a:t>
            </a:r>
            <a:r>
              <a:rPr lang="en-US" i="1" dirty="0"/>
              <a:t> And the light shines in the darkness, and the darkness did not comprehend it.”</a:t>
            </a:r>
          </a:p>
          <a:p>
            <a:pPr marL="171434" indent="-171434">
              <a:buFont typeface="Arial" panose="020B0604020202020204" pitchFamily="34" charset="0"/>
              <a:buChar char="•"/>
            </a:pPr>
            <a:r>
              <a:rPr lang="en-US" b="1" i="0" dirty="0"/>
              <a:t>The above, when demonstrated to them, caused them finally to FEAR JESUS!  (We should as well)</a:t>
            </a:r>
          </a:p>
          <a:p>
            <a:pPr marL="171434" indent="-171434">
              <a:buFont typeface="Arial" panose="020B0604020202020204" pitchFamily="34" charset="0"/>
              <a:buChar char="•"/>
            </a:pPr>
            <a:r>
              <a:rPr lang="en-US" b="1" i="0" dirty="0"/>
              <a:t>(Matthew 10:28), </a:t>
            </a:r>
            <a:r>
              <a:rPr lang="en-US" b="1" i="1" dirty="0"/>
              <a:t>“</a:t>
            </a:r>
            <a:r>
              <a:rPr lang="en-US" i="1" dirty="0"/>
              <a:t>And do not fear those who kill the body but cannot kill the soul. But rather fear Him who is able to destroy both soul and body in hell.”</a:t>
            </a:r>
            <a:endParaRPr lang="en-US" b="1" i="1" dirty="0"/>
          </a:p>
          <a:p>
            <a:pPr marL="171434" indent="-171434">
              <a:buFont typeface="Arial" panose="020B0604020202020204" pitchFamily="34" charset="0"/>
              <a:buChar char="•"/>
            </a:pPr>
            <a:endParaRPr lang="en-US" b="1" i="0" dirty="0"/>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62518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question is, why did they lack faith?</a:t>
            </a:r>
          </a:p>
          <a:p>
            <a:pPr marL="171434" indent="-171434">
              <a:buFont typeface="Arial" panose="020B0604020202020204" pitchFamily="34" charset="0"/>
              <a:buChar char="•"/>
            </a:pPr>
            <a:r>
              <a:rPr lang="en-US" b="0" i="0" dirty="0"/>
              <a:t>One response is an unwillingness to believe!</a:t>
            </a:r>
          </a:p>
          <a:p>
            <a:pPr marL="171434" indent="-171434">
              <a:buFont typeface="Arial" panose="020B0604020202020204" pitchFamily="34" charset="0"/>
              <a:buChar char="•"/>
            </a:pPr>
            <a:r>
              <a:rPr lang="en-US" b="0" i="0" dirty="0"/>
              <a:t>Here the more probable answer is their ignorance!</a:t>
            </a:r>
          </a:p>
          <a:p>
            <a:pPr marL="171434" indent="-171434">
              <a:buFont typeface="Arial" panose="020B0604020202020204" pitchFamily="34" charset="0"/>
              <a:buChar char="•"/>
            </a:pPr>
            <a:r>
              <a:rPr lang="en-US" b="1" i="0" dirty="0"/>
              <a:t>(25), </a:t>
            </a:r>
            <a:r>
              <a:rPr lang="en-US" b="0" i="1" dirty="0"/>
              <a:t>“Who can this be?  For He commands even the winds and water, and they obey Him!”</a:t>
            </a:r>
          </a:p>
          <a:p>
            <a:r>
              <a:rPr lang="en-US" b="1" i="0" dirty="0"/>
              <a:t>(Romans 10:17), </a:t>
            </a:r>
            <a:r>
              <a:rPr lang="en-US" b="0" i="1" dirty="0"/>
              <a:t>“</a:t>
            </a:r>
            <a:r>
              <a:rPr lang="en-US" i="1" dirty="0"/>
              <a:t>So then faith comes by hearing, and hearing by the word of God.”</a:t>
            </a:r>
            <a:endParaRPr lang="en-US" b="0" i="1" dirty="0"/>
          </a:p>
          <a:p>
            <a:pPr marL="171434" indent="-171434">
              <a:buFont typeface="Arial" panose="020B0604020202020204" pitchFamily="34" charset="0"/>
              <a:buChar char="•"/>
            </a:pPr>
            <a:r>
              <a:rPr lang="en-US" b="0" i="0" dirty="0"/>
              <a:t>It was not until after Jesus’ resurrection that even His own disciples had a full understanding of His eternal power and Godhood.</a:t>
            </a:r>
          </a:p>
          <a:p>
            <a:pPr marL="171434" indent="-171434">
              <a:buFont typeface="Arial" panose="020B0604020202020204" pitchFamily="34" charset="0"/>
              <a:buChar char="•"/>
            </a:pPr>
            <a:r>
              <a:rPr lang="en-US" b="1" i="0" dirty="0"/>
              <a:t>Jesus was with them.  A full understanding of Who their Master was would have filled them with calm despite the storm.</a:t>
            </a:r>
          </a:p>
          <a:p>
            <a:r>
              <a:rPr lang="en-US" b="1" i="0" dirty="0"/>
              <a:t>(Psalm 23:4), </a:t>
            </a:r>
            <a:r>
              <a:rPr lang="en-US" b="0" i="1" dirty="0"/>
              <a:t>“Yea, though I walk through the valley of the shadow of death, I will fear no evil; for You are with me; Your rod and Your staff, they comfort me.”</a:t>
            </a:r>
          </a:p>
          <a:p>
            <a:pPr marL="171434" indent="-171434">
              <a:buFont typeface="Arial" panose="020B0604020202020204" pitchFamily="34" charset="0"/>
              <a:buChar char="•"/>
            </a:pPr>
            <a:r>
              <a:rPr lang="en-US" b="0" i="0" dirty="0"/>
              <a:t>Ex: Walking with Sawyer, down the street.  Older children coming toward us.  She wanted me to hold her.  She trusted I would protect her.</a:t>
            </a:r>
          </a:p>
          <a:p>
            <a:pPr marL="171434" indent="-171434">
              <a:buFont typeface="Arial" panose="020B0604020202020204" pitchFamily="34" charset="0"/>
              <a:buChar char="•"/>
            </a:pPr>
            <a:r>
              <a:rPr lang="en-US" b="1" i="0" dirty="0"/>
              <a:t>We can trust in Jesus Christ!</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216162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(Mark 4:39), [Mark’s version of the same event. Note the power of His words!], </a:t>
            </a:r>
            <a:r>
              <a:rPr lang="en-US" b="1" i="1" dirty="0"/>
              <a:t>“</a:t>
            </a:r>
            <a:r>
              <a:rPr lang="en-US" i="1" dirty="0"/>
              <a:t>Then He arose and rebuked the wind, and said to the sea, “Peace, be still!” And the wind ceased and there was a great calm.”</a:t>
            </a:r>
          </a:p>
          <a:p>
            <a:endParaRPr lang="en-US" b="1" i="1" dirty="0"/>
          </a:p>
          <a:p>
            <a:r>
              <a:rPr lang="en-US" b="1" i="0" dirty="0"/>
              <a:t>(Psalm 95:4-5), </a:t>
            </a:r>
            <a:r>
              <a:rPr lang="en-US" b="0" i="1" dirty="0"/>
              <a:t>“In His hand are the deep places of the earth; the heights of the hills are His also.</a:t>
            </a:r>
            <a:br>
              <a:rPr lang="en-US" b="0" i="1" dirty="0"/>
            </a:br>
            <a:r>
              <a:rPr lang="en-US" b="0" i="1" baseline="30000" dirty="0"/>
              <a:t>5</a:t>
            </a:r>
            <a:r>
              <a:rPr lang="en-US" b="0" i="1" dirty="0"/>
              <a:t> The sea is His, for He made it; and His hands formed the dry land.”</a:t>
            </a:r>
          </a:p>
          <a:p>
            <a:endParaRPr lang="en-US" b="1" i="1" dirty="0"/>
          </a:p>
          <a:p>
            <a:pPr marL="171434" indent="-171434">
              <a:buFont typeface="Arial" panose="020B0604020202020204" pitchFamily="34" charset="0"/>
              <a:buChar char="•"/>
            </a:pPr>
            <a:r>
              <a:rPr lang="en-US" b="1" i="0" dirty="0"/>
              <a:t>In fact, the earth is in His thrall.  He is preeminent, sovereign and omnipotent!</a:t>
            </a:r>
          </a:p>
          <a:p>
            <a:r>
              <a:rPr lang="en-US" b="1" i="0" dirty="0"/>
              <a:t>(Psalm 33:8-11), </a:t>
            </a:r>
            <a:r>
              <a:rPr lang="en-US" b="1" i="1" dirty="0"/>
              <a:t>“</a:t>
            </a:r>
            <a:r>
              <a:rPr lang="en-US" i="1" dirty="0"/>
              <a:t>Let all the earth fear the Lord; Let all the inhabitants of the world stand in awe of Him. </a:t>
            </a:r>
            <a:r>
              <a:rPr lang="en-US" i="1" baseline="30000" dirty="0"/>
              <a:t>9</a:t>
            </a:r>
            <a:r>
              <a:rPr lang="en-US" i="1" dirty="0"/>
              <a:t> For He spoke, and it was done; He commanded, and it stood fast. </a:t>
            </a:r>
            <a:r>
              <a:rPr lang="en-US" i="1" baseline="30000" dirty="0"/>
              <a:t>10</a:t>
            </a:r>
            <a:r>
              <a:rPr lang="en-US" i="1" dirty="0"/>
              <a:t> The Lord brings the counsel of the nations to nothing; He makes the plans of the peoples of no effect. </a:t>
            </a:r>
            <a:r>
              <a:rPr lang="en-US" i="1" baseline="30000" dirty="0"/>
              <a:t>11</a:t>
            </a:r>
            <a:r>
              <a:rPr lang="en-US" i="1" dirty="0"/>
              <a:t> The counsel of the Lord stands forever, The plans of His heart to all generations.”</a:t>
            </a:r>
            <a:endParaRPr lang="en-US" b="1" i="1" dirty="0"/>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367682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(John 3:1-2), </a:t>
            </a:r>
            <a:r>
              <a:rPr lang="en-US" b="0" i="1" dirty="0"/>
              <a:t>“There was a man of the Pharisees named Nicodemus, a ruler of the Jews.</a:t>
            </a:r>
            <a:r>
              <a:rPr lang="en-US" b="0" i="1" baseline="30000" dirty="0"/>
              <a:t> 2</a:t>
            </a:r>
            <a:r>
              <a:rPr lang="en-US" b="0" i="1" dirty="0"/>
              <a:t> This man came to Jesus by night and said to Him, “Rabbi, we know that You are a teacher come from God; for no one can do these signs that You do unless God is with him.”</a:t>
            </a:r>
          </a:p>
          <a:p>
            <a:endParaRPr lang="en-US" b="0" i="1" dirty="0"/>
          </a:p>
          <a:p>
            <a:pPr marL="171434" indent="-171434">
              <a:buFont typeface="Arial" panose="020B0604020202020204" pitchFamily="34" charset="0"/>
              <a:buChar char="•"/>
            </a:pPr>
            <a:r>
              <a:rPr lang="en-US" b="1" i="0" dirty="0"/>
              <a:t>The Jews wanted a plain answer, but they did not accept that the works Jesus did clearly proclaimed Him to be the Anointed of God!</a:t>
            </a:r>
          </a:p>
          <a:p>
            <a:r>
              <a:rPr lang="en-US" b="1" i="0" dirty="0"/>
              <a:t>(John 10:24-30), </a:t>
            </a:r>
            <a:r>
              <a:rPr lang="en-US" b="0" i="1" dirty="0"/>
              <a:t>“</a:t>
            </a:r>
            <a:r>
              <a:rPr lang="en-US" i="1" dirty="0"/>
              <a:t>Then the Jews surrounded Him and said to Him, “How long do You keep us in doubt? If You are the Christ, tell us plainly.” </a:t>
            </a:r>
            <a:r>
              <a:rPr lang="en-US" i="1" baseline="30000" dirty="0"/>
              <a:t>25</a:t>
            </a:r>
            <a:r>
              <a:rPr lang="en-US" i="1" dirty="0"/>
              <a:t> Jesus answered them, “I told you, and you do not believe. </a:t>
            </a:r>
            <a:r>
              <a:rPr lang="en-US" b="1" i="1" dirty="0"/>
              <a:t>The works that I do in My Father's name, they bear witness of Me.</a:t>
            </a:r>
            <a:r>
              <a:rPr lang="en-US" b="1" i="1" baseline="30000" dirty="0"/>
              <a:t> </a:t>
            </a:r>
            <a:r>
              <a:rPr lang="en-US" i="1" baseline="30000" dirty="0"/>
              <a:t>26</a:t>
            </a:r>
            <a:r>
              <a:rPr lang="en-US" i="1" dirty="0"/>
              <a:t> But you do not believe, because you are not of My sheep, as I said to you.</a:t>
            </a:r>
            <a:r>
              <a:rPr lang="en-US" i="1" baseline="30000" dirty="0"/>
              <a:t> 27</a:t>
            </a:r>
            <a:r>
              <a:rPr lang="en-US" i="1" dirty="0"/>
              <a:t> My sheep hear My voice, and I know them, and they follow Me.</a:t>
            </a:r>
            <a:r>
              <a:rPr lang="en-US" i="1" baseline="30000" dirty="0"/>
              <a:t> 28</a:t>
            </a:r>
            <a:r>
              <a:rPr lang="en-US" i="1" dirty="0"/>
              <a:t> And I give them eternal life, and they shall never perish; neither shall anyone snatch them out of My hand.</a:t>
            </a:r>
            <a:r>
              <a:rPr lang="en-US" i="1" baseline="30000" dirty="0"/>
              <a:t> 29</a:t>
            </a:r>
            <a:r>
              <a:rPr lang="en-US" i="1" dirty="0"/>
              <a:t> My Father, who has given them to Me, is greater than all; and no one is able to snatch them out of My Father's hand.</a:t>
            </a:r>
            <a:r>
              <a:rPr lang="en-US" i="1" baseline="30000" dirty="0"/>
              <a:t> 30</a:t>
            </a:r>
            <a:r>
              <a:rPr lang="en-US" i="1" dirty="0"/>
              <a:t> I and My Father are one.”</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418460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363887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3/11/2018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3/11/2018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Stilling the Storm</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8:22-25)</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Where is your faith? (vs. 25)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376660" cy="5394959"/>
          </a:xfrm>
        </p:spPr>
        <p:txBody>
          <a:bodyPr>
            <a:normAutofit/>
          </a:bodyPr>
          <a:lstStyle/>
          <a:p>
            <a:pPr marL="349250" indent="-349250">
              <a:tabLst>
                <a:tab pos="398463" algn="l"/>
              </a:tabLst>
            </a:pPr>
            <a:r>
              <a:rPr lang="en-US" sz="4000" b="1" dirty="0">
                <a:solidFill>
                  <a:schemeClr val="bg1"/>
                </a:solidFill>
              </a:rPr>
              <a:t>Despite Jesus’ presence, the disciples were afraid!</a:t>
            </a:r>
          </a:p>
          <a:p>
            <a:pPr marL="971550" lvl="1" indent="0">
              <a:buNone/>
              <a:tabLst>
                <a:tab pos="914400" algn="l"/>
              </a:tabLst>
            </a:pPr>
            <a:r>
              <a:rPr lang="en-US" sz="4000" dirty="0">
                <a:solidFill>
                  <a:srgbClr val="FFD966"/>
                </a:solidFill>
              </a:rPr>
              <a:t>23-24, 25 (Job 38:25-30; John 1:1-3; Matt. 10:28)</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Where is your faith? (vs. 25)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376660" cy="5394959"/>
          </a:xfrm>
        </p:spPr>
        <p:txBody>
          <a:bodyPr>
            <a:normAutofit/>
          </a:bodyPr>
          <a:lstStyle/>
          <a:p>
            <a:pPr marL="349250" indent="-349250">
              <a:tabLst>
                <a:tab pos="398463" algn="l"/>
              </a:tabLst>
            </a:pPr>
            <a:r>
              <a:rPr lang="en-US" sz="4000" b="1" dirty="0">
                <a:solidFill>
                  <a:schemeClr val="bg1"/>
                </a:solidFill>
              </a:rPr>
              <a:t>Despite Jesus’ presence, the disciples were afraid!</a:t>
            </a:r>
          </a:p>
          <a:p>
            <a:pPr marL="971550" lvl="1" indent="0">
              <a:buNone/>
              <a:tabLst>
                <a:tab pos="914400" algn="l"/>
              </a:tabLst>
            </a:pPr>
            <a:r>
              <a:rPr lang="en-US" sz="4000" dirty="0">
                <a:solidFill>
                  <a:srgbClr val="FFD966"/>
                </a:solidFill>
              </a:rPr>
              <a:t>23-24, 25 (Job 38:25-30; John 1:1-3; Matt. 10:28)</a:t>
            </a:r>
          </a:p>
          <a:p>
            <a:pPr marL="349250" indent="-349250">
              <a:tabLst>
                <a:tab pos="398463" algn="l"/>
              </a:tabLst>
            </a:pPr>
            <a:r>
              <a:rPr lang="en-US" sz="4000" b="1" dirty="0">
                <a:solidFill>
                  <a:schemeClr val="bg1"/>
                </a:solidFill>
              </a:rPr>
              <a:t>Their fear came from a lack of faith!</a:t>
            </a:r>
          </a:p>
          <a:p>
            <a:pPr marL="971550" lvl="1" indent="0">
              <a:buNone/>
              <a:tabLst>
                <a:tab pos="628650" algn="l"/>
              </a:tabLst>
            </a:pPr>
            <a:r>
              <a:rPr lang="en-US" sz="4000" dirty="0">
                <a:solidFill>
                  <a:srgbClr val="FFD966"/>
                </a:solidFill>
              </a:rPr>
              <a:t>25, (Romans 10:17; Psalm 23:4)</a:t>
            </a:r>
          </a:p>
        </p:txBody>
      </p:sp>
    </p:spTree>
    <p:extLst>
      <p:ext uri="{BB962C8B-B14F-4D97-AF65-F5344CB8AC3E}">
        <p14:creationId xmlns:p14="http://schemas.microsoft.com/office/powerpoint/2010/main" val="113245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Where is your faith? (vs. 25)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376660" cy="5394959"/>
          </a:xfrm>
        </p:spPr>
        <p:txBody>
          <a:bodyPr>
            <a:normAutofit/>
          </a:bodyPr>
          <a:lstStyle/>
          <a:p>
            <a:pPr marL="349250" indent="-349250">
              <a:tabLst>
                <a:tab pos="398463" algn="l"/>
              </a:tabLst>
            </a:pPr>
            <a:r>
              <a:rPr lang="en-US" sz="4000" b="1" dirty="0">
                <a:solidFill>
                  <a:schemeClr val="bg1"/>
                </a:solidFill>
              </a:rPr>
              <a:t>Despite Jesus’ presence, the disciples were afraid!</a:t>
            </a:r>
          </a:p>
          <a:p>
            <a:pPr marL="971550" lvl="1" indent="0">
              <a:buNone/>
              <a:tabLst>
                <a:tab pos="914400" algn="l"/>
              </a:tabLst>
            </a:pPr>
            <a:r>
              <a:rPr lang="en-US" sz="4000" dirty="0">
                <a:solidFill>
                  <a:srgbClr val="FFD966"/>
                </a:solidFill>
              </a:rPr>
              <a:t>23-24, 25 (Job 38:25-30; John 1:1-3; Matt. 10:28)</a:t>
            </a:r>
          </a:p>
          <a:p>
            <a:pPr marL="349250" indent="-349250">
              <a:tabLst>
                <a:tab pos="398463" algn="l"/>
              </a:tabLst>
            </a:pPr>
            <a:r>
              <a:rPr lang="en-US" sz="4000" b="1" dirty="0">
                <a:solidFill>
                  <a:schemeClr val="bg1"/>
                </a:solidFill>
              </a:rPr>
              <a:t>Their fear came from a lack of faith!</a:t>
            </a:r>
          </a:p>
          <a:p>
            <a:pPr marL="971550" lvl="1" indent="0">
              <a:buNone/>
              <a:tabLst>
                <a:tab pos="628650" algn="l"/>
              </a:tabLst>
            </a:pPr>
            <a:r>
              <a:rPr lang="en-US" sz="4000" dirty="0">
                <a:solidFill>
                  <a:srgbClr val="FFD966"/>
                </a:solidFill>
              </a:rPr>
              <a:t>25, (Romans 10:17; Psalm 23:4)</a:t>
            </a:r>
          </a:p>
          <a:p>
            <a:pPr marL="349250" indent="-349250">
              <a:tabLst>
                <a:tab pos="398463" algn="l"/>
              </a:tabLst>
            </a:pPr>
            <a:r>
              <a:rPr lang="en-US" sz="4000" b="1" dirty="0">
                <a:solidFill>
                  <a:schemeClr val="bg1"/>
                </a:solidFill>
              </a:rPr>
              <a:t>Jesus has power over the physical universe</a:t>
            </a:r>
          </a:p>
          <a:p>
            <a:pPr marL="971550" lvl="1" indent="0">
              <a:buNone/>
              <a:tabLst>
                <a:tab pos="971550" algn="l"/>
              </a:tabLst>
            </a:pPr>
            <a:r>
              <a:rPr lang="en-US" sz="4000" dirty="0">
                <a:solidFill>
                  <a:srgbClr val="FFD966"/>
                </a:solidFill>
              </a:rPr>
              <a:t>24, (Mark 4:29; Psalm 95:4-5; Psalm 33:8-11)</a:t>
            </a:r>
          </a:p>
        </p:txBody>
      </p:sp>
    </p:spTree>
    <p:extLst>
      <p:ext uri="{BB962C8B-B14F-4D97-AF65-F5344CB8AC3E}">
        <p14:creationId xmlns:p14="http://schemas.microsoft.com/office/powerpoint/2010/main" val="1117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Where is your faith? (vs. 25)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376660" cy="5394959"/>
          </a:xfrm>
        </p:spPr>
        <p:txBody>
          <a:bodyPr>
            <a:normAutofit/>
          </a:bodyPr>
          <a:lstStyle/>
          <a:p>
            <a:pPr marL="349250" indent="-349250">
              <a:tabLst>
                <a:tab pos="398463" algn="l"/>
              </a:tabLst>
            </a:pPr>
            <a:r>
              <a:rPr lang="en-US" sz="4000" b="1" dirty="0">
                <a:solidFill>
                  <a:schemeClr val="bg1"/>
                </a:solidFill>
              </a:rPr>
              <a:t>Despite Jesus’ presence, the disciples were afraid!</a:t>
            </a:r>
          </a:p>
          <a:p>
            <a:pPr marL="971550" lvl="1" indent="0">
              <a:buNone/>
              <a:tabLst>
                <a:tab pos="914400" algn="l"/>
              </a:tabLst>
            </a:pPr>
            <a:r>
              <a:rPr lang="en-US" sz="4000" dirty="0">
                <a:solidFill>
                  <a:srgbClr val="FFD966"/>
                </a:solidFill>
              </a:rPr>
              <a:t>23-24, 25 (Job 38:25-30; John 1:1-3; Matt. 10:28)</a:t>
            </a:r>
          </a:p>
          <a:p>
            <a:pPr marL="349250" indent="-349250">
              <a:tabLst>
                <a:tab pos="398463" algn="l"/>
              </a:tabLst>
            </a:pPr>
            <a:r>
              <a:rPr lang="en-US" sz="4000" b="1" dirty="0">
                <a:solidFill>
                  <a:schemeClr val="bg1"/>
                </a:solidFill>
              </a:rPr>
              <a:t>Their fear came from a lack of faith!</a:t>
            </a:r>
          </a:p>
          <a:p>
            <a:pPr marL="971550" lvl="1" indent="0">
              <a:buNone/>
              <a:tabLst>
                <a:tab pos="628650" algn="l"/>
              </a:tabLst>
            </a:pPr>
            <a:r>
              <a:rPr lang="en-US" sz="4000" dirty="0">
                <a:solidFill>
                  <a:srgbClr val="FFD966"/>
                </a:solidFill>
              </a:rPr>
              <a:t>25, (Romans 10:17; Psalm 23:4)</a:t>
            </a:r>
          </a:p>
          <a:p>
            <a:pPr marL="349250" indent="-349250">
              <a:tabLst>
                <a:tab pos="398463" algn="l"/>
              </a:tabLst>
            </a:pPr>
            <a:r>
              <a:rPr lang="en-US" sz="4000" b="1" dirty="0">
                <a:solidFill>
                  <a:schemeClr val="bg1"/>
                </a:solidFill>
              </a:rPr>
              <a:t>Jesus has power over the physical universe</a:t>
            </a:r>
          </a:p>
          <a:p>
            <a:pPr marL="971550" lvl="1" indent="0">
              <a:buNone/>
              <a:tabLst>
                <a:tab pos="971550" algn="l"/>
              </a:tabLst>
            </a:pPr>
            <a:r>
              <a:rPr lang="en-US" sz="4000" dirty="0">
                <a:solidFill>
                  <a:srgbClr val="FFD966"/>
                </a:solidFill>
              </a:rPr>
              <a:t>24, (Mark 4:29; Psalm 95:4-5; Psalm 33:8-11)</a:t>
            </a:r>
          </a:p>
          <a:p>
            <a:pPr marL="349250" indent="-349250">
              <a:tabLst>
                <a:tab pos="398463" algn="l"/>
              </a:tabLst>
            </a:pPr>
            <a:r>
              <a:rPr lang="en-US" sz="4000" b="1" dirty="0">
                <a:solidFill>
                  <a:schemeClr val="bg1"/>
                </a:solidFill>
              </a:rPr>
              <a:t>“Who can this be?”  (The Anointed of God!)</a:t>
            </a:r>
          </a:p>
          <a:p>
            <a:pPr marL="971550" lvl="1" indent="0">
              <a:buNone/>
              <a:tabLst>
                <a:tab pos="800100" algn="l"/>
              </a:tabLst>
            </a:pPr>
            <a:r>
              <a:rPr lang="en-US" sz="4000" dirty="0">
                <a:solidFill>
                  <a:srgbClr val="FFD966"/>
                </a:solidFill>
              </a:rPr>
              <a:t>25, (John 3:1-2; John 10:24-30)</a:t>
            </a:r>
          </a:p>
        </p:txBody>
      </p:sp>
    </p:spTree>
    <p:extLst>
      <p:ext uri="{BB962C8B-B14F-4D97-AF65-F5344CB8AC3E}">
        <p14:creationId xmlns:p14="http://schemas.microsoft.com/office/powerpoint/2010/main" val="9518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37358" y="419100"/>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895350" y="1790700"/>
            <a:ext cx="10496550" cy="4343400"/>
          </a:xfrm>
        </p:spPr>
        <p:txBody>
          <a:bodyPr>
            <a:normAutofit/>
          </a:bodyPr>
          <a:lstStyle/>
          <a:p>
            <a:pPr marL="0" indent="457200">
              <a:buNone/>
              <a:tabLst>
                <a:tab pos="398463" algn="l"/>
              </a:tabLst>
            </a:pPr>
            <a:r>
              <a:rPr lang="en-US" sz="4000" b="1" dirty="0">
                <a:solidFill>
                  <a:schemeClr val="bg1"/>
                </a:solidFill>
              </a:rPr>
              <a:t>“And truly Jesus did many other signs in the presence of His disciples, which are not written in this book; </a:t>
            </a:r>
            <a:r>
              <a:rPr lang="en-US" sz="4000" b="1" baseline="30000" dirty="0">
                <a:solidFill>
                  <a:schemeClr val="bg1"/>
                </a:solidFill>
              </a:rPr>
              <a:t>31</a:t>
            </a:r>
            <a:r>
              <a:rPr lang="en-US" sz="4000" b="1" dirty="0">
                <a:solidFill>
                  <a:schemeClr val="bg1"/>
                </a:solidFill>
              </a:rPr>
              <a:t> but these are written that you may believe that Jesus is the Christ, the Son of God, and that believing you may have life in His name.”</a:t>
            </a:r>
          </a:p>
          <a:p>
            <a:pPr marL="0" indent="0" algn="r">
              <a:buNone/>
              <a:tabLst>
                <a:tab pos="398463" algn="l"/>
              </a:tabLst>
            </a:pPr>
            <a:r>
              <a:rPr lang="en-US" sz="4000" b="1" dirty="0">
                <a:solidFill>
                  <a:schemeClr val="bg1"/>
                </a:solidFill>
              </a:rPr>
              <a:t>(John 20:30-31)</a:t>
            </a:r>
            <a:endParaRPr lang="en-US" sz="4000" dirty="0">
              <a:solidFill>
                <a:srgbClr val="FFD966"/>
              </a:solidFill>
            </a:endParaRPr>
          </a:p>
        </p:txBody>
      </p:sp>
    </p:spTree>
    <p:extLst>
      <p:ext uri="{BB962C8B-B14F-4D97-AF65-F5344CB8AC3E}">
        <p14:creationId xmlns:p14="http://schemas.microsoft.com/office/powerpoint/2010/main" val="203651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1527</Words>
  <Application>Microsoft Office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Six feet under</vt:lpstr>
      <vt:lpstr>Pristina</vt:lpstr>
      <vt:lpstr>Calibri</vt:lpstr>
      <vt:lpstr>Arial</vt:lpstr>
      <vt:lpstr>Calibri Light</vt:lpstr>
      <vt:lpstr>Office Theme</vt:lpstr>
      <vt:lpstr>About My Father’s Business</vt:lpstr>
      <vt:lpstr>Where is your faith? (vs. 25)</vt:lpstr>
      <vt:lpstr>Where is your faith? (vs. 25)</vt:lpstr>
      <vt:lpstr>Where is your faith? (vs. 25)</vt:lpstr>
      <vt:lpstr>Where is your faith? (vs. 25)</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19</cp:revision>
  <cp:lastPrinted>2018-03-11T19:41:09Z</cp:lastPrinted>
  <dcterms:created xsi:type="dcterms:W3CDTF">2017-09-01T17:46:22Z</dcterms:created>
  <dcterms:modified xsi:type="dcterms:W3CDTF">2018-03-11T19:49:21Z</dcterms:modified>
</cp:coreProperties>
</file>