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Six feet under" panose="02000000000000000000" pitchFamily="2" charset="0"/>
      <p:regular r:id="rId14"/>
    </p:embeddedFont>
    <p:embeddedFont>
      <p:font typeface="Calibri Light" panose="020F0302020204030204" pitchFamily="34" charset="0"/>
      <p:regular r:id="rId15"/>
      <p:italic r:id="rId16"/>
    </p:embeddedFont>
    <p:embeddedFont>
      <p:font typeface="Pristina" panose="03060402040406080204"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0998" autoAdjust="0"/>
  </p:normalViewPr>
  <p:slideViewPr>
    <p:cSldViewPr snapToGrid="0">
      <p:cViewPr varScale="1">
        <p:scale>
          <a:sx n="40" d="100"/>
          <a:sy n="40" d="100"/>
        </p:scale>
        <p:origin x="528" y="34"/>
      </p:cViewPr>
      <p:guideLst/>
    </p:cSldViewPr>
  </p:slideViewPr>
  <p:notesTextViewPr>
    <p:cViewPr>
      <p:scale>
        <a:sx n="1" d="1"/>
        <a:sy n="1" d="1"/>
      </p:scale>
      <p:origin x="0" y="0"/>
    </p:cViewPr>
  </p:notesTextViewPr>
  <p:notesViewPr>
    <p:cSldViewPr snapToGrid="0">
      <p:cViewPr>
        <p:scale>
          <a:sx n="78" d="100"/>
          <a:sy n="78" d="100"/>
        </p:scale>
        <p:origin x="787" y="-8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30" tIns="45716" rIns="91430" bIns="45716"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12: The Temple Tax (Matthew 17:24-27)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3" y="0"/>
            <a:ext cx="1817882" cy="458788"/>
          </a:xfrm>
          <a:prstGeom prst="rect">
            <a:avLst/>
          </a:prstGeom>
        </p:spPr>
        <p:txBody>
          <a:bodyPr vert="horz" lIns="91430" tIns="45716" rIns="91430" bIns="45716" rtlCol="0"/>
          <a:lstStyle>
            <a:lvl1pPr algn="r">
              <a:defRPr sz="1200"/>
            </a:lvl1pPr>
          </a:lstStyle>
          <a:p>
            <a:r>
              <a:rPr lang="en-US" dirty="0"/>
              <a:t>March 25,2 018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5"/>
            <a:ext cx="2971800" cy="458787"/>
          </a:xfrm>
          <a:prstGeom prst="rect">
            <a:avLst/>
          </a:prstGeom>
        </p:spPr>
        <p:txBody>
          <a:bodyPr vert="horz" lIns="91430" tIns="45716" rIns="91430"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5"/>
            <a:ext cx="2971800" cy="458787"/>
          </a:xfrm>
          <a:prstGeom prst="rect">
            <a:avLst/>
          </a:prstGeom>
        </p:spPr>
        <p:txBody>
          <a:bodyPr vert="horz" lIns="91430" tIns="45716" rIns="91430" bIns="45716"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6" rIns="91430" bIns="45716" rtlCol="0"/>
          <a:lstStyle>
            <a:lvl1pPr algn="r">
              <a:defRPr sz="1200"/>
            </a:lvl1pPr>
          </a:lstStyle>
          <a:p>
            <a:fld id="{1A29E804-DD95-4E28-BB5C-3B5C6CCA9326}"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6" rIns="91430"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0" tIns="45716" rIns="91430" bIns="45716"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17:24-27) READ</a:t>
            </a:r>
          </a:p>
          <a:p>
            <a:pPr marL="171431" indent="-171431">
              <a:buFont typeface="Arial" panose="020B0604020202020204" pitchFamily="34" charset="0"/>
              <a:buChar char="•"/>
            </a:pPr>
            <a:r>
              <a:rPr lang="en-US" dirty="0"/>
              <a:t>This text is near the end of Jesus’ ministry, in the village of Capernaum (where he was well known).</a:t>
            </a:r>
          </a:p>
          <a:p>
            <a:pPr marL="171431" indent="-171431">
              <a:buFont typeface="Arial" panose="020B0604020202020204" pitchFamily="34" charset="0"/>
              <a:buChar char="•"/>
            </a:pPr>
            <a:r>
              <a:rPr lang="en-US" dirty="0"/>
              <a:t>Soon after, he left Galilee, and traveled into Judah, where he ended up entering Jerusalem near Passover, leading to the events of his betrayal, arrest and death</a:t>
            </a:r>
          </a:p>
          <a:p>
            <a:pPr marL="171431" indent="-171431">
              <a:buFont typeface="Arial" panose="020B0604020202020204" pitchFamily="34" charset="0"/>
              <a:buChar char="•"/>
            </a:pPr>
            <a:r>
              <a:rPr lang="en-US" dirty="0"/>
              <a:t>It is important to note His efforts near the end to teach His disciples about His impending death, and its significance.</a:t>
            </a:r>
          </a:p>
          <a:p>
            <a:pPr marL="628581" lvl="1" indent="-171431">
              <a:buFont typeface="Arial" panose="020B0604020202020204" pitchFamily="34" charset="0"/>
              <a:buChar char="•"/>
            </a:pPr>
            <a:r>
              <a:rPr lang="en-US" dirty="0"/>
              <a:t>A short time earlier Peter had confessed Him as the Christ </a:t>
            </a:r>
            <a:r>
              <a:rPr lang="en-US" b="1" dirty="0"/>
              <a:t>(Matthew 16:16), </a:t>
            </a:r>
            <a:r>
              <a:rPr lang="en-US" i="1" dirty="0"/>
              <a:t>“You are the Christ, the Son of the living God.”</a:t>
            </a:r>
          </a:p>
          <a:p>
            <a:pPr marL="628581" lvl="1" indent="-171431">
              <a:buFont typeface="Arial" panose="020B0604020202020204" pitchFamily="34" charset="0"/>
              <a:buChar char="•"/>
            </a:pPr>
            <a:r>
              <a:rPr lang="en-US" dirty="0"/>
              <a:t>He had told His disciples of His impending death. </a:t>
            </a:r>
            <a:r>
              <a:rPr lang="en-US" b="1" dirty="0"/>
              <a:t>(16:21), </a:t>
            </a:r>
            <a:r>
              <a:rPr lang="en-US" i="1" dirty="0"/>
              <a:t>“From that time Jesus began to show to His disciples that He must go to Jerusalem, and suffer many things from the elders and chief priests and scribes, and to be killed, and be raised the third day.”</a:t>
            </a:r>
          </a:p>
          <a:p>
            <a:pPr marL="628581" lvl="1" indent="-171431">
              <a:buFont typeface="Arial" panose="020B0604020202020204" pitchFamily="34" charset="0"/>
              <a:buChar char="•"/>
            </a:pPr>
            <a:r>
              <a:rPr lang="en-US" dirty="0"/>
              <a:t>He had been transfigured before Peter, James and John </a:t>
            </a:r>
            <a:r>
              <a:rPr lang="en-US" b="1" dirty="0"/>
              <a:t>(17:1-8)</a:t>
            </a:r>
          </a:p>
          <a:p>
            <a:pPr marL="171431" indent="-171431">
              <a:buFont typeface="Arial" panose="020B0604020202020204" pitchFamily="34" charset="0"/>
              <a:buChar char="•"/>
            </a:pPr>
            <a:r>
              <a:rPr lang="en-US" dirty="0"/>
              <a:t>Our text shows Jesus clearly affirming his status as the Son of God, in the lesson he taught Peter.</a:t>
            </a:r>
          </a:p>
          <a:p>
            <a:endParaRPr lang="en-US" dirty="0"/>
          </a:p>
          <a:p>
            <a:r>
              <a:rPr lang="en-US" b="1" dirty="0"/>
              <a:t>The Temple Tax</a:t>
            </a:r>
          </a:p>
          <a:p>
            <a:pPr marL="171431" indent="-171431">
              <a:buFont typeface="Arial" panose="020B0604020202020204" pitchFamily="34" charset="0"/>
              <a:buChar char="•"/>
            </a:pPr>
            <a:r>
              <a:rPr lang="en-US" dirty="0"/>
              <a:t>KJV (tribute).  The word actually indicates a specific amount of money.</a:t>
            </a:r>
          </a:p>
          <a:p>
            <a:pPr marL="171431" indent="-171431">
              <a:buFont typeface="Arial" panose="020B0604020202020204" pitchFamily="34" charset="0"/>
              <a:buChar char="•"/>
            </a:pPr>
            <a:r>
              <a:rPr lang="en-US" dirty="0"/>
              <a:t>Greek word translated “tribute” is didrachma or double drachma.</a:t>
            </a:r>
          </a:p>
          <a:p>
            <a:pPr marL="171431" indent="-171431">
              <a:buFont typeface="Arial" panose="020B0604020202020204" pitchFamily="34" charset="0"/>
              <a:buChar char="•"/>
            </a:pPr>
            <a:r>
              <a:rPr lang="en-US" dirty="0"/>
              <a:t>The drachma was a days wages, and two of them equaled at that time a Jewish half-shekel, which was about 2 days wages.</a:t>
            </a:r>
          </a:p>
          <a:p>
            <a:r>
              <a:rPr lang="en-US" b="1" dirty="0"/>
              <a:t>(Exodus 30:13,16), [The origin of this tax] (13), </a:t>
            </a:r>
            <a:r>
              <a:rPr lang="en-US" i="1" dirty="0"/>
              <a:t>“This is what everyone among those who are numbered shall give: half a shekel according to the shekel of the sanctuary (a shekel is twenty </a:t>
            </a:r>
            <a:r>
              <a:rPr lang="en-US" i="1" dirty="0" err="1"/>
              <a:t>gerahs</a:t>
            </a:r>
            <a:r>
              <a:rPr lang="en-US" i="1" dirty="0"/>
              <a:t>). The half-shekel shall be an offering to the Lord” </a:t>
            </a:r>
            <a:r>
              <a:rPr lang="en-US" dirty="0"/>
              <a:t>… </a:t>
            </a:r>
            <a:r>
              <a:rPr lang="en-US" b="1" dirty="0"/>
              <a:t>(16), </a:t>
            </a:r>
            <a:r>
              <a:rPr lang="en-US" i="1" dirty="0"/>
              <a:t>“And you shall take the atonement money of the children of Israel, and shall appoint it for the service of the tabernacle of meeting, that it may be a memorial for the children of Israel before the Lord, to make atonement for yourselves.”</a:t>
            </a:r>
          </a:p>
          <a:p>
            <a:pPr marL="628581" lvl="1" indent="-171431">
              <a:buFont typeface="Arial" panose="020B0604020202020204" pitchFamily="34" charset="0"/>
              <a:buChar char="•"/>
            </a:pPr>
            <a:r>
              <a:rPr lang="en-US" i="0" dirty="0"/>
              <a:t>An additional tax to the call to tithe</a:t>
            </a:r>
          </a:p>
          <a:p>
            <a:pPr marL="628581" lvl="1" indent="-171431">
              <a:buFont typeface="Arial" panose="020B0604020202020204" pitchFamily="34" charset="0"/>
              <a:buChar char="•"/>
            </a:pPr>
            <a:r>
              <a:rPr lang="en-US" b="1" i="0" dirty="0"/>
              <a:t>Note: In no way related to taxes to Rome [Different principle in play later in Jerusalem, when He was tested by the Pharisees] </a:t>
            </a:r>
          </a:p>
          <a:p>
            <a:r>
              <a:rPr lang="en-US" b="1" i="0" dirty="0"/>
              <a:t>(Matthew 22:18, 21), (18</a:t>
            </a:r>
            <a:r>
              <a:rPr lang="en-US" b="1" i="1" dirty="0"/>
              <a:t>), </a:t>
            </a:r>
            <a:r>
              <a:rPr lang="en-US" i="1" dirty="0"/>
              <a:t>“But Jesus perceived their wickedness, and said, “Why do you test Me, you hypocrites?”</a:t>
            </a:r>
            <a:r>
              <a:rPr lang="en-US" dirty="0"/>
              <a:t> … </a:t>
            </a:r>
            <a:r>
              <a:rPr lang="en-US" b="1" dirty="0"/>
              <a:t>(21), </a:t>
            </a:r>
            <a:r>
              <a:rPr lang="en-US" i="1" dirty="0"/>
              <a:t>“And He said to them, “Render therefore to Caesar the things that are Caesar's, and to God the things that are God’s.”</a:t>
            </a:r>
            <a:endParaRPr lang="en-US" i="0" dirty="0"/>
          </a:p>
          <a:p>
            <a:pPr marL="628581" lvl="1" indent="-171431">
              <a:buFont typeface="Arial" panose="020B0604020202020204" pitchFamily="34" charset="0"/>
              <a:buChar char="•"/>
            </a:pPr>
            <a:r>
              <a:rPr lang="en-US" i="0" dirty="0"/>
              <a:t>This was considered voluntary for most of the history of Israel.  So, the question was not if Jesus was going to break the law.  Rather, was He sufficiently zealous to fulfill what was considered a practice for the devout. </a:t>
            </a:r>
          </a:p>
          <a:p>
            <a:pPr marL="628581" lvl="1" indent="-171431">
              <a:buFont typeface="Arial" panose="020B0604020202020204" pitchFamily="34" charset="0"/>
              <a:buChar char="•"/>
            </a:pPr>
            <a:r>
              <a:rPr lang="en-US" i="0" dirty="0"/>
              <a:t>Perhaps this is why Peter responded so quickly in the affirmative.</a:t>
            </a:r>
            <a:endParaRPr lang="en-US" i="1" dirty="0"/>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211" indent="-349211">
              <a:tabLst>
                <a:tab pos="398419" algn="l"/>
              </a:tabLst>
            </a:pPr>
            <a:r>
              <a:rPr lang="en-US" b="1" dirty="0">
                <a:solidFill>
                  <a:schemeClr val="bg1"/>
                </a:solidFill>
              </a:rPr>
              <a:t>Jesus’ question of Peter, and Peter’s response</a:t>
            </a:r>
          </a:p>
          <a:p>
            <a:pPr>
              <a:tabLst>
                <a:tab pos="398419" algn="l"/>
              </a:tabLst>
            </a:pPr>
            <a:r>
              <a:rPr lang="en-US" b="1" dirty="0">
                <a:solidFill>
                  <a:srgbClr val="FFD966"/>
                </a:solidFill>
              </a:rPr>
              <a:t>(25-26), </a:t>
            </a:r>
            <a:r>
              <a:rPr lang="en-US" i="1" dirty="0">
                <a:solidFill>
                  <a:srgbClr val="FFD966"/>
                </a:solidFill>
              </a:rPr>
              <a:t>“</a:t>
            </a:r>
            <a:r>
              <a:rPr lang="en-US" i="1" dirty="0"/>
              <a:t>And when he had come into the house, Jesus anticipated him, saying, ‘What do you think, Simon? From whom do the kings of the earth take customs or taxes, from their sons or from strangers?’ </a:t>
            </a:r>
            <a:r>
              <a:rPr lang="en-US" i="1" baseline="30000" dirty="0"/>
              <a:t>26</a:t>
            </a:r>
            <a:r>
              <a:rPr lang="en-US" i="1" dirty="0"/>
              <a:t> Peter said to Him, ‘From strangers.’”</a:t>
            </a:r>
          </a:p>
          <a:p>
            <a:pPr marL="171431" indent="-171431">
              <a:buFont typeface="Arial" panose="020B0604020202020204" pitchFamily="34" charset="0"/>
              <a:buChar char="•"/>
              <a:tabLst>
                <a:tab pos="398419" algn="l"/>
              </a:tabLst>
            </a:pPr>
            <a:r>
              <a:rPr lang="en-US" b="1" dirty="0">
                <a:solidFill>
                  <a:srgbClr val="FFD966"/>
                </a:solidFill>
              </a:rPr>
              <a:t>Jesus anticipated.  He could not have naturally known the conversation.  But, He knew.</a:t>
            </a:r>
          </a:p>
          <a:p>
            <a:pPr marL="171431" indent="-171431">
              <a:buFont typeface="Arial" panose="020B0604020202020204" pitchFamily="34" charset="0"/>
              <a:buChar char="•"/>
              <a:tabLst>
                <a:tab pos="398419" algn="l"/>
              </a:tabLst>
            </a:pPr>
            <a:r>
              <a:rPr lang="en-US" dirty="0">
                <a:solidFill>
                  <a:srgbClr val="FFD966"/>
                </a:solidFill>
              </a:rPr>
              <a:t>The Son of Man knows the thoughts, actions and motivations of men.  He did then, He does now.</a:t>
            </a:r>
          </a:p>
          <a:p>
            <a:pPr>
              <a:tabLst>
                <a:tab pos="398419" algn="l"/>
              </a:tabLst>
            </a:pPr>
            <a:r>
              <a:rPr lang="en-US" b="1" dirty="0">
                <a:solidFill>
                  <a:srgbClr val="FFD966"/>
                </a:solidFill>
              </a:rPr>
              <a:t>(Matthew 12:25) [Of the Pharisees, who accused Jesus of casting out Demon’s by the Devil’s authority], </a:t>
            </a:r>
            <a:r>
              <a:rPr lang="en-US" i="1" dirty="0">
                <a:solidFill>
                  <a:srgbClr val="FFD966"/>
                </a:solidFill>
              </a:rPr>
              <a:t>“But Jesus knew their thoughts…”</a:t>
            </a:r>
          </a:p>
          <a:p>
            <a:pPr>
              <a:tabLst>
                <a:tab pos="398419" algn="l"/>
              </a:tabLst>
            </a:pPr>
            <a:r>
              <a:rPr lang="en-US" b="1" dirty="0">
                <a:solidFill>
                  <a:srgbClr val="FFD966"/>
                </a:solidFill>
              </a:rPr>
              <a:t>(John 1:48), [Nathaniel, when presented with the fact that Jesus knew him, when knowing him was not naturally possible, stated], </a:t>
            </a:r>
            <a:r>
              <a:rPr lang="en-US" i="1" dirty="0">
                <a:solidFill>
                  <a:srgbClr val="FFD966"/>
                </a:solidFill>
              </a:rPr>
              <a:t>“</a:t>
            </a:r>
            <a:r>
              <a:rPr lang="en-US" i="1" dirty="0"/>
              <a:t>Rabbi, You are the Son of God! You are the King of Israel!”</a:t>
            </a:r>
          </a:p>
          <a:p>
            <a:pPr marL="171431" indent="-171431">
              <a:buFont typeface="Arial" panose="020B0604020202020204" pitchFamily="34" charset="0"/>
              <a:buChar char="•"/>
              <a:tabLst>
                <a:tab pos="398419" algn="l"/>
              </a:tabLst>
            </a:pPr>
            <a:r>
              <a:rPr lang="en-US" b="1" dirty="0">
                <a:solidFill>
                  <a:srgbClr val="FFD966"/>
                </a:solidFill>
              </a:rPr>
              <a:t>Jesus’ analogy, to teach Peter, showed that Royalty does not pay taxes, Royalty imposes taxes.</a:t>
            </a:r>
          </a:p>
          <a:p>
            <a:pPr>
              <a:tabLst>
                <a:tab pos="398419" algn="l"/>
              </a:tabLst>
            </a:pPr>
            <a:r>
              <a:rPr lang="en-US" b="1" dirty="0">
                <a:solidFill>
                  <a:srgbClr val="FFD966"/>
                </a:solidFill>
              </a:rPr>
              <a:t>(1 Kings 12:14) [Rehoboam’s answer to the people who desired a reduction in their taxes], “</a:t>
            </a:r>
            <a:r>
              <a:rPr lang="en-US" dirty="0"/>
              <a:t>“My father made your yoke heavy, but I will add to your yoke.”</a:t>
            </a:r>
          </a:p>
          <a:p>
            <a:pPr>
              <a:tabLst>
                <a:tab pos="398419" algn="l"/>
              </a:tabLst>
            </a:pPr>
            <a:endParaRPr lang="en-US" b="1" dirty="0">
              <a:solidFill>
                <a:srgbClr val="FFD966"/>
              </a:solidFill>
            </a:endParaRPr>
          </a:p>
          <a:p>
            <a:pPr>
              <a:tabLst>
                <a:tab pos="398419" algn="l"/>
              </a:tabLst>
            </a:pPr>
            <a:r>
              <a:rPr lang="en-US" b="1" dirty="0">
                <a:solidFill>
                  <a:srgbClr val="FFD966"/>
                </a:solidFill>
              </a:rPr>
              <a:t>What was Jesus’ point here?</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215163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398419" algn="l"/>
              </a:tabLst>
            </a:pPr>
            <a:r>
              <a:rPr lang="en-US" b="1" dirty="0">
                <a:solidFill>
                  <a:schemeClr val="bg1"/>
                </a:solidFill>
              </a:rPr>
              <a:t>Jesus’ point (How would the tax apply?)</a:t>
            </a:r>
          </a:p>
          <a:p>
            <a:pPr>
              <a:tabLst>
                <a:tab pos="398419" algn="l"/>
              </a:tabLst>
            </a:pPr>
            <a:r>
              <a:rPr lang="en-US" b="1" dirty="0">
                <a:solidFill>
                  <a:srgbClr val="FFD966"/>
                </a:solidFill>
              </a:rPr>
              <a:t>(26), </a:t>
            </a:r>
            <a:r>
              <a:rPr lang="en-US" i="1" dirty="0">
                <a:solidFill>
                  <a:srgbClr val="FFD966"/>
                </a:solidFill>
              </a:rPr>
              <a:t>“</a:t>
            </a:r>
            <a:r>
              <a:rPr lang="en-US" i="1" dirty="0"/>
              <a:t>Jesus said to him, ‘Then the sons are free.’”</a:t>
            </a:r>
          </a:p>
          <a:p>
            <a:pPr marL="171431" indent="-171431">
              <a:buFont typeface="Arial" panose="020B0604020202020204" pitchFamily="34" charset="0"/>
              <a:buChar char="•"/>
              <a:tabLst>
                <a:tab pos="398419" algn="l"/>
              </a:tabLst>
            </a:pPr>
            <a:r>
              <a:rPr lang="en-US" b="1" dirty="0">
                <a:solidFill>
                  <a:schemeClr val="bg1"/>
                </a:solidFill>
              </a:rPr>
              <a:t>Jesus point to Peter, that he was Jewish royalty!</a:t>
            </a:r>
          </a:p>
          <a:p>
            <a:pPr marL="171431" indent="-171431">
              <a:buFont typeface="Arial" panose="020B0604020202020204" pitchFamily="34" charset="0"/>
              <a:buChar char="•"/>
              <a:tabLst>
                <a:tab pos="398419" algn="l"/>
              </a:tabLst>
            </a:pPr>
            <a:r>
              <a:rPr lang="en-US" b="1" dirty="0">
                <a:solidFill>
                  <a:schemeClr val="bg1"/>
                </a:solidFill>
              </a:rPr>
              <a:t>He was the Son of God, Ruler over the Temple, He had no lawful or ethical obligation to pay the Temple tax</a:t>
            </a:r>
          </a:p>
          <a:p>
            <a:pPr defTabSz="914300">
              <a:tabLst>
                <a:tab pos="398419" algn="l"/>
              </a:tabLst>
            </a:pPr>
            <a:r>
              <a:rPr lang="en-US" dirty="0"/>
              <a:t>The impulsive disciple showed his usual readiness by answering at once in the affirmative. He perhaps thought it was becoming his Master’s dignity to show not a moment’s hesitation in such a matter; but if so, he must have seen his mistake when he heard what his Lord had to say on the subject, reminding him as it did that, as Son of God, He was Lord of the Temple, and not tributary to it. (Expositors Bible Commentary).</a:t>
            </a:r>
          </a:p>
          <a:p>
            <a:pPr>
              <a:tabLst>
                <a:tab pos="398419" algn="l"/>
              </a:tabLst>
            </a:pPr>
            <a:r>
              <a:rPr lang="en-US" b="1" i="1" dirty="0">
                <a:solidFill>
                  <a:schemeClr val="bg1"/>
                </a:solidFill>
              </a:rPr>
              <a:t>(Isaiah 9:6-7), “</a:t>
            </a:r>
            <a:r>
              <a:rPr lang="en-US" i="1" dirty="0"/>
              <a:t>For unto us a Child is born, unto us a Son is given; and the government will be upon His shoulder. And His name will be called Wonderful, Counselor, Mighty God, Everlasting Father, Prince of Peace. </a:t>
            </a:r>
            <a:r>
              <a:rPr lang="en-US" i="1" baseline="30000" dirty="0"/>
              <a:t>7</a:t>
            </a:r>
            <a:r>
              <a:rPr lang="en-US" i="1" dirty="0"/>
              <a:t> Of the increase of His government and peace there will be no end, upon the throne of David and over His kingdom, to order it and establish it with judgment and justice from that time forward, even forever. The zeal of the Lord of hosts will perform this.”</a:t>
            </a:r>
          </a:p>
          <a:p>
            <a:pPr marL="171431" indent="-171431">
              <a:buFont typeface="Arial" panose="020B0604020202020204" pitchFamily="34" charset="0"/>
              <a:buChar char="•"/>
              <a:tabLst>
                <a:tab pos="398419" algn="l"/>
              </a:tabLst>
            </a:pPr>
            <a:r>
              <a:rPr lang="en-US" b="1" dirty="0">
                <a:solidFill>
                  <a:schemeClr val="bg1"/>
                </a:solidFill>
              </a:rPr>
              <a:t>Jesus was asserting to Peter His legitimate right, as the Son of God, not to pay tribute.</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179361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398419" algn="l"/>
              </a:tabLst>
            </a:pPr>
            <a:r>
              <a:rPr lang="en-US" b="1" dirty="0">
                <a:solidFill>
                  <a:schemeClr val="bg1"/>
                </a:solidFill>
              </a:rPr>
              <a:t>The principle of giving offense</a:t>
            </a:r>
          </a:p>
          <a:p>
            <a:pPr>
              <a:tabLst>
                <a:tab pos="398419" algn="l"/>
              </a:tabLst>
            </a:pPr>
            <a:r>
              <a:rPr lang="en-US" b="1" dirty="0">
                <a:solidFill>
                  <a:srgbClr val="FFD966"/>
                </a:solidFill>
              </a:rPr>
              <a:t>(27),</a:t>
            </a:r>
            <a:r>
              <a:rPr lang="en-US" dirty="0">
                <a:solidFill>
                  <a:srgbClr val="FFD966"/>
                </a:solidFill>
              </a:rPr>
              <a:t> </a:t>
            </a:r>
            <a:r>
              <a:rPr lang="en-US" i="1" dirty="0">
                <a:solidFill>
                  <a:srgbClr val="FFD966"/>
                </a:solidFill>
              </a:rPr>
              <a:t>“</a:t>
            </a:r>
            <a:r>
              <a:rPr lang="en-US" i="1" dirty="0"/>
              <a:t>Nevertheless, lest we offend them.”</a:t>
            </a:r>
          </a:p>
          <a:p>
            <a:pPr marL="171431" indent="-171431">
              <a:buFont typeface="Arial" panose="020B0604020202020204" pitchFamily="34" charset="0"/>
              <a:buChar char="•"/>
              <a:tabLst>
                <a:tab pos="398419" algn="l"/>
              </a:tabLst>
            </a:pPr>
            <a:r>
              <a:rPr lang="en-US" i="0" dirty="0"/>
              <a:t>First, Peter had obligated Him.  If the tribute was not paid, His refusal would not be understood</a:t>
            </a:r>
          </a:p>
          <a:p>
            <a:pPr marL="171431" indent="-171431">
              <a:buFont typeface="Arial" panose="020B0604020202020204" pitchFamily="34" charset="0"/>
              <a:buChar char="•"/>
              <a:tabLst>
                <a:tab pos="398419" algn="l"/>
              </a:tabLst>
            </a:pPr>
            <a:r>
              <a:rPr lang="en-US" i="0" dirty="0"/>
              <a:t>Second, by the means of the miracle, even in paying the tax His disciple would know the truth about His lofty claim to be the Messiah of God.</a:t>
            </a:r>
          </a:p>
          <a:p>
            <a:pPr marL="171431" indent="-171431">
              <a:buFont typeface="Arial" panose="020B0604020202020204" pitchFamily="34" charset="0"/>
              <a:buChar char="•"/>
              <a:tabLst>
                <a:tab pos="398419" algn="l"/>
              </a:tabLst>
            </a:pPr>
            <a:r>
              <a:rPr lang="en-US" i="0" dirty="0"/>
              <a:t>Regardless, there was not reason here to turn anyone away from the gospel unnecessarily.  Nothing bad or inappropriate would happen by paying the tax.</a:t>
            </a:r>
          </a:p>
          <a:p>
            <a:pPr marL="171431" indent="-171431">
              <a:buFont typeface="Arial" panose="020B0604020202020204" pitchFamily="34" charset="0"/>
              <a:buChar char="•"/>
              <a:tabLst>
                <a:tab pos="398419" algn="l"/>
              </a:tabLst>
            </a:pPr>
            <a:r>
              <a:rPr lang="en-US" b="1" i="0" dirty="0"/>
              <a:t>A lesson for us:  Sometimes, we do or refrain from doing, (not because it is right or wrong), but to remove a stumbling block to the faith of others.</a:t>
            </a:r>
          </a:p>
          <a:p>
            <a:pPr>
              <a:tabLst>
                <a:tab pos="398419" algn="l"/>
              </a:tabLst>
            </a:pPr>
            <a:r>
              <a:rPr lang="en-US" b="1" dirty="0">
                <a:solidFill>
                  <a:schemeClr val="bg1"/>
                </a:solidFill>
              </a:rPr>
              <a:t>(1 Corinthians 8:11-13), </a:t>
            </a:r>
            <a:r>
              <a:rPr lang="en-US" i="1" dirty="0">
                <a:solidFill>
                  <a:schemeClr val="bg1"/>
                </a:solidFill>
              </a:rPr>
              <a:t>“</a:t>
            </a:r>
            <a:r>
              <a:rPr lang="en-US" i="1" dirty="0"/>
              <a:t>And because of your knowledge shall the weak brother perish, for whom Christ died?</a:t>
            </a:r>
            <a:r>
              <a:rPr lang="en-US" i="1" baseline="30000" dirty="0"/>
              <a:t> 12</a:t>
            </a:r>
            <a:r>
              <a:rPr lang="en-US" i="1" dirty="0"/>
              <a:t> But when you thus sin against the brethren, and wound their weak conscience, you sin against Christ.</a:t>
            </a:r>
            <a:r>
              <a:rPr lang="en-US" i="1" baseline="30000" dirty="0"/>
              <a:t> 13</a:t>
            </a:r>
            <a:r>
              <a:rPr lang="en-US" i="1" dirty="0"/>
              <a:t> Therefore, if food makes my brother stumble, I will never again eat meat, lest I make my brother stumble.”</a:t>
            </a:r>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173610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211" indent="-349211">
              <a:tabLst>
                <a:tab pos="398419" algn="l"/>
              </a:tabLst>
            </a:pPr>
            <a:r>
              <a:rPr lang="en-US" b="1" dirty="0">
                <a:solidFill>
                  <a:schemeClr val="bg1"/>
                </a:solidFill>
              </a:rPr>
              <a:t>The Miracle</a:t>
            </a:r>
          </a:p>
          <a:p>
            <a:pPr>
              <a:tabLst>
                <a:tab pos="398419" algn="l"/>
              </a:tabLst>
            </a:pPr>
            <a:r>
              <a:rPr lang="en-US" b="1" dirty="0">
                <a:solidFill>
                  <a:srgbClr val="FFD966"/>
                </a:solidFill>
              </a:rPr>
              <a:t>(27), </a:t>
            </a:r>
            <a:r>
              <a:rPr lang="en-US" i="1" dirty="0">
                <a:solidFill>
                  <a:srgbClr val="FFD966"/>
                </a:solidFill>
              </a:rPr>
              <a:t>“G</a:t>
            </a:r>
            <a:r>
              <a:rPr lang="en-US" b="0" i="1" dirty="0"/>
              <a:t>o to the sea, cast in a hook, and take the fish that comes up first. And when you have </a:t>
            </a:r>
            <a:r>
              <a:rPr lang="en-US" i="1" dirty="0"/>
              <a:t>opened its mouth, you will find a piece of money; take that and give it to them for Me and you.”</a:t>
            </a:r>
          </a:p>
          <a:p>
            <a:pPr marL="171431" indent="-171431">
              <a:buFont typeface="Arial" panose="020B0604020202020204" pitchFamily="34" charset="0"/>
              <a:buChar char="•"/>
              <a:tabLst>
                <a:tab pos="398419" algn="l"/>
              </a:tabLst>
            </a:pPr>
            <a:r>
              <a:rPr lang="en-US" b="1" dirty="0">
                <a:solidFill>
                  <a:srgbClr val="FFD966"/>
                </a:solidFill>
              </a:rPr>
              <a:t>This is another miracle that attests to Jesus’ power over nature!</a:t>
            </a:r>
          </a:p>
          <a:p>
            <a:pPr>
              <a:tabLst>
                <a:tab pos="398419" algn="l"/>
              </a:tabLst>
            </a:pPr>
            <a:r>
              <a:rPr lang="en-US" b="1" dirty="0">
                <a:solidFill>
                  <a:srgbClr val="FFD966"/>
                </a:solidFill>
              </a:rPr>
              <a:t>(Proverbs 30:4), [the words of </a:t>
            </a:r>
            <a:r>
              <a:rPr lang="en-US" b="1" dirty="0" err="1">
                <a:solidFill>
                  <a:srgbClr val="FFD966"/>
                </a:solidFill>
              </a:rPr>
              <a:t>Agur</a:t>
            </a:r>
            <a:r>
              <a:rPr lang="en-US" b="1" dirty="0">
                <a:solidFill>
                  <a:srgbClr val="FFD966"/>
                </a:solidFill>
              </a:rPr>
              <a:t>], </a:t>
            </a:r>
            <a:r>
              <a:rPr lang="en-US" i="1" dirty="0">
                <a:solidFill>
                  <a:srgbClr val="FFD966"/>
                </a:solidFill>
              </a:rPr>
              <a:t>“</a:t>
            </a:r>
            <a:r>
              <a:rPr lang="en-US" i="1" dirty="0"/>
              <a:t>Who has ascended into heaven, or descended? Who has gathered the wind in His fists? Who has bound the waters in a garment? Who has established all the ends of the earth? What is His name, and what is His Son's name,</a:t>
            </a:r>
            <a:r>
              <a:rPr lang="en-US" i="1" strike="noStrike" dirty="0"/>
              <a:t> i</a:t>
            </a:r>
            <a:r>
              <a:rPr lang="en-US" i="1" dirty="0"/>
              <a:t>f you know?”</a:t>
            </a:r>
          </a:p>
          <a:p>
            <a:pPr>
              <a:tabLst>
                <a:tab pos="398419" algn="l"/>
              </a:tabLst>
            </a:pPr>
            <a:r>
              <a:rPr lang="en-US" b="1" dirty="0">
                <a:solidFill>
                  <a:srgbClr val="FFD966"/>
                </a:solidFill>
              </a:rPr>
              <a:t>(Jeremiah 10:13), </a:t>
            </a:r>
            <a:r>
              <a:rPr lang="en-US" i="1" dirty="0">
                <a:solidFill>
                  <a:srgbClr val="FFD966"/>
                </a:solidFill>
              </a:rPr>
              <a:t>“</a:t>
            </a:r>
            <a:r>
              <a:rPr lang="en-US" i="1" dirty="0"/>
              <a:t>When He utters His voice, there is a multitude of waters in the heavens: And He causes the vapors to ascend from the ends of the earth. He makes lightning for the rain, He brings the wind out of His treasuries.”</a:t>
            </a:r>
          </a:p>
          <a:p>
            <a:pPr marL="171431" indent="-171431">
              <a:buFont typeface="Arial" panose="020B0604020202020204" pitchFamily="34" charset="0"/>
              <a:buChar char="•"/>
              <a:tabLst>
                <a:tab pos="398419" algn="l"/>
              </a:tabLst>
            </a:pPr>
            <a:r>
              <a:rPr lang="en-US" b="1" dirty="0">
                <a:solidFill>
                  <a:srgbClr val="FFD966"/>
                </a:solidFill>
              </a:rPr>
              <a:t>While Jesus’ miracle here was known only to Peter, it did confirm Him as the Son of God to Peter, and now to all of us as well!</a:t>
            </a:r>
          </a:p>
          <a:p>
            <a:pPr marL="171431" indent="-171431">
              <a:buFont typeface="Arial" panose="020B0604020202020204" pitchFamily="34" charset="0"/>
              <a:buChar char="•"/>
              <a:tabLst>
                <a:tab pos="398419" algn="l"/>
              </a:tabLst>
            </a:pPr>
            <a:r>
              <a:rPr lang="en-US" b="1" dirty="0">
                <a:solidFill>
                  <a:srgbClr val="FFD966"/>
                </a:solidFill>
              </a:rPr>
              <a:t>(John 20:30-31), </a:t>
            </a:r>
            <a:r>
              <a:rPr lang="en-US" i="1" dirty="0">
                <a:solidFill>
                  <a:srgbClr val="FFD966"/>
                </a:solidFill>
              </a:rPr>
              <a:t>“</a:t>
            </a:r>
            <a:r>
              <a:rPr lang="en-US" i="1" dirty="0"/>
              <a:t>And truly Jesus did many other signs in the presence of His disciples, which are not written in this book;</a:t>
            </a:r>
            <a:r>
              <a:rPr lang="en-US" i="1" baseline="30000" dirty="0"/>
              <a:t> 31</a:t>
            </a:r>
            <a:r>
              <a:rPr lang="en-US" i="1" dirty="0"/>
              <a:t> but these are written that you may believe that Jesus is the Christ, the Son of God, and that believing you may have life in His name.”</a:t>
            </a:r>
            <a:endParaRPr lang="en-US" i="1" dirty="0">
              <a:solidFill>
                <a:srgbClr val="FFD966"/>
              </a:solidFill>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86635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tabLst>
                <a:tab pos="398419" algn="l"/>
              </a:tabLst>
            </a:pPr>
            <a:r>
              <a:rPr lang="en-US" b="1" dirty="0">
                <a:solidFill>
                  <a:schemeClr val="bg1"/>
                </a:solidFill>
              </a:rPr>
              <a:t>Jesus of Nazareth is God’s Son.  He is the King of Kings, and Lord of Lords.  He has no obligation to pay tribute to men.</a:t>
            </a:r>
          </a:p>
          <a:p>
            <a:pPr marL="171431" indent="-171431">
              <a:buFont typeface="Arial" panose="020B0604020202020204" pitchFamily="34" charset="0"/>
              <a:buChar char="•"/>
              <a:tabLst>
                <a:tab pos="398419" algn="l"/>
              </a:tabLst>
            </a:pPr>
            <a:r>
              <a:rPr lang="en-US" b="1" dirty="0">
                <a:solidFill>
                  <a:schemeClr val="bg1"/>
                </a:solidFill>
              </a:rPr>
              <a:t>But, we have a responsibility to acknowledge Him.  And all will one day, either sooner or later!</a:t>
            </a:r>
          </a:p>
          <a:p>
            <a:pPr marL="171431" indent="-171431">
              <a:buFont typeface="Arial" panose="020B0604020202020204" pitchFamily="34" charset="0"/>
              <a:buChar char="•"/>
              <a:tabLst>
                <a:tab pos="398419" algn="l"/>
              </a:tabLst>
            </a:pPr>
            <a:endParaRPr lang="en-US" b="1" dirty="0">
              <a:solidFill>
                <a:schemeClr val="bg1"/>
              </a:solidFill>
            </a:endParaRPr>
          </a:p>
          <a:p>
            <a:pPr>
              <a:tabLst>
                <a:tab pos="398419" algn="l"/>
              </a:tabLst>
            </a:pPr>
            <a:r>
              <a:rPr lang="en-US" b="1" dirty="0">
                <a:solidFill>
                  <a:schemeClr val="bg1"/>
                </a:solidFill>
              </a:rPr>
              <a:t>(Philippians 2:8-11), </a:t>
            </a:r>
            <a:r>
              <a:rPr lang="en-US" b="1" i="1" dirty="0">
                <a:solidFill>
                  <a:schemeClr val="bg1"/>
                </a:solidFill>
              </a:rPr>
              <a:t>“</a:t>
            </a:r>
            <a:r>
              <a:rPr lang="en-US" i="1" dirty="0"/>
              <a:t>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endParaRPr lang="en-US" i="1" dirty="0">
              <a:solidFill>
                <a:srgbClr val="FFD966"/>
              </a:solidFill>
            </a:endParaRPr>
          </a:p>
          <a:p>
            <a:endParaRPr lang="en-US" dirty="0"/>
          </a:p>
        </p:txBody>
      </p:sp>
      <p:sp>
        <p:nvSpPr>
          <p:cNvPr id="4" name="Slide Number Placeholder 3"/>
          <p:cNvSpPr>
            <a:spLocks noGrp="1"/>
          </p:cNvSpPr>
          <p:nvPr>
            <p:ph type="sldNum" sz="quarter" idx="10"/>
          </p:nvPr>
        </p:nvSpPr>
        <p:spPr/>
        <p:txBody>
          <a:bodyPr/>
          <a:lstStyle/>
          <a:p>
            <a:pPr defTabSz="914300"/>
            <a:fld id="{A974935B-E823-4A8A-94E1-DE1133B34292}" type="slidenum">
              <a:rPr lang="en-US">
                <a:solidFill>
                  <a:prstClr val="black"/>
                </a:solidFill>
                <a:latin typeface="Calibri" panose="020F0502020204030204"/>
              </a:rPr>
              <a:pPr defTabSz="914300"/>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8716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3/23/2018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3/23/2018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Temple Tax</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(Matthew 17:24-27)</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Lesson &amp; the Miracle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tabLst>
                <a:tab pos="398463" algn="l"/>
              </a:tabLst>
            </a:pPr>
            <a:r>
              <a:rPr lang="en-US" sz="4000" b="1" dirty="0">
                <a:solidFill>
                  <a:schemeClr val="bg1"/>
                </a:solidFill>
              </a:rPr>
              <a:t>Jesus’ question of Peter, and Peter’s response</a:t>
            </a:r>
          </a:p>
          <a:p>
            <a:pPr marL="1028700" lvl="1" indent="0">
              <a:buNone/>
              <a:tabLst>
                <a:tab pos="1085850" algn="l"/>
              </a:tabLst>
            </a:pPr>
            <a:r>
              <a:rPr lang="en-US" sz="4000" dirty="0">
                <a:solidFill>
                  <a:srgbClr val="FFD966"/>
                </a:solidFill>
              </a:rPr>
              <a:t>(25-26); Matt. 22:25; Jn. 1:49; 1 Kings 12:14</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Lesson &amp; the Miracle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tabLst>
                <a:tab pos="398463" algn="l"/>
              </a:tabLst>
            </a:pPr>
            <a:r>
              <a:rPr lang="en-US" sz="4000" b="1" dirty="0">
                <a:solidFill>
                  <a:schemeClr val="bg1"/>
                </a:solidFill>
              </a:rPr>
              <a:t>Jesus’ question of Peter, and Peter’s response</a:t>
            </a:r>
          </a:p>
          <a:p>
            <a:pPr marL="1028700" lvl="1" indent="0">
              <a:buNone/>
              <a:tabLst>
                <a:tab pos="1085850" algn="l"/>
              </a:tabLst>
            </a:pPr>
            <a:r>
              <a:rPr lang="en-US" sz="4000" dirty="0">
                <a:solidFill>
                  <a:srgbClr val="FFD966"/>
                </a:solidFill>
              </a:rPr>
              <a:t>(25-26); Matt. 22:25; Jn. 1:49; 1 Kings 12:14</a:t>
            </a:r>
          </a:p>
          <a:p>
            <a:pPr marL="349250" indent="-349250">
              <a:tabLst>
                <a:tab pos="398463" algn="l"/>
              </a:tabLst>
            </a:pPr>
            <a:r>
              <a:rPr lang="en-US" sz="4000" b="1" dirty="0">
                <a:solidFill>
                  <a:schemeClr val="bg1"/>
                </a:solidFill>
              </a:rPr>
              <a:t>Jesus’ point (How would the tax apply?)</a:t>
            </a:r>
          </a:p>
          <a:p>
            <a:pPr marL="1028700" lvl="1" indent="0">
              <a:buNone/>
              <a:tabLst>
                <a:tab pos="1600200" algn="l"/>
              </a:tabLst>
            </a:pPr>
            <a:r>
              <a:rPr lang="en-US" sz="4000" dirty="0">
                <a:solidFill>
                  <a:srgbClr val="FFD966"/>
                </a:solidFill>
              </a:rPr>
              <a:t>(26); Isaiah 9:6-7</a:t>
            </a:r>
            <a:endParaRPr lang="en-US" sz="4000" dirty="0">
              <a:solidFill>
                <a:schemeClr val="bg1"/>
              </a:solidFill>
            </a:endParaRPr>
          </a:p>
        </p:txBody>
      </p:sp>
    </p:spTree>
    <p:extLst>
      <p:ext uri="{BB962C8B-B14F-4D97-AF65-F5344CB8AC3E}">
        <p14:creationId xmlns:p14="http://schemas.microsoft.com/office/powerpoint/2010/main" val="10938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Lesson &amp; the Miracle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tabLst>
                <a:tab pos="398463" algn="l"/>
              </a:tabLst>
            </a:pPr>
            <a:r>
              <a:rPr lang="en-US" sz="4000" b="1" dirty="0">
                <a:solidFill>
                  <a:schemeClr val="bg1"/>
                </a:solidFill>
              </a:rPr>
              <a:t>Jesus’ question of Peter, and Peter’s response</a:t>
            </a:r>
          </a:p>
          <a:p>
            <a:pPr marL="1028700" lvl="1" indent="0">
              <a:buNone/>
              <a:tabLst>
                <a:tab pos="1085850" algn="l"/>
              </a:tabLst>
            </a:pPr>
            <a:r>
              <a:rPr lang="en-US" sz="4000" dirty="0">
                <a:solidFill>
                  <a:srgbClr val="FFD966"/>
                </a:solidFill>
              </a:rPr>
              <a:t>(25-26); Matt. 22:25; Jn. 1:49; 1 Kings 12:14</a:t>
            </a:r>
          </a:p>
          <a:p>
            <a:pPr marL="349250" indent="-349250">
              <a:tabLst>
                <a:tab pos="398463" algn="l"/>
              </a:tabLst>
            </a:pPr>
            <a:r>
              <a:rPr lang="en-US" sz="4000" b="1" dirty="0">
                <a:solidFill>
                  <a:schemeClr val="bg1"/>
                </a:solidFill>
              </a:rPr>
              <a:t>Jesus’ point (How would the tax apply?)</a:t>
            </a:r>
          </a:p>
          <a:p>
            <a:pPr marL="1028700" lvl="1" indent="0">
              <a:buNone/>
              <a:tabLst>
                <a:tab pos="1600200" algn="l"/>
              </a:tabLst>
            </a:pPr>
            <a:r>
              <a:rPr lang="en-US" sz="4000" dirty="0">
                <a:solidFill>
                  <a:srgbClr val="FFD966"/>
                </a:solidFill>
              </a:rPr>
              <a:t>(26); Isaiah 9:6-7</a:t>
            </a:r>
            <a:endParaRPr lang="en-US" sz="4000" dirty="0">
              <a:solidFill>
                <a:schemeClr val="bg1"/>
              </a:solidFill>
            </a:endParaRPr>
          </a:p>
          <a:p>
            <a:pPr marL="349250" indent="-349250">
              <a:tabLst>
                <a:tab pos="398463" algn="l"/>
              </a:tabLst>
            </a:pPr>
            <a:r>
              <a:rPr lang="en-US" sz="4000" b="1" dirty="0">
                <a:solidFill>
                  <a:schemeClr val="bg1"/>
                </a:solidFill>
              </a:rPr>
              <a:t>The principle of giving offense</a:t>
            </a:r>
          </a:p>
          <a:p>
            <a:pPr marL="1028700" lvl="1" indent="0">
              <a:buNone/>
              <a:tabLst>
                <a:tab pos="1200150" algn="l"/>
              </a:tabLst>
            </a:pPr>
            <a:r>
              <a:rPr lang="en-US" sz="4000" dirty="0">
                <a:solidFill>
                  <a:srgbClr val="FFD966"/>
                </a:solidFill>
              </a:rPr>
              <a:t>(27); 1 Corinthians 8:11-13</a:t>
            </a:r>
            <a:endParaRPr lang="en-US" sz="4000" dirty="0">
              <a:solidFill>
                <a:schemeClr val="bg1"/>
              </a:solidFill>
            </a:endParaRPr>
          </a:p>
        </p:txBody>
      </p:sp>
    </p:spTree>
    <p:extLst>
      <p:ext uri="{BB962C8B-B14F-4D97-AF65-F5344CB8AC3E}">
        <p14:creationId xmlns:p14="http://schemas.microsoft.com/office/powerpoint/2010/main" val="15017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Lesson &amp; the Miracle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tabLst>
                <a:tab pos="398463" algn="l"/>
              </a:tabLst>
            </a:pPr>
            <a:r>
              <a:rPr lang="en-US" sz="4000" b="1" dirty="0">
                <a:solidFill>
                  <a:schemeClr val="bg1"/>
                </a:solidFill>
              </a:rPr>
              <a:t>Jesus’ question of Peter, and Peter’s response</a:t>
            </a:r>
          </a:p>
          <a:p>
            <a:pPr marL="1028700" lvl="1" indent="0">
              <a:buNone/>
              <a:tabLst>
                <a:tab pos="1085850" algn="l"/>
              </a:tabLst>
            </a:pPr>
            <a:r>
              <a:rPr lang="en-US" sz="4000" dirty="0">
                <a:solidFill>
                  <a:srgbClr val="FFD966"/>
                </a:solidFill>
              </a:rPr>
              <a:t>(25-26); Matt. 22:25; Jn. 1:49; 1 Kings 12:14</a:t>
            </a:r>
          </a:p>
          <a:p>
            <a:pPr marL="349250" indent="-349250">
              <a:tabLst>
                <a:tab pos="398463" algn="l"/>
              </a:tabLst>
            </a:pPr>
            <a:r>
              <a:rPr lang="en-US" sz="4000" b="1" dirty="0">
                <a:solidFill>
                  <a:schemeClr val="bg1"/>
                </a:solidFill>
              </a:rPr>
              <a:t>Jesus’ point (How would the tax apply?)</a:t>
            </a:r>
          </a:p>
          <a:p>
            <a:pPr marL="1028700" lvl="1" indent="0">
              <a:buNone/>
              <a:tabLst>
                <a:tab pos="1600200" algn="l"/>
              </a:tabLst>
            </a:pPr>
            <a:r>
              <a:rPr lang="en-US" sz="4000" dirty="0">
                <a:solidFill>
                  <a:srgbClr val="FFD966"/>
                </a:solidFill>
              </a:rPr>
              <a:t>(26); Isaiah 9:6-7</a:t>
            </a:r>
            <a:endParaRPr lang="en-US" sz="4000" dirty="0">
              <a:solidFill>
                <a:schemeClr val="bg1"/>
              </a:solidFill>
            </a:endParaRPr>
          </a:p>
          <a:p>
            <a:pPr marL="349250" indent="-349250">
              <a:tabLst>
                <a:tab pos="398463" algn="l"/>
              </a:tabLst>
            </a:pPr>
            <a:r>
              <a:rPr lang="en-US" sz="4000" b="1" dirty="0">
                <a:solidFill>
                  <a:schemeClr val="bg1"/>
                </a:solidFill>
              </a:rPr>
              <a:t>The principle of giving offense</a:t>
            </a:r>
          </a:p>
          <a:p>
            <a:pPr marL="1028700" lvl="1" indent="0">
              <a:buNone/>
              <a:tabLst>
                <a:tab pos="1200150" algn="l"/>
              </a:tabLst>
            </a:pPr>
            <a:r>
              <a:rPr lang="en-US" sz="4000" dirty="0">
                <a:solidFill>
                  <a:srgbClr val="FFD966"/>
                </a:solidFill>
              </a:rPr>
              <a:t>(27); 1 Corinthians 8:11-13</a:t>
            </a:r>
            <a:endParaRPr lang="en-US" sz="4000" dirty="0">
              <a:solidFill>
                <a:schemeClr val="bg1"/>
              </a:solidFill>
            </a:endParaRPr>
          </a:p>
          <a:p>
            <a:pPr marL="349250" indent="-349250">
              <a:tabLst>
                <a:tab pos="398463" algn="l"/>
              </a:tabLst>
            </a:pPr>
            <a:r>
              <a:rPr lang="en-US" sz="4000" b="1" dirty="0">
                <a:solidFill>
                  <a:schemeClr val="bg1"/>
                </a:solidFill>
              </a:rPr>
              <a:t>The Miracle</a:t>
            </a:r>
          </a:p>
          <a:p>
            <a:pPr marL="1028700" lvl="1" indent="0">
              <a:buNone/>
              <a:tabLst>
                <a:tab pos="1314450" algn="l"/>
              </a:tabLst>
            </a:pPr>
            <a:r>
              <a:rPr lang="en-US" sz="4000" dirty="0">
                <a:solidFill>
                  <a:srgbClr val="FFD966"/>
                </a:solidFill>
              </a:rPr>
              <a:t>(27); Prov. 30:4; Jeremiah 10:13; John 20:30-31</a:t>
            </a:r>
          </a:p>
          <a:p>
            <a:pPr marL="349250" indent="-349250">
              <a:tabLst>
                <a:tab pos="398463" algn="l"/>
              </a:tabLst>
            </a:pPr>
            <a:endParaRPr lang="en-US" sz="4000" dirty="0">
              <a:solidFill>
                <a:schemeClr val="bg1"/>
              </a:solidFill>
            </a:endParaRPr>
          </a:p>
        </p:txBody>
      </p:sp>
    </p:spTree>
    <p:extLst>
      <p:ext uri="{BB962C8B-B14F-4D97-AF65-F5344CB8AC3E}">
        <p14:creationId xmlns:p14="http://schemas.microsoft.com/office/powerpoint/2010/main" val="23557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552450"/>
            <a:ext cx="11054542" cy="1171056"/>
          </a:xfrm>
        </p:spPr>
        <p:txBody>
          <a:bodyPr>
            <a:no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2152649"/>
            <a:ext cx="11055927" cy="4331277"/>
          </a:xfrm>
        </p:spPr>
        <p:txBody>
          <a:bodyPr>
            <a:normAutofit/>
          </a:bodyPr>
          <a:lstStyle/>
          <a:p>
            <a:pPr marL="0" indent="0" algn="ctr">
              <a:buNone/>
              <a:tabLst>
                <a:tab pos="398463" algn="l"/>
              </a:tabLst>
            </a:pPr>
            <a:r>
              <a:rPr lang="en-US" sz="4000" dirty="0">
                <a:solidFill>
                  <a:schemeClr val="bg1"/>
                </a:solidFill>
              </a:rPr>
              <a:t>Jesus of Nazareth is God’s Son.  He is the King of Kings, and Lord of Lords.  He has no obligation to pay tribute to men.</a:t>
            </a:r>
          </a:p>
          <a:p>
            <a:pPr marL="0" indent="0" algn="ctr">
              <a:buNone/>
              <a:tabLst>
                <a:tab pos="398463" algn="l"/>
              </a:tabLst>
            </a:pPr>
            <a:endParaRPr lang="en-US" sz="4000" b="1" dirty="0">
              <a:solidFill>
                <a:schemeClr val="bg1"/>
              </a:solidFill>
            </a:endParaRPr>
          </a:p>
          <a:p>
            <a:pPr marL="0" indent="0" algn="ctr">
              <a:buNone/>
              <a:tabLst>
                <a:tab pos="398463" algn="l"/>
              </a:tabLst>
            </a:pPr>
            <a:r>
              <a:rPr lang="en-US" sz="4000" b="1" dirty="0">
                <a:solidFill>
                  <a:schemeClr val="bg1"/>
                </a:solidFill>
              </a:rPr>
              <a:t>But, we have a responsibility to acknowledge Him.  And all will one day, either sooner or later!</a:t>
            </a:r>
            <a:endParaRPr lang="en-US" sz="4000" dirty="0">
              <a:solidFill>
                <a:srgbClr val="FFD966"/>
              </a:solidFill>
            </a:endParaRPr>
          </a:p>
          <a:p>
            <a:pPr marL="349250" indent="-349250">
              <a:tabLst>
                <a:tab pos="398463" algn="l"/>
              </a:tabLst>
            </a:pPr>
            <a:endParaRPr lang="en-US" sz="4000" dirty="0">
              <a:solidFill>
                <a:schemeClr val="bg1"/>
              </a:solidFill>
            </a:endParaRPr>
          </a:p>
        </p:txBody>
      </p:sp>
      <p:sp>
        <p:nvSpPr>
          <p:cNvPr id="4" name="TextBox 3">
            <a:extLst>
              <a:ext uri="{FF2B5EF4-FFF2-40B4-BE49-F238E27FC236}">
                <a16:creationId xmlns:a16="http://schemas.microsoft.com/office/drawing/2014/main" id="{04221B2E-7F05-45AA-A202-EB52C5CD3088}"/>
              </a:ext>
            </a:extLst>
          </p:cNvPr>
          <p:cNvSpPr txBox="1"/>
          <p:nvPr/>
        </p:nvSpPr>
        <p:spPr>
          <a:xfrm>
            <a:off x="7715361" y="430092"/>
            <a:ext cx="3889206" cy="707886"/>
          </a:xfrm>
          <a:prstGeom prst="rect">
            <a:avLst/>
          </a:prstGeom>
          <a:noFill/>
        </p:spPr>
        <p:txBody>
          <a:bodyPr wrap="none" rtlCol="0">
            <a:spAutoFit/>
          </a:bodyPr>
          <a:lstStyle/>
          <a:p>
            <a:r>
              <a:rPr lang="en-US" sz="4000" dirty="0">
                <a:solidFill>
                  <a:srgbClr val="FFD966"/>
                </a:solidFill>
              </a:rPr>
              <a:t>Philippians 2:8-11</a:t>
            </a:r>
          </a:p>
        </p:txBody>
      </p:sp>
    </p:spTree>
    <p:extLst>
      <p:ext uri="{BB962C8B-B14F-4D97-AF65-F5344CB8AC3E}">
        <p14:creationId xmlns:p14="http://schemas.microsoft.com/office/powerpoint/2010/main" val="149334362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1936</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Six feet under</vt:lpstr>
      <vt:lpstr>Calibri Light</vt:lpstr>
      <vt:lpstr>Pristina</vt:lpstr>
      <vt:lpstr>Arial</vt:lpstr>
      <vt:lpstr>Office Theme</vt:lpstr>
      <vt:lpstr>About My Father’s Business</vt:lpstr>
      <vt:lpstr>The Lesson &amp; the Miracle</vt:lpstr>
      <vt:lpstr>The Lesson &amp; the Miracle</vt:lpstr>
      <vt:lpstr>The Lesson &amp; the Miracle</vt:lpstr>
      <vt:lpstr>The Lesson &amp; the Miracle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22</cp:revision>
  <cp:lastPrinted>2018-03-23T19:59:04Z</cp:lastPrinted>
  <dcterms:created xsi:type="dcterms:W3CDTF">2017-09-01T17:46:22Z</dcterms:created>
  <dcterms:modified xsi:type="dcterms:W3CDTF">2018-03-23T19:59:27Z</dcterms:modified>
</cp:coreProperties>
</file>