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9" r:id="rId4"/>
    <p:sldId id="260" r:id="rId5"/>
    <p:sldId id="258" r:id="rId6"/>
  </p:sldIdLst>
  <p:sldSz cx="12192000" cy="6858000"/>
  <p:notesSz cx="6858000" cy="9144000"/>
  <p:embeddedFontLst>
    <p:embeddedFont>
      <p:font typeface="Pristina" panose="03060402040406080204" pitchFamily="66" charset="0"/>
      <p:regular r:id="rId9"/>
    </p:embeddedFont>
    <p:embeddedFont>
      <p:font typeface="Calibri Light" panose="020F0302020204030204" pitchFamily="34" charset="0"/>
      <p:regular r:id="rId10"/>
      <p:italic r:id="rId11"/>
    </p:embeddedFont>
    <p:embeddedFont>
      <p:font typeface="Calibri" panose="020F0502020204030204" pitchFamily="34" charset="0"/>
      <p:regular r:id="rId12"/>
      <p:bold r:id="rId13"/>
      <p:italic r:id="rId14"/>
      <p:boldItalic r:id="rId15"/>
    </p:embeddedFont>
    <p:embeddedFont>
      <p:font typeface="Six feet under" panose="02000000000000000000" pitchFamily="2"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66"/>
    <a:srgbClr val="272626"/>
    <a:srgbClr val="1A1736"/>
    <a:srgbClr val="1410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8753" autoAdjust="0"/>
  </p:normalViewPr>
  <p:slideViewPr>
    <p:cSldViewPr snapToGrid="0">
      <p:cViewPr varScale="1">
        <p:scale>
          <a:sx n="39" d="100"/>
          <a:sy n="39" d="100"/>
        </p:scale>
        <p:origin x="1584" y="34"/>
      </p:cViewPr>
      <p:guideLst/>
    </p:cSldViewPr>
  </p:slideViewPr>
  <p:notesTextViewPr>
    <p:cViewPr>
      <p:scale>
        <a:sx n="1" d="1"/>
        <a:sy n="1" d="1"/>
      </p:scale>
      <p:origin x="0" y="0"/>
    </p:cViewPr>
  </p:notesTextViewPr>
  <p:notesViewPr>
    <p:cSldViewPr snapToGrid="0">
      <p:cViewPr>
        <p:scale>
          <a:sx n="78" d="100"/>
          <a:sy n="78" d="100"/>
        </p:scale>
        <p:origin x="1013" y="-81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2AE04E-8ABD-43A7-B97B-5EEB7D102DD1}"/>
              </a:ext>
            </a:extLst>
          </p:cNvPr>
          <p:cNvSpPr>
            <a:spLocks noGrp="1"/>
          </p:cNvSpPr>
          <p:nvPr>
            <p:ph type="hdr" sz="quarter"/>
          </p:nvPr>
        </p:nvSpPr>
        <p:spPr>
          <a:xfrm>
            <a:off x="-1" y="0"/>
            <a:ext cx="3676261" cy="700088"/>
          </a:xfrm>
          <a:prstGeom prst="rect">
            <a:avLst/>
          </a:prstGeom>
        </p:spPr>
        <p:txBody>
          <a:bodyPr vert="horz" lIns="91440" tIns="45720" rIns="91440" bIns="45720" rtlCol="0"/>
          <a:lstStyle>
            <a:lvl1pPr algn="l">
              <a:defRPr sz="1200"/>
            </a:lvl1pPr>
          </a:lstStyle>
          <a:p>
            <a:r>
              <a:rPr lang="en-US" sz="1800" dirty="0">
                <a:latin typeface="Six feet under" panose="02000000000000000000" pitchFamily="2" charset="0"/>
              </a:rPr>
              <a:t>About My Father</a:t>
            </a:r>
            <a:r>
              <a:rPr lang="en-US" sz="1800" dirty="0">
                <a:latin typeface="Pristina" panose="03060402040406080204" pitchFamily="66" charset="0"/>
              </a:rPr>
              <a:t>’</a:t>
            </a:r>
            <a:r>
              <a:rPr lang="en-US" sz="1800" dirty="0">
                <a:latin typeface="Six feet under" panose="02000000000000000000" pitchFamily="2" charset="0"/>
              </a:rPr>
              <a:t>s Business</a:t>
            </a:r>
          </a:p>
          <a:p>
            <a:r>
              <a:rPr lang="en-US" dirty="0"/>
              <a:t>Lesson 13: Healing a Paralyzed Man (Luke 5:17-26) </a:t>
            </a:r>
          </a:p>
        </p:txBody>
      </p:sp>
      <p:sp>
        <p:nvSpPr>
          <p:cNvPr id="3" name="Date Placeholder 2">
            <a:extLst>
              <a:ext uri="{FF2B5EF4-FFF2-40B4-BE49-F238E27FC236}">
                <a16:creationId xmlns:a16="http://schemas.microsoft.com/office/drawing/2014/main" id="{E1142F52-65DF-43CA-BD8C-B1B8BFE0770D}"/>
              </a:ext>
            </a:extLst>
          </p:cNvPr>
          <p:cNvSpPr>
            <a:spLocks noGrp="1"/>
          </p:cNvSpPr>
          <p:nvPr>
            <p:ph type="dt" sz="quarter" idx="1"/>
          </p:nvPr>
        </p:nvSpPr>
        <p:spPr>
          <a:xfrm>
            <a:off x="5038531" y="0"/>
            <a:ext cx="1817882" cy="458788"/>
          </a:xfrm>
          <a:prstGeom prst="rect">
            <a:avLst/>
          </a:prstGeom>
        </p:spPr>
        <p:txBody>
          <a:bodyPr vert="horz" lIns="91440" tIns="45720" rIns="91440" bIns="45720" rtlCol="0"/>
          <a:lstStyle>
            <a:lvl1pPr algn="r">
              <a:defRPr sz="1200"/>
            </a:lvl1pPr>
          </a:lstStyle>
          <a:p>
            <a:r>
              <a:rPr lang="en-US" dirty="0"/>
              <a:t>April 8, 2018 pm</a:t>
            </a:r>
          </a:p>
        </p:txBody>
      </p:sp>
      <p:sp>
        <p:nvSpPr>
          <p:cNvPr id="4" name="Footer Placeholder 3">
            <a:extLst>
              <a:ext uri="{FF2B5EF4-FFF2-40B4-BE49-F238E27FC236}">
                <a16:creationId xmlns:a16="http://schemas.microsoft.com/office/drawing/2014/main" id="{6D965E3C-915A-429B-93D6-DA25D8E9C6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F9F27A9-692B-4050-AFF9-7B613DEFAC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EBF9192C-301F-4469-A832-1F65B187DE9C}" type="slidenum">
              <a:rPr lang="en-US" smtClean="0"/>
              <a:t>‹#›</a:t>
            </a:fld>
            <a:endParaRPr lang="en-US" dirty="0"/>
          </a:p>
        </p:txBody>
      </p:sp>
    </p:spTree>
    <p:extLst>
      <p:ext uri="{BB962C8B-B14F-4D97-AF65-F5344CB8AC3E}">
        <p14:creationId xmlns:p14="http://schemas.microsoft.com/office/powerpoint/2010/main" val="994707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9E804-DD95-4E28-BB5C-3B5C6CCA9326}" type="datetimeFigureOut">
              <a:rPr lang="en-US" smtClean="0"/>
              <a:t>4/8/2018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4935B-E823-4A8A-94E1-DE1133B34292}" type="slidenum">
              <a:rPr lang="en-US" smtClean="0"/>
              <a:t>‹#›</a:t>
            </a:fld>
            <a:endParaRPr lang="en-US"/>
          </a:p>
        </p:txBody>
      </p:sp>
    </p:spTree>
    <p:extLst>
      <p:ext uri="{BB962C8B-B14F-4D97-AF65-F5344CB8AC3E}">
        <p14:creationId xmlns:p14="http://schemas.microsoft.com/office/powerpoint/2010/main" val="352371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(Luke 5:17-26) READ</a:t>
            </a:r>
          </a:p>
          <a:p>
            <a:r>
              <a:rPr lang="en-US" i="1" dirty="0"/>
              <a:t>also Matthew 9:2-8; Mark 2:1-12</a:t>
            </a:r>
          </a:p>
          <a:p>
            <a:pPr marL="171450" indent="-171450">
              <a:buFont typeface="Arial" panose="020B0604020202020204" pitchFamily="34" charset="0"/>
              <a:buChar char="•"/>
            </a:pPr>
            <a:r>
              <a:rPr lang="en-US" dirty="0"/>
              <a:t>Matthew’s account is cursory</a:t>
            </a:r>
          </a:p>
          <a:p>
            <a:pPr marL="171450" indent="-171450">
              <a:buFont typeface="Arial" panose="020B0604020202020204" pitchFamily="34" charset="0"/>
              <a:buChar char="•"/>
            </a:pPr>
            <a:r>
              <a:rPr lang="en-US" dirty="0"/>
              <a:t>Mark’s account is almost identical to Luke’s, but supplies the location (Capernaum)</a:t>
            </a:r>
          </a:p>
          <a:p>
            <a:pPr marL="171450" indent="-171450">
              <a:buFont typeface="Arial" panose="020B0604020202020204" pitchFamily="34" charset="0"/>
              <a:buChar char="•"/>
            </a:pPr>
            <a:r>
              <a:rPr lang="en-US" dirty="0"/>
              <a:t>Luke’s account supplies details regarding the large numbers of Pharisees and teachers of the law sitting by.</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Presence of Pharisees and Scribes.  (Typically critical, not true disciples)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occasion was early in the Lord’s ministry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But, again and again the leaders of the people showed themselves less than sincere when they presented themselves to Jesus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 they oppose the Lord, accusing Him of blasphemy, “Who can forgive sins but God alone.”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Jesus always proved His genuineness as God’s son, and was accepted by many, but never the leaders of the Jews.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But, let’s note a few lessons we can learn from our text…</a:t>
            </a:r>
          </a:p>
          <a:p>
            <a:pPr marL="171450" indent="-171450">
              <a:buFont typeface="Arial" panose="020B0604020202020204" pitchFamily="34" charset="0"/>
              <a:buChar char="•"/>
            </a:pPr>
            <a:endParaRPr lang="en-US" dirty="0"/>
          </a:p>
          <a:p>
            <a:endParaRPr lang="en-US" dirty="0"/>
          </a:p>
          <a:p>
            <a:r>
              <a:rPr lang="en-US" dirty="0"/>
              <a:t>Picture attribution:  More Good Foundation (cropped, with background blurred) Creative Commons </a:t>
            </a:r>
            <a:r>
              <a:rPr lang="en-US" dirty="0" err="1"/>
              <a:t>Liscense</a:t>
            </a:r>
            <a:endParaRPr lang="en-US" dirty="0"/>
          </a:p>
          <a:p>
            <a:r>
              <a:rPr lang="en-US" dirty="0"/>
              <a:t>https://www.flickr.com/photos/moregoodfoundation/5135438113</a:t>
            </a:r>
          </a:p>
        </p:txBody>
      </p:sp>
      <p:sp>
        <p:nvSpPr>
          <p:cNvPr id="4" name="Slide Number Placeholder 3"/>
          <p:cNvSpPr>
            <a:spLocks noGrp="1"/>
          </p:cNvSpPr>
          <p:nvPr>
            <p:ph type="sldNum" sz="quarter" idx="10"/>
          </p:nvPr>
        </p:nvSpPr>
        <p:spPr/>
        <p:txBody>
          <a:bodyPr/>
          <a:lstStyle/>
          <a:p>
            <a:fld id="{A974935B-E823-4A8A-94E1-DE1133B34292}" type="slidenum">
              <a:rPr lang="en-US" smtClean="0"/>
              <a:t>1</a:t>
            </a:fld>
            <a:endParaRPr lang="en-US"/>
          </a:p>
        </p:txBody>
      </p:sp>
    </p:spTree>
    <p:extLst>
      <p:ext uri="{BB962C8B-B14F-4D97-AF65-F5344CB8AC3E}">
        <p14:creationId xmlns:p14="http://schemas.microsoft.com/office/powerpoint/2010/main" val="1225046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The love of friends (who brought the paralytic to Jesus)</a:t>
            </a:r>
          </a:p>
          <a:p>
            <a:pPr marL="0" lvl="0" indent="0">
              <a:buFont typeface="Arial" panose="020B0604020202020204" pitchFamily="34" charset="0"/>
              <a:buNone/>
            </a:pPr>
            <a:r>
              <a:rPr lang="en-US" b="1" dirty="0"/>
              <a:t>(18-20), </a:t>
            </a:r>
            <a:r>
              <a:rPr lang="en-US" i="1" dirty="0"/>
              <a:t>“Then behold, men brought on a bed a man who was paralyzed, whom they sought to bring in and lay before Him.</a:t>
            </a:r>
            <a:r>
              <a:rPr lang="en-US" i="1" baseline="30000" dirty="0"/>
              <a:t> 19</a:t>
            </a:r>
            <a:r>
              <a:rPr lang="en-US" i="1" dirty="0"/>
              <a:t> And when they could not find how they might bring him in, because of the crowd, they went up on the housetop and let him down with his bed through the tiling into the midst before Jesus. </a:t>
            </a:r>
            <a:r>
              <a:rPr lang="en-US" i="1" baseline="30000" dirty="0"/>
              <a:t>20</a:t>
            </a:r>
            <a:r>
              <a:rPr lang="en-US" i="1" dirty="0"/>
              <a:t> When He saw their faith, He said to him, “Man, your sins are forgiven you.”</a:t>
            </a:r>
          </a:p>
          <a:p>
            <a:pPr marL="628650" lvl="1" indent="-171450">
              <a:buFont typeface="Arial" panose="020B0604020202020204" pitchFamily="34" charset="0"/>
              <a:buChar char="•"/>
            </a:pPr>
            <a:r>
              <a:rPr lang="en-US" i="0" dirty="0"/>
              <a:t>Their love led them to great effort in the hope of a cure</a:t>
            </a:r>
          </a:p>
          <a:p>
            <a:pPr marL="628650" lvl="1" indent="-171450">
              <a:buFont typeface="Arial" panose="020B0604020202020204" pitchFamily="34" charset="0"/>
              <a:buChar char="•"/>
            </a:pPr>
            <a:r>
              <a:rPr lang="en-US" i="0" dirty="0"/>
              <a:t>Their love led Jesus to give the paralyzed man a greater blessing than even they could have imagined.</a:t>
            </a:r>
          </a:p>
          <a:p>
            <a:pPr marL="171450" lvl="0" indent="-171450">
              <a:buFont typeface="Arial" panose="020B0604020202020204" pitchFamily="34" charset="0"/>
              <a:buChar char="•"/>
            </a:pPr>
            <a:r>
              <a:rPr lang="en-US" b="1" i="0" dirty="0"/>
              <a:t>Consider, the greatest love we can show to our friends is to share Jesus with them [Cornelius as example]</a:t>
            </a:r>
          </a:p>
          <a:p>
            <a:pPr marL="0" lvl="0" indent="0">
              <a:buFont typeface="Arial" panose="020B0604020202020204" pitchFamily="34" charset="0"/>
              <a:buNone/>
            </a:pPr>
            <a:r>
              <a:rPr lang="en-US" b="1" i="0" dirty="0"/>
              <a:t>(Acts 10:24), [Peter traveled to Cornelius house], </a:t>
            </a:r>
            <a:r>
              <a:rPr lang="en-US" i="0" dirty="0"/>
              <a:t>“And the following day they entered Caesarea. Now Cornelius was waiting for them, and had called together his relatives and close friends” </a:t>
            </a:r>
            <a:r>
              <a:rPr lang="en-US" b="1" dirty="0"/>
              <a:t>… (33) [Cornelius words to Peter upon his arrival],</a:t>
            </a:r>
            <a:r>
              <a:rPr lang="en-US" dirty="0"/>
              <a:t> </a:t>
            </a:r>
            <a:r>
              <a:rPr lang="en-US" i="1" dirty="0"/>
              <a:t>“So I sent to you immediately, and you have done well to come. Now therefore, we are all present before God, to hear all the things commanded you by God.”</a:t>
            </a:r>
          </a:p>
          <a:p>
            <a:pPr marL="171450" lvl="0" indent="-171450">
              <a:buFont typeface="Arial" panose="020B0604020202020204" pitchFamily="34" charset="0"/>
              <a:buChar char="•"/>
            </a:pPr>
            <a:r>
              <a:rPr lang="en-US" b="1" i="0" dirty="0"/>
              <a:t>Any man who gains a true friend is blessed</a:t>
            </a:r>
          </a:p>
          <a:p>
            <a:pPr marL="0" lvl="0" indent="0">
              <a:buFont typeface="Arial" panose="020B0604020202020204" pitchFamily="34" charset="0"/>
              <a:buNone/>
            </a:pPr>
            <a:r>
              <a:rPr lang="en-US" b="1" i="0" dirty="0"/>
              <a:t>(Ecclesiastes 4:9-12), </a:t>
            </a:r>
            <a:r>
              <a:rPr lang="en-US" i="1" dirty="0"/>
              <a:t>“Two are better than one, because they have a good reward for their labor. </a:t>
            </a:r>
            <a:r>
              <a:rPr lang="en-US" i="1" baseline="30000" dirty="0"/>
              <a:t>10</a:t>
            </a:r>
            <a:r>
              <a:rPr lang="en-US" i="1" dirty="0"/>
              <a:t> For if they fall, one will lift up his companion. But woe to him who is alone when he falls, for he has no one to help him up. </a:t>
            </a:r>
            <a:r>
              <a:rPr lang="en-US" i="1" baseline="30000" dirty="0"/>
              <a:t>11</a:t>
            </a:r>
            <a:r>
              <a:rPr lang="en-US" i="1" dirty="0"/>
              <a:t> Again, if two lie down together, they will keep warm; but how can one be warm alone? </a:t>
            </a:r>
            <a:r>
              <a:rPr lang="en-US" i="1" baseline="30000" dirty="0"/>
              <a:t>12</a:t>
            </a:r>
            <a:r>
              <a:rPr lang="en-US" i="1" dirty="0"/>
              <a:t> Though one may be overpowered by another, two can withstand him. And a threefold cord is not quickly broken.”</a:t>
            </a:r>
          </a:p>
        </p:txBody>
      </p:sp>
      <p:sp>
        <p:nvSpPr>
          <p:cNvPr id="4" name="Slide Number Placeholder 3"/>
          <p:cNvSpPr>
            <a:spLocks noGrp="1"/>
          </p:cNvSpPr>
          <p:nvPr>
            <p:ph type="sldNum" sz="quarter" idx="10"/>
          </p:nvPr>
        </p:nvSpPr>
        <p:spPr/>
        <p:txBody>
          <a:bodyPr/>
          <a:lstStyle/>
          <a:p>
            <a:fld id="{A974935B-E823-4A8A-94E1-DE1133B34292}" type="slidenum">
              <a:rPr lang="en-US" smtClean="0"/>
              <a:t>2</a:t>
            </a:fld>
            <a:endParaRPr lang="en-US"/>
          </a:p>
        </p:txBody>
      </p:sp>
    </p:spTree>
    <p:extLst>
      <p:ext uri="{BB962C8B-B14F-4D97-AF65-F5344CB8AC3E}">
        <p14:creationId xmlns:p14="http://schemas.microsoft.com/office/powerpoint/2010/main" val="1118003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The graciousness of the Son of Man</a:t>
            </a:r>
          </a:p>
          <a:p>
            <a:pPr marL="171450" lvl="0" indent="-171450">
              <a:buFont typeface="Arial" panose="020B0604020202020204" pitchFamily="34" charset="0"/>
              <a:buChar char="•"/>
            </a:pPr>
            <a:r>
              <a:rPr lang="en-US" b="1" dirty="0"/>
              <a:t>Consider that first of all Jesus blessed him with the greater blessing</a:t>
            </a:r>
          </a:p>
          <a:p>
            <a:pPr marL="0" lvl="0" indent="0">
              <a:buFont typeface="Arial" panose="020B0604020202020204" pitchFamily="34" charset="0"/>
              <a:buNone/>
            </a:pPr>
            <a:r>
              <a:rPr lang="en-US" b="1" dirty="0"/>
              <a:t>(Luke 5:20), </a:t>
            </a:r>
            <a:r>
              <a:rPr lang="en-US" i="1" dirty="0"/>
              <a:t>“When He saw their faith, He said to him, “Man, your sins are forgiven you.”</a:t>
            </a:r>
          </a:p>
          <a:p>
            <a:pPr marL="171450" lvl="0" indent="-171450">
              <a:buFont typeface="Arial" panose="020B0604020202020204" pitchFamily="34" charset="0"/>
              <a:buChar char="•"/>
            </a:pPr>
            <a:r>
              <a:rPr lang="en-US" b="1" i="0" dirty="0"/>
              <a:t>Jesus purpose in coming to earth was to bring salvation to men!</a:t>
            </a:r>
          </a:p>
          <a:p>
            <a:pPr marL="0" lvl="0" indent="0">
              <a:buFont typeface="Arial" panose="020B0604020202020204" pitchFamily="34" charset="0"/>
              <a:buNone/>
            </a:pPr>
            <a:r>
              <a:rPr lang="en-US" b="1" i="0" dirty="0"/>
              <a:t>(Ephesians 5:25-27), </a:t>
            </a:r>
            <a:r>
              <a:rPr lang="en-US" i="1" dirty="0"/>
              <a:t>“Husbands, love your wives, just as Christ also loved the church and gave Himself for her,</a:t>
            </a:r>
            <a:r>
              <a:rPr lang="en-US" i="1" baseline="30000" dirty="0"/>
              <a:t> 26</a:t>
            </a:r>
            <a:r>
              <a:rPr lang="en-US" i="1" dirty="0"/>
              <a:t> that He might sanctify and cleanse her with the washing of water by the word,</a:t>
            </a:r>
            <a:r>
              <a:rPr lang="en-US" i="1" baseline="30000" dirty="0"/>
              <a:t> 27</a:t>
            </a:r>
            <a:r>
              <a:rPr lang="en-US" i="1" dirty="0"/>
              <a:t> that He might present her to Himself a glorious church, not having spot or wrinkle or any such thing, but that she should be holy and without blemish.”</a:t>
            </a:r>
          </a:p>
          <a:p>
            <a:pPr marL="171450" lvl="0" indent="-171450">
              <a:buFont typeface="Arial" panose="020B0604020202020204" pitchFamily="34" charset="0"/>
              <a:buChar char="•"/>
            </a:pPr>
            <a:r>
              <a:rPr lang="en-US" b="1" i="0" dirty="0"/>
              <a:t>Note:  Jesus has power on earth to forgive sins (thief on the cross)</a:t>
            </a:r>
          </a:p>
          <a:p>
            <a:pPr marL="0" lvl="0" indent="0">
              <a:buFont typeface="Arial" panose="020B0604020202020204" pitchFamily="34" charset="0"/>
              <a:buNone/>
            </a:pPr>
            <a:r>
              <a:rPr lang="en-US" b="1" i="0" dirty="0"/>
              <a:t>(Luke 23:42-43), </a:t>
            </a:r>
            <a:r>
              <a:rPr lang="en-US" i="1" dirty="0"/>
              <a:t>“Then he said to Jesus, ‘Lord, remember me when You come into Your kingdom.’</a:t>
            </a:r>
            <a:br>
              <a:rPr lang="en-US" i="1" dirty="0"/>
            </a:br>
            <a:r>
              <a:rPr lang="en-US" i="1" baseline="30000" dirty="0"/>
              <a:t>43</a:t>
            </a:r>
            <a:r>
              <a:rPr lang="en-US" i="1" dirty="0"/>
              <a:t> And Jesus said to him, ‘Assuredly, I say to you, today you will be with Me in Paradise.’”</a:t>
            </a:r>
          </a:p>
          <a:p>
            <a:pPr marL="171450" indent="-171450">
              <a:buFont typeface="Arial" panose="020B0604020202020204" pitchFamily="34" charset="0"/>
              <a:buChar char="•"/>
            </a:pPr>
            <a:r>
              <a:rPr lang="en-US" b="1" dirty="0"/>
              <a:t>The lesser blessing was nevertheless significant</a:t>
            </a:r>
          </a:p>
          <a:p>
            <a:pPr marL="0" indent="0">
              <a:buFont typeface="Arial" panose="020B0604020202020204" pitchFamily="34" charset="0"/>
              <a:buNone/>
            </a:pPr>
            <a:r>
              <a:rPr lang="en-US" b="1" dirty="0"/>
              <a:t>(Luke 5:24), </a:t>
            </a:r>
            <a:r>
              <a:rPr lang="en-US" i="1" dirty="0"/>
              <a:t>“But that you may know that the Son of Man has power on earth to forgive sins”—He said to the man who was paralyzed, “I say to you, arise, take up your bed, and go to your house.”</a:t>
            </a:r>
          </a:p>
          <a:p>
            <a:pPr marL="628650" lvl="1" indent="-171450">
              <a:buFont typeface="Arial" panose="020B0604020202020204" pitchFamily="34" charset="0"/>
              <a:buChar char="•"/>
            </a:pPr>
            <a:r>
              <a:rPr lang="en-US" b="1" i="0" dirty="0"/>
              <a:t>We too can pray for healing and help from God</a:t>
            </a:r>
          </a:p>
          <a:p>
            <a:pPr marL="0" lvl="0" indent="0">
              <a:buFont typeface="Arial" panose="020B0604020202020204" pitchFamily="34" charset="0"/>
              <a:buNone/>
            </a:pPr>
            <a:r>
              <a:rPr lang="en-US" b="1" i="0" dirty="0"/>
              <a:t>(James 5:14-15), </a:t>
            </a:r>
            <a:r>
              <a:rPr lang="en-US" b="0" i="1" dirty="0"/>
              <a:t>“Is anyone among you sick? Let him call for the elders of the church, and let them pray over him, anointing him with oil in the name of the Lord.</a:t>
            </a:r>
            <a:r>
              <a:rPr lang="en-US" b="0" i="1" baseline="30000" dirty="0"/>
              <a:t> 15</a:t>
            </a:r>
            <a:r>
              <a:rPr lang="en-US" b="0" i="1" dirty="0"/>
              <a:t> And the prayer of faith will save the sick…”</a:t>
            </a:r>
          </a:p>
        </p:txBody>
      </p:sp>
      <p:sp>
        <p:nvSpPr>
          <p:cNvPr id="4" name="Slide Number Placeholder 3"/>
          <p:cNvSpPr>
            <a:spLocks noGrp="1"/>
          </p:cNvSpPr>
          <p:nvPr>
            <p:ph type="sldNum" sz="quarter" idx="10"/>
          </p:nvPr>
        </p:nvSpPr>
        <p:spPr/>
        <p:txBody>
          <a:bodyPr/>
          <a:lstStyle/>
          <a:p>
            <a:fld id="{A974935B-E823-4A8A-94E1-DE1133B34292}" type="slidenum">
              <a:rPr lang="en-US" smtClean="0"/>
              <a:t>3</a:t>
            </a:fld>
            <a:endParaRPr lang="en-US"/>
          </a:p>
        </p:txBody>
      </p:sp>
    </p:spTree>
    <p:extLst>
      <p:ext uri="{BB962C8B-B14F-4D97-AF65-F5344CB8AC3E}">
        <p14:creationId xmlns:p14="http://schemas.microsoft.com/office/powerpoint/2010/main" val="3526452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The miracle</a:t>
            </a:r>
          </a:p>
          <a:p>
            <a:pPr marL="0" lvl="0" indent="0">
              <a:buFont typeface="Arial" panose="020B0604020202020204" pitchFamily="34" charset="0"/>
              <a:buNone/>
            </a:pPr>
            <a:r>
              <a:rPr lang="en-US" b="1" dirty="0"/>
              <a:t>(Luke 5:24-25), </a:t>
            </a:r>
            <a:r>
              <a:rPr lang="en-US" i="1" dirty="0"/>
              <a:t>“But that you may know that the Son of Man has power on earth to forgive sins”—He said to the man who was paralyzed, “I say to you, arise, take up your bed, and go to your house.” </a:t>
            </a:r>
            <a:r>
              <a:rPr lang="en-US" i="1" baseline="30000" dirty="0"/>
              <a:t>25</a:t>
            </a:r>
            <a:r>
              <a:rPr lang="en-US" i="1" dirty="0"/>
              <a:t> Immediately he rose up before them, took up what he had been lying on, and departed to his own house, glorifying God.”</a:t>
            </a:r>
          </a:p>
          <a:p>
            <a:pPr marL="171450" lvl="0" indent="-171450">
              <a:buFont typeface="Arial" panose="020B0604020202020204" pitchFamily="34" charset="0"/>
              <a:buChar char="•"/>
            </a:pPr>
            <a:r>
              <a:rPr lang="en-US" dirty="0"/>
              <a:t>The effect of the miracle was a paralyzed man, now able to walk.</a:t>
            </a:r>
          </a:p>
          <a:p>
            <a:pPr marL="171450" lvl="0" indent="-171450">
              <a:buFont typeface="Arial" panose="020B0604020202020204" pitchFamily="34" charset="0"/>
              <a:buChar char="•"/>
            </a:pPr>
            <a:r>
              <a:rPr lang="en-US" b="1" dirty="0"/>
              <a:t>The </a:t>
            </a:r>
            <a:r>
              <a:rPr lang="en-US" b="1" u="sng" dirty="0"/>
              <a:t>purpose</a:t>
            </a:r>
            <a:r>
              <a:rPr lang="en-US" b="1" dirty="0"/>
              <a:t> of the miracle (as all miracles) was to confirm by God’s power the claim of Jesus!</a:t>
            </a:r>
          </a:p>
          <a:p>
            <a:pPr marL="628650" lvl="1" indent="-171450">
              <a:buFont typeface="Arial" panose="020B0604020202020204" pitchFamily="34" charset="0"/>
              <a:buChar char="•"/>
            </a:pPr>
            <a:r>
              <a:rPr lang="en-US" b="1" dirty="0"/>
              <a:t>[Pharisee claim of blasphemy], </a:t>
            </a:r>
            <a:r>
              <a:rPr lang="en-US" i="1" dirty="0"/>
              <a:t>“Who can forgive sins but God alone?”</a:t>
            </a:r>
          </a:p>
          <a:p>
            <a:pPr marL="628650" lvl="1" indent="-171450">
              <a:buFont typeface="Arial" panose="020B0604020202020204" pitchFamily="34" charset="0"/>
              <a:buChar char="•"/>
            </a:pPr>
            <a:r>
              <a:rPr lang="en-US" i="1" dirty="0"/>
              <a:t>“But that you may know that the </a:t>
            </a:r>
            <a:r>
              <a:rPr lang="en-US" i="1" u="sng" dirty="0"/>
              <a:t>Son of Man </a:t>
            </a:r>
            <a:r>
              <a:rPr lang="en-US" i="1" dirty="0"/>
              <a:t>has power on earth to forgive sins”</a:t>
            </a:r>
          </a:p>
          <a:p>
            <a:pPr marL="171450" lvl="0" indent="-171450">
              <a:buFont typeface="Arial" panose="020B0604020202020204" pitchFamily="34" charset="0"/>
              <a:buChar char="•"/>
            </a:pPr>
            <a:r>
              <a:rPr lang="en-US" b="1" i="0" dirty="0"/>
              <a:t>Jesus is God!</a:t>
            </a:r>
          </a:p>
          <a:p>
            <a:pPr marL="0" lvl="0" indent="0">
              <a:buFont typeface="Arial" panose="020B0604020202020204" pitchFamily="34" charset="0"/>
              <a:buNone/>
            </a:pPr>
            <a:r>
              <a:rPr lang="en-US" b="1" i="0" dirty="0"/>
              <a:t>(John 1:1), </a:t>
            </a:r>
            <a:r>
              <a:rPr lang="en-US" b="0" i="1" dirty="0"/>
              <a:t>“In the beginning was the Word, and the Word was with God, and the Word was God.”  </a:t>
            </a:r>
            <a:r>
              <a:rPr lang="en-US" b="1" i="0" dirty="0"/>
              <a:t>(14), </a:t>
            </a:r>
            <a:r>
              <a:rPr lang="en-US" i="1" dirty="0"/>
              <a:t>“And the Word became flesh and dwelt among us, and we beheld His glory, the glory as of the only begotten of the Father, full of grace and truth.”</a:t>
            </a:r>
          </a:p>
          <a:p>
            <a:pPr marL="171450" lvl="0" indent="-171450">
              <a:buFont typeface="Arial" panose="020B0604020202020204" pitchFamily="34" charset="0"/>
              <a:buChar char="•"/>
            </a:pPr>
            <a:r>
              <a:rPr lang="en-US" b="1" i="0" dirty="0"/>
              <a:t>Jesus is the Son of Man!</a:t>
            </a:r>
          </a:p>
          <a:p>
            <a:pPr marL="0" lvl="0" indent="0">
              <a:buFont typeface="Arial" panose="020B0604020202020204" pitchFamily="34" charset="0"/>
              <a:buNone/>
            </a:pPr>
            <a:r>
              <a:rPr lang="en-US" b="1" i="0" dirty="0"/>
              <a:t>(Daniel 7:13-14), “</a:t>
            </a:r>
            <a:r>
              <a:rPr lang="en-US" dirty="0"/>
              <a:t>“I was watching in the night visions, and behold, One like the Son of Man, coming with the clouds of heaven! He came to the Ancient of Days, and they brought Him near before Him. </a:t>
            </a:r>
            <a:r>
              <a:rPr lang="en-US" baseline="30000" dirty="0"/>
              <a:t>14</a:t>
            </a:r>
            <a:r>
              <a:rPr lang="en-US" dirty="0"/>
              <a:t> Then to Him was given dominion and glory and a kingdom, that all peoples, nations, and languages should serve Him. His dominion is an everlasting dominion, which shall not pass away, and His kingdom the one which shall not be destroyed.”</a:t>
            </a:r>
          </a:p>
          <a:p>
            <a:pPr marL="628650" lvl="1" indent="-171450">
              <a:buFont typeface="Arial" panose="020B0604020202020204" pitchFamily="34" charset="0"/>
              <a:buChar char="•"/>
            </a:pPr>
            <a:r>
              <a:rPr lang="en-US" b="1" i="0" dirty="0"/>
              <a:t>The phrase refers to the Messiah (the chosen of God)</a:t>
            </a:r>
          </a:p>
          <a:p>
            <a:pPr marL="628650" lvl="1" indent="-171450">
              <a:buFont typeface="Arial" panose="020B0604020202020204" pitchFamily="34" charset="0"/>
              <a:buChar char="•"/>
            </a:pPr>
            <a:r>
              <a:rPr lang="en-US" b="1" i="0" dirty="0"/>
              <a:t>It emphasizes the humanity of Jesus, come as a sacrifice for sin</a:t>
            </a:r>
          </a:p>
          <a:p>
            <a:pPr marL="628650" lvl="1" indent="-171450">
              <a:buFont typeface="Arial" panose="020B0604020202020204" pitchFamily="34" charset="0"/>
              <a:buChar char="•"/>
            </a:pPr>
            <a:r>
              <a:rPr lang="en-US" b="1" i="0" dirty="0"/>
              <a:t>In Daniel’s vision there is one “like the Son of Man” – i.e. Like a human being, but coming from the clouds of heaven.  This is an indication of Deity, come down from heaven.  It is a perfect explanation of the Christ’s first advent!</a:t>
            </a:r>
          </a:p>
          <a:p>
            <a:pPr marL="171450" lvl="0" indent="-171450">
              <a:buFont typeface="Arial" panose="020B0604020202020204" pitchFamily="34" charset="0"/>
              <a:buChar char="•"/>
            </a:pPr>
            <a:r>
              <a:rPr lang="en-US" b="1" i="0" dirty="0"/>
              <a:t>And, one day He will come in the clouds again!</a:t>
            </a:r>
          </a:p>
          <a:p>
            <a:pPr marL="0" lvl="0" indent="0">
              <a:buFont typeface="Arial" panose="020B0604020202020204" pitchFamily="34" charset="0"/>
              <a:buNone/>
            </a:pPr>
            <a:r>
              <a:rPr lang="en-US" b="1" i="0" dirty="0"/>
              <a:t>(Revelation 1:7), </a:t>
            </a:r>
            <a:r>
              <a:rPr lang="en-US" b="0" i="1" dirty="0"/>
              <a:t>“Behold, He is coming with clouds, and every eye will see Him, even they who pierced Him. And all the tribes of the earth will mourn because of Him. Even so, Amen.”</a:t>
            </a:r>
          </a:p>
          <a:p>
            <a:pPr marL="171450" lvl="0" indent="-171450">
              <a:buFont typeface="Arial" panose="020B0604020202020204" pitchFamily="34" charset="0"/>
              <a:buChar char="•"/>
            </a:pPr>
            <a:r>
              <a:rPr lang="en-US" b="1" i="0" dirty="0"/>
              <a:t>The miracle validated Jesus’ self-identification as the promised Messiah</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Jesus power:  Other miracles had been performed (this is the reason for such great efforts)</a:t>
            </a:r>
          </a:p>
          <a:p>
            <a:pPr marL="171450" lvl="0" indent="-171450">
              <a:buFont typeface="Arial" panose="020B0604020202020204" pitchFamily="34" charset="0"/>
              <a:buChar char="•"/>
            </a:pPr>
            <a:r>
              <a:rPr lang="en-US" dirty="0"/>
              <a:t>Jesus power:  Son of Man (identify the phrase)</a:t>
            </a:r>
          </a:p>
          <a:p>
            <a:pPr marL="171450" lvl="0" indent="-171450">
              <a:buFont typeface="Arial" panose="020B0604020202020204" pitchFamily="34" charset="0"/>
              <a:buChar char="•"/>
            </a:pPr>
            <a:r>
              <a:rPr lang="en-US" dirty="0"/>
              <a:t>Jesus power:  Convinced the Pharisees and Scribes of His genuine claim to be “the Son of Man”</a:t>
            </a:r>
          </a:p>
        </p:txBody>
      </p:sp>
      <p:sp>
        <p:nvSpPr>
          <p:cNvPr id="4" name="Slide Number Placeholder 3"/>
          <p:cNvSpPr>
            <a:spLocks noGrp="1"/>
          </p:cNvSpPr>
          <p:nvPr>
            <p:ph type="sldNum" sz="quarter" idx="10"/>
          </p:nvPr>
        </p:nvSpPr>
        <p:spPr/>
        <p:txBody>
          <a:bodyPr/>
          <a:lstStyle/>
          <a:p>
            <a:fld id="{A974935B-E823-4A8A-94E1-DE1133B34292}" type="slidenum">
              <a:rPr lang="en-US" smtClean="0"/>
              <a:t>4</a:t>
            </a:fld>
            <a:endParaRPr lang="en-US"/>
          </a:p>
        </p:txBody>
      </p:sp>
    </p:spTree>
    <p:extLst>
      <p:ext uri="{BB962C8B-B14F-4D97-AF65-F5344CB8AC3E}">
        <p14:creationId xmlns:p14="http://schemas.microsoft.com/office/powerpoint/2010/main" val="948236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(Mark 2:12), </a:t>
            </a:r>
            <a:r>
              <a:rPr lang="en-US" i="1" dirty="0"/>
              <a:t>“Immediately he arose, took up the bed, and went out in the presence of them all, so that all were amazed </a:t>
            </a:r>
            <a:r>
              <a:rPr lang="en-US" b="1" i="1" dirty="0"/>
              <a:t>and glorified God</a:t>
            </a:r>
            <a:r>
              <a:rPr lang="en-US" i="1" dirty="0"/>
              <a:t>, saying, “We never saw anything like this!”</a:t>
            </a:r>
          </a:p>
          <a:p>
            <a:pPr marL="0" indent="0">
              <a:buFont typeface="Arial" panose="020B0604020202020204" pitchFamily="34" charset="0"/>
              <a:buNone/>
            </a:pPr>
            <a:endParaRPr lang="en-US" i="1" dirty="0"/>
          </a:p>
          <a:p>
            <a:pPr marL="0" indent="0">
              <a:buFont typeface="Arial" panose="020B0604020202020204" pitchFamily="34" charset="0"/>
              <a:buNone/>
            </a:pPr>
            <a:r>
              <a:rPr lang="en-US" b="1" i="0" dirty="0"/>
              <a:t>(Luke 5:25-26), </a:t>
            </a:r>
            <a:r>
              <a:rPr lang="en-US" i="1" dirty="0"/>
              <a:t>“Immediately he rose up before them, took up what he had been lying on, and departed to his own house, glorifying God.  And they were all amazed, </a:t>
            </a:r>
            <a:r>
              <a:rPr lang="en-US" b="1" i="1" dirty="0"/>
              <a:t>and they glorified God and were filled with fear</a:t>
            </a:r>
            <a:r>
              <a:rPr lang="en-US" i="1" dirty="0"/>
              <a:t>, saying, ‘We have seen strange things today!’”</a:t>
            </a:r>
          </a:p>
          <a:p>
            <a:pPr marL="171450" lvl="0" indent="-171450">
              <a:buFont typeface="Arial" panose="020B0604020202020204" pitchFamily="34" charset="0"/>
              <a:buChar char="•"/>
            </a:pPr>
            <a:endParaRPr lang="en-US" dirty="0"/>
          </a:p>
          <a:p>
            <a:pPr marL="0" lvl="0" indent="0">
              <a:buFont typeface="Arial" panose="020B0604020202020204" pitchFamily="34" charset="0"/>
              <a:buNone/>
            </a:pPr>
            <a:r>
              <a:rPr lang="en-US" b="1" dirty="0"/>
              <a:t>The result (one that should be present in us as well!)</a:t>
            </a:r>
          </a:p>
          <a:p>
            <a:pPr marL="171450" lvl="0" indent="-171450">
              <a:buFont typeface="Arial" panose="020B0604020202020204" pitchFamily="34" charset="0"/>
              <a:buChar char="•"/>
            </a:pPr>
            <a:r>
              <a:rPr lang="en-US" dirty="0"/>
              <a:t>Glorified God – praising God for the blessings (physical and spiritual) in our lives</a:t>
            </a:r>
          </a:p>
          <a:p>
            <a:pPr marL="171450" lvl="0" indent="-171450">
              <a:buFont typeface="Arial" panose="020B0604020202020204" pitchFamily="34" charset="0"/>
              <a:buChar char="•"/>
            </a:pPr>
            <a:r>
              <a:rPr lang="en-US" dirty="0"/>
              <a:t>Filled with Fear – The awesome power of one who can heal the paralyzed, AND FORGIVE SINS!</a:t>
            </a:r>
          </a:p>
          <a:p>
            <a:pPr marL="171450" lvl="0" indent="-171450">
              <a:buFont typeface="Arial" panose="020B0604020202020204" pitchFamily="34" charset="0"/>
              <a:buChar char="•"/>
            </a:pPr>
            <a:r>
              <a:rPr lang="en-US" b="1" i="1" dirty="0"/>
              <a:t>“We never saw anything like this!”</a:t>
            </a:r>
          </a:p>
        </p:txBody>
      </p:sp>
      <p:sp>
        <p:nvSpPr>
          <p:cNvPr id="4" name="Slide Number Placeholder 3"/>
          <p:cNvSpPr>
            <a:spLocks noGrp="1"/>
          </p:cNvSpPr>
          <p:nvPr>
            <p:ph type="sldNum" sz="quarter" idx="10"/>
          </p:nvPr>
        </p:nvSpPr>
        <p:spPr/>
        <p:txBody>
          <a:bodyPr/>
          <a:lstStyle/>
          <a:p>
            <a:fld id="{A974935B-E823-4A8A-94E1-DE1133B34292}" type="slidenum">
              <a:rPr lang="en-US" smtClean="0"/>
              <a:t>5</a:t>
            </a:fld>
            <a:endParaRPr lang="en-US"/>
          </a:p>
        </p:txBody>
      </p:sp>
    </p:spTree>
    <p:extLst>
      <p:ext uri="{BB962C8B-B14F-4D97-AF65-F5344CB8AC3E}">
        <p14:creationId xmlns:p14="http://schemas.microsoft.com/office/powerpoint/2010/main" val="2357846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C000-B912-461D-86AC-CA76B586D5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25463E-5C12-4FD1-B36A-A42210325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43F722-9DA6-418D-8B0D-FF78AADBB436}"/>
              </a:ext>
            </a:extLst>
          </p:cNvPr>
          <p:cNvSpPr>
            <a:spLocks noGrp="1"/>
          </p:cNvSpPr>
          <p:nvPr>
            <p:ph type="dt" sz="half" idx="10"/>
          </p:nvPr>
        </p:nvSpPr>
        <p:spPr/>
        <p:txBody>
          <a:bodyPr/>
          <a:lstStyle/>
          <a:p>
            <a:fld id="{A63DA0D7-AEC9-42A8-A1C4-D993C95F9EAD}" type="datetimeFigureOut">
              <a:rPr lang="en-US" smtClean="0"/>
              <a:t>4/8/2018</a:t>
            </a:fld>
            <a:endParaRPr lang="en-US"/>
          </a:p>
        </p:txBody>
      </p:sp>
      <p:sp>
        <p:nvSpPr>
          <p:cNvPr id="5" name="Footer Placeholder 4">
            <a:extLst>
              <a:ext uri="{FF2B5EF4-FFF2-40B4-BE49-F238E27FC236}">
                <a16:creationId xmlns:a16="http://schemas.microsoft.com/office/drawing/2014/main" id="{0548B207-4210-4160-8CA8-1A96E30D2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8868B-FDBF-4419-B2E9-087CEC55BCD9}"/>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41384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7A3F-E8EE-403E-9734-3697C37D39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D3541B-936C-41C3-B24F-7235A84ACD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47759-0442-444B-A263-7E8EA8C4CDC8}"/>
              </a:ext>
            </a:extLst>
          </p:cNvPr>
          <p:cNvSpPr>
            <a:spLocks noGrp="1"/>
          </p:cNvSpPr>
          <p:nvPr>
            <p:ph type="dt" sz="half" idx="10"/>
          </p:nvPr>
        </p:nvSpPr>
        <p:spPr/>
        <p:txBody>
          <a:bodyPr/>
          <a:lstStyle/>
          <a:p>
            <a:fld id="{A63DA0D7-AEC9-42A8-A1C4-D993C95F9EAD}" type="datetimeFigureOut">
              <a:rPr lang="en-US" smtClean="0"/>
              <a:t>4/8/2018</a:t>
            </a:fld>
            <a:endParaRPr lang="en-US"/>
          </a:p>
        </p:txBody>
      </p:sp>
      <p:sp>
        <p:nvSpPr>
          <p:cNvPr id="5" name="Footer Placeholder 4">
            <a:extLst>
              <a:ext uri="{FF2B5EF4-FFF2-40B4-BE49-F238E27FC236}">
                <a16:creationId xmlns:a16="http://schemas.microsoft.com/office/drawing/2014/main" id="{C0564CAB-3967-46F9-8F10-4EB08D658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F1877-7764-47A6-8E40-890765916E4B}"/>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2891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25E5B1-AC3D-4C43-970F-4B373594D9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B397AD-8F0F-411E-A47E-9EC8A5DF7C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AFF97-14C7-4339-A155-7808D5C5C804}"/>
              </a:ext>
            </a:extLst>
          </p:cNvPr>
          <p:cNvSpPr>
            <a:spLocks noGrp="1"/>
          </p:cNvSpPr>
          <p:nvPr>
            <p:ph type="dt" sz="half" idx="10"/>
          </p:nvPr>
        </p:nvSpPr>
        <p:spPr/>
        <p:txBody>
          <a:bodyPr/>
          <a:lstStyle/>
          <a:p>
            <a:fld id="{A63DA0D7-AEC9-42A8-A1C4-D993C95F9EAD}" type="datetimeFigureOut">
              <a:rPr lang="en-US" smtClean="0"/>
              <a:t>4/8/2018</a:t>
            </a:fld>
            <a:endParaRPr lang="en-US"/>
          </a:p>
        </p:txBody>
      </p:sp>
      <p:sp>
        <p:nvSpPr>
          <p:cNvPr id="5" name="Footer Placeholder 4">
            <a:extLst>
              <a:ext uri="{FF2B5EF4-FFF2-40B4-BE49-F238E27FC236}">
                <a16:creationId xmlns:a16="http://schemas.microsoft.com/office/drawing/2014/main" id="{1375ABAA-818F-49A1-8DE5-C611EBDFB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FB23-BD17-4493-81E5-74076325DDE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1918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6B5F2-5243-4CE1-A597-DB2C433BD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97F5E-4EC2-4301-92B5-FFC68E9E2C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92DED-2981-496D-AD18-DB6AD9E766A0}"/>
              </a:ext>
            </a:extLst>
          </p:cNvPr>
          <p:cNvSpPr>
            <a:spLocks noGrp="1"/>
          </p:cNvSpPr>
          <p:nvPr>
            <p:ph type="dt" sz="half" idx="10"/>
          </p:nvPr>
        </p:nvSpPr>
        <p:spPr/>
        <p:txBody>
          <a:bodyPr/>
          <a:lstStyle/>
          <a:p>
            <a:fld id="{A63DA0D7-AEC9-42A8-A1C4-D993C95F9EAD}" type="datetimeFigureOut">
              <a:rPr lang="en-US" smtClean="0"/>
              <a:t>4/8/2018</a:t>
            </a:fld>
            <a:endParaRPr lang="en-US"/>
          </a:p>
        </p:txBody>
      </p:sp>
      <p:sp>
        <p:nvSpPr>
          <p:cNvPr id="5" name="Footer Placeholder 4">
            <a:extLst>
              <a:ext uri="{FF2B5EF4-FFF2-40B4-BE49-F238E27FC236}">
                <a16:creationId xmlns:a16="http://schemas.microsoft.com/office/drawing/2014/main" id="{E2F1F3B5-4A60-4D02-9570-2F32D55CE0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086D8-64C5-419F-830D-07DF94ABCB3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140105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326BD-BD93-473F-99A6-EA4642B832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2D3F7D-3FBA-4A71-95F4-066DFDB04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11312F-7DF7-4549-90D9-3EB9BC692072}"/>
              </a:ext>
            </a:extLst>
          </p:cNvPr>
          <p:cNvSpPr>
            <a:spLocks noGrp="1"/>
          </p:cNvSpPr>
          <p:nvPr>
            <p:ph type="dt" sz="half" idx="10"/>
          </p:nvPr>
        </p:nvSpPr>
        <p:spPr/>
        <p:txBody>
          <a:bodyPr/>
          <a:lstStyle/>
          <a:p>
            <a:fld id="{A63DA0D7-AEC9-42A8-A1C4-D993C95F9EAD}" type="datetimeFigureOut">
              <a:rPr lang="en-US" smtClean="0"/>
              <a:t>4/8/2018</a:t>
            </a:fld>
            <a:endParaRPr lang="en-US"/>
          </a:p>
        </p:txBody>
      </p:sp>
      <p:sp>
        <p:nvSpPr>
          <p:cNvPr id="5" name="Footer Placeholder 4">
            <a:extLst>
              <a:ext uri="{FF2B5EF4-FFF2-40B4-BE49-F238E27FC236}">
                <a16:creationId xmlns:a16="http://schemas.microsoft.com/office/drawing/2014/main" id="{80151C1F-A329-4CD5-AE5B-8B5BA9BC9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3B603-3D42-4C43-B965-EDDDC2633E62}"/>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17799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E068-0755-432C-A200-4CEB2BAD6D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46A9AF-F6C1-4D1B-BE60-CCC68CF317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A49CA7-1652-462F-855D-35A09CE1B3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282E73-C2F4-4E54-8E29-BE6614A40BCE}"/>
              </a:ext>
            </a:extLst>
          </p:cNvPr>
          <p:cNvSpPr>
            <a:spLocks noGrp="1"/>
          </p:cNvSpPr>
          <p:nvPr>
            <p:ph type="dt" sz="half" idx="10"/>
          </p:nvPr>
        </p:nvSpPr>
        <p:spPr/>
        <p:txBody>
          <a:bodyPr/>
          <a:lstStyle/>
          <a:p>
            <a:fld id="{A63DA0D7-AEC9-42A8-A1C4-D993C95F9EAD}" type="datetimeFigureOut">
              <a:rPr lang="en-US" smtClean="0"/>
              <a:t>4/8/2018</a:t>
            </a:fld>
            <a:endParaRPr lang="en-US"/>
          </a:p>
        </p:txBody>
      </p:sp>
      <p:sp>
        <p:nvSpPr>
          <p:cNvPr id="6" name="Footer Placeholder 5">
            <a:extLst>
              <a:ext uri="{FF2B5EF4-FFF2-40B4-BE49-F238E27FC236}">
                <a16:creationId xmlns:a16="http://schemas.microsoft.com/office/drawing/2014/main" id="{CCAC573B-E3A4-4217-92B5-6280FF27F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B2910-6E97-49B2-9870-99DE53776DE5}"/>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94754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EF4E-BF00-4A06-A2B7-21F393FB68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BB6CDA-728D-48C4-B871-16C1E971AC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527604-41AB-4320-8EEF-DE2B2314D3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0CAC43-D9AE-407F-B327-C9B590DA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1B6923-B4B5-47A3-A26C-BFEF9F278D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453C1E-EE3E-4B16-9434-D9EA7E07ED80}"/>
              </a:ext>
            </a:extLst>
          </p:cNvPr>
          <p:cNvSpPr>
            <a:spLocks noGrp="1"/>
          </p:cNvSpPr>
          <p:nvPr>
            <p:ph type="dt" sz="half" idx="10"/>
          </p:nvPr>
        </p:nvSpPr>
        <p:spPr/>
        <p:txBody>
          <a:bodyPr/>
          <a:lstStyle/>
          <a:p>
            <a:fld id="{A63DA0D7-AEC9-42A8-A1C4-D993C95F9EAD}" type="datetimeFigureOut">
              <a:rPr lang="en-US" smtClean="0"/>
              <a:t>4/8/2018</a:t>
            </a:fld>
            <a:endParaRPr lang="en-US"/>
          </a:p>
        </p:txBody>
      </p:sp>
      <p:sp>
        <p:nvSpPr>
          <p:cNvPr id="8" name="Footer Placeholder 7">
            <a:extLst>
              <a:ext uri="{FF2B5EF4-FFF2-40B4-BE49-F238E27FC236}">
                <a16:creationId xmlns:a16="http://schemas.microsoft.com/office/drawing/2014/main" id="{1819151D-8EED-48D1-8403-C5BA0136E6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DBF984-DB53-40B8-93BC-B3AAEF4CEC5C}"/>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0223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A6B3-9B45-459D-9D0E-C3E2B66617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498C01-18D6-486F-8E06-D9188221892F}"/>
              </a:ext>
            </a:extLst>
          </p:cNvPr>
          <p:cNvSpPr>
            <a:spLocks noGrp="1"/>
          </p:cNvSpPr>
          <p:nvPr>
            <p:ph type="dt" sz="half" idx="10"/>
          </p:nvPr>
        </p:nvSpPr>
        <p:spPr/>
        <p:txBody>
          <a:bodyPr/>
          <a:lstStyle/>
          <a:p>
            <a:fld id="{A63DA0D7-AEC9-42A8-A1C4-D993C95F9EAD}" type="datetimeFigureOut">
              <a:rPr lang="en-US" smtClean="0"/>
              <a:t>4/8/2018</a:t>
            </a:fld>
            <a:endParaRPr lang="en-US"/>
          </a:p>
        </p:txBody>
      </p:sp>
      <p:sp>
        <p:nvSpPr>
          <p:cNvPr id="4" name="Footer Placeholder 3">
            <a:extLst>
              <a:ext uri="{FF2B5EF4-FFF2-40B4-BE49-F238E27FC236}">
                <a16:creationId xmlns:a16="http://schemas.microsoft.com/office/drawing/2014/main" id="{A42CAC35-11FD-4412-B62C-CC860AA102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FE0027-FB0A-4B6F-8F69-3F1E4AB959B7}"/>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0770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07A44-3F65-4CD4-A063-2EF7FF69E723}"/>
              </a:ext>
            </a:extLst>
          </p:cNvPr>
          <p:cNvSpPr>
            <a:spLocks noGrp="1"/>
          </p:cNvSpPr>
          <p:nvPr>
            <p:ph type="dt" sz="half" idx="10"/>
          </p:nvPr>
        </p:nvSpPr>
        <p:spPr/>
        <p:txBody>
          <a:bodyPr/>
          <a:lstStyle/>
          <a:p>
            <a:fld id="{A63DA0D7-AEC9-42A8-A1C4-D993C95F9EAD}" type="datetimeFigureOut">
              <a:rPr lang="en-US" smtClean="0"/>
              <a:t>4/8/2018</a:t>
            </a:fld>
            <a:endParaRPr lang="en-US"/>
          </a:p>
        </p:txBody>
      </p:sp>
      <p:sp>
        <p:nvSpPr>
          <p:cNvPr id="3" name="Footer Placeholder 2">
            <a:extLst>
              <a:ext uri="{FF2B5EF4-FFF2-40B4-BE49-F238E27FC236}">
                <a16:creationId xmlns:a16="http://schemas.microsoft.com/office/drawing/2014/main" id="{C8854350-6571-46E0-B84D-1EF7564F39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E08027-78E1-46D5-9BEE-774DD369546A}"/>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63723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F532-CCA0-4A85-93E3-6539C0471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DDC6E4-490D-4B32-84FC-559C7919F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DD88C-12F3-47A8-863C-76439D964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E576B9-2E69-4780-9760-4AC5E551FF48}"/>
              </a:ext>
            </a:extLst>
          </p:cNvPr>
          <p:cNvSpPr>
            <a:spLocks noGrp="1"/>
          </p:cNvSpPr>
          <p:nvPr>
            <p:ph type="dt" sz="half" idx="10"/>
          </p:nvPr>
        </p:nvSpPr>
        <p:spPr/>
        <p:txBody>
          <a:bodyPr/>
          <a:lstStyle/>
          <a:p>
            <a:fld id="{A63DA0D7-AEC9-42A8-A1C4-D993C95F9EAD}" type="datetimeFigureOut">
              <a:rPr lang="en-US" smtClean="0"/>
              <a:t>4/8/2018</a:t>
            </a:fld>
            <a:endParaRPr lang="en-US"/>
          </a:p>
        </p:txBody>
      </p:sp>
      <p:sp>
        <p:nvSpPr>
          <p:cNvPr id="6" name="Footer Placeholder 5">
            <a:extLst>
              <a:ext uri="{FF2B5EF4-FFF2-40B4-BE49-F238E27FC236}">
                <a16:creationId xmlns:a16="http://schemas.microsoft.com/office/drawing/2014/main" id="{1F8F1CC4-E09F-43EE-BED3-05B800C9E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2DD0D-10AF-4FB6-98F7-BBD5774E28A8}"/>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28564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93D3-95C2-43F0-8C72-50DBE3E96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09530D-A81C-453C-A8BD-A5D704BE1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83BA5-ED57-4EA4-ABE3-2F1F463EFF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9EABB6-2118-4871-A26B-9838EEA73864}"/>
              </a:ext>
            </a:extLst>
          </p:cNvPr>
          <p:cNvSpPr>
            <a:spLocks noGrp="1"/>
          </p:cNvSpPr>
          <p:nvPr>
            <p:ph type="dt" sz="half" idx="10"/>
          </p:nvPr>
        </p:nvSpPr>
        <p:spPr/>
        <p:txBody>
          <a:bodyPr/>
          <a:lstStyle/>
          <a:p>
            <a:fld id="{A63DA0D7-AEC9-42A8-A1C4-D993C95F9EAD}" type="datetimeFigureOut">
              <a:rPr lang="en-US" smtClean="0"/>
              <a:t>4/8/2018</a:t>
            </a:fld>
            <a:endParaRPr lang="en-US"/>
          </a:p>
        </p:txBody>
      </p:sp>
      <p:sp>
        <p:nvSpPr>
          <p:cNvPr id="6" name="Footer Placeholder 5">
            <a:extLst>
              <a:ext uri="{FF2B5EF4-FFF2-40B4-BE49-F238E27FC236}">
                <a16:creationId xmlns:a16="http://schemas.microsoft.com/office/drawing/2014/main" id="{0F49A26A-D998-4EC7-89CA-EAA2589D7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4A3FD-78B5-4A44-937C-F4DD205B1DD1}"/>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4664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72626"/>
            </a:gs>
            <a:gs pos="46000">
              <a:srgbClr val="1A1736"/>
            </a:gs>
            <a:gs pos="100000">
              <a:srgbClr val="14101F"/>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D1686-755F-4993-A490-83D0A3D69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B05215-0F52-4300-A741-C64BFECD0B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3338A-86B6-421D-AB38-1A8A09A22E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DA0D7-AEC9-42A8-A1C4-D993C95F9EAD}" type="datetimeFigureOut">
              <a:rPr lang="en-US" smtClean="0"/>
              <a:t>4/8/2018</a:t>
            </a:fld>
            <a:endParaRPr lang="en-US"/>
          </a:p>
        </p:txBody>
      </p:sp>
      <p:sp>
        <p:nvSpPr>
          <p:cNvPr id="5" name="Footer Placeholder 4">
            <a:extLst>
              <a:ext uri="{FF2B5EF4-FFF2-40B4-BE49-F238E27FC236}">
                <a16:creationId xmlns:a16="http://schemas.microsoft.com/office/drawing/2014/main" id="{77B16FD7-4983-49D3-B178-CE201EFC3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69C472-B676-4D6C-9A6E-669F9C19B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BF6EB-1767-4A84-AB7D-D187B44F6C5E}" type="slidenum">
              <a:rPr lang="en-US" smtClean="0"/>
              <a:t>‹#›</a:t>
            </a:fld>
            <a:endParaRPr lang="en-US"/>
          </a:p>
        </p:txBody>
      </p:sp>
    </p:spTree>
    <p:extLst>
      <p:ext uri="{BB962C8B-B14F-4D97-AF65-F5344CB8AC3E}">
        <p14:creationId xmlns:p14="http://schemas.microsoft.com/office/powerpoint/2010/main" val="2849129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D2667-DBA6-46F0-87F2-91A1C96A834A}"/>
              </a:ext>
            </a:extLst>
          </p:cNvPr>
          <p:cNvSpPr>
            <a:spLocks noGrp="1"/>
          </p:cNvSpPr>
          <p:nvPr>
            <p:ph type="ctrTitle"/>
          </p:nvPr>
        </p:nvSpPr>
        <p:spPr>
          <a:xfrm>
            <a:off x="2230583" y="138550"/>
            <a:ext cx="9462064" cy="1343886"/>
          </a:xfrm>
        </p:spPr>
        <p:txBody>
          <a:bodyPr>
            <a:normAutofit/>
          </a:bodyPr>
          <a:lstStyle/>
          <a:p>
            <a:pPr algn="r"/>
            <a:r>
              <a:rPr lang="en-US" sz="7200" dirty="0">
                <a:solidFill>
                  <a:schemeClr val="accent4">
                    <a:lumMod val="60000"/>
                    <a:lumOff val="40000"/>
                  </a:schemeClr>
                </a:solidFill>
                <a:latin typeface="Six feet under" panose="02000000000000000000" pitchFamily="2" charset="0"/>
              </a:rPr>
              <a:t>About My Father</a:t>
            </a:r>
            <a:r>
              <a:rPr lang="en-US" sz="7200" dirty="0">
                <a:solidFill>
                  <a:schemeClr val="accent4">
                    <a:lumMod val="60000"/>
                    <a:lumOff val="40000"/>
                  </a:schemeClr>
                </a:solidFill>
                <a:latin typeface="Pristina" panose="03060402040406080204" pitchFamily="66" charset="0"/>
              </a:rPr>
              <a:t>’</a:t>
            </a:r>
            <a:r>
              <a:rPr lang="en-US" sz="7200" dirty="0">
                <a:solidFill>
                  <a:schemeClr val="accent4">
                    <a:lumMod val="60000"/>
                    <a:lumOff val="40000"/>
                  </a:schemeClr>
                </a:solidFill>
                <a:latin typeface="Six feet under" panose="02000000000000000000" pitchFamily="2" charset="0"/>
              </a:rPr>
              <a:t>s Business</a:t>
            </a:r>
          </a:p>
        </p:txBody>
      </p:sp>
      <p:sp>
        <p:nvSpPr>
          <p:cNvPr id="3" name="Subtitle 2">
            <a:extLst>
              <a:ext uri="{FF2B5EF4-FFF2-40B4-BE49-F238E27FC236}">
                <a16:creationId xmlns:a16="http://schemas.microsoft.com/office/drawing/2014/main" id="{63C3E9A7-A2DD-471A-9BD8-3998B4510BEC}"/>
              </a:ext>
            </a:extLst>
          </p:cNvPr>
          <p:cNvSpPr>
            <a:spLocks noGrp="1"/>
          </p:cNvSpPr>
          <p:nvPr>
            <p:ph type="subTitle" idx="1"/>
          </p:nvPr>
        </p:nvSpPr>
        <p:spPr>
          <a:xfrm>
            <a:off x="564203" y="5272391"/>
            <a:ext cx="8843033" cy="1398573"/>
          </a:xfrm>
        </p:spPr>
        <p:txBody>
          <a:bodyPr>
            <a:normAutofit/>
          </a:bodyPr>
          <a:lstStyle/>
          <a:p>
            <a:pPr algn="l"/>
            <a:r>
              <a:rPr lang="en-US" sz="4400" b="1" dirty="0">
                <a:solidFill>
                  <a:schemeClr val="bg1"/>
                </a:solidFill>
                <a:effectLst>
                  <a:outerShdw blurRad="38100" dist="38100" dir="2700000" algn="tl">
                    <a:srgbClr val="000000">
                      <a:alpha val="43137"/>
                    </a:srgbClr>
                  </a:outerShdw>
                </a:effectLst>
              </a:rPr>
              <a:t>Healing a Paralyzed Man</a:t>
            </a:r>
          </a:p>
          <a:p>
            <a:pPr algn="l"/>
            <a:r>
              <a:rPr lang="en-US" sz="4000" b="1" dirty="0">
                <a:solidFill>
                  <a:schemeClr val="accent4">
                    <a:lumMod val="60000"/>
                    <a:lumOff val="40000"/>
                  </a:schemeClr>
                </a:solidFill>
                <a:effectLst>
                  <a:outerShdw blurRad="38100" dist="38100" dir="2700000" algn="tl">
                    <a:srgbClr val="000000">
                      <a:alpha val="43137"/>
                    </a:srgbClr>
                  </a:outerShdw>
                </a:effectLst>
              </a:rPr>
              <a:t>(Luke 5:17-26)</a:t>
            </a:r>
          </a:p>
        </p:txBody>
      </p:sp>
    </p:spTree>
    <p:extLst>
      <p:ext uri="{BB962C8B-B14F-4D97-AF65-F5344CB8AC3E}">
        <p14:creationId xmlns:p14="http://schemas.microsoft.com/office/powerpoint/2010/main" val="205184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7873" y="374074"/>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The Healing of the Paralyzed Man</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447040" y="1645920"/>
            <a:ext cx="11055927" cy="4838006"/>
          </a:xfrm>
        </p:spPr>
        <p:txBody>
          <a:bodyPr>
            <a:normAutofit/>
          </a:bodyPr>
          <a:lstStyle/>
          <a:p>
            <a:pPr marL="446088" indent="-446088">
              <a:tabLst>
                <a:tab pos="398463" algn="l"/>
              </a:tabLst>
            </a:pPr>
            <a:r>
              <a:rPr lang="en-US" sz="4400" b="1" dirty="0">
                <a:solidFill>
                  <a:srgbClr val="FFD966"/>
                </a:solidFill>
              </a:rPr>
              <a:t>The love of good friends (18-20)</a:t>
            </a:r>
          </a:p>
          <a:p>
            <a:pPr marL="792163" lvl="1" indent="0">
              <a:buNone/>
              <a:tabLst>
                <a:tab pos="974725" algn="l"/>
              </a:tabLst>
            </a:pPr>
            <a:r>
              <a:rPr lang="en-US" sz="4000" dirty="0">
                <a:solidFill>
                  <a:schemeClr val="bg1"/>
                </a:solidFill>
              </a:rPr>
              <a:t>Acts 10:24,33; Ecclesiastes 4:9-12</a:t>
            </a:r>
          </a:p>
        </p:txBody>
      </p:sp>
    </p:spTree>
    <p:extLst>
      <p:ext uri="{BB962C8B-B14F-4D97-AF65-F5344CB8AC3E}">
        <p14:creationId xmlns:p14="http://schemas.microsoft.com/office/powerpoint/2010/main" val="290222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7873" y="374074"/>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The Healing of the Paralyzed Man</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447040" y="1645920"/>
            <a:ext cx="11277600" cy="4838006"/>
          </a:xfrm>
        </p:spPr>
        <p:txBody>
          <a:bodyPr>
            <a:normAutofit/>
          </a:bodyPr>
          <a:lstStyle/>
          <a:p>
            <a:pPr marL="446088" indent="-446088">
              <a:tabLst>
                <a:tab pos="398463" algn="l"/>
              </a:tabLst>
            </a:pPr>
            <a:r>
              <a:rPr lang="en-US" sz="4400" b="1" dirty="0">
                <a:solidFill>
                  <a:srgbClr val="FFD966"/>
                </a:solidFill>
              </a:rPr>
              <a:t>The love of good friends (18-20)</a:t>
            </a:r>
          </a:p>
          <a:p>
            <a:pPr marL="792163" lvl="1" indent="0">
              <a:buNone/>
              <a:tabLst>
                <a:tab pos="974725" algn="l"/>
              </a:tabLst>
            </a:pPr>
            <a:r>
              <a:rPr lang="en-US" sz="4000" dirty="0">
                <a:solidFill>
                  <a:schemeClr val="bg1"/>
                </a:solidFill>
              </a:rPr>
              <a:t>Acts 10:24,33; Ecclesiastes 4:9-12</a:t>
            </a:r>
          </a:p>
          <a:p>
            <a:pPr marL="466725" indent="-466725">
              <a:tabLst>
                <a:tab pos="974725" algn="l"/>
              </a:tabLst>
            </a:pPr>
            <a:r>
              <a:rPr lang="en-US" sz="4400" b="1" dirty="0">
                <a:solidFill>
                  <a:srgbClr val="FFD966"/>
                </a:solidFill>
              </a:rPr>
              <a:t>The graciousness of the Son of Man (20,24)</a:t>
            </a:r>
          </a:p>
          <a:p>
            <a:pPr marL="792163" lvl="1" indent="0">
              <a:buNone/>
              <a:tabLst>
                <a:tab pos="914400" algn="l"/>
              </a:tabLst>
            </a:pPr>
            <a:r>
              <a:rPr lang="en-US" sz="4000" dirty="0">
                <a:solidFill>
                  <a:schemeClr val="bg1"/>
                </a:solidFill>
              </a:rPr>
              <a:t>Ephesians 5:25-27; Luke 23:42-43; James 5:14-15</a:t>
            </a:r>
          </a:p>
        </p:txBody>
      </p:sp>
    </p:spTree>
    <p:extLst>
      <p:ext uri="{BB962C8B-B14F-4D97-AF65-F5344CB8AC3E}">
        <p14:creationId xmlns:p14="http://schemas.microsoft.com/office/powerpoint/2010/main" val="71119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7873" y="374074"/>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The Healing of the Paralyzed Man</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447040" y="1645920"/>
            <a:ext cx="11277600" cy="4838006"/>
          </a:xfrm>
        </p:spPr>
        <p:txBody>
          <a:bodyPr>
            <a:normAutofit/>
          </a:bodyPr>
          <a:lstStyle/>
          <a:p>
            <a:pPr marL="446088" indent="-446088">
              <a:tabLst>
                <a:tab pos="398463" algn="l"/>
              </a:tabLst>
            </a:pPr>
            <a:r>
              <a:rPr lang="en-US" sz="4400" b="1" dirty="0">
                <a:solidFill>
                  <a:srgbClr val="FFD966"/>
                </a:solidFill>
              </a:rPr>
              <a:t>The love of good friends (18-20)</a:t>
            </a:r>
          </a:p>
          <a:p>
            <a:pPr marL="792163" lvl="1" indent="0">
              <a:buNone/>
              <a:tabLst>
                <a:tab pos="974725" algn="l"/>
              </a:tabLst>
            </a:pPr>
            <a:r>
              <a:rPr lang="en-US" sz="4000" dirty="0">
                <a:solidFill>
                  <a:schemeClr val="bg1"/>
                </a:solidFill>
              </a:rPr>
              <a:t>Acts 10:24,33; Ecclesiastes 4:9-12</a:t>
            </a:r>
          </a:p>
          <a:p>
            <a:pPr marL="466725" indent="-466725">
              <a:tabLst>
                <a:tab pos="974725" algn="l"/>
              </a:tabLst>
            </a:pPr>
            <a:r>
              <a:rPr lang="en-US" sz="4400" b="1" dirty="0">
                <a:solidFill>
                  <a:srgbClr val="FFD966"/>
                </a:solidFill>
              </a:rPr>
              <a:t>The graciousness of the Son of Man (20,24)</a:t>
            </a:r>
          </a:p>
          <a:p>
            <a:pPr marL="792163" lvl="1" indent="0">
              <a:buNone/>
              <a:tabLst>
                <a:tab pos="914400" algn="l"/>
              </a:tabLst>
            </a:pPr>
            <a:r>
              <a:rPr lang="en-US" sz="4000" dirty="0">
                <a:solidFill>
                  <a:schemeClr val="bg1"/>
                </a:solidFill>
              </a:rPr>
              <a:t>Ephesians 5:25-27; Luke 23:42-43; James 5:14-15</a:t>
            </a:r>
          </a:p>
          <a:p>
            <a:pPr marL="466725" indent="-466725">
              <a:tabLst>
                <a:tab pos="508000" algn="l"/>
              </a:tabLst>
            </a:pPr>
            <a:r>
              <a:rPr lang="en-US" sz="4400" b="1" dirty="0">
                <a:solidFill>
                  <a:srgbClr val="FFD966"/>
                </a:solidFill>
              </a:rPr>
              <a:t>The Miracle (24-25)</a:t>
            </a:r>
          </a:p>
          <a:p>
            <a:pPr marL="792163" lvl="1" indent="0">
              <a:buNone/>
              <a:tabLst>
                <a:tab pos="914400" algn="l"/>
              </a:tabLst>
            </a:pPr>
            <a:r>
              <a:rPr lang="en-US" sz="4000" dirty="0">
                <a:solidFill>
                  <a:schemeClr val="bg1"/>
                </a:solidFill>
              </a:rPr>
              <a:t>John 1:1,14; Daniel 7:13-14</a:t>
            </a:r>
          </a:p>
        </p:txBody>
      </p:sp>
    </p:spTree>
    <p:extLst>
      <p:ext uri="{BB962C8B-B14F-4D97-AF65-F5344CB8AC3E}">
        <p14:creationId xmlns:p14="http://schemas.microsoft.com/office/powerpoint/2010/main" val="147006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6488" y="597594"/>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Conclusion</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2174240"/>
            <a:ext cx="11055927" cy="4309686"/>
          </a:xfrm>
        </p:spPr>
        <p:txBody>
          <a:bodyPr>
            <a:normAutofit/>
          </a:bodyPr>
          <a:lstStyle/>
          <a:p>
            <a:pPr marL="0" indent="0" algn="ctr">
              <a:buNone/>
              <a:tabLst>
                <a:tab pos="398463" algn="l"/>
              </a:tabLst>
            </a:pPr>
            <a:r>
              <a:rPr lang="en-US" sz="4400" b="1" dirty="0">
                <a:solidFill>
                  <a:schemeClr val="bg1"/>
                </a:solidFill>
              </a:rPr>
              <a:t>As we acknowledge Jesus’ power on earth to forgive sins, we too should be moved to Glorify God, and be filled with fear!</a:t>
            </a:r>
          </a:p>
          <a:p>
            <a:pPr marL="0" indent="0" algn="ctr">
              <a:buNone/>
              <a:tabLst>
                <a:tab pos="398463" algn="l"/>
              </a:tabLst>
            </a:pPr>
            <a:endParaRPr lang="en-US" sz="4400" b="1" dirty="0">
              <a:solidFill>
                <a:srgbClr val="FFD966"/>
              </a:solidFill>
            </a:endParaRPr>
          </a:p>
          <a:p>
            <a:pPr marL="0" indent="0" algn="ctr">
              <a:buNone/>
              <a:tabLst>
                <a:tab pos="398463" algn="l"/>
              </a:tabLst>
            </a:pPr>
            <a:r>
              <a:rPr lang="en-US" sz="4400" b="1" dirty="0">
                <a:solidFill>
                  <a:srgbClr val="FFD966"/>
                </a:solidFill>
              </a:rPr>
              <a:t>We never saw anything like this!</a:t>
            </a:r>
            <a:endParaRPr lang="en-US" sz="4000" dirty="0">
              <a:solidFill>
                <a:schemeClr val="bg1"/>
              </a:solidFill>
            </a:endParaRPr>
          </a:p>
        </p:txBody>
      </p:sp>
    </p:spTree>
    <p:extLst>
      <p:ext uri="{BB962C8B-B14F-4D97-AF65-F5344CB8AC3E}">
        <p14:creationId xmlns:p14="http://schemas.microsoft.com/office/powerpoint/2010/main" val="48159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1521</Words>
  <Application>Microsoft Office PowerPoint</Application>
  <PresentationFormat>Widescreen</PresentationFormat>
  <Paragraphs>92</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Pristina</vt:lpstr>
      <vt:lpstr>Calibri Light</vt:lpstr>
      <vt:lpstr>Calibri</vt:lpstr>
      <vt:lpstr>Six feet under</vt:lpstr>
      <vt:lpstr>Arial</vt:lpstr>
      <vt:lpstr>Office Theme</vt:lpstr>
      <vt:lpstr>About My Father’s Business</vt:lpstr>
      <vt:lpstr>The Healing of the Paralyzed Man</vt:lpstr>
      <vt:lpstr>The Healing of the Paralyzed Man</vt:lpstr>
      <vt:lpstr>The Healing of the Paralyzed Man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21</cp:revision>
  <dcterms:created xsi:type="dcterms:W3CDTF">2017-09-01T17:46:22Z</dcterms:created>
  <dcterms:modified xsi:type="dcterms:W3CDTF">2018-04-08T12:34:17Z</dcterms:modified>
</cp:coreProperties>
</file>