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6" r:id="rId2"/>
    <p:sldId id="257" r:id="rId3"/>
    <p:sldId id="265" r:id="rId4"/>
    <p:sldId id="266" r:id="rId5"/>
    <p:sldId id="267" r:id="rId6"/>
    <p:sldId id="268" r:id="rId7"/>
    <p:sldId id="269" r:id="rId8"/>
    <p:sldId id="270" r:id="rId9"/>
    <p:sldId id="271" r:id="rId10"/>
    <p:sldId id="272" r:id="rId11"/>
  </p:sldIdLst>
  <p:sldSz cx="12192000" cy="6858000"/>
  <p:notesSz cx="6858000" cy="9144000"/>
  <p:embeddedFontLst>
    <p:embeddedFont>
      <p:font typeface="Six feet under" panose="020B0604020202020204" charset="0"/>
      <p:regular r:id="rId14"/>
    </p:embeddedFont>
    <p:embeddedFont>
      <p:font typeface="Calibri Light" panose="020F0302020204030204" pitchFamily="34" charset="0"/>
      <p:regular r:id="rId15"/>
      <p:italic r:id="rId16"/>
    </p:embeddedFont>
    <p:embeddedFont>
      <p:font typeface="Pristina" panose="03060402040406080204" pitchFamily="66"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35625" autoAdjust="0"/>
  </p:normalViewPr>
  <p:slideViewPr>
    <p:cSldViewPr snapToGrid="0">
      <p:cViewPr varScale="1">
        <p:scale>
          <a:sx n="27" d="100"/>
          <a:sy n="27" d="100"/>
        </p:scale>
        <p:origin x="2755" y="38"/>
      </p:cViewPr>
      <p:guideLst/>
    </p:cSldViewPr>
  </p:slideViewPr>
  <p:notesTextViewPr>
    <p:cViewPr>
      <p:scale>
        <a:sx n="1" d="1"/>
        <a:sy n="1" d="1"/>
      </p:scale>
      <p:origin x="0" y="0"/>
    </p:cViewPr>
  </p:notesTextViewPr>
  <p:notesViewPr>
    <p:cSldViewPr snapToGrid="0">
      <p:cViewPr>
        <p:scale>
          <a:sx n="78" d="100"/>
          <a:sy n="78" d="100"/>
        </p:scale>
        <p:origin x="499" y="-82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3: The Beatitudes (Matthew 5:1-12)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October 22, 2017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10/22/2017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Sermon on the mount (Matthew 5:1 – 7:29)</a:t>
            </a:r>
          </a:p>
          <a:p>
            <a:pPr marL="171450" indent="-171450">
              <a:buFont typeface="Arial" panose="020B0604020202020204" pitchFamily="34" charset="0"/>
              <a:buChar char="•"/>
            </a:pPr>
            <a:r>
              <a:rPr lang="en-US" dirty="0"/>
              <a:t>The longest single sermon recorded from Jesus’ earthly ministry</a:t>
            </a:r>
          </a:p>
          <a:p>
            <a:pPr marL="171450" indent="-171450">
              <a:buFont typeface="Arial" panose="020B0604020202020204" pitchFamily="34" charset="0"/>
              <a:buChar char="•"/>
            </a:pPr>
            <a:r>
              <a:rPr lang="en-US" dirty="0"/>
              <a:t>Paul </a:t>
            </a:r>
            <a:r>
              <a:rPr lang="en-US" dirty="0" err="1"/>
              <a:t>Earnhart</a:t>
            </a:r>
            <a:r>
              <a:rPr lang="en-US" dirty="0"/>
              <a:t>, “Jesus’ </a:t>
            </a:r>
            <a:r>
              <a:rPr lang="en-US" dirty="0" err="1"/>
              <a:t>discource</a:t>
            </a:r>
            <a:r>
              <a:rPr lang="en-US" dirty="0"/>
              <a:t> upon a Galilean mountainside is in reality no mere sermon.  It more approximates a manifesto of the kingdom of God.  There is more to Jesus’ teaching than this, but here we feel the very heartbeat of kingdom truth, and we will neglect it at our peril.” (Invitation to a Spiritual Revolution, 3).</a:t>
            </a:r>
          </a:p>
          <a:p>
            <a:pPr marL="171450" indent="-171450">
              <a:buFont typeface="Arial" panose="020B0604020202020204" pitchFamily="34" charset="0"/>
              <a:buChar char="•"/>
            </a:pPr>
            <a:r>
              <a:rPr lang="en-US" dirty="0"/>
              <a:t>Note how it was received by the hearers</a:t>
            </a:r>
          </a:p>
          <a:p>
            <a:pPr marL="171450" indent="-171450">
              <a:buFont typeface="Arial" panose="020B0604020202020204" pitchFamily="34" charset="0"/>
              <a:buChar char="•"/>
            </a:pPr>
            <a:r>
              <a:rPr lang="en-US" b="1" dirty="0"/>
              <a:t>(Matthew 7:28-29), </a:t>
            </a:r>
            <a:r>
              <a:rPr lang="en-US" i="1" dirty="0"/>
              <a:t>“And so it was, when Jesus had ended these sayings, that the people were astonished at His teaching,</a:t>
            </a:r>
            <a:r>
              <a:rPr lang="en-US" i="1" baseline="30000" dirty="0"/>
              <a:t> 29</a:t>
            </a:r>
            <a:r>
              <a:rPr lang="en-US" i="1" dirty="0"/>
              <a:t> for He taught them as one having authority, and not as the scribes.”</a:t>
            </a:r>
          </a:p>
          <a:p>
            <a:pPr marL="628650" lvl="1" indent="-171450">
              <a:buFont typeface="Arial" panose="020B0604020202020204" pitchFamily="34" charset="0"/>
              <a:buChar char="•"/>
            </a:pPr>
            <a:r>
              <a:rPr lang="en-US" b="1" i="0" dirty="0"/>
              <a:t>Challenging – A radical call to a higher ethics and aspirations</a:t>
            </a:r>
          </a:p>
          <a:p>
            <a:pPr marL="628650" lvl="1" indent="-171450">
              <a:buFont typeface="Arial" panose="020B0604020202020204" pitchFamily="34" charset="0"/>
              <a:buChar char="•"/>
            </a:pPr>
            <a:r>
              <a:rPr lang="en-US" b="1" i="0" dirty="0"/>
              <a:t>Principles established here do not allow for a half-hearted profession</a:t>
            </a:r>
          </a:p>
          <a:p>
            <a:pPr marL="0" lvl="0" indent="0">
              <a:buFont typeface="Arial" panose="020B0604020202020204" pitchFamily="34" charset="0"/>
              <a:buNone/>
            </a:pPr>
            <a:r>
              <a:rPr lang="en-US" b="1" i="0" dirty="0"/>
              <a:t>The Beatitudes – (1-12) READ (from Latin – </a:t>
            </a:r>
            <a:r>
              <a:rPr lang="en-US" b="1" i="0" dirty="0" err="1"/>
              <a:t>beatus</a:t>
            </a:r>
            <a:r>
              <a:rPr lang="en-US" b="1" i="0" dirty="0"/>
              <a:t>, meaning blessed).</a:t>
            </a:r>
          </a:p>
          <a:p>
            <a:pPr marL="171450" lvl="0" indent="-171450">
              <a:buFont typeface="Arial" panose="020B0604020202020204" pitchFamily="34" charset="0"/>
              <a:buChar char="•"/>
            </a:pPr>
            <a:r>
              <a:rPr lang="en-US" b="0" i="0" dirty="0"/>
              <a:t>“Blessed are…” (“Happy” is a word that does not sufficiently explain this idea).</a:t>
            </a:r>
          </a:p>
          <a:p>
            <a:pPr marL="171450" lvl="0" indent="-171450">
              <a:buFont typeface="Arial" panose="020B0604020202020204" pitchFamily="34" charset="0"/>
              <a:buChar char="•"/>
            </a:pPr>
            <a:r>
              <a:rPr lang="en-US" b="1" i="0" dirty="0"/>
              <a:t>(Rejoicing, however, is a part of the idea, cf. 5:12)</a:t>
            </a:r>
          </a:p>
          <a:p>
            <a:pPr marL="171450" lvl="0" indent="-171450">
              <a:buFont typeface="Arial" panose="020B0604020202020204" pitchFamily="34" charset="0"/>
              <a:buChar char="•"/>
            </a:pPr>
            <a:r>
              <a:rPr lang="en-US" b="0" i="0" dirty="0"/>
              <a:t>It is an abiding state of the soul that comes when the human spirit is </a:t>
            </a:r>
            <a:r>
              <a:rPr lang="en-US" b="0" i="0" dirty="0" err="1"/>
              <a:t>atuned</a:t>
            </a:r>
            <a:r>
              <a:rPr lang="en-US" b="0" i="0" dirty="0"/>
              <a:t> to the Spirit of God!</a:t>
            </a:r>
          </a:p>
          <a:p>
            <a:pPr marL="0" lvl="0" indent="0">
              <a:buFont typeface="Arial" panose="020B0604020202020204" pitchFamily="34" charset="0"/>
              <a:buNone/>
            </a:pPr>
            <a:r>
              <a:rPr lang="en-US" b="1" i="0" dirty="0"/>
              <a:t>(1 Peter 1:8) [Gives the idea, as it contemplates our final salvation due to the redeeming work of Christ], </a:t>
            </a:r>
            <a:r>
              <a:rPr lang="en-US" b="0" i="1" dirty="0"/>
              <a:t>“Though now you do not see Him, yet believing, </a:t>
            </a:r>
            <a:r>
              <a:rPr lang="en-US" b="0" i="1" u="sng" dirty="0"/>
              <a:t>you rejoice with joy inexpressible and full of glory</a:t>
            </a:r>
            <a:r>
              <a:rPr lang="en-US" b="0" i="1" dirty="0"/>
              <a:t>,</a:t>
            </a:r>
            <a:r>
              <a:rPr lang="en-US" b="0" i="1" baseline="30000" dirty="0"/>
              <a:t> 9</a:t>
            </a:r>
            <a:r>
              <a:rPr lang="en-US" b="0" i="1" dirty="0"/>
              <a:t> receiving the end of your faith—the salvation of your souls.”</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1" i="0" dirty="0"/>
              <a:t>Let’s examine these reasons to rejoice!</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Arial" panose="020B0604020202020204" pitchFamily="34" charset="0"/>
              <a:buNone/>
            </a:pPr>
            <a:r>
              <a:rPr lang="en-US" b="1" i="0" dirty="0"/>
              <a:t>(Matthew 5:11-12), </a:t>
            </a:r>
            <a:r>
              <a:rPr lang="en-US" b="0" i="1" dirty="0"/>
              <a:t>“</a:t>
            </a:r>
            <a:r>
              <a:rPr lang="en-US" i="1" dirty="0"/>
              <a:t>Blessed are you when they revile and persecute you, and say all kinds of evil against you falsely for My sake.</a:t>
            </a:r>
            <a:r>
              <a:rPr lang="en-US" i="1" baseline="30000" dirty="0"/>
              <a:t> 12</a:t>
            </a:r>
            <a:r>
              <a:rPr lang="en-US" i="1" dirty="0"/>
              <a:t> Rejoice and be exceedingly glad, for great is your reward in heaven, for so they persecuted the prophets who were before you.”</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10</a:t>
            </a:fld>
            <a:endParaRPr lang="en-US"/>
          </a:p>
        </p:txBody>
      </p:sp>
    </p:spTree>
    <p:extLst>
      <p:ext uri="{BB962C8B-B14F-4D97-AF65-F5344CB8AC3E}">
        <p14:creationId xmlns:p14="http://schemas.microsoft.com/office/powerpoint/2010/main" val="200541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1638" indent="-401638">
              <a:lnSpc>
                <a:spcPct val="90000"/>
              </a:lnSpc>
            </a:pPr>
            <a:r>
              <a:rPr lang="en-US" altLang="en-US" dirty="0"/>
              <a:t>Not referring to despondent or cowardly.  </a:t>
            </a:r>
          </a:p>
          <a:p>
            <a:pPr marL="401638" indent="-401638">
              <a:lnSpc>
                <a:spcPct val="90000"/>
              </a:lnSpc>
            </a:pPr>
            <a:r>
              <a:rPr lang="en-US" altLang="en-US" dirty="0"/>
              <a:t>Rather refers to those who are humble.</a:t>
            </a:r>
          </a:p>
          <a:p>
            <a:pPr marL="171450" indent="-171450" algn="l">
              <a:lnSpc>
                <a:spcPct val="90000"/>
              </a:lnSpc>
              <a:buFont typeface="Arial" panose="020B0604020202020204" pitchFamily="34" charset="0"/>
              <a:buChar char="•"/>
            </a:pPr>
            <a:r>
              <a:rPr lang="en-US" altLang="en-US" b="1" dirty="0"/>
              <a:t>Not like the cowardly spies in Israel.</a:t>
            </a:r>
          </a:p>
          <a:p>
            <a:pPr marL="0" indent="0" algn="l">
              <a:lnSpc>
                <a:spcPct val="90000"/>
              </a:lnSpc>
              <a:buFont typeface="Arial" panose="020B0604020202020204" pitchFamily="34" charset="0"/>
              <a:buNone/>
            </a:pPr>
            <a:r>
              <a:rPr lang="en-US" altLang="en-US" b="1" dirty="0">
                <a:latin typeface="Times New Roman" panose="02020603050405020304" pitchFamily="18" charset="0"/>
              </a:rPr>
              <a:t>(Numbers 13:31), </a:t>
            </a:r>
            <a:r>
              <a:rPr lang="en-US" altLang="en-US" i="1" dirty="0">
                <a:latin typeface="Times New Roman" panose="02020603050405020304" pitchFamily="18" charset="0"/>
              </a:rPr>
              <a:t>“</a:t>
            </a:r>
            <a:r>
              <a:rPr lang="en-US" altLang="en-US" i="1" dirty="0"/>
              <a:t>We are not able to go up against the people.</a:t>
            </a:r>
            <a:r>
              <a:rPr lang="en-US" altLang="en-US" i="1" dirty="0">
                <a:latin typeface="Times New Roman" panose="02020603050405020304" pitchFamily="18" charset="0"/>
              </a:rPr>
              <a:t>”</a:t>
            </a:r>
          </a:p>
          <a:p>
            <a:pPr marL="171450" indent="-171450" algn="l">
              <a:lnSpc>
                <a:spcPct val="90000"/>
              </a:lnSpc>
              <a:buFont typeface="Arial" panose="020B0604020202020204" pitchFamily="34" charset="0"/>
              <a:buChar char="•"/>
            </a:pPr>
            <a:r>
              <a:rPr lang="en-US" altLang="en-US" b="1" dirty="0"/>
              <a:t>Not like the one talent man. </a:t>
            </a:r>
          </a:p>
          <a:p>
            <a:pPr marL="0" indent="0" algn="l">
              <a:lnSpc>
                <a:spcPct val="90000"/>
              </a:lnSpc>
              <a:buFont typeface="Arial" panose="020B0604020202020204" pitchFamily="34" charset="0"/>
              <a:buNone/>
            </a:pPr>
            <a:r>
              <a:rPr lang="en-US" altLang="en-US" b="1" dirty="0">
                <a:latin typeface="Times New Roman" panose="02020603050405020304" pitchFamily="18" charset="0"/>
              </a:rPr>
              <a:t>(Matthew 25:25), </a:t>
            </a:r>
            <a:r>
              <a:rPr lang="en-US" altLang="en-US" i="1" dirty="0">
                <a:latin typeface="Times New Roman" panose="02020603050405020304" pitchFamily="18" charset="0"/>
              </a:rPr>
              <a:t>“</a:t>
            </a:r>
            <a:r>
              <a:rPr lang="en-US" altLang="en-US" i="1" dirty="0"/>
              <a:t>And I was afraid, and went and hid your talent in the ground.</a:t>
            </a:r>
            <a:r>
              <a:rPr lang="en-US" altLang="en-US" i="1" dirty="0">
                <a:latin typeface="Times New Roman" panose="02020603050405020304" pitchFamily="18" charset="0"/>
              </a:rPr>
              <a:t>”</a:t>
            </a:r>
          </a:p>
          <a:p>
            <a:pPr marL="171450" indent="-171450" algn="l">
              <a:lnSpc>
                <a:spcPct val="90000"/>
              </a:lnSpc>
              <a:buFont typeface="Arial" panose="020B0604020202020204" pitchFamily="34" charset="0"/>
              <a:buChar char="•"/>
            </a:pPr>
            <a:r>
              <a:rPr lang="en-US" altLang="en-US" b="1" dirty="0"/>
              <a:t>Rather, Humble (they feel their need for God’s help)</a:t>
            </a:r>
          </a:p>
          <a:p>
            <a:pPr marL="0" indent="0" algn="l">
              <a:lnSpc>
                <a:spcPct val="90000"/>
              </a:lnSpc>
              <a:buFont typeface="Arial" panose="020B0604020202020204" pitchFamily="34" charset="0"/>
              <a:buNone/>
            </a:pPr>
            <a:r>
              <a:rPr lang="en-US" altLang="en-US" b="1" dirty="0"/>
              <a:t>(Matthew 18:2-4), </a:t>
            </a:r>
            <a:r>
              <a:rPr lang="en-US" altLang="en-US" i="1" dirty="0"/>
              <a:t>“</a:t>
            </a:r>
            <a:r>
              <a:rPr lang="en-US" i="1" dirty="0"/>
              <a:t>Then Jesus called a little child to Him, set him in the midst of them,</a:t>
            </a:r>
            <a:r>
              <a:rPr lang="en-US" i="1" baseline="30000" dirty="0"/>
              <a:t> 3</a:t>
            </a:r>
            <a:r>
              <a:rPr lang="en-US" i="1" dirty="0"/>
              <a:t> and said, “Assuredly, I say to you, unless you are converted and become as little children, you will by no means enter the kingdom of heaven.</a:t>
            </a:r>
            <a:r>
              <a:rPr lang="en-US" i="1" baseline="30000" dirty="0"/>
              <a:t> 4</a:t>
            </a:r>
            <a:r>
              <a:rPr lang="en-US" i="1" dirty="0"/>
              <a:t> Therefore whoever humbles himself as this little child is the greatest in the kingdom of heaven.”</a:t>
            </a:r>
          </a:p>
          <a:p>
            <a:pPr marL="171450" indent="-171450" algn="l">
              <a:lnSpc>
                <a:spcPct val="90000"/>
              </a:lnSpc>
              <a:buFont typeface="Arial" panose="020B0604020202020204" pitchFamily="34" charset="0"/>
              <a:buChar char="•"/>
            </a:pPr>
            <a:endParaRPr lang="en-US" b="1" i="1" dirty="0"/>
          </a:p>
          <a:p>
            <a:pPr marL="0" indent="0" algn="l">
              <a:lnSpc>
                <a:spcPct val="90000"/>
              </a:lnSpc>
              <a:buFont typeface="Arial" panose="020B0604020202020204" pitchFamily="34" charset="0"/>
              <a:buNone/>
            </a:pPr>
            <a:r>
              <a:rPr lang="en-US" b="1" i="0" dirty="0"/>
              <a:t>Why blessed?  “For theirs is the kingdom of heaven.”</a:t>
            </a:r>
          </a:p>
          <a:p>
            <a:pPr marL="0" indent="0" algn="l">
              <a:lnSpc>
                <a:spcPct val="90000"/>
              </a:lnSpc>
              <a:buFont typeface="Arial" panose="020B0604020202020204" pitchFamily="34" charset="0"/>
              <a:buNone/>
            </a:pPr>
            <a:endParaRPr lang="en-US" b="1" i="0" dirty="0"/>
          </a:p>
          <a:p>
            <a:pPr marL="0" indent="0" algn="l">
              <a:lnSpc>
                <a:spcPct val="90000"/>
              </a:lnSpc>
              <a:buFont typeface="Arial" panose="020B0604020202020204" pitchFamily="34" charset="0"/>
              <a:buNone/>
            </a:pPr>
            <a:r>
              <a:rPr lang="en-US" b="0" i="0" dirty="0"/>
              <a:t>“It is only the soul who recognizes his need for God that may be counted a citizen of the kingdom of heaven” (Kyle Pope, Commentary on Matthew)</a:t>
            </a:r>
          </a:p>
          <a:p>
            <a:pPr marL="401638" indent="-401638">
              <a:lnSpc>
                <a:spcPct val="90000"/>
              </a:lnSpc>
              <a:buFont typeface="Arial" panose="020B0604020202020204" pitchFamily="34" charset="0"/>
              <a:buChar char="•"/>
            </a:pPr>
            <a:endParaRPr lang="en-US" b="1" i="0" dirty="0"/>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222492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Arial" panose="020B0604020202020204" pitchFamily="34" charset="0"/>
              <a:buNone/>
            </a:pPr>
            <a:r>
              <a:rPr lang="en-US" altLang="en-US" b="1" dirty="0"/>
              <a:t>Mourning not virtuous in itself.  So, not all mourning leads to comfort.</a:t>
            </a:r>
          </a:p>
          <a:p>
            <a:pPr marL="171450" indent="-171450">
              <a:lnSpc>
                <a:spcPct val="90000"/>
              </a:lnSpc>
              <a:buFont typeface="Arial" panose="020B0604020202020204" pitchFamily="34" charset="0"/>
              <a:buChar char="•"/>
            </a:pPr>
            <a:r>
              <a:rPr lang="en-US" altLang="en-US" dirty="0"/>
              <a:t>Not like King Ahab who wept because Naboth would not sell to him his family heritage. (cf. 1 Kings 21:4)</a:t>
            </a:r>
          </a:p>
          <a:p>
            <a:pPr marL="171450" indent="-171450">
              <a:lnSpc>
                <a:spcPct val="90000"/>
              </a:lnSpc>
              <a:buFont typeface="Arial" panose="020B0604020202020204" pitchFamily="34" charset="0"/>
              <a:buChar char="•"/>
            </a:pPr>
            <a:r>
              <a:rPr lang="en-US" altLang="en-US" dirty="0"/>
              <a:t>Not like Judas who wept after selling his Lord for 30 pieces of silver (cf. Matt. 27:3-5)</a:t>
            </a:r>
          </a:p>
          <a:p>
            <a:pPr marL="0" indent="0">
              <a:lnSpc>
                <a:spcPct val="90000"/>
              </a:lnSpc>
              <a:buFont typeface="Arial" panose="020B0604020202020204" pitchFamily="34" charset="0"/>
              <a:buNone/>
            </a:pPr>
            <a:endParaRPr lang="en-US" altLang="en-US" dirty="0"/>
          </a:p>
          <a:p>
            <a:pPr marL="0" indent="0">
              <a:lnSpc>
                <a:spcPct val="90000"/>
              </a:lnSpc>
              <a:buFont typeface="Arial" panose="020B0604020202020204" pitchFamily="34" charset="0"/>
              <a:buNone/>
            </a:pPr>
            <a:r>
              <a:rPr lang="en-US" altLang="en-US" b="1" dirty="0"/>
              <a:t>It is the one who exhibits Godly sorrow </a:t>
            </a:r>
          </a:p>
          <a:p>
            <a:pPr marL="0" indent="0">
              <a:lnSpc>
                <a:spcPct val="90000"/>
              </a:lnSpc>
              <a:buFont typeface="Arial" panose="020B0604020202020204" pitchFamily="34" charset="0"/>
              <a:buNone/>
            </a:pPr>
            <a:endParaRPr lang="en-US" altLang="en-US" dirty="0"/>
          </a:p>
          <a:p>
            <a:pPr marL="0" indent="0">
              <a:lnSpc>
                <a:spcPct val="90000"/>
              </a:lnSpc>
              <a:buFont typeface="Arial" panose="020B0604020202020204" pitchFamily="34" charset="0"/>
              <a:buNone/>
            </a:pPr>
            <a:r>
              <a:rPr lang="en-US" altLang="en-US" dirty="0"/>
              <a:t>“Why should Christians mourn?  They mourn for the world which lies in the darkness of sin.  They mourn for the sins that mar their own lives.  They mourn for loved ones and members of their families out of Christ.  They mourn for the slain who have fallen in the encounter with the evil one.  They mourn from those sorrows and bereavements which are the common lot of all men.” (James Coffman)</a:t>
            </a:r>
          </a:p>
          <a:p>
            <a:pPr marL="0" indent="0">
              <a:lnSpc>
                <a:spcPct val="90000"/>
              </a:lnSpc>
              <a:buFont typeface="Arial" panose="020B0604020202020204" pitchFamily="34" charset="0"/>
              <a:buNone/>
            </a:pPr>
            <a:endParaRPr lang="en-US" altLang="en-US" b="1" dirty="0"/>
          </a:p>
          <a:p>
            <a:pPr marL="0" indent="0">
              <a:lnSpc>
                <a:spcPct val="90000"/>
              </a:lnSpc>
              <a:buFont typeface="Arial" panose="020B0604020202020204" pitchFamily="34" charset="0"/>
              <a:buNone/>
            </a:pPr>
            <a:r>
              <a:rPr lang="en-US" altLang="en-US" b="1" dirty="0"/>
              <a:t>(2 Corinthians 7:9-10), </a:t>
            </a:r>
            <a:r>
              <a:rPr lang="en-US" altLang="en-US" i="1" dirty="0"/>
              <a:t>“</a:t>
            </a:r>
            <a:r>
              <a:rPr lang="en-US" i="1" dirty="0"/>
              <a:t>Now I rejoice, not that you were made sorry, but that your sorrow led to repentance. For you were made sorry in a godly manner, that you might suffer loss from us in nothing.</a:t>
            </a:r>
            <a:r>
              <a:rPr lang="en-US" i="1" baseline="30000" dirty="0"/>
              <a:t> 10</a:t>
            </a:r>
            <a:r>
              <a:rPr lang="en-US" i="1" dirty="0"/>
              <a:t> For godly sorrow produces repentance leading to salvation, not to be regretted; but the sorrow of the world produces death.”</a:t>
            </a:r>
            <a:endParaRPr lang="en-US" altLang="en-US" i="1" dirty="0"/>
          </a:p>
          <a:p>
            <a:pPr marL="0" indent="0">
              <a:lnSpc>
                <a:spcPct val="90000"/>
              </a:lnSpc>
              <a:buFont typeface="Arial" panose="020B0604020202020204" pitchFamily="34" charset="0"/>
              <a:buNone/>
            </a:pPr>
            <a:endParaRPr lang="en-US" b="0" i="0" dirty="0"/>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208122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b="1" dirty="0"/>
              <a:t>Does not refer to cowardice or weakness.</a:t>
            </a:r>
          </a:p>
          <a:p>
            <a:pPr marL="171450" indent="-171450">
              <a:buFont typeface="Arial" panose="020B0604020202020204" pitchFamily="34" charset="0"/>
              <a:buChar char="•"/>
            </a:pPr>
            <a:r>
              <a:rPr lang="en-US" altLang="en-US" dirty="0"/>
              <a:t>Definition:  Meekness is the opposite of self-awareness</a:t>
            </a:r>
            <a:r>
              <a:rPr lang="en-US" altLang="en-US" dirty="0">
                <a:latin typeface="Times New Roman" panose="02020603050405020304" pitchFamily="18" charset="0"/>
              </a:rPr>
              <a:t>…</a:t>
            </a:r>
            <a:r>
              <a:rPr lang="en-US" altLang="en-US" dirty="0"/>
              <a:t> it is not occupied with self.)</a:t>
            </a:r>
          </a:p>
          <a:p>
            <a:pPr marL="171450" indent="-171450">
              <a:buFont typeface="Arial" panose="020B0604020202020204" pitchFamily="34" charset="0"/>
              <a:buChar char="•"/>
            </a:pPr>
            <a:r>
              <a:rPr lang="en-US" altLang="en-US" b="1" dirty="0"/>
              <a:t>Meekness is behind a willingness to take wrong patiently </a:t>
            </a:r>
          </a:p>
          <a:p>
            <a:pPr marL="0" indent="0">
              <a:buFont typeface="Arial" panose="020B0604020202020204" pitchFamily="34" charset="0"/>
              <a:buNone/>
            </a:pPr>
            <a:r>
              <a:rPr lang="en-US" altLang="en-US" b="1" dirty="0"/>
              <a:t>(1 Peter 2:19-20), </a:t>
            </a:r>
            <a:r>
              <a:rPr lang="en-US" altLang="en-US" i="1" dirty="0"/>
              <a:t>“</a:t>
            </a:r>
            <a:r>
              <a:rPr lang="en-US" i="1" dirty="0"/>
              <a:t>For this is commendable, if because of conscience toward God one endures grief, suffering wrongfully.</a:t>
            </a:r>
            <a:r>
              <a:rPr lang="en-US" i="1" baseline="30000" dirty="0"/>
              <a:t> 20</a:t>
            </a:r>
            <a:r>
              <a:rPr lang="en-US" i="1" dirty="0"/>
              <a:t> For what credit is it if, when you are beaten for your faults, you take it patiently? But when you do good and suffer, if you take it patiently, this is commendable before God.”</a:t>
            </a:r>
            <a:endParaRPr lang="en-US" altLang="en-US" i="1" dirty="0"/>
          </a:p>
          <a:p>
            <a:pPr marL="171450" indent="-171450">
              <a:buFont typeface="Arial" panose="020B0604020202020204" pitchFamily="34" charset="0"/>
              <a:buChar char="•"/>
            </a:pPr>
            <a:r>
              <a:rPr lang="en-US" altLang="en-US" b="1" dirty="0"/>
              <a:t>Meekness is behind a gentleness in dealing with others</a:t>
            </a:r>
          </a:p>
          <a:p>
            <a:pPr marL="0" indent="0">
              <a:buFont typeface="Arial" panose="020B0604020202020204" pitchFamily="34" charset="0"/>
              <a:buNone/>
            </a:pPr>
            <a:r>
              <a:rPr lang="en-US" altLang="en-US" b="1" dirty="0"/>
              <a:t>(1 Corinthians 4:2), [It was how Paul preferred to deal with the Corinthians], </a:t>
            </a:r>
            <a:r>
              <a:rPr lang="en-US" altLang="en-US" i="1" dirty="0"/>
              <a:t>“</a:t>
            </a:r>
            <a:r>
              <a:rPr lang="en-US" i="1" dirty="0"/>
              <a:t>What do you want? Shall I come to you with a rod, or in love and a spirit of gentleness?”</a:t>
            </a:r>
            <a:endParaRPr lang="en-US" altLang="en-US" i="1" dirty="0"/>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b="1" i="1" dirty="0"/>
              <a:t>“They shall inherit the earth”</a:t>
            </a:r>
          </a:p>
          <a:p>
            <a:pPr marL="0" indent="0">
              <a:buFont typeface="Arial" panose="020B0604020202020204" pitchFamily="34" charset="0"/>
              <a:buNone/>
            </a:pPr>
            <a:r>
              <a:rPr lang="en-US" altLang="en-US" b="0" i="0" dirty="0"/>
              <a:t>A Parallel with the first promise – </a:t>
            </a:r>
            <a:r>
              <a:rPr lang="en-US" altLang="en-US" b="0" i="1" dirty="0"/>
              <a:t>“theirs is the kingdom of heaven”</a:t>
            </a:r>
          </a:p>
          <a:p>
            <a:pPr marL="171450" indent="-171450">
              <a:buFont typeface="Arial" panose="020B0604020202020204" pitchFamily="34" charset="0"/>
              <a:buChar char="•"/>
            </a:pPr>
            <a:r>
              <a:rPr lang="en-US" altLang="en-US" b="1" i="0" dirty="0"/>
              <a:t>Consider the promise of God in Psalms</a:t>
            </a:r>
          </a:p>
          <a:p>
            <a:pPr marL="0" indent="0">
              <a:buFont typeface="Arial" panose="020B0604020202020204" pitchFamily="34" charset="0"/>
              <a:buNone/>
            </a:pPr>
            <a:r>
              <a:rPr lang="en-US" altLang="en-US" b="1" i="0" dirty="0"/>
              <a:t>(Psalm 37:29), </a:t>
            </a:r>
            <a:r>
              <a:rPr lang="en-US" altLang="en-US" b="0" i="1" dirty="0"/>
              <a:t>“</a:t>
            </a:r>
            <a:r>
              <a:rPr lang="en-US" b="0" i="1" dirty="0"/>
              <a:t>The righteous shall inherit the land, And dwell in it forever.”</a:t>
            </a:r>
          </a:p>
          <a:p>
            <a:pPr marL="171450" indent="-171450">
              <a:buFont typeface="Arial" panose="020B0604020202020204" pitchFamily="34" charset="0"/>
              <a:buChar char="•"/>
            </a:pPr>
            <a:r>
              <a:rPr lang="en-US" altLang="en-US" b="1" i="0" dirty="0"/>
              <a:t>A reference to an eternal reward</a:t>
            </a:r>
          </a:p>
          <a:p>
            <a:pPr marL="0" indent="0">
              <a:buFont typeface="Arial" panose="020B0604020202020204" pitchFamily="34" charset="0"/>
              <a:buNone/>
            </a:pPr>
            <a:r>
              <a:rPr lang="en-US" altLang="en-US" b="1" i="0" dirty="0"/>
              <a:t>(Revelation 21:1), “</a:t>
            </a:r>
            <a:r>
              <a:rPr lang="en-US" i="0" dirty="0"/>
              <a:t>Now I saw a new heaven and a new earth, for the first heaven and the first earth had passed away.”</a:t>
            </a:r>
            <a:endParaRPr lang="en-US" altLang="en-US" b="1" i="0" dirty="0"/>
          </a:p>
          <a:p>
            <a:pPr marL="0" indent="0">
              <a:buFont typeface="Arial" panose="020B0604020202020204" pitchFamily="34" charset="0"/>
              <a:buNone/>
            </a:pPr>
            <a:endParaRPr lang="en-US" alt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350037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Arial" panose="020B0604020202020204" pitchFamily="34" charset="0"/>
              <a:buNone/>
            </a:pPr>
            <a:r>
              <a:rPr lang="en-US" altLang="en-US" b="1" dirty="0"/>
              <a:t>As babes in Christ, we are to </a:t>
            </a:r>
            <a:r>
              <a:rPr lang="en-US" altLang="en-US" i="1" dirty="0">
                <a:latin typeface="Times New Roman" panose="02020603050405020304" pitchFamily="18" charset="0"/>
              </a:rPr>
              <a:t>“</a:t>
            </a:r>
            <a:r>
              <a:rPr lang="en-US" altLang="en-US" i="1" dirty="0"/>
              <a:t>desire the pure milk of the word, that you may grow thereby, if indeed you have tasted that the Lord is gracious</a:t>
            </a:r>
            <a:r>
              <a:rPr lang="en-US" altLang="en-US" i="1" dirty="0">
                <a:latin typeface="Times New Roman" panose="02020603050405020304" pitchFamily="18" charset="0"/>
              </a:rPr>
              <a:t>”</a:t>
            </a:r>
            <a:r>
              <a:rPr lang="en-US" altLang="en-US" i="1" dirty="0"/>
              <a:t> </a:t>
            </a:r>
            <a:r>
              <a:rPr lang="en-US" altLang="en-US" b="1" i="0" dirty="0"/>
              <a:t>(1 Peter 2:2-3)</a:t>
            </a:r>
          </a:p>
          <a:p>
            <a:pPr marL="0" indent="0">
              <a:lnSpc>
                <a:spcPct val="90000"/>
              </a:lnSpc>
              <a:buFont typeface="Arial" panose="020B0604020202020204" pitchFamily="34" charset="0"/>
              <a:buNone/>
            </a:pPr>
            <a:endParaRPr lang="en-US" altLang="en-US" b="1" i="0" dirty="0"/>
          </a:p>
          <a:p>
            <a:pPr marL="171450" indent="-171450">
              <a:lnSpc>
                <a:spcPct val="90000"/>
              </a:lnSpc>
              <a:buFont typeface="Arial" panose="020B0604020202020204" pitchFamily="34" charset="0"/>
              <a:buChar char="•"/>
            </a:pPr>
            <a:r>
              <a:rPr lang="en-US" altLang="en-US" b="1" dirty="0"/>
              <a:t>Milk is not enough:  </a:t>
            </a:r>
          </a:p>
          <a:p>
            <a:pPr marL="0" indent="0">
              <a:lnSpc>
                <a:spcPct val="90000"/>
              </a:lnSpc>
              <a:buFont typeface="Arial" panose="020B0604020202020204" pitchFamily="34" charset="0"/>
              <a:buNone/>
            </a:pPr>
            <a:r>
              <a:rPr lang="en-US" altLang="en-US" b="1" dirty="0">
                <a:latin typeface="Times New Roman" panose="02020603050405020304" pitchFamily="18" charset="0"/>
              </a:rPr>
              <a:t>(Hebrews 5:14), </a:t>
            </a:r>
            <a:r>
              <a:rPr lang="en-US" altLang="en-US" i="1" dirty="0">
                <a:latin typeface="Times New Roman" panose="02020603050405020304" pitchFamily="18" charset="0"/>
              </a:rPr>
              <a:t>“</a:t>
            </a:r>
            <a:r>
              <a:rPr lang="en-US" altLang="en-US" i="1" dirty="0"/>
              <a:t>But solid food belongs to those who are of full age, that is, those who by reason of use have their senses exercised to discern both good and evil.</a:t>
            </a:r>
            <a:r>
              <a:rPr lang="en-US" altLang="en-US" i="1" dirty="0">
                <a:latin typeface="Times New Roman" panose="02020603050405020304" pitchFamily="18" charset="0"/>
              </a:rPr>
              <a:t>”</a:t>
            </a:r>
          </a:p>
          <a:p>
            <a:pPr marL="0" indent="0">
              <a:lnSpc>
                <a:spcPct val="90000"/>
              </a:lnSpc>
              <a:buFont typeface="Arial" panose="020B0604020202020204" pitchFamily="34" charset="0"/>
              <a:buNone/>
            </a:pPr>
            <a:endParaRPr lang="en-US" altLang="en-US" i="1" dirty="0">
              <a:latin typeface="Times New Roman" panose="02020603050405020304" pitchFamily="18" charset="0"/>
            </a:endParaRPr>
          </a:p>
          <a:p>
            <a:pPr marL="171450" indent="-171450">
              <a:lnSpc>
                <a:spcPct val="90000"/>
              </a:lnSpc>
              <a:buFont typeface="Arial" panose="020B0604020202020204" pitchFamily="34" charset="0"/>
              <a:buChar char="•"/>
            </a:pPr>
            <a:r>
              <a:rPr lang="en-US" altLang="en-US" b="1" dirty="0"/>
              <a:t>The promise of being filled is seen in the Christ!</a:t>
            </a:r>
          </a:p>
          <a:p>
            <a:pPr marL="0" indent="0">
              <a:lnSpc>
                <a:spcPct val="90000"/>
              </a:lnSpc>
              <a:buFont typeface="Arial" panose="020B0604020202020204" pitchFamily="34" charset="0"/>
              <a:buNone/>
            </a:pPr>
            <a:r>
              <a:rPr lang="en-US" altLang="en-US" b="1" dirty="0"/>
              <a:t>(John 6:32-35), </a:t>
            </a:r>
            <a:r>
              <a:rPr lang="en-US" altLang="en-US" i="1" dirty="0"/>
              <a:t>“</a:t>
            </a:r>
            <a:r>
              <a:rPr lang="en-US" i="1" dirty="0"/>
              <a:t>Then Jesus said to them, “Most assuredly, I say to you, Moses did not give you the bread from heaven, but My Father gives you the true bread from heaven.</a:t>
            </a:r>
            <a:r>
              <a:rPr lang="en-US" i="1" baseline="30000" dirty="0"/>
              <a:t> 33</a:t>
            </a:r>
            <a:r>
              <a:rPr lang="en-US" i="1" dirty="0"/>
              <a:t> For the bread of God is He who comes down from heaven and gives life to the world.”  </a:t>
            </a:r>
            <a:r>
              <a:rPr lang="en-US" i="1" baseline="30000" dirty="0"/>
              <a:t>34</a:t>
            </a:r>
            <a:r>
              <a:rPr lang="en-US" i="1" dirty="0"/>
              <a:t> Then they said to Him, “Lord, give us this bread always.”  </a:t>
            </a:r>
            <a:r>
              <a:rPr lang="en-US" i="1" baseline="30000" dirty="0"/>
              <a:t>35</a:t>
            </a:r>
            <a:r>
              <a:rPr lang="en-US" i="1" dirty="0"/>
              <a:t> And Jesus said to them, “I am the bread of life. He who comes to Me shall never hunger, and he who believes in Me shall never thirst.”</a:t>
            </a:r>
            <a:endParaRPr lang="en-US" altLang="en-US" i="1" dirty="0"/>
          </a:p>
          <a:p>
            <a:pPr marL="0" indent="0">
              <a:lnSpc>
                <a:spcPct val="90000"/>
              </a:lnSpc>
              <a:buFont typeface="Arial" panose="020B0604020202020204" pitchFamily="34" charset="0"/>
              <a:buNone/>
            </a:pPr>
            <a:endParaRPr lang="en-US" b="0" i="0" dirty="0"/>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229987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Definition:  </a:t>
            </a:r>
            <a:r>
              <a:rPr lang="en-US" altLang="en-US" dirty="0">
                <a:latin typeface="Times New Roman" panose="02020603050405020304" pitchFamily="18" charset="0"/>
              </a:rPr>
              <a:t>“</a:t>
            </a:r>
            <a:r>
              <a:rPr lang="en-US" altLang="en-US" dirty="0"/>
              <a:t>An outward manifestation of pity, sympathy and compassion.</a:t>
            </a:r>
            <a:r>
              <a:rPr lang="en-US" altLang="en-US" dirty="0">
                <a:latin typeface="Times New Roman" panose="02020603050405020304" pitchFamily="18" charset="0"/>
              </a:rPr>
              <a:t>”</a:t>
            </a:r>
          </a:p>
          <a:p>
            <a:pPr marL="0" indent="0">
              <a:buFont typeface="Arial" panose="020B0604020202020204" pitchFamily="34" charset="0"/>
              <a:buNone/>
            </a:pPr>
            <a:r>
              <a:rPr lang="en-US" altLang="en-US" b="1" dirty="0"/>
              <a:t>Imitate God:</a:t>
            </a:r>
          </a:p>
          <a:p>
            <a:pPr marL="0" indent="0">
              <a:buFont typeface="Arial" panose="020B0604020202020204" pitchFamily="34" charset="0"/>
              <a:buNone/>
            </a:pPr>
            <a:r>
              <a:rPr lang="en-US" altLang="en-US" b="1" dirty="0"/>
              <a:t>(Hebrews 8:12), </a:t>
            </a:r>
            <a:r>
              <a:rPr lang="en-US" altLang="en-US" dirty="0"/>
              <a:t>“I will be merciful to their unrighteousness, and their sins and their lawless deeds I will remember no more</a:t>
            </a:r>
            <a:r>
              <a:rPr lang="en-US" altLang="en-US" dirty="0">
                <a:latin typeface="Times New Roman" panose="02020603050405020304" pitchFamily="18" charset="0"/>
              </a:rPr>
              <a:t>”</a:t>
            </a:r>
            <a:endParaRPr lang="en-US" altLang="en-US" dirty="0"/>
          </a:p>
          <a:p>
            <a:pPr marL="171450" indent="-171450">
              <a:buFont typeface="Arial" panose="020B0604020202020204" pitchFamily="34" charset="0"/>
              <a:buChar char="•"/>
            </a:pPr>
            <a:r>
              <a:rPr lang="en-US" altLang="en-US" b="1" dirty="0"/>
              <a:t>If we are merciful to others, we too will obtain mercy from God </a:t>
            </a:r>
          </a:p>
          <a:p>
            <a:pPr marL="0" indent="0">
              <a:buFont typeface="Arial" panose="020B0604020202020204" pitchFamily="34" charset="0"/>
              <a:buNone/>
            </a:pPr>
            <a:r>
              <a:rPr lang="en-US" altLang="en-US" b="1" dirty="0"/>
              <a:t>(Matthew 6:14-15)</a:t>
            </a:r>
            <a:r>
              <a:rPr lang="en-US" altLang="en-US" b="1" i="0" dirty="0"/>
              <a:t>, </a:t>
            </a:r>
            <a:r>
              <a:rPr lang="en-US" altLang="en-US" b="0" i="1" dirty="0"/>
              <a:t>“</a:t>
            </a:r>
            <a:r>
              <a:rPr lang="en-US" i="1" dirty="0"/>
              <a:t>For if you forgive men their trespasses, your heavenly Father will also forgive you.</a:t>
            </a:r>
            <a:r>
              <a:rPr lang="en-US" i="1" baseline="30000" dirty="0"/>
              <a:t> 15</a:t>
            </a:r>
            <a:r>
              <a:rPr lang="en-US" i="1" dirty="0"/>
              <a:t> But if you do not forgive men their trespasses, neither will your Father forgive your trespasses.”</a:t>
            </a:r>
            <a:endParaRPr lang="en-US" altLang="en-US" i="1" dirty="0"/>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425463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1" dirty="0"/>
              <a:t>Control the heart, and you control the man. </a:t>
            </a:r>
          </a:p>
          <a:p>
            <a:pPr marL="171450" indent="-171450">
              <a:buFont typeface="Arial" panose="020B0604020202020204" pitchFamily="34" charset="0"/>
              <a:buChar char="•"/>
            </a:pPr>
            <a:r>
              <a:rPr lang="en-US" altLang="en-US" b="1" dirty="0">
                <a:latin typeface="Times New Roman" panose="02020603050405020304" pitchFamily="18" charset="0"/>
              </a:rPr>
              <a:t>(Acts 15:8-9), [Peter, mentioning Cornelius, and the Gentiles inclusion in the kingdom], </a:t>
            </a:r>
            <a:r>
              <a:rPr lang="en-US" altLang="en-US" i="1" dirty="0">
                <a:latin typeface="Times New Roman" panose="02020603050405020304" pitchFamily="18" charset="0"/>
              </a:rPr>
              <a:t>“</a:t>
            </a:r>
            <a:r>
              <a:rPr lang="en-US" altLang="en-US" i="1" dirty="0"/>
              <a:t>So God, who knows the heart, </a:t>
            </a:r>
            <a:r>
              <a:rPr lang="en-US" i="1" dirty="0"/>
              <a:t>acknowledged them by giving them the Holy Spirit, just as He did to us,</a:t>
            </a:r>
            <a:r>
              <a:rPr lang="en-US" i="1" baseline="30000" dirty="0"/>
              <a:t> 9</a:t>
            </a:r>
            <a:r>
              <a:rPr lang="en-US" i="1" dirty="0"/>
              <a:t> and </a:t>
            </a:r>
            <a:r>
              <a:rPr lang="en-US" altLang="en-US" i="1" dirty="0"/>
              <a:t>made no distinction between us and them, purifying their hearts by faith.</a:t>
            </a:r>
            <a:r>
              <a:rPr lang="en-US" altLang="en-US" i="1" dirty="0">
                <a:latin typeface="Times New Roman" panose="02020603050405020304" pitchFamily="18" charset="0"/>
              </a:rPr>
              <a:t>”</a:t>
            </a:r>
          </a:p>
          <a:p>
            <a:pPr marL="0" indent="0">
              <a:buFont typeface="Arial" panose="020B0604020202020204" pitchFamily="34" charset="0"/>
              <a:buNone/>
            </a:pPr>
            <a:endParaRPr lang="en-US" altLang="en-US" i="1" dirty="0">
              <a:latin typeface="Times New Roman" panose="02020603050405020304" pitchFamily="18" charset="0"/>
            </a:endParaRPr>
          </a:p>
          <a:p>
            <a:pPr marL="171450" indent="-171450">
              <a:buFont typeface="Arial" panose="020B0604020202020204" pitchFamily="34" charset="0"/>
              <a:buChar char="•"/>
            </a:pPr>
            <a:r>
              <a:rPr lang="en-US" altLang="en-US" b="1" dirty="0"/>
              <a:t>Indicates a heart singularly devoted to God! (such devotion will lead to moral purity)</a:t>
            </a:r>
          </a:p>
          <a:p>
            <a:pPr marL="0" indent="0">
              <a:buFont typeface="Arial" panose="020B0604020202020204" pitchFamily="34" charset="0"/>
              <a:buNone/>
            </a:pPr>
            <a:r>
              <a:rPr lang="en-US" altLang="en-US" b="1" dirty="0"/>
              <a:t>(James 4:8), </a:t>
            </a:r>
            <a:r>
              <a:rPr lang="en-US" altLang="en-US" i="1" dirty="0"/>
              <a:t>“</a:t>
            </a:r>
            <a:r>
              <a:rPr lang="en-US" i="1" dirty="0"/>
              <a:t>Draw near to God and He will draw near to you. Cleanse your hands, you sinners; and purify your hearts, you double-minded.”</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b="1" dirty="0"/>
              <a:t>(2 Corinthians 7:1), </a:t>
            </a:r>
            <a:r>
              <a:rPr lang="en-US" altLang="en-US" i="1" dirty="0"/>
              <a:t>“</a:t>
            </a:r>
            <a:r>
              <a:rPr lang="en-US" i="1" dirty="0"/>
              <a:t>Therefore, having these promises, beloved, let us cleanse ourselves from all filthiness of the flesh and spirit, perfecting holiness in the fear of God.”</a:t>
            </a:r>
            <a:r>
              <a:rPr lang="en-US" altLang="en-US" i="1" dirty="0"/>
              <a:t> </a:t>
            </a:r>
            <a:endParaRPr lang="en-US" altLang="en-US" b="0" i="0" dirty="0"/>
          </a:p>
          <a:p>
            <a:pPr marL="0" indent="0">
              <a:buFont typeface="Arial" panose="020B0604020202020204" pitchFamily="34" charset="0"/>
              <a:buNone/>
            </a:pPr>
            <a:endParaRPr lang="en-US" altLang="en-US" b="0" i="0" dirty="0"/>
          </a:p>
          <a:p>
            <a:pPr marL="0" indent="0">
              <a:buFont typeface="Arial" panose="020B0604020202020204" pitchFamily="34" charset="0"/>
              <a:buNone/>
            </a:pPr>
            <a:r>
              <a:rPr lang="en-US" altLang="en-US" b="1" i="1" dirty="0"/>
              <a:t>“For they shall see God”</a:t>
            </a:r>
          </a:p>
          <a:p>
            <a:pPr marL="171450" indent="-171450">
              <a:buFont typeface="Arial" panose="020B0604020202020204" pitchFamily="34" charset="0"/>
              <a:buChar char="•"/>
            </a:pPr>
            <a:r>
              <a:rPr lang="en-US" altLang="en-US" b="0" i="0" dirty="0"/>
              <a:t>The pure in heart see God in his revelation, and one day shall see the fullness of His glory (Kyle Pope)</a:t>
            </a:r>
          </a:p>
          <a:p>
            <a:pPr marL="0" indent="0">
              <a:buFont typeface="Arial" panose="020B0604020202020204" pitchFamily="34" charset="0"/>
              <a:buNone/>
            </a:pPr>
            <a:r>
              <a:rPr lang="en-US" altLang="en-US" b="1" i="0" dirty="0"/>
              <a:t>(1 John 3:2-3), </a:t>
            </a:r>
            <a:r>
              <a:rPr lang="en-US" altLang="en-US" b="0" i="1" dirty="0"/>
              <a:t>“</a:t>
            </a:r>
            <a:r>
              <a:rPr lang="en-US" i="1" dirty="0"/>
              <a:t>Beloved, now we are children of God; and it has not yet been revealed what we shall be, but we know that when He is revealed, we shall be like Him, for we shall see Him as He is.</a:t>
            </a:r>
            <a:r>
              <a:rPr lang="en-US" i="1" baseline="30000" dirty="0"/>
              <a:t> 3</a:t>
            </a:r>
            <a:r>
              <a:rPr lang="en-US" i="1" dirty="0"/>
              <a:t> And everyone who has this hope in Him purifies himself, just as He is pure.”</a:t>
            </a:r>
            <a:endParaRPr lang="en-US" altLang="en-US" i="1" dirty="0"/>
          </a:p>
        </p:txBody>
      </p:sp>
      <p:sp>
        <p:nvSpPr>
          <p:cNvPr id="4" name="Slide Number Placeholder 3"/>
          <p:cNvSpPr>
            <a:spLocks noGrp="1"/>
          </p:cNvSpPr>
          <p:nvPr>
            <p:ph type="sldNum" sz="quarter" idx="10"/>
          </p:nvPr>
        </p:nvSpPr>
        <p:spPr/>
        <p:txBody>
          <a:bodyPr/>
          <a:lstStyle/>
          <a:p>
            <a:fld id="{A974935B-E823-4A8A-94E1-DE1133B34292}" type="slidenum">
              <a:rPr lang="en-US" smtClean="0"/>
              <a:t>7</a:t>
            </a:fld>
            <a:endParaRPr lang="en-US"/>
          </a:p>
        </p:txBody>
      </p:sp>
    </p:spTree>
    <p:extLst>
      <p:ext uri="{BB962C8B-B14F-4D97-AF65-F5344CB8AC3E}">
        <p14:creationId xmlns:p14="http://schemas.microsoft.com/office/powerpoint/2010/main" val="13089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Disciples should emulate their Lord who was called </a:t>
            </a:r>
            <a:r>
              <a:rPr lang="en-US" altLang="en-US" i="1" dirty="0">
                <a:latin typeface="Times New Roman" panose="02020603050405020304" pitchFamily="18" charset="0"/>
              </a:rPr>
              <a:t>“</a:t>
            </a:r>
            <a:r>
              <a:rPr lang="en-US" altLang="en-US" i="1" dirty="0"/>
              <a:t>Prince of Peace</a:t>
            </a:r>
            <a:r>
              <a:rPr lang="en-US" altLang="en-US" i="1" dirty="0">
                <a:latin typeface="Times New Roman" panose="02020603050405020304" pitchFamily="18" charset="0"/>
              </a:rPr>
              <a:t>”</a:t>
            </a:r>
            <a:r>
              <a:rPr lang="en-US" altLang="en-US" i="1" dirty="0"/>
              <a:t> </a:t>
            </a:r>
            <a:r>
              <a:rPr lang="en-US" altLang="en-US" b="1" dirty="0"/>
              <a:t>(Isaiah 9:6)</a:t>
            </a:r>
          </a:p>
          <a:p>
            <a:pPr marL="171450" indent="-171450">
              <a:buFont typeface="Arial" panose="020B0604020202020204" pitchFamily="34" charset="0"/>
              <a:buChar char="•"/>
            </a:pPr>
            <a:r>
              <a:rPr lang="en-US" altLang="en-US" b="1" dirty="0"/>
              <a:t>Of course, we do not speak of a compromising peace. </a:t>
            </a:r>
          </a:p>
          <a:p>
            <a:pPr marL="171450" indent="-171450">
              <a:buFont typeface="Arial" panose="020B0604020202020204" pitchFamily="34" charset="0"/>
              <a:buChar char="•"/>
            </a:pPr>
            <a:r>
              <a:rPr lang="en-US" altLang="en-US" b="1" dirty="0"/>
              <a:t>(Jeremiah 6:14), [The false priests and prophets], </a:t>
            </a:r>
            <a:r>
              <a:rPr lang="en-US" altLang="en-US" i="1" dirty="0"/>
              <a:t>“Saying, </a:t>
            </a:r>
            <a:r>
              <a:rPr lang="en-US" altLang="en-US" i="1" dirty="0">
                <a:latin typeface="Times New Roman" panose="02020603050405020304" pitchFamily="18" charset="0"/>
              </a:rPr>
              <a:t>‘</a:t>
            </a:r>
            <a:r>
              <a:rPr lang="en-US" altLang="en-US" i="1" dirty="0"/>
              <a:t>Peace, peace!</a:t>
            </a:r>
            <a:r>
              <a:rPr lang="en-US" altLang="en-US" i="1" dirty="0">
                <a:latin typeface="Times New Roman" panose="02020603050405020304" pitchFamily="18" charset="0"/>
              </a:rPr>
              <a:t>’</a:t>
            </a:r>
            <a:r>
              <a:rPr lang="en-US" altLang="en-US" i="1" dirty="0"/>
              <a:t>, When there is no peace.</a:t>
            </a:r>
            <a:r>
              <a:rPr lang="en-US" altLang="en-US" i="1" dirty="0">
                <a:latin typeface="Times New Roman" panose="02020603050405020304" pitchFamily="18" charset="0"/>
              </a:rPr>
              <a:t>”</a:t>
            </a:r>
          </a:p>
          <a:p>
            <a:pPr marL="171450" indent="-171450">
              <a:buFont typeface="Arial" panose="020B0604020202020204" pitchFamily="34" charset="0"/>
              <a:buChar char="•"/>
            </a:pPr>
            <a:endParaRPr lang="en-US" altLang="en-US" i="1" dirty="0">
              <a:latin typeface="Times New Roman" panose="02020603050405020304" pitchFamily="18" charset="0"/>
            </a:endParaRPr>
          </a:p>
          <a:p>
            <a:pPr marL="171450" indent="-171450">
              <a:buFont typeface="Arial" panose="020B0604020202020204" pitchFamily="34" charset="0"/>
              <a:buChar char="•"/>
            </a:pPr>
            <a:r>
              <a:rPr lang="en-US" altLang="en-US" b="1" dirty="0"/>
              <a:t>Whenever possible, as the sons of God, we must be at peace with all men </a:t>
            </a:r>
          </a:p>
          <a:p>
            <a:pPr marL="0" indent="0">
              <a:buFont typeface="Arial" panose="020B0604020202020204" pitchFamily="34" charset="0"/>
              <a:buNone/>
            </a:pPr>
            <a:r>
              <a:rPr lang="en-US" altLang="en-US" b="1" dirty="0"/>
              <a:t>(Romans 12:17-21), </a:t>
            </a:r>
            <a:r>
              <a:rPr lang="en-US" altLang="en-US" dirty="0"/>
              <a:t>“</a:t>
            </a:r>
            <a:r>
              <a:rPr lang="en-US" i="1" dirty="0"/>
              <a:t>Repay no one evil for evil. Have regard for good things in the sight of all men.</a:t>
            </a:r>
            <a:r>
              <a:rPr lang="en-US" i="1" baseline="30000" dirty="0"/>
              <a:t> 18</a:t>
            </a:r>
            <a:r>
              <a:rPr lang="en-US" i="1" dirty="0"/>
              <a:t> If it is possible, as much as depends on you, live peaceably with all men.</a:t>
            </a:r>
            <a:r>
              <a:rPr lang="en-US" i="1" baseline="30000" dirty="0"/>
              <a:t> 19</a:t>
            </a:r>
            <a:r>
              <a:rPr lang="en-US" i="1" dirty="0"/>
              <a:t> Beloved, do not avenge yourselves, but rather give place to wrath; for it is written, “Vengeance is Mine, I will repay,” says the Lord.</a:t>
            </a:r>
            <a:r>
              <a:rPr lang="en-US" i="1" baseline="30000" dirty="0"/>
              <a:t> 20</a:t>
            </a:r>
            <a:r>
              <a:rPr lang="en-US" i="1" dirty="0"/>
              <a:t> Therefore “If your enemy is hungry, feed him; If he is thirsty, give him a drink; For in so doing you will heap coals of fire on his head.” </a:t>
            </a:r>
            <a:r>
              <a:rPr lang="en-US" i="1" baseline="30000" dirty="0"/>
              <a:t>21</a:t>
            </a:r>
            <a:r>
              <a:rPr lang="en-US" i="1" dirty="0"/>
              <a:t> Do not be overcome by evil, but overcome evil with good.”</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b="1" dirty="0"/>
              <a:t>(Romans 14:19), [Regarding Christian relationships, especially],  </a:t>
            </a:r>
            <a:r>
              <a:rPr lang="en-US" altLang="en-US" i="1" dirty="0"/>
              <a:t>“</a:t>
            </a:r>
            <a:r>
              <a:rPr lang="en-US" i="1" dirty="0"/>
              <a:t>Therefore let us pursue the things which make for peace and the things by which one may edify another.”</a:t>
            </a:r>
            <a:endParaRPr lang="en-US" altLang="en-US" i="1" dirty="0"/>
          </a:p>
          <a:p>
            <a:pPr marL="0" indent="0">
              <a:lnSpc>
                <a:spcPct val="90000"/>
              </a:lnSpc>
              <a:buFont typeface="Arial" panose="020B0604020202020204" pitchFamily="34" charset="0"/>
              <a:buNone/>
            </a:pPr>
            <a:endParaRPr lang="en-US" b="0" i="0" dirty="0"/>
          </a:p>
        </p:txBody>
      </p:sp>
      <p:sp>
        <p:nvSpPr>
          <p:cNvPr id="4" name="Slide Number Placeholder 3"/>
          <p:cNvSpPr>
            <a:spLocks noGrp="1"/>
          </p:cNvSpPr>
          <p:nvPr>
            <p:ph type="sldNum" sz="quarter" idx="10"/>
          </p:nvPr>
        </p:nvSpPr>
        <p:spPr/>
        <p:txBody>
          <a:bodyPr/>
          <a:lstStyle/>
          <a:p>
            <a:fld id="{A974935B-E823-4A8A-94E1-DE1133B34292}" type="slidenum">
              <a:rPr lang="en-US" smtClean="0"/>
              <a:t>8</a:t>
            </a:fld>
            <a:endParaRPr lang="en-US"/>
          </a:p>
        </p:txBody>
      </p:sp>
    </p:spTree>
    <p:extLst>
      <p:ext uri="{BB962C8B-B14F-4D97-AF65-F5344CB8AC3E}">
        <p14:creationId xmlns:p14="http://schemas.microsoft.com/office/powerpoint/2010/main" val="158021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buFont typeface="Arial" panose="020B0604020202020204" pitchFamily="34" charset="0"/>
              <a:buChar char="•"/>
            </a:pPr>
            <a:r>
              <a:rPr lang="en-US" altLang="en-US" b="1" dirty="0"/>
              <a:t>No blessing on those who suffer because they have done wrong, </a:t>
            </a:r>
          </a:p>
          <a:p>
            <a:pPr marL="171450" indent="-171450">
              <a:lnSpc>
                <a:spcPct val="90000"/>
              </a:lnSpc>
              <a:buFont typeface="Arial" panose="020B0604020202020204" pitchFamily="34" charset="0"/>
              <a:buChar char="•"/>
            </a:pPr>
            <a:r>
              <a:rPr lang="en-US" altLang="en-US" b="1" dirty="0">
                <a:latin typeface="Times New Roman" panose="02020603050405020304" pitchFamily="18" charset="0"/>
              </a:rPr>
              <a:t>(1 Peter 4:15), </a:t>
            </a:r>
            <a:r>
              <a:rPr lang="en-US" altLang="en-US" i="1" dirty="0">
                <a:latin typeface="Times New Roman" panose="02020603050405020304" pitchFamily="18" charset="0"/>
              </a:rPr>
              <a:t>“</a:t>
            </a:r>
            <a:r>
              <a:rPr lang="en-US" altLang="en-US" i="1" dirty="0"/>
              <a:t>But let none of you suffer as a murderer, a thief, an evildoer, or as a busybody in other people's matters</a:t>
            </a:r>
            <a:r>
              <a:rPr lang="en-US" altLang="en-US" i="1" dirty="0">
                <a:latin typeface="Times New Roman" panose="02020603050405020304" pitchFamily="18" charset="0"/>
              </a:rPr>
              <a:t>.”</a:t>
            </a:r>
            <a:endParaRPr lang="en-US" altLang="en-US" i="1" dirty="0"/>
          </a:p>
          <a:p>
            <a:pPr marL="171450" indent="-171450">
              <a:lnSpc>
                <a:spcPct val="90000"/>
              </a:lnSpc>
              <a:buFont typeface="Arial" panose="020B0604020202020204" pitchFamily="34" charset="0"/>
              <a:buChar char="•"/>
            </a:pPr>
            <a:r>
              <a:rPr lang="en-US" altLang="en-US" b="1" dirty="0"/>
              <a:t>Persecution for Christ is laudable, </a:t>
            </a:r>
          </a:p>
          <a:p>
            <a:pPr marL="171450" indent="-171450">
              <a:lnSpc>
                <a:spcPct val="90000"/>
              </a:lnSpc>
              <a:buFont typeface="Arial" panose="020B0604020202020204" pitchFamily="34" charset="0"/>
              <a:buChar char="•"/>
            </a:pPr>
            <a:r>
              <a:rPr lang="en-US" altLang="en-US" b="1" dirty="0">
                <a:latin typeface="Times New Roman" panose="02020603050405020304" pitchFamily="18" charset="0"/>
              </a:rPr>
              <a:t>(1 Peter 4:16), </a:t>
            </a:r>
            <a:r>
              <a:rPr lang="en-US" altLang="en-US" i="1" dirty="0">
                <a:latin typeface="Times New Roman" panose="02020603050405020304" pitchFamily="18" charset="0"/>
              </a:rPr>
              <a:t>“</a:t>
            </a:r>
            <a:r>
              <a:rPr lang="en-US" altLang="en-US" i="1" dirty="0"/>
              <a:t>Yet if anyone suffers as a Christian, let him not be ashamed, but let him glorify God in this matter</a:t>
            </a:r>
            <a:r>
              <a:rPr lang="en-US" altLang="en-US" i="1" dirty="0">
                <a:latin typeface="Times New Roman" panose="02020603050405020304" pitchFamily="18" charset="0"/>
              </a:rPr>
              <a:t>”</a:t>
            </a:r>
          </a:p>
          <a:p>
            <a:pPr marL="171450" indent="-171450">
              <a:lnSpc>
                <a:spcPct val="90000"/>
              </a:lnSpc>
              <a:buFont typeface="Arial" panose="020B0604020202020204" pitchFamily="34" charset="0"/>
              <a:buChar char="•"/>
            </a:pPr>
            <a:endParaRPr lang="en-US" altLang="en-US" i="1" dirty="0">
              <a:latin typeface="Times New Roman" panose="02020603050405020304" pitchFamily="18" charset="0"/>
            </a:endParaRPr>
          </a:p>
          <a:p>
            <a:pPr marL="171450" indent="-171450">
              <a:lnSpc>
                <a:spcPct val="90000"/>
              </a:lnSpc>
              <a:buFont typeface="Arial" panose="020B0604020202020204" pitchFamily="34" charset="0"/>
              <a:buChar char="•"/>
            </a:pPr>
            <a:r>
              <a:rPr lang="en-US" altLang="en-US" b="1" dirty="0"/>
              <a:t>Persecution will happen! </a:t>
            </a:r>
          </a:p>
          <a:p>
            <a:pPr marL="0" indent="0">
              <a:lnSpc>
                <a:spcPct val="90000"/>
              </a:lnSpc>
              <a:buFont typeface="Arial" panose="020B0604020202020204" pitchFamily="34" charset="0"/>
              <a:buNone/>
            </a:pPr>
            <a:r>
              <a:rPr lang="en-US" altLang="en-US" b="1" dirty="0"/>
              <a:t>(Acts 14:21-22), [Paul’s message, after being stoned and left for dead in Lystra] </a:t>
            </a:r>
            <a:r>
              <a:rPr lang="en-US" altLang="en-US" i="1" dirty="0"/>
              <a:t>“</a:t>
            </a:r>
            <a:r>
              <a:rPr lang="en-US" i="1" dirty="0"/>
              <a:t>And when they had preached the gospel to that city and made many disciples, they returned to Lystra, Iconium, and Antioch,</a:t>
            </a:r>
            <a:r>
              <a:rPr lang="en-US" i="1" baseline="30000" dirty="0"/>
              <a:t> 22</a:t>
            </a:r>
            <a:r>
              <a:rPr lang="en-US" i="1" dirty="0"/>
              <a:t> strengthening the souls of the disciples, exhorting them to continue in the faith, and saying, “We must through many tribulations enter the kingdom of God.”</a:t>
            </a:r>
          </a:p>
          <a:p>
            <a:pPr marL="0" indent="0">
              <a:lnSpc>
                <a:spcPct val="90000"/>
              </a:lnSpc>
              <a:buFont typeface="Arial" panose="020B0604020202020204" pitchFamily="34" charset="0"/>
              <a:buNone/>
            </a:pPr>
            <a:endParaRPr lang="en-US" i="1" dirty="0"/>
          </a:p>
          <a:p>
            <a:pPr marL="0" indent="0">
              <a:lnSpc>
                <a:spcPct val="90000"/>
              </a:lnSpc>
              <a:buFont typeface="Arial" panose="020B0604020202020204" pitchFamily="34" charset="0"/>
              <a:buNone/>
            </a:pPr>
            <a:r>
              <a:rPr lang="en-US" altLang="en-US" b="1" dirty="0"/>
              <a:t>(2 Timothy 3:12), </a:t>
            </a:r>
            <a:r>
              <a:rPr lang="en-US" altLang="en-US" i="1" dirty="0"/>
              <a:t>“</a:t>
            </a:r>
            <a:r>
              <a:rPr lang="en-US" i="1" dirty="0"/>
              <a:t>Yes, and all who desire to live godly in Christ Jesus will suffer persecution.”</a:t>
            </a:r>
            <a:endParaRPr lang="en-US" altLang="en-US" i="1" dirty="0"/>
          </a:p>
          <a:p>
            <a:pPr marL="0" indent="0">
              <a:lnSpc>
                <a:spcPct val="90000"/>
              </a:lnSpc>
              <a:buFont typeface="Arial" panose="020B0604020202020204" pitchFamily="34" charset="0"/>
              <a:buNone/>
            </a:pPr>
            <a:endParaRPr lang="en-US" b="0" i="0" dirty="0"/>
          </a:p>
        </p:txBody>
      </p:sp>
      <p:sp>
        <p:nvSpPr>
          <p:cNvPr id="4" name="Slide Number Placeholder 3"/>
          <p:cNvSpPr>
            <a:spLocks noGrp="1"/>
          </p:cNvSpPr>
          <p:nvPr>
            <p:ph type="sldNum" sz="quarter" idx="10"/>
          </p:nvPr>
        </p:nvSpPr>
        <p:spPr/>
        <p:txBody>
          <a:bodyPr/>
          <a:lstStyle/>
          <a:p>
            <a:fld id="{A974935B-E823-4A8A-94E1-DE1133B34292}" type="slidenum">
              <a:rPr lang="en-US" smtClean="0"/>
              <a:t>9</a:t>
            </a:fld>
            <a:endParaRPr lang="en-US"/>
          </a:p>
        </p:txBody>
      </p:sp>
    </p:spTree>
    <p:extLst>
      <p:ext uri="{BB962C8B-B14F-4D97-AF65-F5344CB8AC3E}">
        <p14:creationId xmlns:p14="http://schemas.microsoft.com/office/powerpoint/2010/main" val="282006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10/22/2017</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10/22/2017</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The Beatitudes</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(Matthew 5:1-8)</a:t>
            </a:r>
          </a:p>
        </p:txBody>
      </p:sp>
    </p:spTree>
    <p:extLst>
      <p:ext uri="{BB962C8B-B14F-4D97-AF65-F5344CB8AC3E}">
        <p14:creationId xmlns:p14="http://schemas.microsoft.com/office/powerpoint/2010/main" val="2051841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587942" cy="2143645"/>
          </a:xfrm>
        </p:spPr>
        <p:txBody>
          <a:bodyPr>
            <a:normAutofit/>
          </a:bodyPr>
          <a:lstStyle/>
          <a:p>
            <a:pPr algn="ctr"/>
            <a:r>
              <a:rPr lang="en-US" sz="8000" dirty="0">
                <a:solidFill>
                  <a:schemeClr val="accent4">
                    <a:lumMod val="60000"/>
                    <a:lumOff val="40000"/>
                  </a:schemeClr>
                </a:solidFill>
                <a:latin typeface="Six feet under" panose="02000000000000000000" pitchFamily="2" charset="0"/>
              </a:rPr>
              <a:t> 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2085975"/>
            <a:ext cx="11055927" cy="4397951"/>
          </a:xfrm>
        </p:spPr>
        <p:txBody>
          <a:bodyPr>
            <a:normAutofit/>
          </a:bodyPr>
          <a:lstStyle/>
          <a:p>
            <a:pPr marL="0" indent="0" algn="ctr">
              <a:buNone/>
              <a:tabLst>
                <a:tab pos="398463" algn="l"/>
              </a:tabLst>
            </a:pPr>
            <a:r>
              <a:rPr lang="en-US" sz="5400" b="1" dirty="0">
                <a:solidFill>
                  <a:schemeClr val="bg1"/>
                </a:solidFill>
              </a:rPr>
              <a:t>Man’s idea of happiness, and that of God’s do not often coincide.</a:t>
            </a:r>
          </a:p>
          <a:p>
            <a:pPr marL="0" indent="0" algn="ctr">
              <a:buNone/>
              <a:tabLst>
                <a:tab pos="398463" algn="l"/>
              </a:tabLst>
            </a:pPr>
            <a:endParaRPr lang="en-US" sz="5400" b="1" dirty="0">
              <a:solidFill>
                <a:schemeClr val="bg1"/>
              </a:solidFill>
            </a:endParaRPr>
          </a:p>
          <a:p>
            <a:pPr marL="0" indent="0" algn="ctr">
              <a:buNone/>
              <a:tabLst>
                <a:tab pos="398463" algn="l"/>
              </a:tabLst>
            </a:pPr>
            <a:r>
              <a:rPr lang="en-US" sz="5400" b="1" dirty="0">
                <a:solidFill>
                  <a:schemeClr val="bg1"/>
                </a:solidFill>
              </a:rPr>
              <a:t>“Blessed” (happy, fortunate) is the man who serves God.</a:t>
            </a:r>
          </a:p>
        </p:txBody>
      </p:sp>
    </p:spTree>
    <p:extLst>
      <p:ext uri="{BB962C8B-B14F-4D97-AF65-F5344CB8AC3E}">
        <p14:creationId xmlns:p14="http://schemas.microsoft.com/office/powerpoint/2010/main" val="291547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587942" cy="220079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Blessed are the poor in spirit,</a:t>
            </a:r>
            <a:br>
              <a:rPr lang="en-US" sz="6000" dirty="0">
                <a:solidFill>
                  <a:schemeClr val="accent4">
                    <a:lumMod val="60000"/>
                    <a:lumOff val="40000"/>
                  </a:schemeClr>
                </a:solidFill>
                <a:latin typeface="Six feet under" panose="02000000000000000000" pitchFamily="2" charset="0"/>
              </a:rPr>
            </a:br>
            <a:r>
              <a:rPr lang="en-US" sz="6000" dirty="0">
                <a:solidFill>
                  <a:schemeClr val="accent4">
                    <a:lumMod val="60000"/>
                    <a:lumOff val="40000"/>
                  </a:schemeClr>
                </a:solidFill>
                <a:latin typeface="Six feet under" panose="02000000000000000000" pitchFamily="2" charset="0"/>
              </a:rPr>
              <a:t> For theirs is the kingdom of heaven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3000375"/>
            <a:ext cx="11055927" cy="3483551"/>
          </a:xfrm>
        </p:spPr>
        <p:txBody>
          <a:bodyPr>
            <a:normAutofit/>
          </a:bodyPr>
          <a:lstStyle/>
          <a:p>
            <a:pPr marL="0" indent="0" algn="ctr">
              <a:buNone/>
              <a:tabLst>
                <a:tab pos="398463" algn="l"/>
              </a:tabLst>
            </a:pPr>
            <a:r>
              <a:rPr lang="en-US" sz="5400" b="1" dirty="0">
                <a:solidFill>
                  <a:schemeClr val="bg1"/>
                </a:solidFill>
              </a:rPr>
              <a:t>Not cowardly, but humble</a:t>
            </a:r>
          </a:p>
          <a:p>
            <a:pPr marL="0" indent="0" algn="ctr">
              <a:buNone/>
              <a:tabLst>
                <a:tab pos="398463" algn="l"/>
              </a:tabLst>
            </a:pPr>
            <a:endParaRPr lang="en-US" sz="4800" b="1" dirty="0">
              <a:solidFill>
                <a:schemeClr val="bg1"/>
              </a:solidFill>
            </a:endParaRPr>
          </a:p>
          <a:p>
            <a:pPr marL="0" indent="0" algn="ctr">
              <a:buNone/>
              <a:tabLst>
                <a:tab pos="398463" algn="l"/>
              </a:tabLst>
            </a:pPr>
            <a:r>
              <a:rPr lang="en-US" sz="4400" b="1" dirty="0">
                <a:solidFill>
                  <a:schemeClr val="bg1"/>
                </a:solidFill>
              </a:rPr>
              <a:t>Matthew 18:2-4</a:t>
            </a:r>
          </a:p>
        </p:txBody>
      </p:sp>
    </p:spTree>
    <p:extLst>
      <p:ext uri="{BB962C8B-B14F-4D97-AF65-F5344CB8AC3E}">
        <p14:creationId xmlns:p14="http://schemas.microsoft.com/office/powerpoint/2010/main" val="290222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587942" cy="220079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 Blessed are those who mourn,</a:t>
            </a:r>
            <a:br>
              <a:rPr lang="en-US" sz="6000" dirty="0">
                <a:solidFill>
                  <a:schemeClr val="accent4">
                    <a:lumMod val="60000"/>
                    <a:lumOff val="40000"/>
                  </a:schemeClr>
                </a:solidFill>
                <a:latin typeface="Six feet under" panose="02000000000000000000" pitchFamily="2" charset="0"/>
              </a:rPr>
            </a:br>
            <a:r>
              <a:rPr lang="en-US" sz="6000" dirty="0">
                <a:solidFill>
                  <a:schemeClr val="accent4">
                    <a:lumMod val="60000"/>
                    <a:lumOff val="40000"/>
                  </a:schemeClr>
                </a:solidFill>
                <a:latin typeface="Six feet under" panose="02000000000000000000" pitchFamily="2" charset="0"/>
              </a:rPr>
              <a:t> For they shall be comforted</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3000375"/>
            <a:ext cx="11055927" cy="3483551"/>
          </a:xfrm>
        </p:spPr>
        <p:txBody>
          <a:bodyPr>
            <a:normAutofit/>
          </a:bodyPr>
          <a:lstStyle/>
          <a:p>
            <a:pPr marL="0" indent="0" algn="ctr">
              <a:buNone/>
              <a:tabLst>
                <a:tab pos="398463" algn="l"/>
              </a:tabLst>
            </a:pPr>
            <a:r>
              <a:rPr lang="en-US" sz="5400" b="1" dirty="0">
                <a:solidFill>
                  <a:schemeClr val="bg1"/>
                </a:solidFill>
              </a:rPr>
              <a:t>The sorrow we feel must be godly!</a:t>
            </a:r>
          </a:p>
          <a:p>
            <a:pPr marL="0" indent="0" algn="ctr">
              <a:buNone/>
              <a:tabLst>
                <a:tab pos="398463" algn="l"/>
              </a:tabLst>
            </a:pPr>
            <a:endParaRPr lang="en-US" sz="4800" b="1" dirty="0">
              <a:solidFill>
                <a:schemeClr val="bg1"/>
              </a:solidFill>
            </a:endParaRPr>
          </a:p>
          <a:p>
            <a:pPr marL="0" indent="0" algn="ctr">
              <a:buNone/>
              <a:tabLst>
                <a:tab pos="398463" algn="l"/>
              </a:tabLst>
            </a:pPr>
            <a:r>
              <a:rPr lang="en-US" sz="4400" b="1" dirty="0">
                <a:solidFill>
                  <a:schemeClr val="bg1"/>
                </a:solidFill>
              </a:rPr>
              <a:t>2 Corinthians 7:9-10</a:t>
            </a:r>
          </a:p>
        </p:txBody>
      </p:sp>
    </p:spTree>
    <p:extLst>
      <p:ext uri="{BB962C8B-B14F-4D97-AF65-F5344CB8AC3E}">
        <p14:creationId xmlns:p14="http://schemas.microsoft.com/office/powerpoint/2010/main" val="406068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587942" cy="220079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Blessed are the meek,</a:t>
            </a:r>
            <a:br>
              <a:rPr lang="en-US" sz="6000" dirty="0">
                <a:solidFill>
                  <a:schemeClr val="accent4">
                    <a:lumMod val="60000"/>
                    <a:lumOff val="40000"/>
                  </a:schemeClr>
                </a:solidFill>
                <a:latin typeface="Six feet under" panose="02000000000000000000" pitchFamily="2" charset="0"/>
              </a:rPr>
            </a:br>
            <a:r>
              <a:rPr lang="en-US" sz="6000" dirty="0">
                <a:solidFill>
                  <a:schemeClr val="accent4">
                    <a:lumMod val="60000"/>
                    <a:lumOff val="40000"/>
                  </a:schemeClr>
                </a:solidFill>
                <a:latin typeface="Six feet under" panose="02000000000000000000" pitchFamily="2" charset="0"/>
              </a:rPr>
              <a:t> For they shall inherit the earth</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3000375"/>
            <a:ext cx="11055927" cy="3483551"/>
          </a:xfrm>
        </p:spPr>
        <p:txBody>
          <a:bodyPr>
            <a:normAutofit/>
          </a:bodyPr>
          <a:lstStyle/>
          <a:p>
            <a:pPr marL="0" indent="0" algn="ctr">
              <a:buNone/>
              <a:tabLst>
                <a:tab pos="398463" algn="l"/>
              </a:tabLst>
            </a:pPr>
            <a:r>
              <a:rPr lang="en-US" sz="5400" b="1" dirty="0">
                <a:solidFill>
                  <a:schemeClr val="bg1"/>
                </a:solidFill>
              </a:rPr>
              <a:t>Meekness – not occupied with self</a:t>
            </a:r>
          </a:p>
          <a:p>
            <a:pPr marL="0" indent="0" algn="ctr">
              <a:buNone/>
              <a:tabLst>
                <a:tab pos="398463" algn="l"/>
              </a:tabLst>
            </a:pPr>
            <a:endParaRPr lang="en-US" sz="4800" b="1" dirty="0">
              <a:solidFill>
                <a:schemeClr val="bg1"/>
              </a:solidFill>
            </a:endParaRPr>
          </a:p>
          <a:p>
            <a:pPr marL="0" indent="0" algn="ctr">
              <a:buNone/>
              <a:tabLst>
                <a:tab pos="398463" algn="l"/>
              </a:tabLst>
            </a:pPr>
            <a:r>
              <a:rPr lang="en-US" sz="4400" b="1" dirty="0">
                <a:solidFill>
                  <a:schemeClr val="bg1"/>
                </a:solidFill>
              </a:rPr>
              <a:t>1 Peter 2:19-20; 1 Corinthians 4:21</a:t>
            </a:r>
          </a:p>
        </p:txBody>
      </p:sp>
    </p:spTree>
    <p:extLst>
      <p:ext uri="{BB962C8B-B14F-4D97-AF65-F5344CB8AC3E}">
        <p14:creationId xmlns:p14="http://schemas.microsoft.com/office/powerpoint/2010/main" val="45623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587942" cy="220079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 Blessed are those who hunger and thirst for righteousness,  For they shall be filled.</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3000375"/>
            <a:ext cx="11055927" cy="3483551"/>
          </a:xfrm>
        </p:spPr>
        <p:txBody>
          <a:bodyPr>
            <a:normAutofit/>
          </a:bodyPr>
          <a:lstStyle/>
          <a:p>
            <a:pPr marL="0" indent="0" algn="ctr">
              <a:buNone/>
              <a:tabLst>
                <a:tab pos="398463" algn="l"/>
              </a:tabLst>
            </a:pPr>
            <a:r>
              <a:rPr lang="en-US" sz="5400" b="1" dirty="0">
                <a:solidFill>
                  <a:schemeClr val="bg1"/>
                </a:solidFill>
              </a:rPr>
              <a:t>Desire leads to growth!</a:t>
            </a:r>
          </a:p>
          <a:p>
            <a:pPr marL="0" indent="0" algn="ctr">
              <a:buNone/>
              <a:tabLst>
                <a:tab pos="398463" algn="l"/>
              </a:tabLst>
            </a:pPr>
            <a:endParaRPr lang="en-US" sz="4800" b="1" dirty="0">
              <a:solidFill>
                <a:schemeClr val="bg1"/>
              </a:solidFill>
            </a:endParaRPr>
          </a:p>
          <a:p>
            <a:pPr marL="0" indent="0" algn="ctr">
              <a:buNone/>
              <a:tabLst>
                <a:tab pos="398463" algn="l"/>
              </a:tabLst>
            </a:pPr>
            <a:r>
              <a:rPr lang="en-US" sz="4400" b="1" dirty="0">
                <a:solidFill>
                  <a:schemeClr val="bg1"/>
                </a:solidFill>
              </a:rPr>
              <a:t>1 Peter 2:2-3; Hebrews 5:14</a:t>
            </a:r>
          </a:p>
        </p:txBody>
      </p:sp>
    </p:spTree>
    <p:extLst>
      <p:ext uri="{BB962C8B-B14F-4D97-AF65-F5344CB8AC3E}">
        <p14:creationId xmlns:p14="http://schemas.microsoft.com/office/powerpoint/2010/main" val="246851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587942" cy="220079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Blessed are the merciful,</a:t>
            </a:r>
            <a:br>
              <a:rPr lang="en-US" sz="6000" dirty="0">
                <a:solidFill>
                  <a:schemeClr val="accent4">
                    <a:lumMod val="60000"/>
                    <a:lumOff val="40000"/>
                  </a:schemeClr>
                </a:solidFill>
                <a:latin typeface="Six feet under" panose="02000000000000000000" pitchFamily="2" charset="0"/>
              </a:rPr>
            </a:br>
            <a:r>
              <a:rPr lang="en-US" sz="6000" dirty="0">
                <a:solidFill>
                  <a:schemeClr val="accent4">
                    <a:lumMod val="60000"/>
                    <a:lumOff val="40000"/>
                  </a:schemeClr>
                </a:solidFill>
                <a:latin typeface="Six feet under" panose="02000000000000000000" pitchFamily="2" charset="0"/>
              </a:rPr>
              <a:t> For they shall obtain mercy</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3000375"/>
            <a:ext cx="11055927" cy="3483551"/>
          </a:xfrm>
        </p:spPr>
        <p:txBody>
          <a:bodyPr>
            <a:normAutofit/>
          </a:bodyPr>
          <a:lstStyle/>
          <a:p>
            <a:pPr marL="0" indent="0" algn="ctr">
              <a:buNone/>
              <a:tabLst>
                <a:tab pos="398463" algn="l"/>
              </a:tabLst>
            </a:pPr>
            <a:r>
              <a:rPr lang="en-US" sz="5400" b="1" dirty="0">
                <a:solidFill>
                  <a:schemeClr val="bg1"/>
                </a:solidFill>
              </a:rPr>
              <a:t>You have to give it to get it!</a:t>
            </a:r>
          </a:p>
          <a:p>
            <a:pPr marL="0" indent="0" algn="ctr">
              <a:buNone/>
              <a:tabLst>
                <a:tab pos="398463" algn="l"/>
              </a:tabLst>
            </a:pPr>
            <a:endParaRPr lang="en-US" sz="4800" b="1" dirty="0">
              <a:solidFill>
                <a:schemeClr val="bg1"/>
              </a:solidFill>
            </a:endParaRPr>
          </a:p>
          <a:p>
            <a:pPr marL="0" indent="0" algn="ctr">
              <a:buNone/>
              <a:tabLst>
                <a:tab pos="398463" algn="l"/>
              </a:tabLst>
            </a:pPr>
            <a:r>
              <a:rPr lang="en-US" sz="4400" b="1" dirty="0">
                <a:solidFill>
                  <a:schemeClr val="bg1"/>
                </a:solidFill>
              </a:rPr>
              <a:t>Matthew 6:14-15</a:t>
            </a:r>
          </a:p>
        </p:txBody>
      </p:sp>
    </p:spTree>
    <p:extLst>
      <p:ext uri="{BB962C8B-B14F-4D97-AF65-F5344CB8AC3E}">
        <p14:creationId xmlns:p14="http://schemas.microsoft.com/office/powerpoint/2010/main" val="311567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587942" cy="220079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 Blessed are the pure in heart,</a:t>
            </a:r>
            <a:br>
              <a:rPr lang="en-US" sz="6000" dirty="0">
                <a:solidFill>
                  <a:schemeClr val="accent4">
                    <a:lumMod val="60000"/>
                    <a:lumOff val="40000"/>
                  </a:schemeClr>
                </a:solidFill>
                <a:latin typeface="Six feet under" panose="02000000000000000000" pitchFamily="2" charset="0"/>
              </a:rPr>
            </a:br>
            <a:r>
              <a:rPr lang="en-US" sz="6000" dirty="0">
                <a:solidFill>
                  <a:schemeClr val="accent4">
                    <a:lumMod val="60000"/>
                    <a:lumOff val="40000"/>
                  </a:schemeClr>
                </a:solidFill>
                <a:latin typeface="Six feet under" panose="02000000000000000000" pitchFamily="2" charset="0"/>
              </a:rPr>
              <a:t> For they shall see God</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3000375"/>
            <a:ext cx="11055927" cy="3483551"/>
          </a:xfrm>
        </p:spPr>
        <p:txBody>
          <a:bodyPr>
            <a:normAutofit/>
          </a:bodyPr>
          <a:lstStyle/>
          <a:p>
            <a:pPr marL="0" indent="0" algn="ctr">
              <a:buNone/>
              <a:tabLst>
                <a:tab pos="398463" algn="l"/>
              </a:tabLst>
            </a:pPr>
            <a:r>
              <a:rPr lang="en-US" sz="5400" b="1" dirty="0">
                <a:solidFill>
                  <a:schemeClr val="bg1"/>
                </a:solidFill>
              </a:rPr>
              <a:t>Control the heart – Control the man</a:t>
            </a:r>
          </a:p>
          <a:p>
            <a:pPr marL="0" indent="0" algn="ctr">
              <a:buNone/>
              <a:tabLst>
                <a:tab pos="398463" algn="l"/>
              </a:tabLst>
            </a:pPr>
            <a:endParaRPr lang="en-US" sz="4800" b="1" dirty="0">
              <a:solidFill>
                <a:schemeClr val="bg1"/>
              </a:solidFill>
            </a:endParaRPr>
          </a:p>
          <a:p>
            <a:pPr marL="0" indent="0" algn="ctr">
              <a:buNone/>
              <a:tabLst>
                <a:tab pos="398463" algn="l"/>
              </a:tabLst>
            </a:pPr>
            <a:r>
              <a:rPr lang="en-US" sz="4400" b="1" dirty="0">
                <a:solidFill>
                  <a:schemeClr val="bg1"/>
                </a:solidFill>
              </a:rPr>
              <a:t>Acts 15:8-9; James 4:8; 2 Corinthians 7:1</a:t>
            </a:r>
          </a:p>
        </p:txBody>
      </p:sp>
    </p:spTree>
    <p:extLst>
      <p:ext uri="{BB962C8B-B14F-4D97-AF65-F5344CB8AC3E}">
        <p14:creationId xmlns:p14="http://schemas.microsoft.com/office/powerpoint/2010/main" val="94571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587942" cy="220079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 Blessed are the peacemakers,</a:t>
            </a:r>
            <a:br>
              <a:rPr lang="en-US" sz="6000" dirty="0">
                <a:solidFill>
                  <a:schemeClr val="accent4">
                    <a:lumMod val="60000"/>
                    <a:lumOff val="40000"/>
                  </a:schemeClr>
                </a:solidFill>
                <a:latin typeface="Six feet under" panose="02000000000000000000" pitchFamily="2" charset="0"/>
              </a:rPr>
            </a:br>
            <a:r>
              <a:rPr lang="en-US" sz="6000" dirty="0">
                <a:solidFill>
                  <a:schemeClr val="accent4">
                    <a:lumMod val="60000"/>
                    <a:lumOff val="40000"/>
                  </a:schemeClr>
                </a:solidFill>
                <a:latin typeface="Six feet under" panose="02000000000000000000" pitchFamily="2" charset="0"/>
              </a:rPr>
              <a:t> For they shall be called sons of God.</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3000375"/>
            <a:ext cx="11055927" cy="3483551"/>
          </a:xfrm>
        </p:spPr>
        <p:txBody>
          <a:bodyPr>
            <a:normAutofit/>
          </a:bodyPr>
          <a:lstStyle/>
          <a:p>
            <a:pPr marL="0" indent="0" algn="ctr">
              <a:buNone/>
              <a:tabLst>
                <a:tab pos="398463" algn="l"/>
              </a:tabLst>
            </a:pPr>
            <a:r>
              <a:rPr lang="en-US" sz="5400" b="1" dirty="0">
                <a:solidFill>
                  <a:schemeClr val="bg1"/>
                </a:solidFill>
              </a:rPr>
              <a:t>As far as we can control the matter</a:t>
            </a:r>
          </a:p>
          <a:p>
            <a:pPr marL="0" indent="0" algn="ctr">
              <a:buNone/>
              <a:tabLst>
                <a:tab pos="398463" algn="l"/>
              </a:tabLst>
            </a:pPr>
            <a:endParaRPr lang="en-US" sz="4800" b="1" dirty="0">
              <a:solidFill>
                <a:schemeClr val="bg1"/>
              </a:solidFill>
            </a:endParaRPr>
          </a:p>
          <a:p>
            <a:pPr marL="0" indent="0" algn="ctr">
              <a:buNone/>
              <a:tabLst>
                <a:tab pos="398463" algn="l"/>
              </a:tabLst>
            </a:pPr>
            <a:r>
              <a:rPr lang="en-US" sz="4400" b="1" dirty="0">
                <a:solidFill>
                  <a:schemeClr val="bg1"/>
                </a:solidFill>
              </a:rPr>
              <a:t>Romans 12:17-21; 14:19</a:t>
            </a:r>
          </a:p>
        </p:txBody>
      </p:sp>
    </p:spTree>
    <p:extLst>
      <p:ext uri="{BB962C8B-B14F-4D97-AF65-F5344CB8AC3E}">
        <p14:creationId xmlns:p14="http://schemas.microsoft.com/office/powerpoint/2010/main" val="245095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587942" cy="294374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 Blessed are those who are</a:t>
            </a:r>
            <a:br>
              <a:rPr lang="en-US" sz="6000" dirty="0">
                <a:solidFill>
                  <a:schemeClr val="accent4">
                    <a:lumMod val="60000"/>
                    <a:lumOff val="40000"/>
                  </a:schemeClr>
                </a:solidFill>
                <a:latin typeface="Six feet under" panose="02000000000000000000" pitchFamily="2" charset="0"/>
              </a:rPr>
            </a:br>
            <a:r>
              <a:rPr lang="en-US" sz="6000" dirty="0">
                <a:solidFill>
                  <a:schemeClr val="accent4">
                    <a:lumMod val="60000"/>
                    <a:lumOff val="40000"/>
                  </a:schemeClr>
                </a:solidFill>
                <a:latin typeface="Six feet under" panose="02000000000000000000" pitchFamily="2" charset="0"/>
              </a:rPr>
              <a:t>persecuted for righteousness’ sake,</a:t>
            </a:r>
            <a:br>
              <a:rPr lang="en-US" sz="6000" dirty="0">
                <a:solidFill>
                  <a:schemeClr val="accent4">
                    <a:lumMod val="60000"/>
                    <a:lumOff val="40000"/>
                  </a:schemeClr>
                </a:solidFill>
                <a:latin typeface="Six feet under" panose="02000000000000000000" pitchFamily="2" charset="0"/>
              </a:rPr>
            </a:br>
            <a:r>
              <a:rPr lang="en-US" sz="6000" dirty="0">
                <a:solidFill>
                  <a:schemeClr val="accent4">
                    <a:lumMod val="60000"/>
                    <a:lumOff val="40000"/>
                  </a:schemeClr>
                </a:solidFill>
                <a:latin typeface="Six feet under" panose="02000000000000000000" pitchFamily="2" charset="0"/>
              </a:rPr>
              <a:t>For theirs is the kingdom of heaven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3143250"/>
            <a:ext cx="11055927" cy="3340676"/>
          </a:xfrm>
        </p:spPr>
        <p:txBody>
          <a:bodyPr>
            <a:normAutofit/>
          </a:bodyPr>
          <a:lstStyle/>
          <a:p>
            <a:pPr marL="0" indent="0" algn="ctr">
              <a:buNone/>
              <a:tabLst>
                <a:tab pos="398463" algn="l"/>
              </a:tabLst>
            </a:pPr>
            <a:r>
              <a:rPr lang="en-US" sz="5400" b="1" dirty="0">
                <a:solidFill>
                  <a:schemeClr val="bg1"/>
                </a:solidFill>
              </a:rPr>
              <a:t>Persecution for Christ is</a:t>
            </a:r>
            <a:br>
              <a:rPr lang="en-US" sz="5400" b="1" dirty="0">
                <a:solidFill>
                  <a:schemeClr val="bg1"/>
                </a:solidFill>
              </a:rPr>
            </a:br>
            <a:r>
              <a:rPr lang="en-US" sz="5400" b="1" dirty="0">
                <a:solidFill>
                  <a:schemeClr val="bg1"/>
                </a:solidFill>
              </a:rPr>
              <a:t>laudable and inevitable</a:t>
            </a:r>
          </a:p>
          <a:p>
            <a:pPr marL="0" indent="0" algn="ctr">
              <a:buNone/>
              <a:tabLst>
                <a:tab pos="398463" algn="l"/>
              </a:tabLst>
            </a:pPr>
            <a:endParaRPr lang="en-US" sz="4800" b="1" dirty="0">
              <a:solidFill>
                <a:schemeClr val="bg1"/>
              </a:solidFill>
            </a:endParaRPr>
          </a:p>
          <a:p>
            <a:pPr marL="0" indent="0" algn="ctr">
              <a:buNone/>
              <a:tabLst>
                <a:tab pos="398463" algn="l"/>
              </a:tabLst>
            </a:pPr>
            <a:r>
              <a:rPr lang="en-US" sz="4400" b="1" dirty="0">
                <a:solidFill>
                  <a:schemeClr val="bg1"/>
                </a:solidFill>
              </a:rPr>
              <a:t>1 Peter 4:15-16; Acts 14:21-22; 2 Timothy 3:12</a:t>
            </a:r>
          </a:p>
        </p:txBody>
      </p:sp>
    </p:spTree>
    <p:extLst>
      <p:ext uri="{BB962C8B-B14F-4D97-AF65-F5344CB8AC3E}">
        <p14:creationId xmlns:p14="http://schemas.microsoft.com/office/powerpoint/2010/main" val="538344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2181</Words>
  <Application>Microsoft Office PowerPoint</Application>
  <PresentationFormat>Widescreen</PresentationFormat>
  <Paragraphs>141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Six feet under</vt:lpstr>
      <vt:lpstr>Calibri Light</vt:lpstr>
      <vt:lpstr>Arial</vt:lpstr>
      <vt:lpstr>Pristina</vt:lpstr>
      <vt:lpstr>Calibri</vt:lpstr>
      <vt:lpstr>Times New Roman</vt:lpstr>
      <vt:lpstr>Office Theme</vt:lpstr>
      <vt:lpstr>About My Father’s Business</vt:lpstr>
      <vt:lpstr>Blessed are the poor in spirit,  For theirs is the kingdom of heaven</vt:lpstr>
      <vt:lpstr> Blessed are those who mourn,  For they shall be comforted</vt:lpstr>
      <vt:lpstr>Blessed are the meek,  For they shall inherit the earth</vt:lpstr>
      <vt:lpstr> Blessed are those who hunger and thirst for righteousness,  For they shall be filled.</vt:lpstr>
      <vt:lpstr>Blessed are the merciful,  For they shall obtain mercy</vt:lpstr>
      <vt:lpstr> Blessed are the pure in heart,  For they shall see God</vt:lpstr>
      <vt:lpstr> Blessed are the peacemakers,  For they shall be called sons of God.</vt:lpstr>
      <vt:lpstr> Blessed are those who are persecuted for righteousness’ sake, For theirs is the kingdom of heaven</vt:lpstr>
      <vt:lpstr>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21</cp:revision>
  <dcterms:created xsi:type="dcterms:W3CDTF">2017-09-01T17:46:22Z</dcterms:created>
  <dcterms:modified xsi:type="dcterms:W3CDTF">2017-10-22T20:12:09Z</dcterms:modified>
</cp:coreProperties>
</file>