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olored Crayons" panose="02000500000000000000" pitchFamily="2" charset="0"/>
      <p:regular r:id="rId20"/>
    </p:embeddedFont>
    <p:embeddedFont>
      <p:font typeface="orange juice" panose="020000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1447" autoAdjust="0"/>
  </p:normalViewPr>
  <p:slideViewPr>
    <p:cSldViewPr snapToGrid="0">
      <p:cViewPr varScale="1">
        <p:scale>
          <a:sx n="40" d="100"/>
          <a:sy n="40" d="100"/>
        </p:scale>
        <p:origin x="504" y="43"/>
      </p:cViewPr>
      <p:guideLst/>
    </p:cSldViewPr>
  </p:slideViewPr>
  <p:notesTextViewPr>
    <p:cViewPr>
      <p:scale>
        <a:sx n="1" d="1"/>
        <a:sy n="1" d="1"/>
      </p:scale>
      <p:origin x="0" y="0"/>
    </p:cViewPr>
  </p:notesTextViewPr>
  <p:notesViewPr>
    <p:cSldViewPr snapToGrid="0">
      <p:cViewPr varScale="1">
        <p:scale>
          <a:sx n="62" d="100"/>
          <a:sy n="62" d="100"/>
        </p:scale>
        <p:origin x="11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51B266-122A-4DF4-8CA1-355ECEB3BCB3}"/>
              </a:ext>
            </a:extLst>
          </p:cNvPr>
          <p:cNvSpPr>
            <a:spLocks noGrp="1"/>
          </p:cNvSpPr>
          <p:nvPr>
            <p:ph type="hdr" sz="quarter"/>
          </p:nvPr>
        </p:nvSpPr>
        <p:spPr>
          <a:xfrm>
            <a:off x="0" y="-1"/>
            <a:ext cx="3719384" cy="864973"/>
          </a:xfrm>
          <a:prstGeom prst="rect">
            <a:avLst/>
          </a:prstGeom>
        </p:spPr>
        <p:txBody>
          <a:bodyPr vert="horz" lIns="91440" tIns="45720" rIns="91440" bIns="45720" rtlCol="0"/>
          <a:lstStyle>
            <a:lvl1pPr algn="l">
              <a:defRPr sz="1200"/>
            </a:lvl1pPr>
          </a:lstStyle>
          <a:p>
            <a:r>
              <a:rPr lang="en-US" sz="2000" dirty="0">
                <a:latin typeface="Colored Crayons" panose="02000500000000000000" pitchFamily="2" charset="0"/>
              </a:rPr>
              <a:t>Eight Secrets to Success</a:t>
            </a:r>
          </a:p>
          <a:p>
            <a:r>
              <a:rPr lang="en-US" dirty="0"/>
              <a:t>(Matthew 5:1-10)</a:t>
            </a:r>
          </a:p>
        </p:txBody>
      </p:sp>
      <p:sp>
        <p:nvSpPr>
          <p:cNvPr id="3" name="Date Placeholder 2">
            <a:extLst>
              <a:ext uri="{FF2B5EF4-FFF2-40B4-BE49-F238E27FC236}">
                <a16:creationId xmlns:a16="http://schemas.microsoft.com/office/drawing/2014/main" id="{28847733-BF39-4C06-9D3E-DA0E4604B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17, 2019 am</a:t>
            </a:r>
          </a:p>
        </p:txBody>
      </p:sp>
      <p:sp>
        <p:nvSpPr>
          <p:cNvPr id="4" name="Footer Placeholder 3">
            <a:extLst>
              <a:ext uri="{FF2B5EF4-FFF2-40B4-BE49-F238E27FC236}">
                <a16:creationId xmlns:a16="http://schemas.microsoft.com/office/drawing/2014/main" id="{A603D91F-46F3-4063-849F-222299C74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0EE7D60-678C-441E-873E-6E4CABA225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1BF36CA-53AC-4E31-8C8A-D35D015EF200}" type="slidenum">
              <a:rPr lang="en-US" smtClean="0"/>
              <a:t>‹#›</a:t>
            </a:fld>
            <a:endParaRPr lang="en-US" dirty="0"/>
          </a:p>
        </p:txBody>
      </p:sp>
    </p:spTree>
    <p:extLst>
      <p:ext uri="{BB962C8B-B14F-4D97-AF65-F5344CB8AC3E}">
        <p14:creationId xmlns:p14="http://schemas.microsoft.com/office/powerpoint/2010/main" val="428357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FDDAC-8338-4030-9F1D-EA93E38C72A1}" type="datetimeFigureOut">
              <a:rPr lang="en-US" smtClean="0"/>
              <a:t>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73B4B-04B0-45AD-9ACF-11A52A4D72DA}" type="slidenum">
              <a:rPr lang="en-US" smtClean="0"/>
              <a:t>‹#›</a:t>
            </a:fld>
            <a:endParaRPr lang="en-US"/>
          </a:p>
        </p:txBody>
      </p:sp>
    </p:spTree>
    <p:extLst>
      <p:ext uri="{BB962C8B-B14F-4D97-AF65-F5344CB8AC3E}">
        <p14:creationId xmlns:p14="http://schemas.microsoft.com/office/powerpoint/2010/main" val="74396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Business self help books and seminars are big business. (Note Amazon Titles)</a:t>
            </a:r>
          </a:p>
          <a:p>
            <a:pPr marL="628650" lvl="1" indent="-171450">
              <a:buFont typeface="Arial" panose="020B0604020202020204" pitchFamily="34" charset="0"/>
              <a:buChar char="•"/>
            </a:pPr>
            <a:r>
              <a:rPr lang="en-US" dirty="0"/>
              <a:t>The Seven Keys to Success</a:t>
            </a:r>
          </a:p>
          <a:p>
            <a:pPr marL="628650" lvl="1" indent="-171450">
              <a:buFont typeface="Arial" panose="020B0604020202020204" pitchFamily="34" charset="0"/>
              <a:buChar char="•"/>
            </a:pPr>
            <a:r>
              <a:rPr lang="en-US" dirty="0"/>
              <a:t>The Five Effective Habits of Successful People</a:t>
            </a:r>
          </a:p>
          <a:p>
            <a:pPr marL="628650" lvl="1" indent="-171450">
              <a:buFont typeface="Arial" panose="020B0604020202020204" pitchFamily="34" charset="0"/>
              <a:buChar char="•"/>
            </a:pPr>
            <a:r>
              <a:rPr lang="en-US" dirty="0"/>
              <a:t>Secrets of Six Figure Women</a:t>
            </a:r>
          </a:p>
          <a:p>
            <a:pPr marL="628650" lvl="1" indent="-171450">
              <a:buFont typeface="Arial" panose="020B0604020202020204" pitchFamily="34" charset="0"/>
              <a:buChar char="•"/>
            </a:pPr>
            <a:r>
              <a:rPr lang="en-US" dirty="0"/>
              <a:t>17 Ways to Get Self-Discipline</a:t>
            </a:r>
          </a:p>
          <a:p>
            <a:pPr marL="171450" indent="-171450">
              <a:buFont typeface="Arial" panose="020B0604020202020204" pitchFamily="34" charset="0"/>
              <a:buChar char="•"/>
            </a:pPr>
            <a:r>
              <a:rPr lang="en-US" dirty="0"/>
              <a:t>Perhaps that is the first thing you thought of when you read the title to today’s lesson</a:t>
            </a:r>
          </a:p>
          <a:p>
            <a:pPr marL="171450" indent="-171450">
              <a:buFont typeface="Arial" panose="020B0604020202020204" pitchFamily="34" charset="0"/>
              <a:buChar char="•"/>
            </a:pPr>
            <a:r>
              <a:rPr lang="en-US" b="1" dirty="0"/>
              <a:t>Obviously, in order to know what we are considering the morning, we need to ask, “Success in what?”</a:t>
            </a:r>
          </a:p>
          <a:p>
            <a:pPr marL="0" indent="0">
              <a:buFont typeface="Arial" panose="020B0604020202020204" pitchFamily="34" charset="0"/>
              <a:buNone/>
            </a:pPr>
            <a:r>
              <a:rPr lang="en-US" b="1" dirty="0"/>
              <a:t>(Matthew 16:24-26), </a:t>
            </a:r>
            <a:r>
              <a:rPr lang="en-US" i="1" dirty="0"/>
              <a:t>“Then Jesus said to His disciples, “If anyone desires to come after Me, let him deny himself, and take up his cross, and follow Me.</a:t>
            </a:r>
            <a:r>
              <a:rPr lang="en-US" i="1" baseline="30000" dirty="0"/>
              <a:t> 25</a:t>
            </a:r>
            <a:r>
              <a:rPr lang="en-US" i="1" dirty="0"/>
              <a:t> For whoever desires to save his life will lose it, but whoever loses his life for My sake will find it.</a:t>
            </a:r>
            <a:r>
              <a:rPr lang="en-US" i="1" baseline="30000" dirty="0"/>
              <a:t> 26</a:t>
            </a:r>
            <a:r>
              <a:rPr lang="en-US" i="1" dirty="0"/>
              <a:t> For what profit is it to a man if he gains the whole world, and loses his own soul? Or what will a man give in exchange for his soul?”</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(Romans 8:37-39), </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628650" lvl="1" indent="-171450">
              <a:buFont typeface="Arial" panose="020B0604020202020204" pitchFamily="34" charset="0"/>
              <a:buChar char="•"/>
            </a:pPr>
            <a:r>
              <a:rPr lang="en-US" b="1" i="0" dirty="0"/>
              <a:t>I am sure that you, like me, want to experience this kind of successes. So, I want to share with you 8 secrets, found at the beginning of Jesus’ sermon on the mount in Matthew 5</a:t>
            </a:r>
          </a:p>
        </p:txBody>
      </p:sp>
      <p:sp>
        <p:nvSpPr>
          <p:cNvPr id="4" name="Slide Number Placeholder 3"/>
          <p:cNvSpPr>
            <a:spLocks noGrp="1"/>
          </p:cNvSpPr>
          <p:nvPr>
            <p:ph type="sldNum" sz="quarter" idx="5"/>
          </p:nvPr>
        </p:nvSpPr>
        <p:spPr/>
        <p:txBody>
          <a:bodyPr/>
          <a:lstStyle/>
          <a:p>
            <a:fld id="{B3773B4B-04B0-45AD-9ACF-11A52A4D72DA}" type="slidenum">
              <a:rPr lang="en-US" smtClean="0"/>
              <a:t>1</a:t>
            </a:fld>
            <a:endParaRPr lang="en-US"/>
          </a:p>
        </p:txBody>
      </p:sp>
    </p:spTree>
    <p:extLst>
      <p:ext uri="{BB962C8B-B14F-4D97-AF65-F5344CB8AC3E}">
        <p14:creationId xmlns:p14="http://schemas.microsoft.com/office/powerpoint/2010/main" val="21448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When we talk about ultimate, total success, it is defined by God, not men!</a:t>
            </a:r>
          </a:p>
          <a:p>
            <a:pPr marL="628650" lvl="1" indent="-171450">
              <a:buFont typeface="Arial" panose="020B0604020202020204" pitchFamily="34" charset="0"/>
              <a:buChar char="•"/>
            </a:pPr>
            <a:r>
              <a:rPr lang="en-US" b="0" i="0" dirty="0"/>
              <a:t>True success is not found in your bank balance</a:t>
            </a:r>
          </a:p>
          <a:p>
            <a:pPr marL="628650" lvl="1" indent="-171450">
              <a:buFont typeface="Arial" panose="020B0604020202020204" pitchFamily="34" charset="0"/>
              <a:buChar char="•"/>
            </a:pPr>
            <a:r>
              <a:rPr lang="en-US" b="0" i="0" dirty="0"/>
              <a:t>True success is not found in how many people know your name</a:t>
            </a:r>
          </a:p>
          <a:p>
            <a:pPr marL="628650" lvl="1" indent="-171450">
              <a:buFont typeface="Arial" panose="020B0604020202020204" pitchFamily="34" charset="0"/>
              <a:buChar char="•"/>
            </a:pPr>
            <a:r>
              <a:rPr lang="en-US" b="0" i="0" dirty="0"/>
              <a:t>True success is not found in how much better you are in some pursuit than others (It’s not about Olympic gold)</a:t>
            </a:r>
          </a:p>
          <a:p>
            <a:pPr marL="628650" lvl="1" indent="-171450">
              <a:buFont typeface="Arial" panose="020B0604020202020204" pitchFamily="34" charset="0"/>
              <a:buChar char="•"/>
            </a:pPr>
            <a:r>
              <a:rPr lang="en-US" b="0" i="0" dirty="0"/>
              <a:t>True success is not even found in how many friends you may have</a:t>
            </a:r>
          </a:p>
          <a:p>
            <a:pPr marL="628650" lvl="1" indent="-171450">
              <a:buFont typeface="Arial" panose="020B0604020202020204" pitchFamily="34" charset="0"/>
              <a:buChar char="•"/>
            </a:pPr>
            <a:r>
              <a:rPr lang="en-US" b="0" i="0" dirty="0"/>
              <a:t>Remember Jesus’ words, that we read at the beginning of our lesson…</a:t>
            </a:r>
          </a:p>
          <a:p>
            <a:pPr marL="0" lvl="0" indent="0">
              <a:buFont typeface="Arial" panose="020B0604020202020204" pitchFamily="34" charset="0"/>
              <a:buNone/>
            </a:pPr>
            <a:endParaRPr lang="en-US"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(Matthew 16:24-26), </a:t>
            </a:r>
            <a:r>
              <a:rPr lang="en-US" i="1" dirty="0"/>
              <a:t>“Then Jesus said to His disciples, “If anyone desires to come after Me, let him deny himself, and take up his cross, and follow Me.</a:t>
            </a:r>
            <a:r>
              <a:rPr lang="en-US" i="1" baseline="30000" dirty="0"/>
              <a:t> 25</a:t>
            </a:r>
            <a:r>
              <a:rPr lang="en-US" i="1" dirty="0"/>
              <a:t> For whoever desires to save his life will lose it, but whoever loses his life for My sake will find it.</a:t>
            </a:r>
            <a:r>
              <a:rPr lang="en-US" i="1" baseline="30000" dirty="0"/>
              <a:t> 26</a:t>
            </a:r>
            <a:r>
              <a:rPr lang="en-US" i="1" dirty="0"/>
              <a:t> For what profit is it to a man if he gains the whole world, and loses his own soul? Or what will a man give in exchange for his soul?”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True success if found only when we please God!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(Ecclesiastes 12:13-14), </a:t>
            </a:r>
            <a:r>
              <a:rPr lang="en-US" i="1" dirty="0"/>
              <a:t>“Let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73B4B-04B0-45AD-9ACF-11A52A4D7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29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phrase “poor in spirit” can be likened to individuals who are poor economically, and have noting to rely upon except for God.</a:t>
            </a:r>
          </a:p>
          <a:p>
            <a:pPr marL="628650" lvl="1" indent="-171450">
              <a:buFont typeface="Arial" panose="020B0604020202020204" pitchFamily="34" charset="0"/>
              <a:buChar char="•"/>
            </a:pPr>
            <a:r>
              <a:rPr lang="en-US" dirty="0"/>
              <a:t>Consider those in this condition, as revealed in the Old Testament (with God as their Avenger)</a:t>
            </a:r>
          </a:p>
          <a:p>
            <a:pPr marL="0" indent="0">
              <a:buFont typeface="Arial" panose="020B0604020202020204" pitchFamily="34" charset="0"/>
              <a:buNone/>
            </a:pPr>
            <a:r>
              <a:rPr lang="en-US" b="1" dirty="0"/>
              <a:t>(Amos 2:6), </a:t>
            </a:r>
            <a:r>
              <a:rPr lang="en-US" i="1" dirty="0"/>
              <a:t>“</a:t>
            </a:r>
            <a:r>
              <a:rPr lang="en-US" b="1" i="1" dirty="0"/>
              <a:t>Thus says the Lord</a:t>
            </a:r>
            <a:r>
              <a:rPr lang="en-US" i="1" dirty="0"/>
              <a:t>: ‘For three transgressions of Israel, and for four, </a:t>
            </a:r>
            <a:r>
              <a:rPr lang="en-US" b="1" i="1" dirty="0"/>
              <a:t>I will </a:t>
            </a:r>
            <a:r>
              <a:rPr lang="en-US" i="1" dirty="0"/>
              <a:t>not turn away its punishment, because they sell the righteous for silver, and the poor for a pair of sandals.”</a:t>
            </a:r>
          </a:p>
          <a:p>
            <a:pPr marL="628650" lvl="1" indent="-171450">
              <a:buFont typeface="Arial" panose="020B0604020202020204" pitchFamily="34" charset="0"/>
              <a:buChar char="•"/>
            </a:pPr>
            <a:r>
              <a:rPr lang="en-US" b="1" i="0" dirty="0"/>
              <a:t>We are also dependent upon God spiritually, and must recognize it to gain His help!</a:t>
            </a:r>
          </a:p>
          <a:p>
            <a:pPr marL="628650" lvl="1" indent="-171450">
              <a:buFont typeface="Arial" panose="020B0604020202020204" pitchFamily="34" charset="0"/>
              <a:buChar char="•"/>
            </a:pPr>
            <a:r>
              <a:rPr lang="en-US" b="1" i="0" dirty="0"/>
              <a:t>Two men went up to the temple to pray… (Jesus’ Parable)</a:t>
            </a:r>
          </a:p>
          <a:p>
            <a:pPr marL="0" lvl="0" indent="0">
              <a:buFont typeface="Arial" panose="020B0604020202020204" pitchFamily="34" charset="0"/>
              <a:buNone/>
            </a:pPr>
            <a:r>
              <a:rPr lang="en-US" b="1" i="0" dirty="0"/>
              <a:t>(Luke 18:11), </a:t>
            </a:r>
            <a:r>
              <a:rPr lang="en-US" b="0" i="1" dirty="0"/>
              <a:t>“The Pharisee stood and prayed thus with himself, ‘God, I thank You that I am not like other men—extortioners, unjust, adulterers, or even as this tax collector.”</a:t>
            </a:r>
          </a:p>
          <a:p>
            <a:pPr marL="0" lvl="0" indent="0">
              <a:buFont typeface="Arial" panose="020B0604020202020204" pitchFamily="34" charset="0"/>
              <a:buNone/>
            </a:pPr>
            <a:r>
              <a:rPr lang="en-US" b="1" i="0" dirty="0"/>
              <a:t>(Luke 18:13), </a:t>
            </a:r>
            <a:r>
              <a:rPr lang="en-US" b="0" i="1" dirty="0"/>
              <a:t>“And the tax collector, standing afar off, would not so much as raise his eyes to heaven, but beat his breast, saying, ‘God, be merciful to me a sinner!’”</a:t>
            </a:r>
          </a:p>
          <a:p>
            <a:pPr marL="0" lvl="0" indent="0">
              <a:buFont typeface="Arial" panose="020B0604020202020204" pitchFamily="34" charset="0"/>
              <a:buNone/>
            </a:pPr>
            <a:r>
              <a:rPr lang="en-US" b="1" i="0" dirty="0"/>
              <a:t>(Luke 18:14), </a:t>
            </a:r>
            <a:r>
              <a:rPr lang="en-US" b="0" i="1" dirty="0"/>
              <a:t>“…everyone who exalts himself will be humbled, and he who humbles himself will be exalted.”</a:t>
            </a:r>
          </a:p>
          <a:p>
            <a:pPr marL="0" lvl="0" indent="0" algn="l">
              <a:buFont typeface="Arial" panose="020B0604020202020204" pitchFamily="34" charset="0"/>
              <a:buNone/>
            </a:pPr>
            <a:endParaRPr lang="en-US" b="1" i="0" dirty="0"/>
          </a:p>
        </p:txBody>
      </p:sp>
      <p:sp>
        <p:nvSpPr>
          <p:cNvPr id="4" name="Slide Number Placeholder 3"/>
          <p:cNvSpPr>
            <a:spLocks noGrp="1"/>
          </p:cNvSpPr>
          <p:nvPr>
            <p:ph type="sldNum" sz="quarter" idx="5"/>
          </p:nvPr>
        </p:nvSpPr>
        <p:spPr/>
        <p:txBody>
          <a:bodyPr/>
          <a:lstStyle/>
          <a:p>
            <a:fld id="{B3773B4B-04B0-45AD-9ACF-11A52A4D72DA}" type="slidenum">
              <a:rPr lang="en-US" smtClean="0"/>
              <a:t>2</a:t>
            </a:fld>
            <a:endParaRPr lang="en-US"/>
          </a:p>
        </p:txBody>
      </p:sp>
    </p:spTree>
    <p:extLst>
      <p:ext uri="{BB962C8B-B14F-4D97-AF65-F5344CB8AC3E}">
        <p14:creationId xmlns:p14="http://schemas.microsoft.com/office/powerpoint/2010/main" val="359029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every kind of mourning can be considered virtuous</a:t>
            </a:r>
          </a:p>
          <a:p>
            <a:pPr marL="628650" lvl="1" indent="-171450">
              <a:buFont typeface="Arial" panose="020B0604020202020204" pitchFamily="34" charset="0"/>
              <a:buChar char="•"/>
            </a:pPr>
            <a:r>
              <a:rPr lang="en-US" dirty="0"/>
              <a:t>Being sad because you didn’t get your way.</a:t>
            </a:r>
          </a:p>
          <a:p>
            <a:pPr marL="628650" lvl="1" indent="-171450">
              <a:buFont typeface="Arial" panose="020B0604020202020204" pitchFamily="34" charset="0"/>
              <a:buChar char="•"/>
            </a:pPr>
            <a:r>
              <a:rPr lang="en-US" dirty="0"/>
              <a:t>Being sad because your pride is wounded.</a:t>
            </a:r>
          </a:p>
          <a:p>
            <a:pPr marL="171450" lvl="0" indent="-171450">
              <a:buFont typeface="Arial" panose="020B0604020202020204" pitchFamily="34" charset="0"/>
              <a:buChar char="•"/>
            </a:pPr>
            <a:r>
              <a:rPr lang="en-US" b="1" dirty="0"/>
              <a:t>However, noting the previous point of depending upon God (“poor in spirit”) – there is a reason to be sad… when you fail to please Him.  (SIN)</a:t>
            </a:r>
          </a:p>
          <a:p>
            <a:pPr marL="171450" lvl="0" indent="-171450">
              <a:buFont typeface="Arial" panose="020B0604020202020204" pitchFamily="34" charset="0"/>
              <a:buChar char="•"/>
            </a:pPr>
            <a:r>
              <a:rPr lang="en-US" b="0" dirty="0"/>
              <a:t>If you sin, and it leads to a loss of self-esteem, that is actually a good thing!  You should be disappointed in yourself.  It should cause you to be sad!</a:t>
            </a:r>
          </a:p>
          <a:p>
            <a:pPr marL="171450" lvl="0" indent="-171450">
              <a:buFont typeface="Arial" panose="020B0604020202020204" pitchFamily="34" charset="0"/>
              <a:buChar char="•"/>
            </a:pPr>
            <a:r>
              <a:rPr lang="en-US" b="1" dirty="0"/>
              <a:t>Consider the response of the Corinthians, which was praised by Paul…</a:t>
            </a:r>
          </a:p>
          <a:p>
            <a:pPr marL="0" lvl="0" indent="0">
              <a:buFont typeface="Arial" panose="020B0604020202020204" pitchFamily="34" charset="0"/>
              <a:buNone/>
            </a:pPr>
            <a:r>
              <a:rPr lang="en-US" b="1" dirty="0"/>
              <a:t>(2 Corinthians 7:11), </a:t>
            </a:r>
            <a:r>
              <a:rPr lang="en-US" b="0" i="1" dirty="0"/>
              <a:t>“</a:t>
            </a:r>
            <a:r>
              <a:rPr lang="en-US" i="1" dirty="0"/>
              <a:t>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marL="0" lvl="0" indent="0">
              <a:buFont typeface="Arial" panose="020B0604020202020204" pitchFamily="34" charset="0"/>
              <a:buNone/>
            </a:pPr>
            <a:r>
              <a:rPr lang="en-US" b="1" dirty="0"/>
              <a:t>(2 Corinthians 7:13), </a:t>
            </a:r>
            <a:r>
              <a:rPr lang="en-US" b="0" i="1" dirty="0"/>
              <a:t>“</a:t>
            </a:r>
            <a:r>
              <a:rPr lang="en-US" i="1" dirty="0"/>
              <a:t>Therefore we have been comforted in your comfort. And we rejoiced exceedingly more for the joy of Titus, because his spirit has been refreshed by you all.”</a:t>
            </a:r>
            <a:endParaRPr lang="en-US" b="0" i="1" dirty="0"/>
          </a:p>
        </p:txBody>
      </p:sp>
      <p:sp>
        <p:nvSpPr>
          <p:cNvPr id="4" name="Slide Number Placeholder 3"/>
          <p:cNvSpPr>
            <a:spLocks noGrp="1"/>
          </p:cNvSpPr>
          <p:nvPr>
            <p:ph type="sldNum" sz="quarter" idx="5"/>
          </p:nvPr>
        </p:nvSpPr>
        <p:spPr/>
        <p:txBody>
          <a:bodyPr/>
          <a:lstStyle/>
          <a:p>
            <a:fld id="{B3773B4B-04B0-45AD-9ACF-11A52A4D72DA}" type="slidenum">
              <a:rPr lang="en-US" smtClean="0"/>
              <a:t>3</a:t>
            </a:fld>
            <a:endParaRPr lang="en-US"/>
          </a:p>
        </p:txBody>
      </p:sp>
    </p:spTree>
    <p:extLst>
      <p:ext uri="{BB962C8B-B14F-4D97-AF65-F5344CB8AC3E}">
        <p14:creationId xmlns:p14="http://schemas.microsoft.com/office/powerpoint/2010/main" val="179138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concept of meekness carries with it the idea of self-control and restraint in the face of provocation</a:t>
            </a:r>
          </a:p>
          <a:p>
            <a:pPr marL="171450" indent="-171450">
              <a:buFont typeface="Arial" panose="020B0604020202020204" pitchFamily="34" charset="0"/>
              <a:buChar char="•"/>
            </a:pPr>
            <a:r>
              <a:rPr lang="en-US" dirty="0"/>
              <a:t>Meek is not weak</a:t>
            </a:r>
          </a:p>
          <a:p>
            <a:pPr marL="171450" indent="-171450">
              <a:buFont typeface="Arial" panose="020B0604020202020204" pitchFamily="34" charset="0"/>
              <a:buChar char="•"/>
            </a:pPr>
            <a:r>
              <a:rPr lang="en-US" dirty="0"/>
              <a:t>It takes great discipline and strength to remain kind and gentle when others try to get a rise out of us!</a:t>
            </a:r>
          </a:p>
          <a:p>
            <a:pPr marL="0" indent="0">
              <a:buFont typeface="Arial" panose="020B0604020202020204" pitchFamily="34" charset="0"/>
              <a:buNone/>
            </a:pPr>
            <a:r>
              <a:rPr lang="en-US" b="1" dirty="0"/>
              <a:t>(Proverbs 16:32), </a:t>
            </a:r>
            <a:r>
              <a:rPr lang="en-US" i="1" dirty="0"/>
              <a:t>“He who is slow to anger is better than the mighty, and he who rules his spirit than he who takes a city.”</a:t>
            </a:r>
          </a:p>
          <a:p>
            <a:pPr marL="628650" lvl="1" indent="-171450">
              <a:buFont typeface="Arial" panose="020B0604020202020204" pitchFamily="34" charset="0"/>
              <a:buChar char="•"/>
            </a:pPr>
            <a:r>
              <a:rPr lang="en-US" b="1" i="0" dirty="0"/>
              <a:t>Remember, it takes two to fight!</a:t>
            </a:r>
          </a:p>
          <a:p>
            <a:pPr marL="0" lvl="0" indent="0">
              <a:buFont typeface="Arial" panose="020B0604020202020204" pitchFamily="34" charset="0"/>
              <a:buNone/>
            </a:pPr>
            <a:r>
              <a:rPr lang="en-US" b="1" i="0" dirty="0"/>
              <a:t>(Proverbs 15:1), </a:t>
            </a:r>
            <a:r>
              <a:rPr lang="en-US" b="0" i="1" dirty="0"/>
              <a:t>“A soft answer turns away wrath…”</a:t>
            </a:r>
          </a:p>
        </p:txBody>
      </p:sp>
      <p:sp>
        <p:nvSpPr>
          <p:cNvPr id="4" name="Slide Number Placeholder 3"/>
          <p:cNvSpPr>
            <a:spLocks noGrp="1"/>
          </p:cNvSpPr>
          <p:nvPr>
            <p:ph type="sldNum" sz="quarter" idx="5"/>
          </p:nvPr>
        </p:nvSpPr>
        <p:spPr/>
        <p:txBody>
          <a:bodyPr/>
          <a:lstStyle/>
          <a:p>
            <a:fld id="{B3773B4B-04B0-45AD-9ACF-11A52A4D72DA}" type="slidenum">
              <a:rPr lang="en-US" smtClean="0"/>
              <a:t>4</a:t>
            </a:fld>
            <a:endParaRPr lang="en-US"/>
          </a:p>
        </p:txBody>
      </p:sp>
    </p:spTree>
    <p:extLst>
      <p:ext uri="{BB962C8B-B14F-4D97-AF65-F5344CB8AC3E}">
        <p14:creationId xmlns:p14="http://schemas.microsoft.com/office/powerpoint/2010/main" val="1470301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hear this sentiment in business all the time.  We want go getters in our company.  We want people who are hungry! (High achievers are that way because they are motivated.  It is because they “want it”.  They are hungry!)</a:t>
            </a:r>
          </a:p>
          <a:p>
            <a:endParaRPr lang="en-US" b="1" dirty="0"/>
          </a:p>
          <a:p>
            <a:r>
              <a:rPr lang="en-US" b="1" dirty="0"/>
              <a:t>The key here is what you are hungry for!</a:t>
            </a:r>
          </a:p>
          <a:p>
            <a:endParaRPr lang="en-US" b="1" dirty="0"/>
          </a:p>
          <a:p>
            <a:r>
              <a:rPr lang="en-US" b="1" dirty="0"/>
              <a:t>(Psalm 1:1-4), </a:t>
            </a:r>
            <a:r>
              <a:rPr lang="en-US" b="0" i="1" dirty="0"/>
              <a:t>“Blessed is the man who walks not in the counsel of the ungodly, nor stands in the path of sinners, nor sits in the seat of the scornful; </a:t>
            </a:r>
            <a:r>
              <a:rPr lang="en-US" b="0" i="1" baseline="30000" dirty="0"/>
              <a:t>2</a:t>
            </a:r>
            <a:r>
              <a:rPr lang="en-US" b="0" i="1" dirty="0"/>
              <a:t> But his delight is in the law of the Lord, and in His law he meditates day and night. </a:t>
            </a:r>
            <a:r>
              <a:rPr lang="en-US" b="0" i="1" baseline="30000" dirty="0"/>
              <a:t>3</a:t>
            </a:r>
            <a:r>
              <a:rPr lang="en-US" b="0" i="1" dirty="0"/>
              <a:t> He shall be like a tree planted by the rivers of water, that brings forth its fruit in its season, whose leaf also shall not wither; and whatever he does shall prosper. </a:t>
            </a:r>
            <a:r>
              <a:rPr lang="en-US" b="0" i="1" baseline="30000" dirty="0"/>
              <a:t>4</a:t>
            </a:r>
            <a:r>
              <a:rPr lang="en-US" b="0" i="1" dirty="0"/>
              <a:t> The ungodly are not so, but are like the chaff which the wind drives away.”</a:t>
            </a:r>
          </a:p>
          <a:p>
            <a:endParaRPr lang="en-US" b="1" dirty="0"/>
          </a:p>
          <a:p>
            <a:r>
              <a:rPr lang="en-US" b="1" dirty="0"/>
              <a:t>(Psalm 19:8-10), </a:t>
            </a:r>
            <a:r>
              <a:rPr lang="en-US" b="0" i="1" dirty="0"/>
              <a:t>“</a:t>
            </a:r>
            <a:r>
              <a:rPr lang="en-US" i="1" dirty="0"/>
              <a:t>The statutes of the Lord are </a:t>
            </a:r>
            <a:r>
              <a:rPr lang="en-US" b="1" i="1" dirty="0"/>
              <a:t>right</a:t>
            </a:r>
            <a:r>
              <a:rPr lang="en-US" i="1" dirty="0"/>
              <a:t>, rejoicing the heart; the commandment of the Lord is pure, enlightening the eyes; </a:t>
            </a:r>
            <a:r>
              <a:rPr lang="en-US" i="1" baseline="30000" dirty="0"/>
              <a:t>9</a:t>
            </a:r>
            <a:r>
              <a:rPr lang="en-US" i="1" dirty="0"/>
              <a:t> The fear of the Lord is clean, enduring forever; The judgments of the Lord are </a:t>
            </a:r>
            <a:r>
              <a:rPr lang="en-US" b="1" i="1" dirty="0"/>
              <a:t>true and righteous </a:t>
            </a:r>
            <a:r>
              <a:rPr lang="en-US" i="1" dirty="0"/>
              <a:t>altogether. </a:t>
            </a:r>
            <a:r>
              <a:rPr lang="en-US" i="1" baseline="30000" dirty="0"/>
              <a:t>10</a:t>
            </a:r>
            <a:r>
              <a:rPr lang="en-US" i="1" dirty="0"/>
              <a:t> </a:t>
            </a:r>
            <a:r>
              <a:rPr lang="en-US" b="0" i="1" dirty="0"/>
              <a:t>More to be desired are they than gold, yea, than much fine gold; </a:t>
            </a:r>
            <a:r>
              <a:rPr lang="en-US" b="1" i="1" dirty="0"/>
              <a:t>sweeter also than honey and the honeycomb</a:t>
            </a:r>
            <a:r>
              <a:rPr lang="en-US" i="1" dirty="0"/>
              <a:t>.”</a:t>
            </a:r>
            <a:endParaRPr lang="en-US" b="0" i="1" dirty="0"/>
          </a:p>
        </p:txBody>
      </p:sp>
      <p:sp>
        <p:nvSpPr>
          <p:cNvPr id="4" name="Slide Number Placeholder 3"/>
          <p:cNvSpPr>
            <a:spLocks noGrp="1"/>
          </p:cNvSpPr>
          <p:nvPr>
            <p:ph type="sldNum" sz="quarter" idx="5"/>
          </p:nvPr>
        </p:nvSpPr>
        <p:spPr/>
        <p:txBody>
          <a:bodyPr/>
          <a:lstStyle/>
          <a:p>
            <a:fld id="{B3773B4B-04B0-45AD-9ACF-11A52A4D72DA}" type="slidenum">
              <a:rPr lang="en-US" smtClean="0"/>
              <a:t>5</a:t>
            </a:fld>
            <a:endParaRPr lang="en-US"/>
          </a:p>
        </p:txBody>
      </p:sp>
    </p:spTree>
    <p:extLst>
      <p:ext uri="{BB962C8B-B14F-4D97-AF65-F5344CB8AC3E}">
        <p14:creationId xmlns:p14="http://schemas.microsoft.com/office/powerpoint/2010/main" val="257327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Mercy – Intentional kindness.</a:t>
            </a:r>
          </a:p>
          <a:p>
            <a:pPr marL="628650" lvl="1" indent="-171450">
              <a:buFont typeface="Arial" panose="020B0604020202020204" pitchFamily="34" charset="0"/>
              <a:buChar char="•"/>
            </a:pPr>
            <a:r>
              <a:rPr lang="en-US" dirty="0"/>
              <a:t>Note:  We are dependent upon God’s mercy to obtain salvation from sin</a:t>
            </a:r>
          </a:p>
          <a:p>
            <a:pPr marL="0" lvl="0" indent="0">
              <a:buFont typeface="Arial" panose="020B0604020202020204" pitchFamily="34" charset="0"/>
              <a:buNone/>
            </a:pPr>
            <a:r>
              <a:rPr lang="en-US" b="1" dirty="0"/>
              <a:t>(Titus 3:5), </a:t>
            </a:r>
            <a:r>
              <a:rPr lang="en-US" i="1" dirty="0"/>
              <a:t>“not by works of righteousness which we have done, but according to His mercy He saved us, through the washing of regeneration and renewing of the Holy Spirit.”</a:t>
            </a:r>
          </a:p>
          <a:p>
            <a:pPr marL="628650" lvl="1" indent="-171450">
              <a:buFont typeface="Arial" panose="020B0604020202020204" pitchFamily="34" charset="0"/>
              <a:buChar char="•"/>
            </a:pPr>
            <a:r>
              <a:rPr lang="en-US" b="1" i="0" dirty="0"/>
              <a:t>But, we can’t expect God to treat us with mercy if we are not willing to treat others in that way!</a:t>
            </a:r>
          </a:p>
          <a:p>
            <a:pPr marL="0" lvl="0" indent="0">
              <a:buFont typeface="Arial" panose="020B0604020202020204" pitchFamily="34" charset="0"/>
              <a:buNone/>
            </a:pPr>
            <a:r>
              <a:rPr lang="en-US" b="1" i="0" dirty="0"/>
              <a:t>(Matthew 6:12), [Jesus’ model prayer], </a:t>
            </a:r>
            <a:r>
              <a:rPr lang="en-US" b="0" i="1" dirty="0"/>
              <a:t>“And forgive us our debts, as we forgive our debtors.”</a:t>
            </a:r>
          </a:p>
          <a:p>
            <a:pPr marL="0" lvl="0" indent="0">
              <a:buFont typeface="Arial" panose="020B0604020202020204" pitchFamily="34" charset="0"/>
              <a:buNone/>
            </a:pPr>
            <a:r>
              <a:rPr lang="en-US" b="1" i="0" dirty="0"/>
              <a:t>(Matthew 6:14-15), </a:t>
            </a:r>
            <a:r>
              <a:rPr lang="en-US" b="0" i="1" dirty="0"/>
              <a:t>“For if you forgive men their trespasses, your heavenly Father will also forgive you.</a:t>
            </a:r>
            <a:r>
              <a:rPr lang="en-US" b="0" i="1" baseline="30000" dirty="0"/>
              <a:t> 15</a:t>
            </a:r>
            <a:r>
              <a:rPr lang="en-US" b="0" i="1" dirty="0"/>
              <a:t> But if you do not forgive men their trespasses, neither will your Father forgive your trespasses.”</a:t>
            </a:r>
          </a:p>
        </p:txBody>
      </p:sp>
      <p:sp>
        <p:nvSpPr>
          <p:cNvPr id="4" name="Slide Number Placeholder 3"/>
          <p:cNvSpPr>
            <a:spLocks noGrp="1"/>
          </p:cNvSpPr>
          <p:nvPr>
            <p:ph type="sldNum" sz="quarter" idx="5"/>
          </p:nvPr>
        </p:nvSpPr>
        <p:spPr/>
        <p:txBody>
          <a:bodyPr/>
          <a:lstStyle/>
          <a:p>
            <a:fld id="{B3773B4B-04B0-45AD-9ACF-11A52A4D72DA}" type="slidenum">
              <a:rPr lang="en-US" smtClean="0"/>
              <a:t>6</a:t>
            </a:fld>
            <a:endParaRPr lang="en-US"/>
          </a:p>
        </p:txBody>
      </p:sp>
    </p:spTree>
    <p:extLst>
      <p:ext uri="{BB962C8B-B14F-4D97-AF65-F5344CB8AC3E}">
        <p14:creationId xmlns:p14="http://schemas.microsoft.com/office/powerpoint/2010/main" val="110879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“Pure in heart” – literally means to be one who is clean in his heart.</a:t>
            </a:r>
          </a:p>
          <a:p>
            <a:pPr marL="628650" lvl="1" indent="-171450">
              <a:buFont typeface="Arial" panose="020B0604020202020204" pitchFamily="34" charset="0"/>
              <a:buChar char="•"/>
            </a:pPr>
            <a:r>
              <a:rPr lang="en-US" dirty="0"/>
              <a:t>Not like the Pharisees</a:t>
            </a:r>
          </a:p>
          <a:p>
            <a:pPr marL="0" lvl="0" indent="0">
              <a:buFont typeface="Arial" panose="020B0604020202020204" pitchFamily="34" charset="0"/>
              <a:buNone/>
            </a:pPr>
            <a:r>
              <a:rPr lang="en-US" b="1" dirty="0"/>
              <a:t>(Matthew 23:27-28), </a:t>
            </a:r>
            <a:r>
              <a:rPr lang="en-US" i="1" dirty="0"/>
              <a:t>“Woe to you, scribes and Pharisees, hypocrites! For you are like whitewashed tombs which indeed appear beautiful outwardly, but inside are full of dead men's bones and all uncleanness.</a:t>
            </a:r>
            <a:r>
              <a:rPr lang="en-US" i="1" baseline="30000" dirty="0"/>
              <a:t> 28</a:t>
            </a:r>
            <a:r>
              <a:rPr lang="en-US" i="1" dirty="0"/>
              <a:t> Even so you also outwardly appear righteous to men, but inside you are full of hypocrisy and lawlessness.”</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(Matthew 23:25-26), </a:t>
            </a:r>
            <a:r>
              <a:rPr lang="en-US" i="1" dirty="0"/>
              <a:t>“Woe to you, scribes and Pharisees, hypocrites! For you cleanse the outside of the cup and dish, but inside they are full of extortion and self-indulgence.</a:t>
            </a:r>
            <a:r>
              <a:rPr lang="en-US" i="1" baseline="30000" dirty="0"/>
              <a:t> 26</a:t>
            </a:r>
            <a:r>
              <a:rPr lang="en-US" i="1" dirty="0"/>
              <a:t> Blind Pharisee, first cleanse the inside of the cup and dish, that the outside of them may be clean also.”</a:t>
            </a:r>
          </a:p>
          <a:p>
            <a:pPr marL="628650" lvl="1" indent="-171450">
              <a:buFont typeface="Arial" panose="020B0604020202020204" pitchFamily="34" charset="0"/>
              <a:buChar char="•"/>
            </a:pPr>
            <a:r>
              <a:rPr lang="en-US" b="1" i="0" dirty="0"/>
              <a:t>Remember, God can see your insides.  He knows whether or not you are genuine in your claim to be His child.  If you are, you will see Him!</a:t>
            </a:r>
          </a:p>
          <a:p>
            <a:pPr marL="0" lvl="0" indent="0">
              <a:buFont typeface="Arial" panose="020B0604020202020204" pitchFamily="34" charset="0"/>
              <a:buNone/>
            </a:pPr>
            <a:endParaRPr lang="en-US" i="1" dirty="0"/>
          </a:p>
          <a:p>
            <a:pPr marL="0" lv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fld id="{B3773B4B-04B0-45AD-9ACF-11A52A4D72DA}" type="slidenum">
              <a:rPr lang="en-US" smtClean="0"/>
              <a:t>7</a:t>
            </a:fld>
            <a:endParaRPr lang="en-US"/>
          </a:p>
        </p:txBody>
      </p:sp>
    </p:spTree>
    <p:extLst>
      <p:ext uri="{BB962C8B-B14F-4D97-AF65-F5344CB8AC3E}">
        <p14:creationId xmlns:p14="http://schemas.microsoft.com/office/powerpoint/2010/main" val="170237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have heard the saying, “If you are not part of the solution, you are part of the problem.”</a:t>
            </a:r>
          </a:p>
          <a:p>
            <a:pPr marL="628650" lvl="1" indent="-171450">
              <a:buFont typeface="Arial" panose="020B0604020202020204" pitchFamily="34" charset="0"/>
              <a:buChar char="•"/>
            </a:pPr>
            <a:r>
              <a:rPr lang="en-US" dirty="0"/>
              <a:t>This is especially true with regard to strife and discord!</a:t>
            </a:r>
          </a:p>
          <a:p>
            <a:pPr marL="628650" lvl="1" indent="-171450">
              <a:buFont typeface="Arial" panose="020B0604020202020204" pitchFamily="34" charset="0"/>
              <a:buChar char="•"/>
            </a:pPr>
            <a:r>
              <a:rPr lang="en-US" dirty="0"/>
              <a:t>This is how God intends it to be!</a:t>
            </a:r>
          </a:p>
          <a:p>
            <a:pPr marL="0" lvl="0" indent="0">
              <a:buFont typeface="Arial" panose="020B0604020202020204" pitchFamily="34" charset="0"/>
              <a:buNone/>
            </a:pPr>
            <a:r>
              <a:rPr lang="en-US" b="1" dirty="0"/>
              <a:t>(James 3:17-18), </a:t>
            </a:r>
            <a:r>
              <a:rPr lang="en-US" i="1" dirty="0"/>
              <a:t>“But the wisdom that is from above is first pure, then peaceable, gentle, willing to yield, full of mercy and good fruits, without partiality and without hypocrisy.</a:t>
            </a:r>
            <a:r>
              <a:rPr lang="en-US" i="1" baseline="30000" dirty="0"/>
              <a:t> 18</a:t>
            </a:r>
            <a:r>
              <a:rPr lang="en-US" i="1" dirty="0"/>
              <a:t> Now the fruit of righteousness is sown in peace by those who make peace.”</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(Romans 12:17-18), </a:t>
            </a:r>
            <a:r>
              <a:rPr lang="en-US" i="1" dirty="0"/>
              <a:t>“Repay no one evil for evil. Have regard for good things in the sight of all men.</a:t>
            </a:r>
            <a:r>
              <a:rPr lang="en-US" i="1" baseline="30000" dirty="0"/>
              <a:t> 18</a:t>
            </a:r>
            <a:r>
              <a:rPr lang="en-US" i="1" dirty="0"/>
              <a:t> If it is possible, as much as depends on you, live peaceably with all men.”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73B4B-04B0-45AD-9ACF-11A52A4D7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5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considered a good thing, a successful thing to be mistreated because you are doing something right!</a:t>
            </a:r>
          </a:p>
          <a:p>
            <a:r>
              <a:rPr lang="en-US" b="1" dirty="0"/>
              <a:t>(1 Peter 2:19-20), </a:t>
            </a:r>
            <a:r>
              <a:rPr lang="en-US" b="0" i="1" dirty="0"/>
              <a:t>“</a:t>
            </a:r>
            <a:r>
              <a:rPr lang="en-US" i="1" dirty="0"/>
              <a:t>For this is commendable, if because of conscience toward God one endures grief, suffering wrongfully.</a:t>
            </a:r>
            <a:r>
              <a:rPr lang="en-US" i="1" baseline="30000" dirty="0"/>
              <a:t> 20</a:t>
            </a:r>
            <a:r>
              <a:rPr lang="en-US" i="1" dirty="0"/>
              <a:t> For what credit is it if, when you are beaten for your faults, you take it patiently? But when you do good and suffer, if you take it patiently, this is commendable before God.”</a:t>
            </a:r>
          </a:p>
          <a:p>
            <a:endParaRPr lang="en-US" i="1" dirty="0"/>
          </a:p>
          <a:p>
            <a:r>
              <a:rPr lang="en-US" b="1" i="0" dirty="0"/>
              <a:t>(Matthew 10:16) [Jesus’ words to His disciples in giving them the commission to preach to the Jews], </a:t>
            </a:r>
            <a:r>
              <a:rPr lang="en-US" i="1" dirty="0"/>
              <a:t>“Behold, I send you out as sheep in the midst of wolves.”</a:t>
            </a:r>
          </a:p>
          <a:p>
            <a:endParaRPr lang="en-US" i="1" dirty="0"/>
          </a:p>
          <a:p>
            <a:r>
              <a:rPr lang="en-US" b="1" i="0" dirty="0"/>
              <a:t>(Matthew 10:21-22), </a:t>
            </a:r>
            <a:r>
              <a:rPr lang="en-US" i="1" dirty="0"/>
              <a:t>“Now brother will deliver up brother to death, and a father his child; and children will rise up against parents and cause them to be put to death.</a:t>
            </a:r>
            <a:r>
              <a:rPr lang="en-US" i="1" baseline="30000" dirty="0"/>
              <a:t> 22</a:t>
            </a:r>
            <a:r>
              <a:rPr lang="en-US" i="1" dirty="0"/>
              <a:t> And you will be hated by all for My name's sake. But he who endures to the end will be saved.”</a:t>
            </a:r>
          </a:p>
          <a:p>
            <a:endParaRPr lang="en-US" b="0" i="1" dirty="0"/>
          </a:p>
          <a:p>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73B4B-04B0-45AD-9ACF-11A52A4D7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91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1C90-4E04-4961-86C2-959E12D04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18159-DBB7-439A-B407-C24A50149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258D9D-7D4A-4E77-840D-682FF7C27E35}"/>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5" name="Footer Placeholder 4">
            <a:extLst>
              <a:ext uri="{FF2B5EF4-FFF2-40B4-BE49-F238E27FC236}">
                <a16:creationId xmlns:a16="http://schemas.microsoft.com/office/drawing/2014/main" id="{D4F68434-1768-4247-A9FB-1492EBA04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AE43D-649E-4191-9B7C-26F77D9C6DD8}"/>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194077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765-B771-4A33-BC00-64F5A634B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0FD4DD-B5D6-499C-89AA-9E62C870BD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73523-BC9E-43B8-A228-F4643DCA97A3}"/>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5" name="Footer Placeholder 4">
            <a:extLst>
              <a:ext uri="{FF2B5EF4-FFF2-40B4-BE49-F238E27FC236}">
                <a16:creationId xmlns:a16="http://schemas.microsoft.com/office/drawing/2014/main" id="{21ED0931-850C-4323-A216-0922A7C7E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4512A-ABA2-417B-896C-15779F61D914}"/>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221667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9BBEF-2291-4413-96BC-AFEFFD704A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C405DC-4AFD-493A-9B68-C85A55ADC1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32A1C-C468-43A0-8AE1-5CA44A5CD628}"/>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5" name="Footer Placeholder 4">
            <a:extLst>
              <a:ext uri="{FF2B5EF4-FFF2-40B4-BE49-F238E27FC236}">
                <a16:creationId xmlns:a16="http://schemas.microsoft.com/office/drawing/2014/main" id="{627AF672-0124-475F-8F5C-711CDA902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4E5DB-1BEE-4F25-88A5-941B7074B339}"/>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413101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BEF4-F04A-4200-A7A2-A895A976A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A318-F416-4CD7-B412-D6121E0043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86E10-00DC-4A91-B487-A99EB8474FA9}"/>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5" name="Footer Placeholder 4">
            <a:extLst>
              <a:ext uri="{FF2B5EF4-FFF2-40B4-BE49-F238E27FC236}">
                <a16:creationId xmlns:a16="http://schemas.microsoft.com/office/drawing/2014/main" id="{891B6E90-DB0E-4BE7-B992-80D5FD84A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C71CD-C087-45D2-AB6B-416A0378B13E}"/>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32873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6519-10C8-4EA0-BA5A-854EBE9E2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B6474-E124-4D06-8CD9-278D003E5F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F3367A-9EEC-47B7-B9E5-CE155398E001}"/>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5" name="Footer Placeholder 4">
            <a:extLst>
              <a:ext uri="{FF2B5EF4-FFF2-40B4-BE49-F238E27FC236}">
                <a16:creationId xmlns:a16="http://schemas.microsoft.com/office/drawing/2014/main" id="{8C296F23-F1E0-41A8-860C-52FF44EF1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9812-3FDA-4DD4-A02D-11E6D682F2D9}"/>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103421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BBC9-AD55-4D5D-AD51-ECA3BA7C6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D6B9C-BFA9-477B-8F9D-69B07EEF08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3E6B99-0A80-4206-89D7-AC91527B9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35C54E-BC89-42B3-9CF5-66B0BE4CEFF3}"/>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6" name="Footer Placeholder 5">
            <a:extLst>
              <a:ext uri="{FF2B5EF4-FFF2-40B4-BE49-F238E27FC236}">
                <a16:creationId xmlns:a16="http://schemas.microsoft.com/office/drawing/2014/main" id="{AA0E42A8-8F50-4A38-BB63-2D93C840C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A8362-58B9-4A7B-B2DF-000D85170030}"/>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409358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14F4-25E5-4F73-B90E-675360A94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ECEAD-D242-401F-B92C-CCC5AC4DD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8FAD54-93FE-45EE-BE4F-EC39D3793D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D5CAD-E5DD-489C-A666-B279F9C1B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33A634-C44B-4316-A70A-018C238F94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C7355B-E6BB-4776-B391-C593E86A1B35}"/>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8" name="Footer Placeholder 7">
            <a:extLst>
              <a:ext uri="{FF2B5EF4-FFF2-40B4-BE49-F238E27FC236}">
                <a16:creationId xmlns:a16="http://schemas.microsoft.com/office/drawing/2014/main" id="{186BAE7B-2691-4A68-872B-77C15FBAE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3C9642-8527-49A2-8159-535D3A55CFC5}"/>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1526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245D-30CD-472F-876B-43B74FBB0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1860B3-E391-49F1-8366-B3311A3A7DB2}"/>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4" name="Footer Placeholder 3">
            <a:extLst>
              <a:ext uri="{FF2B5EF4-FFF2-40B4-BE49-F238E27FC236}">
                <a16:creationId xmlns:a16="http://schemas.microsoft.com/office/drawing/2014/main" id="{937C6923-E90A-4C85-A1AF-A5FE3C4F6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06A2F-CF8E-4177-A10A-42D3EDB0C0E7}"/>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185697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BF3CA-994A-4A9A-889D-CB48A1F6EA96}"/>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3" name="Footer Placeholder 2">
            <a:extLst>
              <a:ext uri="{FF2B5EF4-FFF2-40B4-BE49-F238E27FC236}">
                <a16:creationId xmlns:a16="http://schemas.microsoft.com/office/drawing/2014/main" id="{045A1D7D-A86F-4F76-B799-F2304B9344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77280-4FB4-4FCA-BC66-3F150C984E9F}"/>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155849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3164-D42D-4362-8B7C-01548AE81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D70AA-84A8-4A4E-A8AD-450A24E35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F38210-4C85-45F3-8D86-09EA9E321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2DC5E2-3FDB-41E3-9418-C484EC3BF0E9}"/>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6" name="Footer Placeholder 5">
            <a:extLst>
              <a:ext uri="{FF2B5EF4-FFF2-40B4-BE49-F238E27FC236}">
                <a16:creationId xmlns:a16="http://schemas.microsoft.com/office/drawing/2014/main" id="{1393C0B6-59AF-4151-86F9-202736FD2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6FE11-55B6-40A8-B130-CCF007EDEF71}"/>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329393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6915-DC34-4A89-926F-63B026E89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E2C5D8-C180-4979-AD98-9EB8FD9A1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4CD33-60F2-471C-90FF-B30BDFF2E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0EB0AF-8FFD-4BE5-9279-4BA3425E5AA9}"/>
              </a:ext>
            </a:extLst>
          </p:cNvPr>
          <p:cNvSpPr>
            <a:spLocks noGrp="1"/>
          </p:cNvSpPr>
          <p:nvPr>
            <p:ph type="dt" sz="half" idx="10"/>
          </p:nvPr>
        </p:nvSpPr>
        <p:spPr/>
        <p:txBody>
          <a:bodyPr/>
          <a:lstStyle/>
          <a:p>
            <a:fld id="{33B6976B-FCA8-4B93-ABB5-7E515255C342}" type="datetimeFigureOut">
              <a:rPr lang="en-US" smtClean="0"/>
              <a:t>2/16/2019</a:t>
            </a:fld>
            <a:endParaRPr lang="en-US"/>
          </a:p>
        </p:txBody>
      </p:sp>
      <p:sp>
        <p:nvSpPr>
          <p:cNvPr id="6" name="Footer Placeholder 5">
            <a:extLst>
              <a:ext uri="{FF2B5EF4-FFF2-40B4-BE49-F238E27FC236}">
                <a16:creationId xmlns:a16="http://schemas.microsoft.com/office/drawing/2014/main" id="{54E4C665-8E12-47AE-B7E2-694AA9C93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8B6BE-DA95-403B-8BD7-E76867E34CA2}"/>
              </a:ext>
            </a:extLst>
          </p:cNvPr>
          <p:cNvSpPr>
            <a:spLocks noGrp="1"/>
          </p:cNvSpPr>
          <p:nvPr>
            <p:ph type="sldNum" sz="quarter" idx="12"/>
          </p:nvPr>
        </p:nvSpPr>
        <p:spPr/>
        <p:txBody>
          <a:bodyPr/>
          <a:lstStyle/>
          <a:p>
            <a:fld id="{90883824-D643-4997-AD75-A1B68F87F7FF}" type="slidenum">
              <a:rPr lang="en-US" smtClean="0"/>
              <a:t>‹#›</a:t>
            </a:fld>
            <a:endParaRPr lang="en-US"/>
          </a:p>
        </p:txBody>
      </p:sp>
    </p:spTree>
    <p:extLst>
      <p:ext uri="{BB962C8B-B14F-4D97-AF65-F5344CB8AC3E}">
        <p14:creationId xmlns:p14="http://schemas.microsoft.com/office/powerpoint/2010/main" val="414119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271EF-EB4C-43F9-8ABF-D75E4D10E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7F4616-B5A2-4845-B7EF-F2D5DDCE6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EBFCD-200D-4B89-9FA7-7B4659D42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6976B-FCA8-4B93-ABB5-7E515255C342}" type="datetimeFigureOut">
              <a:rPr lang="en-US" smtClean="0"/>
              <a:t>2/16/2019</a:t>
            </a:fld>
            <a:endParaRPr lang="en-US"/>
          </a:p>
        </p:txBody>
      </p:sp>
      <p:sp>
        <p:nvSpPr>
          <p:cNvPr id="5" name="Footer Placeholder 4">
            <a:extLst>
              <a:ext uri="{FF2B5EF4-FFF2-40B4-BE49-F238E27FC236}">
                <a16:creationId xmlns:a16="http://schemas.microsoft.com/office/drawing/2014/main" id="{3F84B513-110A-42C7-98E4-6DC3238F8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997B17-872A-4249-9CE5-ABDF2BC85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83824-D643-4997-AD75-A1B68F87F7FF}" type="slidenum">
              <a:rPr lang="en-US" smtClean="0"/>
              <a:t>‹#›</a:t>
            </a:fld>
            <a:endParaRPr lang="en-US"/>
          </a:p>
        </p:txBody>
      </p:sp>
    </p:spTree>
    <p:extLst>
      <p:ext uri="{BB962C8B-B14F-4D97-AF65-F5344CB8AC3E}">
        <p14:creationId xmlns:p14="http://schemas.microsoft.com/office/powerpoint/2010/main" val="11721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brightnessContrast bright="-20000" contras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A297-77D1-4158-83AA-17968D08A17C}"/>
              </a:ext>
            </a:extLst>
          </p:cNvPr>
          <p:cNvSpPr>
            <a:spLocks noGrp="1"/>
          </p:cNvSpPr>
          <p:nvPr>
            <p:ph type="ctrTitle"/>
          </p:nvPr>
        </p:nvSpPr>
        <p:spPr>
          <a:xfrm>
            <a:off x="476249" y="173736"/>
            <a:ext cx="10825163" cy="1426464"/>
          </a:xfrm>
        </p:spPr>
        <p:txBody>
          <a:bodyPr>
            <a:normAutofit/>
          </a:bodyPr>
          <a:lstStyle/>
          <a:p>
            <a:pPr algn="l"/>
            <a:r>
              <a:rPr lang="en-US" sz="8000" dirty="0">
                <a:solidFill>
                  <a:schemeClr val="bg1"/>
                </a:solidFill>
                <a:latin typeface="Colored Crayons" panose="02000500000000000000" pitchFamily="2" charset="0"/>
              </a:rPr>
              <a:t>Eight Secrets to </a:t>
            </a:r>
          </a:p>
        </p:txBody>
      </p:sp>
      <p:sp>
        <p:nvSpPr>
          <p:cNvPr id="3" name="Subtitle 2">
            <a:extLst>
              <a:ext uri="{FF2B5EF4-FFF2-40B4-BE49-F238E27FC236}">
                <a16:creationId xmlns:a16="http://schemas.microsoft.com/office/drawing/2014/main" id="{A7CDC7CD-6F47-4170-99D9-0C0142737B1E}"/>
              </a:ext>
            </a:extLst>
          </p:cNvPr>
          <p:cNvSpPr>
            <a:spLocks noGrp="1"/>
          </p:cNvSpPr>
          <p:nvPr>
            <p:ph type="subTitle" idx="1"/>
          </p:nvPr>
        </p:nvSpPr>
        <p:spPr>
          <a:xfrm>
            <a:off x="714375" y="5028502"/>
            <a:ext cx="10825163" cy="1655762"/>
          </a:xfrm>
        </p:spPr>
        <p:txBody>
          <a:bodyPr>
            <a:normAutofit/>
          </a:bodyPr>
          <a:lstStyle/>
          <a:p>
            <a:r>
              <a:rPr lang="en-US" sz="6600" dirty="0">
                <a:solidFill>
                  <a:schemeClr val="bg1"/>
                </a:solidFill>
                <a:latin typeface="orange juice" panose="02000000000000000000" pitchFamily="2" charset="0"/>
              </a:rPr>
              <a:t>Matthew 5:1-10</a:t>
            </a:r>
          </a:p>
        </p:txBody>
      </p:sp>
    </p:spTree>
    <p:extLst>
      <p:ext uri="{BB962C8B-B14F-4D97-AF65-F5344CB8AC3E}">
        <p14:creationId xmlns:p14="http://schemas.microsoft.com/office/powerpoint/2010/main" val="3944968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brightnessContrast bright="-20000" contras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A297-77D1-4158-83AA-17968D08A17C}"/>
              </a:ext>
            </a:extLst>
          </p:cNvPr>
          <p:cNvSpPr>
            <a:spLocks noGrp="1"/>
          </p:cNvSpPr>
          <p:nvPr>
            <p:ph type="ctrTitle"/>
          </p:nvPr>
        </p:nvSpPr>
        <p:spPr>
          <a:xfrm>
            <a:off x="683418" y="4280155"/>
            <a:ext cx="10825163" cy="1426464"/>
          </a:xfrm>
        </p:spPr>
        <p:txBody>
          <a:bodyPr>
            <a:normAutofit/>
          </a:bodyPr>
          <a:lstStyle/>
          <a:p>
            <a:r>
              <a:rPr lang="en-US" sz="6600" dirty="0">
                <a:solidFill>
                  <a:schemeClr val="bg1"/>
                </a:solidFill>
                <a:latin typeface="Colored Crayons" panose="02000500000000000000" pitchFamily="2" charset="0"/>
              </a:rPr>
              <a:t>Is defined by God, not men </a:t>
            </a:r>
            <a:r>
              <a:rPr lang="en-US" sz="6600" dirty="0">
                <a:solidFill>
                  <a:schemeClr val="bg1"/>
                </a:solidFill>
                <a:latin typeface="orange juice" panose="02000000000000000000" pitchFamily="2" charset="0"/>
              </a:rPr>
              <a:t>!</a:t>
            </a:r>
          </a:p>
        </p:txBody>
      </p:sp>
      <p:sp>
        <p:nvSpPr>
          <p:cNvPr id="3" name="Subtitle 2">
            <a:extLst>
              <a:ext uri="{FF2B5EF4-FFF2-40B4-BE49-F238E27FC236}">
                <a16:creationId xmlns:a16="http://schemas.microsoft.com/office/drawing/2014/main" id="{A7CDC7CD-6F47-4170-99D9-0C0142737B1E}"/>
              </a:ext>
            </a:extLst>
          </p:cNvPr>
          <p:cNvSpPr>
            <a:spLocks noGrp="1"/>
          </p:cNvSpPr>
          <p:nvPr>
            <p:ph type="subTitle" idx="1"/>
          </p:nvPr>
        </p:nvSpPr>
        <p:spPr>
          <a:xfrm>
            <a:off x="428625" y="438150"/>
            <a:ext cx="10825163" cy="1426464"/>
          </a:xfrm>
        </p:spPr>
        <p:txBody>
          <a:bodyPr>
            <a:normAutofit/>
          </a:bodyPr>
          <a:lstStyle/>
          <a:p>
            <a:pPr algn="l"/>
            <a:r>
              <a:rPr lang="en-US" sz="6600" dirty="0">
                <a:solidFill>
                  <a:schemeClr val="bg1"/>
                </a:solidFill>
                <a:latin typeface="orange juice" panose="02000000000000000000" pitchFamily="2" charset="0"/>
              </a:rPr>
              <a:t>Ecclesiastes  12 : 13 - 14</a:t>
            </a:r>
          </a:p>
        </p:txBody>
      </p:sp>
    </p:spTree>
    <p:extLst>
      <p:ext uri="{BB962C8B-B14F-4D97-AF65-F5344CB8AC3E}">
        <p14:creationId xmlns:p14="http://schemas.microsoft.com/office/powerpoint/2010/main" val="3548295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838200" y="788966"/>
            <a:ext cx="10515600" cy="1325563"/>
          </a:xfrm>
        </p:spPr>
        <p:txBody>
          <a:bodyPr>
            <a:normAutofit/>
          </a:bodyPr>
          <a:lstStyle/>
          <a:p>
            <a:pPr algn="ctr"/>
            <a:r>
              <a:rPr lang="en-US" sz="6600" dirty="0">
                <a:solidFill>
                  <a:schemeClr val="bg1"/>
                </a:solidFill>
                <a:latin typeface="Colored Crayons" panose="02000500000000000000" pitchFamily="2" charset="0"/>
              </a:rPr>
              <a:t>Accept You Need Help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the poor in spirit,</a:t>
            </a:r>
            <a:br>
              <a:rPr lang="en-US" sz="4400" dirty="0">
                <a:solidFill>
                  <a:schemeClr val="bg1"/>
                </a:solidFill>
              </a:rPr>
            </a:br>
            <a:r>
              <a:rPr lang="en-US" sz="4400" dirty="0">
                <a:solidFill>
                  <a:schemeClr val="bg1"/>
                </a:solidFill>
              </a:rPr>
              <a:t>for theirs is the kingdom of heaven. (3)</a:t>
            </a:r>
          </a:p>
        </p:txBody>
      </p:sp>
    </p:spTree>
    <p:extLst>
      <p:ext uri="{BB962C8B-B14F-4D97-AF65-F5344CB8AC3E}">
        <p14:creationId xmlns:p14="http://schemas.microsoft.com/office/powerpoint/2010/main" val="4261653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It’s OK to be sad about Failure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those who mourn, </a:t>
            </a:r>
            <a:br>
              <a:rPr lang="en-US" sz="4400" dirty="0">
                <a:solidFill>
                  <a:schemeClr val="bg1"/>
                </a:solidFill>
              </a:rPr>
            </a:br>
            <a:r>
              <a:rPr lang="en-US" sz="4400" dirty="0">
                <a:solidFill>
                  <a:schemeClr val="bg1"/>
                </a:solidFill>
              </a:rPr>
              <a:t>for they shall be comforted. (4)</a:t>
            </a:r>
          </a:p>
        </p:txBody>
      </p:sp>
    </p:spTree>
    <p:extLst>
      <p:ext uri="{BB962C8B-B14F-4D97-AF65-F5344CB8AC3E}">
        <p14:creationId xmlns:p14="http://schemas.microsoft.com/office/powerpoint/2010/main" val="2195953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Don’t Let them Get to You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the meek,</a:t>
            </a:r>
            <a:br>
              <a:rPr lang="en-US" sz="4400" dirty="0">
                <a:solidFill>
                  <a:schemeClr val="bg1"/>
                </a:solidFill>
              </a:rPr>
            </a:br>
            <a:r>
              <a:rPr lang="en-US" sz="4400" dirty="0">
                <a:solidFill>
                  <a:schemeClr val="bg1"/>
                </a:solidFill>
              </a:rPr>
              <a:t>for they shall inherit the earth. (5)</a:t>
            </a:r>
          </a:p>
        </p:txBody>
      </p:sp>
    </p:spTree>
    <p:extLst>
      <p:ext uri="{BB962C8B-B14F-4D97-AF65-F5344CB8AC3E}">
        <p14:creationId xmlns:p14="http://schemas.microsoft.com/office/powerpoint/2010/main" val="1051174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You </a:t>
            </a:r>
            <a:r>
              <a:rPr lang="en-US" sz="6600" dirty="0" err="1">
                <a:solidFill>
                  <a:schemeClr val="bg1"/>
                </a:solidFill>
                <a:latin typeface="Colored Crayons" panose="02000500000000000000" pitchFamily="2" charset="0"/>
              </a:rPr>
              <a:t>Gotta</a:t>
            </a:r>
            <a:r>
              <a:rPr lang="en-US" sz="6600" dirty="0">
                <a:solidFill>
                  <a:schemeClr val="bg1"/>
                </a:solidFill>
                <a:latin typeface="Colored Crayons" panose="02000500000000000000" pitchFamily="2" charset="0"/>
              </a:rPr>
              <a:t> Really Want it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those who hunger and thirst for righteousness, for they shall be filled. (6)</a:t>
            </a:r>
          </a:p>
        </p:txBody>
      </p:sp>
    </p:spTree>
    <p:extLst>
      <p:ext uri="{BB962C8B-B14F-4D97-AF65-F5344CB8AC3E}">
        <p14:creationId xmlns:p14="http://schemas.microsoft.com/office/powerpoint/2010/main" val="3276488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Give a guy a break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the merciful,</a:t>
            </a:r>
            <a:br>
              <a:rPr lang="en-US" sz="4400" dirty="0">
                <a:solidFill>
                  <a:schemeClr val="bg1"/>
                </a:solidFill>
              </a:rPr>
            </a:br>
            <a:r>
              <a:rPr lang="en-US" sz="4400" dirty="0">
                <a:solidFill>
                  <a:schemeClr val="bg1"/>
                </a:solidFill>
              </a:rPr>
              <a:t>for they shall obtain mercy. (7)</a:t>
            </a:r>
          </a:p>
        </p:txBody>
      </p:sp>
    </p:spTree>
    <p:extLst>
      <p:ext uri="{BB962C8B-B14F-4D97-AF65-F5344CB8AC3E}">
        <p14:creationId xmlns:p14="http://schemas.microsoft.com/office/powerpoint/2010/main" val="320819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You have to be the real deal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the pure in heart,</a:t>
            </a:r>
            <a:br>
              <a:rPr lang="en-US" sz="4400" dirty="0">
                <a:solidFill>
                  <a:schemeClr val="bg1"/>
                </a:solidFill>
              </a:rPr>
            </a:br>
            <a:r>
              <a:rPr lang="en-US" sz="4400" dirty="0">
                <a:solidFill>
                  <a:schemeClr val="bg1"/>
                </a:solidFill>
              </a:rPr>
              <a:t>for they shall see God. (8)</a:t>
            </a:r>
          </a:p>
        </p:txBody>
      </p:sp>
    </p:spTree>
    <p:extLst>
      <p:ext uri="{BB962C8B-B14F-4D97-AF65-F5344CB8AC3E}">
        <p14:creationId xmlns:p14="http://schemas.microsoft.com/office/powerpoint/2010/main" val="2298810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Be the solution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the peacemakers,</a:t>
            </a:r>
            <a:br>
              <a:rPr lang="en-US" sz="4400" dirty="0">
                <a:solidFill>
                  <a:schemeClr val="bg1"/>
                </a:solidFill>
              </a:rPr>
            </a:br>
            <a:r>
              <a:rPr lang="en-US" sz="4400" dirty="0">
                <a:solidFill>
                  <a:schemeClr val="bg1"/>
                </a:solidFill>
              </a:rPr>
              <a:t>for they shall be called sons of God. (9)</a:t>
            </a:r>
          </a:p>
        </p:txBody>
      </p:sp>
    </p:spTree>
    <p:extLst>
      <p:ext uri="{BB962C8B-B14F-4D97-AF65-F5344CB8AC3E}">
        <p14:creationId xmlns:p14="http://schemas.microsoft.com/office/powerpoint/2010/main" val="3855740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6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D09-303D-4A25-9B33-13F97097F4C9}"/>
              </a:ext>
            </a:extLst>
          </p:cNvPr>
          <p:cNvSpPr>
            <a:spLocks noGrp="1"/>
          </p:cNvSpPr>
          <p:nvPr>
            <p:ph type="title"/>
          </p:nvPr>
        </p:nvSpPr>
        <p:spPr>
          <a:xfrm>
            <a:off x="197223" y="788966"/>
            <a:ext cx="11833411" cy="1325563"/>
          </a:xfrm>
        </p:spPr>
        <p:txBody>
          <a:bodyPr>
            <a:normAutofit/>
          </a:bodyPr>
          <a:lstStyle/>
          <a:p>
            <a:pPr algn="ctr"/>
            <a:r>
              <a:rPr lang="en-US" sz="6600" dirty="0">
                <a:solidFill>
                  <a:schemeClr val="bg1"/>
                </a:solidFill>
                <a:latin typeface="Colored Crayons" panose="02000500000000000000" pitchFamily="2" charset="0"/>
              </a:rPr>
              <a:t>Be Willing to take a hit </a:t>
            </a:r>
            <a:r>
              <a:rPr lang="en-US" sz="6600" dirty="0">
                <a:solidFill>
                  <a:schemeClr val="bg1"/>
                </a:solidFill>
                <a:latin typeface="orange juice" panose="02000000000000000000" pitchFamily="2" charset="0"/>
              </a:rPr>
              <a:t>!</a:t>
            </a:r>
          </a:p>
        </p:txBody>
      </p:sp>
      <p:sp>
        <p:nvSpPr>
          <p:cNvPr id="3" name="Content Placeholder 2">
            <a:extLst>
              <a:ext uri="{FF2B5EF4-FFF2-40B4-BE49-F238E27FC236}">
                <a16:creationId xmlns:a16="http://schemas.microsoft.com/office/drawing/2014/main" id="{6DE93C83-333A-442B-AC6F-9CB1E05A7E24}"/>
              </a:ext>
            </a:extLst>
          </p:cNvPr>
          <p:cNvSpPr>
            <a:spLocks noGrp="1"/>
          </p:cNvSpPr>
          <p:nvPr>
            <p:ph idx="1"/>
          </p:nvPr>
        </p:nvSpPr>
        <p:spPr>
          <a:xfrm>
            <a:off x="838200" y="4593572"/>
            <a:ext cx="10515600" cy="1909763"/>
          </a:xfrm>
        </p:spPr>
        <p:txBody>
          <a:bodyPr>
            <a:normAutofit/>
          </a:bodyPr>
          <a:lstStyle/>
          <a:p>
            <a:pPr marL="0" indent="0" algn="ctr">
              <a:buNone/>
            </a:pPr>
            <a:r>
              <a:rPr lang="en-US" sz="4400" dirty="0">
                <a:solidFill>
                  <a:schemeClr val="bg1"/>
                </a:solidFill>
              </a:rPr>
              <a:t>Blessed are those who are</a:t>
            </a:r>
            <a:br>
              <a:rPr lang="en-US" sz="4400" dirty="0">
                <a:solidFill>
                  <a:schemeClr val="bg1"/>
                </a:solidFill>
              </a:rPr>
            </a:br>
            <a:r>
              <a:rPr lang="en-US" sz="4400" dirty="0">
                <a:solidFill>
                  <a:schemeClr val="bg1"/>
                </a:solidFill>
              </a:rPr>
              <a:t>persecuted for righteousness’ sake,</a:t>
            </a:r>
            <a:br>
              <a:rPr lang="en-US" sz="4400" dirty="0">
                <a:solidFill>
                  <a:schemeClr val="bg1"/>
                </a:solidFill>
              </a:rPr>
            </a:br>
            <a:r>
              <a:rPr lang="en-US" sz="4400" dirty="0">
                <a:solidFill>
                  <a:schemeClr val="bg1"/>
                </a:solidFill>
              </a:rPr>
              <a:t>for theirs is the kingdom of heaven. (10)</a:t>
            </a:r>
          </a:p>
        </p:txBody>
      </p:sp>
    </p:spTree>
    <p:extLst>
      <p:ext uri="{BB962C8B-B14F-4D97-AF65-F5344CB8AC3E}">
        <p14:creationId xmlns:p14="http://schemas.microsoft.com/office/powerpoint/2010/main" val="2813555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2085</Words>
  <Application>Microsoft Office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Colored Crayons</vt:lpstr>
      <vt:lpstr>Calibri Light</vt:lpstr>
      <vt:lpstr>Arial</vt:lpstr>
      <vt:lpstr>orange juice</vt:lpstr>
      <vt:lpstr>Calibri</vt:lpstr>
      <vt:lpstr>Office Theme</vt:lpstr>
      <vt:lpstr>Eight Secrets to </vt:lpstr>
      <vt:lpstr>Accept You Need Help !</vt:lpstr>
      <vt:lpstr>It’s OK to be sad about Failure !</vt:lpstr>
      <vt:lpstr>Don’t Let them Get to You !</vt:lpstr>
      <vt:lpstr>You Gotta Really Want it !</vt:lpstr>
      <vt:lpstr>Give a guy a break !</vt:lpstr>
      <vt:lpstr>You have to be the real deal !</vt:lpstr>
      <vt:lpstr>Be the solution !</vt:lpstr>
      <vt:lpstr>Be Willing to take a hit !</vt:lpstr>
      <vt:lpstr>Is defined by God, not 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Secrets to </dc:title>
  <dc:creator>Stan Cox</dc:creator>
  <cp:lastModifiedBy>Stan Cox</cp:lastModifiedBy>
  <cp:revision>19</cp:revision>
  <dcterms:created xsi:type="dcterms:W3CDTF">2019-02-17T05:10:14Z</dcterms:created>
  <dcterms:modified xsi:type="dcterms:W3CDTF">2019-02-17T07:48:04Z</dcterms:modified>
</cp:coreProperties>
</file>