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7" r:id="rId3"/>
    <p:sldId id="259"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47217" autoAdjust="0"/>
  </p:normalViewPr>
  <p:slideViewPr>
    <p:cSldViewPr snapToGrid="0">
      <p:cViewPr varScale="1">
        <p:scale>
          <a:sx n="31" d="100"/>
          <a:sy n="31" d="100"/>
        </p:scale>
        <p:origin x="174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AD7BEC-87FD-4879-B52D-E6A719717721}" type="datetimeFigureOut">
              <a:rPr lang="en-US" smtClean="0"/>
              <a:t>4/4/2015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CFEEC9-C911-485C-A4A1-619565B0DFD4}" type="slidenum">
              <a:rPr lang="en-US" smtClean="0"/>
              <a:t>‹#›</a:t>
            </a:fld>
            <a:endParaRPr lang="en-US"/>
          </a:p>
        </p:txBody>
      </p:sp>
    </p:spTree>
    <p:extLst>
      <p:ext uri="{BB962C8B-B14F-4D97-AF65-F5344CB8AC3E}">
        <p14:creationId xmlns:p14="http://schemas.microsoft.com/office/powerpoint/2010/main" val="1564895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Epileptic</a:t>
            </a:r>
            <a:r>
              <a:rPr lang="en-US" baseline="0" dirty="0" smtClean="0"/>
              <a:t> – (Lunatic) literally (Moonstruck) symptoms similar to epilepsy.  But, identified as demon possession…</a:t>
            </a:r>
          </a:p>
          <a:p>
            <a:endParaRPr lang="en-US" baseline="0" dirty="0" smtClean="0"/>
          </a:p>
          <a:p>
            <a:r>
              <a:rPr lang="en-US" b="1" baseline="0" dirty="0" smtClean="0"/>
              <a:t>Jesus rebuke:</a:t>
            </a:r>
          </a:p>
          <a:p>
            <a:pPr marL="628650" lvl="1" indent="-171450">
              <a:buFont typeface="Arial" panose="020B0604020202020204" pitchFamily="34" charset="0"/>
              <a:buChar char="•"/>
            </a:pPr>
            <a:r>
              <a:rPr lang="en-US" baseline="0" dirty="0" smtClean="0"/>
              <a:t>Inclusive of, but not exclusive to his disciples.</a:t>
            </a:r>
          </a:p>
          <a:p>
            <a:pPr marL="628650" lvl="1" indent="-171450">
              <a:buFont typeface="Arial" panose="020B0604020202020204" pitchFamily="34" charset="0"/>
              <a:buChar char="•"/>
            </a:pPr>
            <a:r>
              <a:rPr lang="en-US" baseline="0" dirty="0" smtClean="0"/>
              <a:t>Perverse – corrupt, distorted, often used with regard to eyesight)…</a:t>
            </a:r>
          </a:p>
          <a:p>
            <a:pPr marL="628650" lvl="1" indent="-171450">
              <a:buFont typeface="Arial" panose="020B0604020202020204" pitchFamily="34" charset="0"/>
              <a:buChar char="•"/>
            </a:pPr>
            <a:r>
              <a:rPr lang="en-US" baseline="0" dirty="0" smtClean="0"/>
              <a:t>A typical description of that generation.  Had been given sufficient evidence of Christ as Messiah, and yet were not willing to believe!</a:t>
            </a:r>
          </a:p>
          <a:p>
            <a:pPr marL="628650" lvl="1" indent="-171450">
              <a:buFont typeface="Arial" panose="020B0604020202020204" pitchFamily="34" charset="0"/>
              <a:buChar char="•"/>
            </a:pPr>
            <a:r>
              <a:rPr lang="en-US" baseline="0" dirty="0" smtClean="0"/>
              <a:t>Jesus often came across a lack of faith while he was on earth.  (cf. </a:t>
            </a:r>
            <a:r>
              <a:rPr lang="en-US" b="1" baseline="0" dirty="0" smtClean="0"/>
              <a:t>Matthew 13:57-58</a:t>
            </a:r>
            <a:r>
              <a:rPr lang="en-US" baseline="0" dirty="0" smtClean="0"/>
              <a:t>, Jesus admonished countrymen in Nazareth when they became offended at Him:</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i="1" baseline="0" dirty="0" smtClean="0"/>
              <a:t>“</a:t>
            </a:r>
            <a:r>
              <a:rPr lang="en-US" i="1" dirty="0" smtClean="0"/>
              <a:t>But Jesus said to them, ‘A prophet is not without honor except in his own country and in his own house.” </a:t>
            </a:r>
            <a:r>
              <a:rPr lang="en-US" i="1" baseline="30000" dirty="0" smtClean="0"/>
              <a:t>58 </a:t>
            </a:r>
            <a:r>
              <a:rPr lang="en-US" i="1" dirty="0" smtClean="0"/>
              <a:t>Now He did not do many mighty works there because of their unbelief.’”</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i="1"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i="0" dirty="0" smtClean="0"/>
              <a:t>Jesus statement</a:t>
            </a:r>
            <a:r>
              <a:rPr lang="en-US" b="1" i="0" baseline="0" dirty="0" smtClean="0"/>
              <a:t> of faith:</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i="0" baseline="0" dirty="0" smtClean="0"/>
              <a:t>Move this mountain (Hermon), easily in view from the region of Caesarea Philippi, and north of the Sea of Galilee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i="0" baseline="0" dirty="0" smtClean="0"/>
              <a:t>Lack of faith does not limit God, but does impact the worthiness of the one lacking.  (DID NOT DO, not COULD NOT)</a:t>
            </a:r>
            <a:endParaRPr lang="en-US" i="0" dirty="0"/>
          </a:p>
        </p:txBody>
      </p:sp>
      <p:sp>
        <p:nvSpPr>
          <p:cNvPr id="4" name="Slide Number Placeholder 3"/>
          <p:cNvSpPr>
            <a:spLocks noGrp="1"/>
          </p:cNvSpPr>
          <p:nvPr>
            <p:ph type="sldNum" sz="quarter" idx="10"/>
          </p:nvPr>
        </p:nvSpPr>
        <p:spPr/>
        <p:txBody>
          <a:bodyPr/>
          <a:lstStyle/>
          <a:p>
            <a:fld id="{05CFEEC9-C911-485C-A4A1-619565B0DFD4}" type="slidenum">
              <a:rPr lang="en-US" smtClean="0"/>
              <a:t>1</a:t>
            </a:fld>
            <a:endParaRPr lang="en-US"/>
          </a:p>
        </p:txBody>
      </p:sp>
    </p:spTree>
    <p:extLst>
      <p:ext uri="{BB962C8B-B14F-4D97-AF65-F5344CB8AC3E}">
        <p14:creationId xmlns:p14="http://schemas.microsoft.com/office/powerpoint/2010/main" val="1343165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Doctrinal</a:t>
            </a:r>
            <a:r>
              <a:rPr lang="en-US" b="1" baseline="0" dirty="0" smtClean="0"/>
              <a:t> Error:</a:t>
            </a:r>
          </a:p>
          <a:p>
            <a:pPr marL="628650" lvl="1" indent="-171450">
              <a:buFont typeface="Arial" panose="020B0604020202020204" pitchFamily="34" charset="0"/>
              <a:buChar char="•"/>
            </a:pPr>
            <a:r>
              <a:rPr lang="en-US" baseline="0" dirty="0" smtClean="0"/>
              <a:t>Denominationalism (False worship and innovations of men)</a:t>
            </a:r>
          </a:p>
          <a:p>
            <a:pPr marL="628650" lvl="1" indent="-171450">
              <a:buFont typeface="Arial" panose="020B0604020202020204" pitchFamily="34" charset="0"/>
              <a:buChar char="•"/>
            </a:pPr>
            <a:r>
              <a:rPr lang="en-US" baseline="0" dirty="0" smtClean="0"/>
              <a:t>Calvinism &amp; Faith only doctrine</a:t>
            </a:r>
          </a:p>
          <a:p>
            <a:pPr marL="628650" lvl="1" indent="-171450">
              <a:buFont typeface="Arial" panose="020B0604020202020204" pitchFamily="34" charset="0"/>
              <a:buChar char="•"/>
            </a:pPr>
            <a:r>
              <a:rPr lang="en-US" baseline="0" dirty="0" smtClean="0"/>
              <a:t>Toleration of sin – Americanization of the Christian faith</a:t>
            </a:r>
          </a:p>
          <a:p>
            <a:pPr marL="0" lvl="0" indent="0">
              <a:buFont typeface="Arial" panose="020B0604020202020204" pitchFamily="34" charset="0"/>
              <a:buNone/>
            </a:pPr>
            <a:endParaRPr lang="en-US" baseline="0" dirty="0" smtClean="0"/>
          </a:p>
          <a:p>
            <a:pPr marL="0" lvl="0" indent="0">
              <a:buFont typeface="Arial" panose="020B0604020202020204" pitchFamily="34" charset="0"/>
              <a:buNone/>
            </a:pPr>
            <a:r>
              <a:rPr lang="en-US" b="1" baseline="0" dirty="0" smtClean="0"/>
              <a:t>Unrighteousness: </a:t>
            </a:r>
            <a:r>
              <a:rPr lang="en-US" baseline="0" dirty="0" smtClean="0"/>
              <a:t>(Too many areas to mention)</a:t>
            </a:r>
          </a:p>
          <a:p>
            <a:pPr marL="628650" lvl="1" indent="-171450">
              <a:buFont typeface="Arial" panose="020B0604020202020204" pitchFamily="34" charset="0"/>
              <a:buChar char="•"/>
            </a:pPr>
            <a:r>
              <a:rPr lang="en-US" baseline="0" dirty="0" smtClean="0"/>
              <a:t>Homosexuality, Sexual promiscuity</a:t>
            </a:r>
          </a:p>
          <a:p>
            <a:pPr marL="628650" lvl="1" indent="-171450">
              <a:buFont typeface="Arial" panose="020B0604020202020204" pitchFamily="34" charset="0"/>
              <a:buChar char="•"/>
            </a:pPr>
            <a:r>
              <a:rPr lang="en-US" baseline="0" dirty="0" smtClean="0"/>
              <a:t>Abortion</a:t>
            </a:r>
          </a:p>
          <a:p>
            <a:pPr marL="628650" lvl="1" indent="-171450">
              <a:buFont typeface="Arial" panose="020B0604020202020204" pitchFamily="34" charset="0"/>
              <a:buChar char="•"/>
            </a:pPr>
            <a:r>
              <a:rPr lang="en-US" baseline="0" dirty="0" smtClean="0"/>
              <a:t>Profanity, lasciviousness</a:t>
            </a:r>
          </a:p>
          <a:p>
            <a:pPr marL="628650" lvl="1" indent="-171450">
              <a:buFont typeface="Arial" panose="020B0604020202020204" pitchFamily="34" charset="0"/>
              <a:buChar char="•"/>
            </a:pPr>
            <a:r>
              <a:rPr lang="en-US" baseline="0" dirty="0" smtClean="0"/>
              <a:t>Drunkenness, drug abuse, gambling and other vices</a:t>
            </a:r>
          </a:p>
          <a:p>
            <a:pPr marL="0" lvl="0" indent="0">
              <a:buFont typeface="Arial" panose="020B0604020202020204" pitchFamily="34" charset="0"/>
              <a:buNone/>
            </a:pPr>
            <a:endParaRPr lang="en-US" baseline="0" dirty="0" smtClean="0"/>
          </a:p>
          <a:p>
            <a:pPr marL="0" lvl="0" indent="0">
              <a:buFont typeface="Arial" panose="020B0604020202020204" pitchFamily="34" charset="0"/>
              <a:buNone/>
            </a:pPr>
            <a:r>
              <a:rPr lang="en-US" b="1" baseline="0" dirty="0" smtClean="0"/>
              <a:t>Ungodly Government:  (Psalm 94:20), </a:t>
            </a:r>
            <a:r>
              <a:rPr lang="en-US" i="1" baseline="0" dirty="0" smtClean="0"/>
              <a:t>“</a:t>
            </a:r>
            <a:r>
              <a:rPr lang="en-US" i="1" dirty="0" smtClean="0"/>
              <a:t>Shall the throne of iniquity, which devises evil by law, Have fellowship with You?”</a:t>
            </a:r>
          </a:p>
          <a:p>
            <a:pPr marL="628650" lvl="1" indent="-171450">
              <a:buFont typeface="Arial" panose="020B0604020202020204" pitchFamily="34" charset="0"/>
              <a:buChar char="•"/>
            </a:pPr>
            <a:r>
              <a:rPr lang="en-US" dirty="0" smtClean="0"/>
              <a:t>Forcing Christians to violate</a:t>
            </a:r>
            <a:r>
              <a:rPr lang="en-US" baseline="0" dirty="0" smtClean="0"/>
              <a:t> conscience or face fines and imprisonment</a:t>
            </a:r>
          </a:p>
          <a:p>
            <a:pPr marL="628650" lvl="1" indent="-171450">
              <a:buFont typeface="Arial" panose="020B0604020202020204" pitchFamily="34" charset="0"/>
              <a:buChar char="•"/>
            </a:pPr>
            <a:r>
              <a:rPr lang="en-US" baseline="0" dirty="0" smtClean="0"/>
              <a:t>Giving state protection to the most ungodly of actions</a:t>
            </a:r>
          </a:p>
          <a:p>
            <a:pPr marL="628650" lvl="1" indent="-171450">
              <a:buFont typeface="Arial" panose="020B0604020202020204" pitchFamily="34" charset="0"/>
              <a:buChar char="•"/>
            </a:pPr>
            <a:r>
              <a:rPr lang="en-US" baseline="0" dirty="0" smtClean="0"/>
              <a:t>Reaching a state where Christian teaching and practice will soon be illegal.</a:t>
            </a:r>
          </a:p>
          <a:p>
            <a:pPr marL="628650" lvl="1" indent="-171450">
              <a:buFont typeface="Arial" panose="020B0604020202020204" pitchFamily="34" charset="0"/>
              <a:buChar char="•"/>
            </a:pPr>
            <a:r>
              <a:rPr lang="en-US" baseline="0" dirty="0" smtClean="0"/>
              <a:t>Ineffective in protecting the weak and innocent.  (abortion, big business loopholes hurting citizens)</a:t>
            </a:r>
            <a:endParaRPr lang="en-US" dirty="0"/>
          </a:p>
        </p:txBody>
      </p:sp>
      <p:sp>
        <p:nvSpPr>
          <p:cNvPr id="4" name="Slide Number Placeholder 3"/>
          <p:cNvSpPr>
            <a:spLocks noGrp="1"/>
          </p:cNvSpPr>
          <p:nvPr>
            <p:ph type="sldNum" sz="quarter" idx="10"/>
          </p:nvPr>
        </p:nvSpPr>
        <p:spPr/>
        <p:txBody>
          <a:bodyPr/>
          <a:lstStyle/>
          <a:p>
            <a:fld id="{05CFEEC9-C911-485C-A4A1-619565B0DFD4}" type="slidenum">
              <a:rPr lang="en-US" smtClean="0"/>
              <a:t>2</a:t>
            </a:fld>
            <a:endParaRPr lang="en-US"/>
          </a:p>
        </p:txBody>
      </p:sp>
    </p:spTree>
    <p:extLst>
      <p:ext uri="{BB962C8B-B14F-4D97-AF65-F5344CB8AC3E}">
        <p14:creationId xmlns:p14="http://schemas.microsoft.com/office/powerpoint/2010/main" val="3215740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Secular Humanism:</a:t>
            </a:r>
          </a:p>
          <a:p>
            <a:pPr marL="628650" lvl="1" indent="-171450">
              <a:buFont typeface="Arial" panose="020B0604020202020204" pitchFamily="34" charset="0"/>
              <a:buChar char="•"/>
            </a:pPr>
            <a:r>
              <a:rPr lang="en-US" b="1" dirty="0" smtClean="0"/>
              <a:t>(Ecclesiastes</a:t>
            </a:r>
            <a:r>
              <a:rPr lang="en-US" b="1" baseline="0" dirty="0" smtClean="0"/>
              <a:t> 1:17</a:t>
            </a:r>
            <a:r>
              <a:rPr lang="en-US" b="1" i="1" baseline="0" dirty="0" smtClean="0"/>
              <a:t>), “</a:t>
            </a:r>
            <a:r>
              <a:rPr lang="en-US" i="1" dirty="0" smtClean="0"/>
              <a:t>And I set my heart to know wisdom and to know madness and folly. I perceived that this also is grasping for the wind.”</a:t>
            </a:r>
          </a:p>
          <a:p>
            <a:pPr marL="628650" lvl="1" indent="-171450">
              <a:buFont typeface="Arial" panose="020B0604020202020204" pitchFamily="34" charset="0"/>
              <a:buChar char="•"/>
            </a:pPr>
            <a:endParaRPr lang="en-US" i="1" dirty="0" smtClean="0"/>
          </a:p>
          <a:p>
            <a:pPr marL="0" lvl="0" indent="0">
              <a:buFont typeface="Arial" panose="020B0604020202020204" pitchFamily="34" charset="0"/>
              <a:buNone/>
            </a:pPr>
            <a:r>
              <a:rPr lang="en-US" b="1" i="0" dirty="0" smtClean="0"/>
              <a:t>Evolution:</a:t>
            </a:r>
          </a:p>
          <a:p>
            <a:pPr marL="628650" lvl="1" indent="-171450">
              <a:buFont typeface="Arial" panose="020B0604020202020204" pitchFamily="34" charset="0"/>
              <a:buChar char="•"/>
            </a:pPr>
            <a:r>
              <a:rPr lang="en-US" b="1" i="0" dirty="0" smtClean="0"/>
              <a:t>(Psalm 14:1), </a:t>
            </a:r>
            <a:r>
              <a:rPr lang="en-US" i="1" dirty="0" smtClean="0"/>
              <a:t>“The fool has said in his heart, “There is no God.” They are corrupt, They have done abominable works, There is none who does good.</a:t>
            </a:r>
          </a:p>
          <a:p>
            <a:pPr marL="628650" lvl="1" indent="-171450">
              <a:buFont typeface="Arial" panose="020B0604020202020204" pitchFamily="34" charset="0"/>
              <a:buChar char="•"/>
            </a:pPr>
            <a:r>
              <a:rPr lang="en-US" b="1" dirty="0" smtClean="0"/>
              <a:t>(Romans 1:20), </a:t>
            </a:r>
            <a:r>
              <a:rPr lang="en-US" i="1" dirty="0" smtClean="0"/>
              <a:t>“For since the creation of the world His invisible attributes are clearly seen, being understood by the things that are made, even His eternal power and Godhead, so that they are without excuse.”</a:t>
            </a:r>
          </a:p>
          <a:p>
            <a:pPr marL="628650" lvl="1" indent="-171450">
              <a:buFont typeface="Arial" panose="020B0604020202020204" pitchFamily="34" charset="0"/>
              <a:buChar char="•"/>
            </a:pPr>
            <a:endParaRPr lang="en-US" i="1" dirty="0" smtClean="0"/>
          </a:p>
          <a:p>
            <a:pPr marL="0" lvl="0" indent="0">
              <a:buFont typeface="Arial" panose="020B0604020202020204" pitchFamily="34" charset="0"/>
              <a:buNone/>
            </a:pPr>
            <a:r>
              <a:rPr lang="en-US" b="1" i="0" dirty="0" smtClean="0"/>
              <a:t>Human Philosophies</a:t>
            </a:r>
          </a:p>
          <a:p>
            <a:pPr marL="628650" lvl="1" indent="-171450">
              <a:buFont typeface="Arial" panose="020B0604020202020204" pitchFamily="34" charset="0"/>
              <a:buChar char="•"/>
            </a:pPr>
            <a:r>
              <a:rPr lang="en-US" b="1" i="0" dirty="0" smtClean="0"/>
              <a:t>(1 Corinthians</a:t>
            </a:r>
            <a:r>
              <a:rPr lang="en-US" b="1" i="0" baseline="0" dirty="0" smtClean="0"/>
              <a:t> 2:4-5), </a:t>
            </a:r>
            <a:r>
              <a:rPr lang="en-US" i="1" baseline="0" dirty="0" smtClean="0"/>
              <a:t>“</a:t>
            </a:r>
            <a:r>
              <a:rPr lang="en-US" i="1" dirty="0" smtClean="0"/>
              <a:t>And my speech and my preaching were not with persuasive words of human wisdom, but in demonstration of the Spirit and of power, </a:t>
            </a:r>
            <a:r>
              <a:rPr lang="en-US" i="1" baseline="30000" dirty="0" smtClean="0"/>
              <a:t>5 </a:t>
            </a:r>
            <a:r>
              <a:rPr lang="en-US" i="1" dirty="0" smtClean="0"/>
              <a:t>that your faith should not be in the wisdom of men but in the power of God.”</a:t>
            </a:r>
          </a:p>
          <a:p>
            <a:pPr marL="628650" lvl="1" indent="-171450">
              <a:buFont typeface="Arial" panose="020B0604020202020204" pitchFamily="34" charset="0"/>
              <a:buChar char="•"/>
            </a:pPr>
            <a:endParaRPr lang="en-US" i="1" dirty="0" smtClean="0"/>
          </a:p>
          <a:p>
            <a:pPr marL="0" lvl="0" indent="0">
              <a:buFont typeface="Arial" panose="020B0604020202020204" pitchFamily="34" charset="0"/>
              <a:buNone/>
            </a:pPr>
            <a:r>
              <a:rPr lang="en-US" b="1" i="0" dirty="0" smtClean="0"/>
              <a:t>Religion as human</a:t>
            </a:r>
            <a:r>
              <a:rPr lang="en-US" b="1" i="0" baseline="0" dirty="0" smtClean="0"/>
              <a:t> invention</a:t>
            </a:r>
          </a:p>
          <a:p>
            <a:pPr marL="628650" lvl="1" indent="-171450">
              <a:buFont typeface="Arial" panose="020B0604020202020204" pitchFamily="34" charset="0"/>
              <a:buChar char="•"/>
            </a:pPr>
            <a:r>
              <a:rPr lang="en-US" b="1" i="0" baseline="0" dirty="0" smtClean="0"/>
              <a:t>(Acts 17:21), </a:t>
            </a:r>
            <a:r>
              <a:rPr lang="en-US" i="1" baseline="0" dirty="0" smtClean="0"/>
              <a:t>“For all the Athenians and the foreigners who were there spent their time in nothing else but either to tell or to hear some new thing.”</a:t>
            </a:r>
            <a:endParaRPr lang="en-US" i="1" dirty="0"/>
          </a:p>
        </p:txBody>
      </p:sp>
      <p:sp>
        <p:nvSpPr>
          <p:cNvPr id="4" name="Slide Number Placeholder 3"/>
          <p:cNvSpPr>
            <a:spLocks noGrp="1"/>
          </p:cNvSpPr>
          <p:nvPr>
            <p:ph type="sldNum" sz="quarter" idx="10"/>
          </p:nvPr>
        </p:nvSpPr>
        <p:spPr/>
        <p:txBody>
          <a:bodyPr/>
          <a:lstStyle/>
          <a:p>
            <a:fld id="{05CFEEC9-C911-485C-A4A1-619565B0DFD4}" type="slidenum">
              <a:rPr lang="en-US" smtClean="0"/>
              <a:t>3</a:t>
            </a:fld>
            <a:endParaRPr lang="en-US"/>
          </a:p>
        </p:txBody>
      </p:sp>
    </p:spTree>
    <p:extLst>
      <p:ext uri="{BB962C8B-B14F-4D97-AF65-F5344CB8AC3E}">
        <p14:creationId xmlns:p14="http://schemas.microsoft.com/office/powerpoint/2010/main" val="406907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smtClean="0"/>
              <a:t>Titus 2:11-12,</a:t>
            </a:r>
            <a:r>
              <a:rPr lang="en-US" i="0" baseline="0" dirty="0" smtClean="0"/>
              <a:t> </a:t>
            </a:r>
            <a:r>
              <a:rPr lang="en-US" i="1" baseline="0" dirty="0" smtClean="0"/>
              <a:t>“</a:t>
            </a:r>
            <a:r>
              <a:rPr lang="en-US" i="1" dirty="0" smtClean="0"/>
              <a:t>For the grace of God that brings salvation has appeared to all men, </a:t>
            </a:r>
            <a:r>
              <a:rPr lang="en-US" i="1" baseline="30000" dirty="0" smtClean="0"/>
              <a:t>12 </a:t>
            </a:r>
            <a:r>
              <a:rPr lang="en-US" i="1" dirty="0" smtClean="0"/>
              <a:t>teaching us that, denying ungodliness and worldly lusts, we should live soberly, righteously, and godly in the present age”</a:t>
            </a:r>
          </a:p>
          <a:p>
            <a:endParaRPr lang="en-US" i="0" dirty="0" smtClean="0"/>
          </a:p>
          <a:p>
            <a:r>
              <a:rPr lang="en-US" b="1" i="0" dirty="0" smtClean="0"/>
              <a:t>Proverbs 24:10,</a:t>
            </a:r>
            <a:r>
              <a:rPr lang="en-US" i="0" baseline="0" dirty="0" smtClean="0"/>
              <a:t> </a:t>
            </a:r>
            <a:r>
              <a:rPr lang="en-US" i="1" baseline="0" dirty="0" smtClean="0"/>
              <a:t>“</a:t>
            </a:r>
            <a:r>
              <a:rPr lang="en-US" i="1" dirty="0" smtClean="0"/>
              <a:t>If you faint in the day of adversity, Your strength is small.”</a:t>
            </a:r>
          </a:p>
          <a:p>
            <a:endParaRPr lang="en-US" dirty="0" smtClean="0"/>
          </a:p>
          <a:p>
            <a:r>
              <a:rPr lang="en-US" b="1" i="0" dirty="0" smtClean="0"/>
              <a:t>James 1:2-4, </a:t>
            </a:r>
            <a:r>
              <a:rPr lang="en-US" i="1" dirty="0" smtClean="0"/>
              <a:t>“My brethren, count it all joy when you fall into various trials, </a:t>
            </a:r>
            <a:r>
              <a:rPr lang="en-US" i="1" baseline="30000" dirty="0" smtClean="0"/>
              <a:t>3 </a:t>
            </a:r>
            <a:r>
              <a:rPr lang="en-US" i="1" dirty="0" smtClean="0"/>
              <a:t>knowing that the testing of your faith produces patience. </a:t>
            </a:r>
            <a:r>
              <a:rPr lang="en-US" i="1" baseline="30000" dirty="0" smtClean="0"/>
              <a:t>4 </a:t>
            </a:r>
            <a:r>
              <a:rPr lang="en-US" i="1" dirty="0" smtClean="0"/>
              <a:t>But let patience have its perfect work, that you may be perfect and complete, lacking nothing.”</a:t>
            </a:r>
          </a:p>
          <a:p>
            <a:endParaRPr lang="en-US" i="1" dirty="0" smtClean="0"/>
          </a:p>
          <a:p>
            <a:r>
              <a:rPr lang="en-US" b="1" i="0" dirty="0" smtClean="0"/>
              <a:t>Matthew 5:16</a:t>
            </a:r>
            <a:r>
              <a:rPr lang="en-US" b="1" i="1" dirty="0" smtClean="0"/>
              <a:t>, </a:t>
            </a:r>
            <a:r>
              <a:rPr lang="en-US" i="1" dirty="0" smtClean="0"/>
              <a:t>“Let your light so shine before men, that they may see your good works and glorify your Father in heaven.”</a:t>
            </a:r>
            <a:endParaRPr lang="en-US" i="1" dirty="0"/>
          </a:p>
        </p:txBody>
      </p:sp>
      <p:sp>
        <p:nvSpPr>
          <p:cNvPr id="4" name="Slide Number Placeholder 3"/>
          <p:cNvSpPr>
            <a:spLocks noGrp="1"/>
          </p:cNvSpPr>
          <p:nvPr>
            <p:ph type="sldNum" sz="quarter" idx="10"/>
          </p:nvPr>
        </p:nvSpPr>
        <p:spPr/>
        <p:txBody>
          <a:bodyPr/>
          <a:lstStyle/>
          <a:p>
            <a:fld id="{05CFEEC9-C911-485C-A4A1-619565B0DFD4}" type="slidenum">
              <a:rPr lang="en-US" smtClean="0"/>
              <a:t>4</a:t>
            </a:fld>
            <a:endParaRPr lang="en-US"/>
          </a:p>
        </p:txBody>
      </p:sp>
    </p:spTree>
    <p:extLst>
      <p:ext uri="{BB962C8B-B14F-4D97-AF65-F5344CB8AC3E}">
        <p14:creationId xmlns:p14="http://schemas.microsoft.com/office/powerpoint/2010/main" val="2690136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solidFill>
                  <a:schemeClr val="bg1"/>
                </a:solidFill>
                <a:effectLst>
                  <a:outerShdw blurRad="38100" dist="38100" dir="2700000" algn="tl">
                    <a:srgbClr val="000000">
                      <a:alpha val="43137"/>
                    </a:srgbClr>
                  </a:outerShdw>
                </a:effectLst>
                <a:latin typeface="Blue Highway" panose="02010603020202020303" pitchFamily="2"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0DC8291D-2478-4A93-99FB-2A3ED9C0F190}" type="datetimeFigureOut">
              <a:rPr lang="en-US" smtClean="0"/>
              <a:t>4/4/2015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AA451-0F7B-4CAA-980A-E1691FFC0A8D}" type="slidenum">
              <a:rPr lang="en-US" smtClean="0"/>
              <a:t>‹#›</a:t>
            </a:fld>
            <a:endParaRPr lang="en-US"/>
          </a:p>
        </p:txBody>
      </p:sp>
    </p:spTree>
    <p:extLst>
      <p:ext uri="{BB962C8B-B14F-4D97-AF65-F5344CB8AC3E}">
        <p14:creationId xmlns:p14="http://schemas.microsoft.com/office/powerpoint/2010/main" val="2611684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C8291D-2478-4A93-99FB-2A3ED9C0F190}" type="datetimeFigureOut">
              <a:rPr lang="en-US" smtClean="0"/>
              <a:t>4/4/2015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AA451-0F7B-4CAA-980A-E1691FFC0A8D}" type="slidenum">
              <a:rPr lang="en-US" smtClean="0"/>
              <a:t>‹#›</a:t>
            </a:fld>
            <a:endParaRPr lang="en-US"/>
          </a:p>
        </p:txBody>
      </p:sp>
    </p:spTree>
    <p:extLst>
      <p:ext uri="{BB962C8B-B14F-4D97-AF65-F5344CB8AC3E}">
        <p14:creationId xmlns:p14="http://schemas.microsoft.com/office/powerpoint/2010/main" val="2572279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C8291D-2478-4A93-99FB-2A3ED9C0F190}" type="datetimeFigureOut">
              <a:rPr lang="en-US" smtClean="0"/>
              <a:t>4/4/2015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AA451-0F7B-4CAA-980A-E1691FFC0A8D}" type="slidenum">
              <a:rPr lang="en-US" smtClean="0"/>
              <a:t>‹#›</a:t>
            </a:fld>
            <a:endParaRPr lang="en-US"/>
          </a:p>
        </p:txBody>
      </p:sp>
    </p:spTree>
    <p:extLst>
      <p:ext uri="{BB962C8B-B14F-4D97-AF65-F5344CB8AC3E}">
        <p14:creationId xmlns:p14="http://schemas.microsoft.com/office/powerpoint/2010/main" val="2388943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effectLst>
                  <a:outerShdw blurRad="38100" dist="38100" dir="2700000" algn="tl">
                    <a:srgbClr val="000000">
                      <a:alpha val="43137"/>
                    </a:srgbClr>
                  </a:outerShdw>
                </a:effectLst>
                <a:latin typeface="Blue Highway" panose="02010603020202020303" pitchFamily="2"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DC8291D-2478-4A93-99FB-2A3ED9C0F190}" type="datetimeFigureOut">
              <a:rPr lang="en-US" smtClean="0"/>
              <a:t>4/4/2015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AA451-0F7B-4CAA-980A-E1691FFC0A8D}" type="slidenum">
              <a:rPr lang="en-US" smtClean="0"/>
              <a:t>‹#›</a:t>
            </a:fld>
            <a:endParaRPr lang="en-US"/>
          </a:p>
        </p:txBody>
      </p:sp>
    </p:spTree>
    <p:extLst>
      <p:ext uri="{BB962C8B-B14F-4D97-AF65-F5344CB8AC3E}">
        <p14:creationId xmlns:p14="http://schemas.microsoft.com/office/powerpoint/2010/main" val="1011578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C8291D-2478-4A93-99FB-2A3ED9C0F190}" type="datetimeFigureOut">
              <a:rPr lang="en-US" smtClean="0"/>
              <a:t>4/4/2015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AA451-0F7B-4CAA-980A-E1691FFC0A8D}" type="slidenum">
              <a:rPr lang="en-US" smtClean="0"/>
              <a:t>‹#›</a:t>
            </a:fld>
            <a:endParaRPr lang="en-US"/>
          </a:p>
        </p:txBody>
      </p:sp>
    </p:spTree>
    <p:extLst>
      <p:ext uri="{BB962C8B-B14F-4D97-AF65-F5344CB8AC3E}">
        <p14:creationId xmlns:p14="http://schemas.microsoft.com/office/powerpoint/2010/main" val="2621322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C8291D-2478-4A93-99FB-2A3ED9C0F190}" type="datetimeFigureOut">
              <a:rPr lang="en-US" smtClean="0"/>
              <a:t>4/4/2015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AAA451-0F7B-4CAA-980A-E1691FFC0A8D}" type="slidenum">
              <a:rPr lang="en-US" smtClean="0"/>
              <a:t>‹#›</a:t>
            </a:fld>
            <a:endParaRPr lang="en-US"/>
          </a:p>
        </p:txBody>
      </p:sp>
    </p:spTree>
    <p:extLst>
      <p:ext uri="{BB962C8B-B14F-4D97-AF65-F5344CB8AC3E}">
        <p14:creationId xmlns:p14="http://schemas.microsoft.com/office/powerpoint/2010/main" val="1800668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C8291D-2478-4A93-99FB-2A3ED9C0F190}" type="datetimeFigureOut">
              <a:rPr lang="en-US" smtClean="0"/>
              <a:t>4/4/2015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AAA451-0F7B-4CAA-980A-E1691FFC0A8D}" type="slidenum">
              <a:rPr lang="en-US" smtClean="0"/>
              <a:t>‹#›</a:t>
            </a:fld>
            <a:endParaRPr lang="en-US"/>
          </a:p>
        </p:txBody>
      </p:sp>
    </p:spTree>
    <p:extLst>
      <p:ext uri="{BB962C8B-B14F-4D97-AF65-F5344CB8AC3E}">
        <p14:creationId xmlns:p14="http://schemas.microsoft.com/office/powerpoint/2010/main" val="3986510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DC8291D-2478-4A93-99FB-2A3ED9C0F190}" type="datetimeFigureOut">
              <a:rPr lang="en-US" smtClean="0"/>
              <a:t>4/4/2015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AAA451-0F7B-4CAA-980A-E1691FFC0A8D}" type="slidenum">
              <a:rPr lang="en-US" smtClean="0"/>
              <a:t>‹#›</a:t>
            </a:fld>
            <a:endParaRPr lang="en-US"/>
          </a:p>
        </p:txBody>
      </p:sp>
    </p:spTree>
    <p:extLst>
      <p:ext uri="{BB962C8B-B14F-4D97-AF65-F5344CB8AC3E}">
        <p14:creationId xmlns:p14="http://schemas.microsoft.com/office/powerpoint/2010/main" val="4230624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C8291D-2478-4A93-99FB-2A3ED9C0F190}" type="datetimeFigureOut">
              <a:rPr lang="en-US" smtClean="0"/>
              <a:t>4/4/2015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AAA451-0F7B-4CAA-980A-E1691FFC0A8D}" type="slidenum">
              <a:rPr lang="en-US" smtClean="0"/>
              <a:t>‹#›</a:t>
            </a:fld>
            <a:endParaRPr lang="en-US"/>
          </a:p>
        </p:txBody>
      </p:sp>
    </p:spTree>
    <p:extLst>
      <p:ext uri="{BB962C8B-B14F-4D97-AF65-F5344CB8AC3E}">
        <p14:creationId xmlns:p14="http://schemas.microsoft.com/office/powerpoint/2010/main" val="2851611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C8291D-2478-4A93-99FB-2A3ED9C0F190}" type="datetimeFigureOut">
              <a:rPr lang="en-US" smtClean="0"/>
              <a:t>4/4/2015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AAA451-0F7B-4CAA-980A-E1691FFC0A8D}" type="slidenum">
              <a:rPr lang="en-US" smtClean="0"/>
              <a:t>‹#›</a:t>
            </a:fld>
            <a:endParaRPr lang="en-US"/>
          </a:p>
        </p:txBody>
      </p:sp>
    </p:spTree>
    <p:extLst>
      <p:ext uri="{BB962C8B-B14F-4D97-AF65-F5344CB8AC3E}">
        <p14:creationId xmlns:p14="http://schemas.microsoft.com/office/powerpoint/2010/main" val="1347684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C8291D-2478-4A93-99FB-2A3ED9C0F190}" type="datetimeFigureOut">
              <a:rPr lang="en-US" smtClean="0"/>
              <a:t>4/4/2015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AAA451-0F7B-4CAA-980A-E1691FFC0A8D}" type="slidenum">
              <a:rPr lang="en-US" smtClean="0"/>
              <a:t>‹#›</a:t>
            </a:fld>
            <a:endParaRPr lang="en-US"/>
          </a:p>
        </p:txBody>
      </p:sp>
    </p:spTree>
    <p:extLst>
      <p:ext uri="{BB962C8B-B14F-4D97-AF65-F5344CB8AC3E}">
        <p14:creationId xmlns:p14="http://schemas.microsoft.com/office/powerpoint/2010/main" val="2592146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C8291D-2478-4A93-99FB-2A3ED9C0F190}" type="datetimeFigureOut">
              <a:rPr lang="en-US" smtClean="0"/>
              <a:t>4/4/2015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AAA451-0F7B-4CAA-980A-E1691FFC0A8D}" type="slidenum">
              <a:rPr lang="en-US" smtClean="0"/>
              <a:t>‹#›</a:t>
            </a:fld>
            <a:endParaRPr lang="en-US"/>
          </a:p>
        </p:txBody>
      </p:sp>
    </p:spTree>
    <p:extLst>
      <p:ext uri="{BB962C8B-B14F-4D97-AF65-F5344CB8AC3E}">
        <p14:creationId xmlns:p14="http://schemas.microsoft.com/office/powerpoint/2010/main" val="8720281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73305"/>
            <a:ext cx="7772400" cy="2541775"/>
          </a:xfrm>
        </p:spPr>
        <p:txBody>
          <a:bodyPr>
            <a:normAutofit/>
          </a:bodyPr>
          <a:lstStyle/>
          <a:p>
            <a:r>
              <a:rPr lang="en-US" sz="7200" dirty="0" smtClean="0"/>
              <a:t>A Faithless</a:t>
            </a:r>
            <a:r>
              <a:rPr lang="en-US" dirty="0" smtClean="0"/>
              <a:t/>
            </a:r>
            <a:br>
              <a:rPr lang="en-US" dirty="0" smtClean="0"/>
            </a:br>
            <a:r>
              <a:rPr lang="en-US" sz="3200" dirty="0" smtClean="0"/>
              <a:t>and</a:t>
            </a:r>
            <a:r>
              <a:rPr lang="en-US" dirty="0" smtClean="0"/>
              <a:t/>
            </a:r>
            <a:br>
              <a:rPr lang="en-US" dirty="0" smtClean="0"/>
            </a:br>
            <a:r>
              <a:rPr lang="en-US" sz="7200" dirty="0" smtClean="0"/>
              <a:t>Perverse Generation</a:t>
            </a:r>
            <a:endParaRPr lang="en-US" sz="7200" dirty="0"/>
          </a:p>
        </p:txBody>
      </p:sp>
      <p:sp>
        <p:nvSpPr>
          <p:cNvPr id="3" name="Subtitle 2"/>
          <p:cNvSpPr>
            <a:spLocks noGrp="1"/>
          </p:cNvSpPr>
          <p:nvPr>
            <p:ph type="subTitle" idx="1"/>
          </p:nvPr>
        </p:nvSpPr>
        <p:spPr>
          <a:xfrm>
            <a:off x="1143000" y="5298141"/>
            <a:ext cx="6858000" cy="887505"/>
          </a:xfrm>
        </p:spPr>
        <p:txBody>
          <a:bodyPr>
            <a:normAutofit/>
          </a:bodyPr>
          <a:lstStyle/>
          <a:p>
            <a:r>
              <a:rPr lang="en-US" sz="4800" dirty="0" smtClean="0"/>
              <a:t>Matthew 17:14-20</a:t>
            </a:r>
            <a:endParaRPr lang="en-US" sz="4800" dirty="0"/>
          </a:p>
        </p:txBody>
      </p:sp>
    </p:spTree>
    <p:extLst>
      <p:ext uri="{BB962C8B-B14F-4D97-AF65-F5344CB8AC3E}">
        <p14:creationId xmlns:p14="http://schemas.microsoft.com/office/powerpoint/2010/main" val="1374599669"/>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343" y="207034"/>
            <a:ext cx="8447314" cy="914401"/>
          </a:xfrm>
        </p:spPr>
        <p:txBody>
          <a:bodyPr>
            <a:noAutofit/>
          </a:bodyPr>
          <a:lstStyle/>
          <a:p>
            <a:r>
              <a:rPr lang="en-US" sz="4700" b="1" dirty="0" smtClean="0"/>
              <a:t>Does This Generation Disappoint? Why?</a:t>
            </a:r>
            <a:endParaRPr lang="en-US" sz="4700" b="1" dirty="0"/>
          </a:p>
        </p:txBody>
      </p:sp>
      <p:sp>
        <p:nvSpPr>
          <p:cNvPr id="3" name="Content Placeholder 2"/>
          <p:cNvSpPr>
            <a:spLocks noGrp="1"/>
          </p:cNvSpPr>
          <p:nvPr>
            <p:ph idx="1"/>
          </p:nvPr>
        </p:nvSpPr>
        <p:spPr>
          <a:xfrm>
            <a:off x="544286" y="1121434"/>
            <a:ext cx="8098971" cy="5193101"/>
          </a:xfrm>
        </p:spPr>
        <p:txBody>
          <a:bodyPr>
            <a:normAutofit/>
          </a:bodyPr>
          <a:lstStyle/>
          <a:p>
            <a:pPr marL="0" indent="0">
              <a:buNone/>
            </a:pPr>
            <a:r>
              <a:rPr lang="en-US" sz="4400" b="1" dirty="0" smtClean="0">
                <a:solidFill>
                  <a:srgbClr val="FFFF00"/>
                </a:solidFill>
                <a:effectLst>
                  <a:outerShdw blurRad="38100" dist="38100" dir="2700000" algn="tl">
                    <a:srgbClr val="000000">
                      <a:alpha val="43137"/>
                    </a:srgbClr>
                  </a:outerShdw>
                </a:effectLst>
              </a:rPr>
              <a:t>Perverse !</a:t>
            </a:r>
          </a:p>
          <a:p>
            <a:pPr marL="696913" lvl="1" indent="-344488"/>
            <a:r>
              <a:rPr lang="en-US" sz="3200" dirty="0" smtClean="0"/>
              <a:t>Doctrinal error (Matthew 15:7-9)</a:t>
            </a:r>
          </a:p>
          <a:p>
            <a:pPr marL="696913" lvl="1" indent="-344488"/>
            <a:r>
              <a:rPr lang="en-US" sz="3200" dirty="0" smtClean="0"/>
              <a:t>Unrighteousness (Romans 1:28-32)</a:t>
            </a:r>
          </a:p>
          <a:p>
            <a:pPr marL="696913" lvl="1" indent="-344488"/>
            <a:r>
              <a:rPr lang="en-US" sz="3200" dirty="0" smtClean="0"/>
              <a:t>Ungodly government (Psalm 94:20)</a:t>
            </a:r>
          </a:p>
        </p:txBody>
      </p:sp>
    </p:spTree>
    <p:extLst>
      <p:ext uri="{BB962C8B-B14F-4D97-AF65-F5344CB8AC3E}">
        <p14:creationId xmlns:p14="http://schemas.microsoft.com/office/powerpoint/2010/main" val="1881672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anim calcmode="lin" valueType="num">
                                      <p:cBhvr>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anim calcmode="lin" valueType="num">
                                      <p:cBhvr>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anim calcmode="lin" valueType="num">
                                      <p:cBhvr>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343" y="207034"/>
            <a:ext cx="8447314" cy="914401"/>
          </a:xfrm>
        </p:spPr>
        <p:txBody>
          <a:bodyPr>
            <a:noAutofit/>
          </a:bodyPr>
          <a:lstStyle/>
          <a:p>
            <a:r>
              <a:rPr lang="en-US" sz="4700" b="1" dirty="0" smtClean="0"/>
              <a:t>Does This Generation Disappoint? Why?</a:t>
            </a:r>
            <a:endParaRPr lang="en-US" sz="4700" b="1" dirty="0"/>
          </a:p>
        </p:txBody>
      </p:sp>
      <p:sp>
        <p:nvSpPr>
          <p:cNvPr id="3" name="Content Placeholder 2"/>
          <p:cNvSpPr>
            <a:spLocks noGrp="1"/>
          </p:cNvSpPr>
          <p:nvPr>
            <p:ph idx="1"/>
          </p:nvPr>
        </p:nvSpPr>
        <p:spPr>
          <a:xfrm>
            <a:off x="544286" y="1121434"/>
            <a:ext cx="8098971" cy="5193101"/>
          </a:xfrm>
        </p:spPr>
        <p:txBody>
          <a:bodyPr>
            <a:normAutofit/>
          </a:bodyPr>
          <a:lstStyle/>
          <a:p>
            <a:pPr marL="0" indent="0">
              <a:buNone/>
            </a:pPr>
            <a:r>
              <a:rPr lang="en-US" sz="4400" b="1" dirty="0" smtClean="0">
                <a:solidFill>
                  <a:srgbClr val="FFFF00"/>
                </a:solidFill>
                <a:effectLst>
                  <a:outerShdw blurRad="38100" dist="38100" dir="2700000" algn="tl">
                    <a:srgbClr val="000000">
                      <a:alpha val="43137"/>
                    </a:srgbClr>
                  </a:outerShdw>
                </a:effectLst>
              </a:rPr>
              <a:t>Perverse !</a:t>
            </a:r>
          </a:p>
          <a:p>
            <a:pPr marL="696913" lvl="1" indent="-344488"/>
            <a:r>
              <a:rPr lang="en-US" sz="3200" dirty="0" smtClean="0"/>
              <a:t>Doctrinal error (Matthew 15:7-9)</a:t>
            </a:r>
          </a:p>
          <a:p>
            <a:pPr marL="696913" lvl="1" indent="-344488"/>
            <a:r>
              <a:rPr lang="en-US" sz="3200" dirty="0" smtClean="0"/>
              <a:t>Unrighteousness (Romans 1:28-32)</a:t>
            </a:r>
          </a:p>
          <a:p>
            <a:pPr marL="696913" lvl="1" indent="-344488"/>
            <a:r>
              <a:rPr lang="en-US" sz="3200" dirty="0" smtClean="0"/>
              <a:t>Ungodly government (Psalm 94:20)</a:t>
            </a:r>
          </a:p>
          <a:p>
            <a:pPr marL="60325" indent="0">
              <a:buNone/>
            </a:pPr>
            <a:r>
              <a:rPr lang="en-US" sz="4400" b="1" dirty="0" smtClean="0">
                <a:solidFill>
                  <a:srgbClr val="FFFF00"/>
                </a:solidFill>
                <a:effectLst>
                  <a:outerShdw blurRad="38100" dist="38100" dir="2700000" algn="tl">
                    <a:srgbClr val="000000">
                      <a:alpha val="43137"/>
                    </a:srgbClr>
                  </a:outerShdw>
                </a:effectLst>
              </a:rPr>
              <a:t>Faithless !</a:t>
            </a:r>
          </a:p>
          <a:p>
            <a:pPr marL="696913" lvl="1" indent="-344488"/>
            <a:r>
              <a:rPr lang="en-US" sz="3200" dirty="0" smtClean="0"/>
              <a:t>Secular Humanism (Ecclesiastes 1:17)</a:t>
            </a:r>
          </a:p>
          <a:p>
            <a:pPr marL="696913" lvl="1" indent="-344488"/>
            <a:r>
              <a:rPr lang="en-US" sz="3200" dirty="0" smtClean="0"/>
              <a:t>Evolution (Psalm 14:1; Romans 1:20)</a:t>
            </a:r>
          </a:p>
          <a:p>
            <a:pPr marL="696913" lvl="1" indent="-344488"/>
            <a:r>
              <a:rPr lang="en-US" sz="3200" dirty="0" smtClean="0"/>
              <a:t>Human Philosophies (1 Corinthians 2:4-5)</a:t>
            </a:r>
          </a:p>
          <a:p>
            <a:pPr marL="696913" lvl="1" indent="-344488"/>
            <a:r>
              <a:rPr lang="en-US" sz="3200" dirty="0" smtClean="0"/>
              <a:t>Religion as human invention (Acts 17:21)</a:t>
            </a:r>
            <a:endParaRPr lang="en-US" sz="3200" dirty="0"/>
          </a:p>
        </p:txBody>
      </p:sp>
    </p:spTree>
    <p:extLst>
      <p:ext uri="{BB962C8B-B14F-4D97-AF65-F5344CB8AC3E}">
        <p14:creationId xmlns:p14="http://schemas.microsoft.com/office/powerpoint/2010/main" val="211363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anim calcmode="lin" valueType="num">
                                      <p:cBhvr>
                                        <p:cTn id="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anim calcmode="lin" valueType="num">
                                      <p:cBhvr>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4" dur="500" fill="hold"/>
                                        <p:tgtEl>
                                          <p:spTgt spid="3">
                                            <p:txEl>
                                              <p:pRg st="5" end="5"/>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anim calcmode="lin" valueType="num">
                                      <p:cBhvr>
                                        <p:cTn id="1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6" end="6"/>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anim calcmode="lin" valueType="num">
                                      <p:cBhvr>
                                        <p:cTn id="2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4" dur="500" fill="hold"/>
                                        <p:tgtEl>
                                          <p:spTgt spid="3">
                                            <p:txEl>
                                              <p:pRg st="7" end="7"/>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anim calcmode="lin" valueType="num">
                                      <p:cBhvr>
                                        <p:cTn id="28"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9" dur="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79562"/>
            <a:ext cx="7772400" cy="1224951"/>
          </a:xfrm>
        </p:spPr>
        <p:txBody>
          <a:bodyPr>
            <a:normAutofit/>
          </a:bodyPr>
          <a:lstStyle/>
          <a:p>
            <a:pPr algn="l"/>
            <a:r>
              <a:rPr lang="en-US" sz="7200" dirty="0" smtClean="0"/>
              <a:t>Our Responsibility</a:t>
            </a:r>
            <a:endParaRPr lang="en-US" sz="7200" dirty="0"/>
          </a:p>
        </p:txBody>
      </p:sp>
      <p:sp>
        <p:nvSpPr>
          <p:cNvPr id="3" name="Subtitle 2"/>
          <p:cNvSpPr>
            <a:spLocks noGrp="1"/>
          </p:cNvSpPr>
          <p:nvPr>
            <p:ph type="subTitle" idx="1"/>
          </p:nvPr>
        </p:nvSpPr>
        <p:spPr>
          <a:xfrm>
            <a:off x="685801" y="1915064"/>
            <a:ext cx="7772400" cy="4270583"/>
          </a:xfrm>
        </p:spPr>
        <p:txBody>
          <a:bodyPr>
            <a:normAutofit/>
          </a:bodyPr>
          <a:lstStyle/>
          <a:p>
            <a:pPr marL="446088" indent="-446088" algn="l">
              <a:buFont typeface="Arial" panose="020B0604020202020204" pitchFamily="34" charset="0"/>
              <a:buChar char="•"/>
            </a:pPr>
            <a:r>
              <a:rPr lang="en-US" sz="3600" dirty="0" smtClean="0"/>
              <a:t>Maintain our purity in the midst of unrighteousness (Titus 2:11-12)</a:t>
            </a:r>
          </a:p>
          <a:p>
            <a:pPr marL="446088" indent="-446088" algn="l">
              <a:buFont typeface="Arial" panose="020B0604020202020204" pitchFamily="34" charset="0"/>
              <a:buChar char="•"/>
            </a:pPr>
            <a:r>
              <a:rPr lang="en-US" sz="3600" dirty="0" smtClean="0"/>
              <a:t>Maintain our faith in the midst of skepticism and adversity               (Proverbs 24:10; James 1:2-4)</a:t>
            </a:r>
          </a:p>
          <a:p>
            <a:pPr marL="446088" indent="-446088" algn="l">
              <a:buFont typeface="Arial" panose="020B0604020202020204" pitchFamily="34" charset="0"/>
              <a:buChar char="•"/>
            </a:pPr>
            <a:r>
              <a:rPr lang="en-US" sz="3600" dirty="0" smtClean="0"/>
              <a:t>Be the light of the world, that the world might believe! (Matthew 5:16)</a:t>
            </a:r>
            <a:endParaRPr lang="en-US" sz="3600" dirty="0"/>
          </a:p>
        </p:txBody>
      </p:sp>
    </p:spTree>
    <p:extLst>
      <p:ext uri="{BB962C8B-B14F-4D97-AF65-F5344CB8AC3E}">
        <p14:creationId xmlns:p14="http://schemas.microsoft.com/office/powerpoint/2010/main" val="842768500"/>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anim calcmode="lin" valueType="num">
                                      <p:cBhvr>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TotalTime>
  <Words>562</Words>
  <Application>Microsoft Office PowerPoint</Application>
  <PresentationFormat>On-screen Show (4:3)</PresentationFormat>
  <Paragraphs>72</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Blue Highway</vt:lpstr>
      <vt:lpstr>Calibri</vt:lpstr>
      <vt:lpstr>Calibri Light</vt:lpstr>
      <vt:lpstr>Office Theme</vt:lpstr>
      <vt:lpstr>A Faithless and Perverse Generation</vt:lpstr>
      <vt:lpstr>Does This Generation Disappoint? Why?</vt:lpstr>
      <vt:lpstr>Does This Generation Disappoint? Why?</vt:lpstr>
      <vt:lpstr>Our Responsibility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Faithless and Perverse Generation</dc:title>
  <dc:creator>Stan Cox</dc:creator>
  <cp:lastModifiedBy>Stan Cox</cp:lastModifiedBy>
  <cp:revision>11</cp:revision>
  <dcterms:created xsi:type="dcterms:W3CDTF">2015-04-05T03:37:08Z</dcterms:created>
  <dcterms:modified xsi:type="dcterms:W3CDTF">2015-04-05T05:16:37Z</dcterms:modified>
</cp:coreProperties>
</file>