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okie"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831" autoAdjust="0"/>
  </p:normalViewPr>
  <p:slideViewPr>
    <p:cSldViewPr snapToGrid="0">
      <p:cViewPr varScale="1">
        <p:scale>
          <a:sx n="41" d="100"/>
          <a:sy n="41" d="100"/>
        </p:scale>
        <p:origin x="2213" y="43"/>
      </p:cViewPr>
      <p:guideLst/>
    </p:cSldViewPr>
  </p:slideViewPr>
  <p:notesTextViewPr>
    <p:cViewPr>
      <p:scale>
        <a:sx n="1" d="1"/>
        <a:sy n="1" d="1"/>
      </p:scale>
      <p:origin x="0" y="0"/>
    </p:cViewPr>
  </p:notesTextViewPr>
  <p:notesViewPr>
    <p:cSldViewPr snapToGrid="0">
      <p:cViewPr varScale="1">
        <p:scale>
          <a:sx n="59" d="100"/>
          <a:sy n="59" d="100"/>
        </p:scale>
        <p:origin x="3226" y="1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F99202-BABF-4E57-BAF5-B09F14408FBB}"/>
              </a:ext>
            </a:extLst>
          </p:cNvPr>
          <p:cNvSpPr>
            <a:spLocks noGrp="1"/>
          </p:cNvSpPr>
          <p:nvPr>
            <p:ph type="hdr" sz="quarter"/>
          </p:nvPr>
        </p:nvSpPr>
        <p:spPr>
          <a:xfrm>
            <a:off x="0" y="0"/>
            <a:ext cx="3429000" cy="914400"/>
          </a:xfrm>
          <a:prstGeom prst="rect">
            <a:avLst/>
          </a:prstGeom>
        </p:spPr>
        <p:txBody>
          <a:bodyPr vert="horz" lIns="91440" tIns="45720" rIns="91440" bIns="45720" rtlCol="0"/>
          <a:lstStyle>
            <a:lvl1pPr algn="l">
              <a:defRPr sz="1200"/>
            </a:lvl1pPr>
          </a:lstStyle>
          <a:p>
            <a:r>
              <a:rPr lang="en-US" sz="2400" dirty="0">
                <a:latin typeface="Cookie" panose="02000000000000000000" pitchFamily="2" charset="0"/>
              </a:rPr>
              <a:t>A Living Sacrifice</a:t>
            </a:r>
          </a:p>
          <a:p>
            <a:r>
              <a:rPr lang="en-US" dirty="0"/>
              <a:t>Romans 12</a:t>
            </a:r>
          </a:p>
        </p:txBody>
      </p:sp>
      <p:sp>
        <p:nvSpPr>
          <p:cNvPr id="3" name="Date Placeholder 2">
            <a:extLst>
              <a:ext uri="{FF2B5EF4-FFF2-40B4-BE49-F238E27FC236}">
                <a16:creationId xmlns:a16="http://schemas.microsoft.com/office/drawing/2014/main" id="{64CB99FE-E4B6-415B-8879-DA1E294C64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30, 2018 am</a:t>
            </a:r>
          </a:p>
        </p:txBody>
      </p:sp>
      <p:sp>
        <p:nvSpPr>
          <p:cNvPr id="4" name="Footer Placeholder 3">
            <a:extLst>
              <a:ext uri="{FF2B5EF4-FFF2-40B4-BE49-F238E27FC236}">
                <a16:creationId xmlns:a16="http://schemas.microsoft.com/office/drawing/2014/main" id="{A5D89961-FBD5-4100-B340-30B36FCD42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EEC64D2B-C16F-4750-825D-7D440E924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122E2E1-7F08-47BE-ABC6-CC51462275DD}" type="slidenum">
              <a:rPr lang="en-US" smtClean="0"/>
              <a:t>‹#›</a:t>
            </a:fld>
            <a:endParaRPr lang="en-US" dirty="0"/>
          </a:p>
        </p:txBody>
      </p:sp>
    </p:spTree>
    <p:extLst>
      <p:ext uri="{BB962C8B-B14F-4D97-AF65-F5344CB8AC3E}">
        <p14:creationId xmlns:p14="http://schemas.microsoft.com/office/powerpoint/2010/main" val="2284834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8A521-3993-48D7-B3AA-A24BED3CCCDC}"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848C6-CC1D-4737-BA67-48B982FE3A5F}" type="slidenum">
              <a:rPr lang="en-US" smtClean="0"/>
              <a:t>‹#›</a:t>
            </a:fld>
            <a:endParaRPr lang="en-US"/>
          </a:p>
        </p:txBody>
      </p:sp>
    </p:spTree>
    <p:extLst>
      <p:ext uri="{BB962C8B-B14F-4D97-AF65-F5344CB8AC3E}">
        <p14:creationId xmlns:p14="http://schemas.microsoft.com/office/powerpoint/2010/main" val="422149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 Living Sacrifice</a:t>
            </a:r>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12:1-2), </a:t>
            </a:r>
            <a:r>
              <a:rPr lang="en-US" sz="1200" b="1" i="1" kern="1200" dirty="0">
                <a:solidFill>
                  <a:schemeClr val="tx1"/>
                </a:solidFill>
                <a:effectLst/>
                <a:latin typeface="+mn-lt"/>
                <a:ea typeface="+mn-ea"/>
                <a:cs typeface="+mn-cs"/>
              </a:rPr>
              <a:t>“</a:t>
            </a:r>
            <a:r>
              <a:rPr lang="en-US" i="1" dirty="0"/>
              <a:t>I beseech you therefore, brethren, by the mercies of God, that you present your bodies a living sacrifice, holy, acceptable to God, which is your reasonable service.</a:t>
            </a:r>
            <a:r>
              <a:rPr lang="en-US" i="1" baseline="30000" dirty="0"/>
              <a:t> 2</a:t>
            </a:r>
            <a:r>
              <a:rPr lang="en-US" i="1" dirty="0"/>
              <a:t> And do not be conformed to this world, but be transformed by the renewing of your mind, that you may prove what is that good and acceptable and perfect will of God.”</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concept of sacrifice requires one to subjugate the natural tendency toward self-interest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Instead, we are to present ourselves in holiness to God.  This sacrifice is a reasonable one.  It is logical, and the proper expectation for a Christian who has obtained mercy in Christ.</a:t>
            </a:r>
          </a:p>
          <a:p>
            <a:pPr marL="0" indent="0">
              <a:buFont typeface="Arial" panose="020B0604020202020204" pitchFamily="34" charset="0"/>
              <a:buNone/>
            </a:pPr>
            <a:r>
              <a:rPr lang="en-US" sz="1200" b="1" i="0" kern="1200" dirty="0">
                <a:solidFill>
                  <a:schemeClr val="tx1"/>
                </a:solidFill>
                <a:effectLst/>
                <a:latin typeface="+mn-lt"/>
                <a:ea typeface="+mn-ea"/>
                <a:cs typeface="+mn-cs"/>
              </a:rPr>
              <a:t>(Titus 2:11-14), </a:t>
            </a:r>
            <a:r>
              <a:rPr lang="en-US" sz="1200" b="1" i="1" kern="1200" dirty="0">
                <a:solidFill>
                  <a:schemeClr val="tx1"/>
                </a:solidFill>
                <a:effectLst/>
                <a:latin typeface="+mn-lt"/>
                <a:ea typeface="+mn-ea"/>
                <a:cs typeface="+mn-cs"/>
              </a:rPr>
              <a:t>“</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r>
              <a:rPr lang="en-US" i="1" baseline="30000" dirty="0"/>
              <a:t> 13</a:t>
            </a:r>
            <a:r>
              <a:rPr lang="en-US" i="1" dirty="0"/>
              <a:t> looking for the blessed hope and glorious appearing of our great God and Savior Jesus Christ,</a:t>
            </a:r>
            <a:r>
              <a:rPr lang="en-US" i="1" baseline="30000" dirty="0"/>
              <a:t> 14</a:t>
            </a:r>
            <a:r>
              <a:rPr lang="en-US" i="1" dirty="0"/>
              <a:t> who gave Himself for us, that He might redeem us from every lawless deed and purify for Himself His own special people, zealous for good works.”</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To be a </a:t>
            </a:r>
            <a:r>
              <a:rPr lang="en-US" sz="1200" b="1" i="1" kern="1200" dirty="0">
                <a:solidFill>
                  <a:schemeClr val="tx1"/>
                </a:solidFill>
                <a:effectLst/>
                <a:latin typeface="+mn-lt"/>
                <a:ea typeface="+mn-ea"/>
                <a:cs typeface="+mn-cs"/>
              </a:rPr>
              <a:t>“living sacrifice”</a:t>
            </a:r>
            <a:r>
              <a:rPr lang="en-US" sz="1200" b="1" i="0" kern="1200" dirty="0">
                <a:solidFill>
                  <a:schemeClr val="tx1"/>
                </a:solidFill>
                <a:effectLst/>
                <a:latin typeface="+mn-lt"/>
                <a:ea typeface="+mn-ea"/>
                <a:cs typeface="+mn-cs"/>
              </a:rPr>
              <a:t> implies activity on our part.  </a:t>
            </a:r>
          </a:p>
          <a:p>
            <a:pPr marL="0" indent="0">
              <a:buFont typeface="Arial" panose="020B0604020202020204" pitchFamily="34" charset="0"/>
              <a:buNone/>
            </a:pPr>
            <a:r>
              <a:rPr lang="en-US" sz="1200" b="1" i="0" kern="1200" dirty="0">
                <a:solidFill>
                  <a:schemeClr val="tx1"/>
                </a:solidFill>
                <a:effectLst/>
                <a:latin typeface="+mn-lt"/>
                <a:ea typeface="+mn-ea"/>
                <a:cs typeface="+mn-cs"/>
              </a:rPr>
              <a:t>(Galatians 5:25),</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If we live in the Spirit, let us also walk in the Spirit.”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This transformation begins by renewing one’s mind toward doing the will of God (cf. vs. 2). </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Until we </a:t>
            </a:r>
            <a:r>
              <a:rPr lang="en-US" sz="1200" b="0" i="1" kern="1200" dirty="0">
                <a:solidFill>
                  <a:schemeClr val="tx1"/>
                </a:solidFill>
                <a:effectLst/>
                <a:latin typeface="+mn-lt"/>
                <a:ea typeface="+mn-ea"/>
                <a:cs typeface="+mn-cs"/>
              </a:rPr>
              <a:t>want</a:t>
            </a:r>
            <a:r>
              <a:rPr lang="en-US" sz="1200" b="0" i="0" kern="1200" dirty="0">
                <a:solidFill>
                  <a:schemeClr val="tx1"/>
                </a:solidFill>
                <a:effectLst/>
                <a:latin typeface="+mn-lt"/>
                <a:ea typeface="+mn-ea"/>
                <a:cs typeface="+mn-cs"/>
              </a:rPr>
              <a:t> to do God’s will we can never be </a:t>
            </a:r>
            <a:r>
              <a:rPr lang="en-US" sz="1200" b="0" i="1" kern="1200" dirty="0">
                <a:solidFill>
                  <a:schemeClr val="tx1"/>
                </a:solidFill>
                <a:effectLst/>
                <a:latin typeface="+mn-lt"/>
                <a:ea typeface="+mn-ea"/>
                <a:cs typeface="+mn-cs"/>
              </a:rPr>
              <a:t>living sacrifices</a:t>
            </a:r>
            <a:r>
              <a:rPr lang="en-US" sz="1200" b="0" i="0" kern="1200" dirty="0">
                <a:solidFill>
                  <a:schemeClr val="tx1"/>
                </a:solidFill>
                <a:effectLst/>
                <a:latin typeface="+mn-lt"/>
                <a:ea typeface="+mn-ea"/>
                <a:cs typeface="+mn-cs"/>
              </a:rPr>
              <a:t> that please God.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Romans 12:3-21 teaches us how to be a living sacrifice that is acceptable to God.</a:t>
            </a:r>
          </a:p>
          <a:p>
            <a:endParaRPr lang="en-US" sz="1200" b="0" i="0" kern="1200" dirty="0">
              <a:solidFill>
                <a:schemeClr val="tx1"/>
              </a:solidFill>
              <a:effectLst/>
              <a:latin typeface="+mn-lt"/>
              <a:ea typeface="+mn-ea"/>
              <a:cs typeface="+mn-cs"/>
            </a:endParaRPr>
          </a:p>
          <a:p>
            <a:pPr algn="r"/>
            <a:r>
              <a:rPr lang="en-US" sz="1200" b="0" i="0" kern="1200" dirty="0">
                <a:solidFill>
                  <a:schemeClr val="tx1"/>
                </a:solidFill>
                <a:effectLst/>
                <a:latin typeface="+mn-lt"/>
                <a:ea typeface="+mn-ea"/>
                <a:cs typeface="+mn-cs"/>
              </a:rPr>
              <a:t>Based on an article by Joe R. Price (The Spirit’s Sword) January 11, 2004</a:t>
            </a:r>
          </a:p>
          <a:p>
            <a:endParaRPr lang="en-US" dirty="0"/>
          </a:p>
        </p:txBody>
      </p:sp>
      <p:sp>
        <p:nvSpPr>
          <p:cNvPr id="4" name="Slide Number Placeholder 3"/>
          <p:cNvSpPr>
            <a:spLocks noGrp="1"/>
          </p:cNvSpPr>
          <p:nvPr>
            <p:ph type="sldNum" sz="quarter" idx="5"/>
          </p:nvPr>
        </p:nvSpPr>
        <p:spPr/>
        <p:txBody>
          <a:bodyPr/>
          <a:lstStyle/>
          <a:p>
            <a:fld id="{CC8848C6-CC1D-4737-BA67-48B982FE3A5F}" type="slidenum">
              <a:rPr lang="en-US" smtClean="0"/>
              <a:t>1</a:t>
            </a:fld>
            <a:endParaRPr lang="en-US"/>
          </a:p>
        </p:txBody>
      </p:sp>
    </p:spTree>
    <p:extLst>
      <p:ext uri="{BB962C8B-B14F-4D97-AF65-F5344CB8AC3E}">
        <p14:creationId xmlns:p14="http://schemas.microsoft.com/office/powerpoint/2010/main" val="216983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THINK SOBERLY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12:3), </a:t>
            </a:r>
            <a:r>
              <a:rPr lang="en-US" sz="1200" b="0" i="1" kern="1200" dirty="0">
                <a:solidFill>
                  <a:schemeClr val="tx1"/>
                </a:solidFill>
                <a:effectLst/>
                <a:latin typeface="+mn-lt"/>
                <a:ea typeface="+mn-ea"/>
                <a:cs typeface="+mn-cs"/>
              </a:rPr>
              <a:t>“</a:t>
            </a:r>
            <a:r>
              <a:rPr lang="en-US" b="0" i="1" dirty="0"/>
              <a:t>For I say, through the grace given to me, to everyone who is among you, not to think of himself more highly than he ought to think, </a:t>
            </a:r>
            <a:r>
              <a:rPr lang="en-US" b="1" i="1" dirty="0"/>
              <a:t>but to think soberly</a:t>
            </a:r>
            <a:r>
              <a:rPr lang="en-US" b="0" i="1" dirty="0"/>
              <a:t>, as God has dealt to each one a measure of faith.”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Soberness means to be in one’s right mind, so as to exercise self control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Our context is interesting, as Paul’s meaning here goes hand in hand with the idea of humility</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“not to think of himself more highly than he ought to think”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important to have a realistic or moderate estimate of yourself</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This allows us to get outside of self, and be more concerned both with our service to others, and to God Himself</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(Philippians 2:3-4), </a:t>
            </a:r>
            <a:r>
              <a:rPr lang="en-US" sz="1200" b="1" i="1" kern="1200" dirty="0">
                <a:solidFill>
                  <a:schemeClr val="tx1"/>
                </a:solidFill>
                <a:effectLst/>
                <a:latin typeface="+mn-lt"/>
                <a:ea typeface="+mn-ea"/>
                <a:cs typeface="+mn-cs"/>
              </a:rPr>
              <a:t>“</a:t>
            </a:r>
            <a:r>
              <a:rPr lang="en-US" i="1" dirty="0"/>
              <a:t>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5:5-7), </a:t>
            </a:r>
            <a:r>
              <a:rPr lang="en-US" sz="1200" b="0" i="1" kern="1200" dirty="0">
                <a:solidFill>
                  <a:schemeClr val="tx1"/>
                </a:solidFill>
                <a:effectLst/>
                <a:latin typeface="+mn-lt"/>
                <a:ea typeface="+mn-ea"/>
                <a:cs typeface="+mn-cs"/>
              </a:rPr>
              <a:t>“…</a:t>
            </a:r>
            <a:r>
              <a:rPr lang="en-US" b="0" i="1" dirty="0"/>
              <a:t>Yes, all of you be submissive to one another, and be clothed with humility, for ‘God resists the proud, but gives grace to the humble.’ </a:t>
            </a:r>
            <a:r>
              <a:rPr lang="en-US" b="0" i="1" baseline="30000" dirty="0"/>
              <a:t>6</a:t>
            </a:r>
            <a:r>
              <a:rPr lang="en-US" b="0" i="1" dirty="0"/>
              <a:t> Therefore humble yourselves under the mighty hand of God, that He may exalt you in due time,</a:t>
            </a:r>
            <a:r>
              <a:rPr lang="en-US" b="0" i="1" baseline="30000" dirty="0"/>
              <a:t> 7</a:t>
            </a:r>
            <a:r>
              <a:rPr lang="en-US" b="0" i="1" dirty="0"/>
              <a:t> casting all your care upon Him, for He cares for you.”</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If we do not think soberly, we will see ourselves more as servants of self than servants of God.  If that’s so, we will make little effort to sacrifice for Him!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48C6-CC1D-4737-BA67-48B982FE3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87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FUNCTION FAITHFULLY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12:4-8), </a:t>
            </a:r>
            <a:r>
              <a:rPr lang="en-US" sz="1200" b="0" i="1" kern="1200" dirty="0">
                <a:solidFill>
                  <a:schemeClr val="tx1"/>
                </a:solidFill>
                <a:effectLst/>
                <a:latin typeface="+mn-lt"/>
                <a:ea typeface="+mn-ea"/>
                <a:cs typeface="+mn-cs"/>
              </a:rPr>
              <a:t>“</a:t>
            </a:r>
            <a:r>
              <a:rPr lang="en-US" b="0" i="1" dirty="0"/>
              <a:t>For as we have many members in one body, but all the members do not have the same function,</a:t>
            </a:r>
            <a:r>
              <a:rPr lang="en-US" b="0" i="1" baseline="30000" dirty="0"/>
              <a:t> 5</a:t>
            </a:r>
            <a:r>
              <a:rPr lang="en-US" b="0" i="1" dirty="0"/>
              <a:t> </a:t>
            </a:r>
            <a:r>
              <a:rPr lang="en-US" b="0" i="1" u="sng" dirty="0"/>
              <a:t>so we, being many, are one body in Christ</a:t>
            </a:r>
            <a:r>
              <a:rPr lang="en-US" b="0" i="1" dirty="0"/>
              <a:t>, and individually members of one another.</a:t>
            </a:r>
            <a:r>
              <a:rPr lang="en-US" b="0" i="1" baseline="30000" dirty="0"/>
              <a:t> 6</a:t>
            </a:r>
            <a:r>
              <a:rPr lang="en-US" b="0" i="1" dirty="0"/>
              <a:t> Having then gifts differing according to the grace that is given to us, let us use them: if prophecy, let us prophesy in proportion to our faith;</a:t>
            </a:r>
            <a:r>
              <a:rPr lang="en-US" b="0" i="1" baseline="30000" dirty="0"/>
              <a:t> 7</a:t>
            </a:r>
            <a:r>
              <a:rPr lang="en-US" b="0" i="1" dirty="0"/>
              <a:t> or ministry, let us use it in our ministering; he who teaches, in teaching;</a:t>
            </a:r>
            <a:r>
              <a:rPr lang="en-US" b="0" i="1" baseline="30000" dirty="0"/>
              <a:t> 8</a:t>
            </a:r>
            <a:r>
              <a:rPr lang="en-US" b="0" i="1" dirty="0"/>
              <a:t> he who exhorts, in exhortation; he who gives, with liberality; he who leads, with diligence; he who shows mercy, with cheerfulness.”</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We must see that we are parts of the whole.  The world does not revolve around us.  And, for that matter, the church doesn’t, either.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a:t>
            </a:r>
            <a:r>
              <a:rPr lang="en-US" sz="1200" b="0" i="1" kern="1200" dirty="0">
                <a:solidFill>
                  <a:schemeClr val="tx1"/>
                </a:solidFill>
                <a:effectLst/>
                <a:latin typeface="+mn-lt"/>
                <a:ea typeface="+mn-ea"/>
                <a:cs typeface="+mn-cs"/>
              </a:rPr>
              <a:t>“individually members of one another”</a:t>
            </a:r>
            <a:r>
              <a:rPr lang="en-US" sz="1200" b="0" i="0" kern="1200" dirty="0">
                <a:solidFill>
                  <a:schemeClr val="tx1"/>
                </a:solidFill>
                <a:effectLst/>
                <a:latin typeface="+mn-lt"/>
                <a:ea typeface="+mn-ea"/>
                <a:cs typeface="+mn-cs"/>
              </a:rPr>
              <a:t> and are to faithfully function according to the abilities and opportunities given us by the Lord (12:4-5, 6-8).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Although we are variously blessed, the </a:t>
            </a:r>
            <a:r>
              <a:rPr lang="en-US" sz="1200" b="1" i="1" kern="1200" dirty="0">
                <a:solidFill>
                  <a:schemeClr val="tx1"/>
                </a:solidFill>
                <a:effectLst/>
                <a:latin typeface="+mn-lt"/>
                <a:ea typeface="+mn-ea"/>
                <a:cs typeface="+mn-cs"/>
              </a:rPr>
              <a:t>living sacrifice </a:t>
            </a:r>
            <a:r>
              <a:rPr lang="en-US" sz="1200" b="1" i="0" kern="1200" dirty="0">
                <a:solidFill>
                  <a:schemeClr val="tx1"/>
                </a:solidFill>
                <a:effectLst/>
                <a:latin typeface="+mn-lt"/>
                <a:ea typeface="+mn-ea"/>
                <a:cs typeface="+mn-cs"/>
              </a:rPr>
              <a:t>shows honor for the body of Christ by faithfully accepting his or her role in it.</a:t>
            </a:r>
          </a:p>
          <a:p>
            <a:pPr marL="0" indent="0">
              <a:buFont typeface="Arial" panose="020B0604020202020204" pitchFamily="34" charset="0"/>
              <a:buNone/>
            </a:pPr>
            <a:r>
              <a:rPr lang="en-US" sz="1200" b="1" i="0" kern="1200" dirty="0">
                <a:solidFill>
                  <a:schemeClr val="tx1"/>
                </a:solidFill>
                <a:effectLst/>
                <a:latin typeface="+mn-lt"/>
                <a:ea typeface="+mn-ea"/>
                <a:cs typeface="+mn-cs"/>
              </a:rPr>
              <a:t>(Ephesians 4:11-13), </a:t>
            </a:r>
            <a:r>
              <a:rPr lang="en-US" sz="1200" b="0" i="1" kern="1200" dirty="0">
                <a:solidFill>
                  <a:schemeClr val="tx1"/>
                </a:solidFill>
                <a:effectLst/>
                <a:latin typeface="+mn-lt"/>
                <a:ea typeface="+mn-ea"/>
                <a:cs typeface="+mn-cs"/>
              </a:rPr>
              <a:t>“</a:t>
            </a:r>
            <a:r>
              <a:rPr lang="en-US" i="1" dirty="0"/>
              <a:t>And He Himself gave some to be apostles, some prophets, some evangelists, and some pastors and teachers,</a:t>
            </a:r>
            <a:r>
              <a:rPr lang="en-US" i="1" baseline="30000" dirty="0"/>
              <a:t> 12</a:t>
            </a:r>
            <a:r>
              <a:rPr lang="en-US" i="1" dirty="0"/>
              <a:t> </a:t>
            </a:r>
            <a:r>
              <a:rPr lang="en-US" i="1" u="sng" dirty="0"/>
              <a:t>for the equipping of the saints for the work of ministry, for the edifying of the body of Christ</a:t>
            </a:r>
            <a:r>
              <a:rPr lang="en-US" i="1" dirty="0"/>
              <a:t>,</a:t>
            </a:r>
            <a:r>
              <a:rPr lang="en-US" i="1" baseline="30000" dirty="0"/>
              <a:t> 13</a:t>
            </a:r>
            <a:r>
              <a:rPr lang="en-US" i="1" dirty="0"/>
              <a:t> till </a:t>
            </a:r>
            <a:r>
              <a:rPr lang="en-US" b="1" i="1" u="sng" dirty="0"/>
              <a:t>we all</a:t>
            </a:r>
            <a:r>
              <a:rPr lang="en-US" i="1" dirty="0"/>
              <a:t> come to the unity of the faith and of the knowledge of the Son of God, to a perfect man, to the measure of the stature of the fullness of Christ.”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By each doing his or her part, WE ALL become what Christ wants us to be!</a:t>
            </a:r>
          </a:p>
          <a:p>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48C6-CC1D-4737-BA67-48B982FE3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80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LOVE SINCERELY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12:9-10), </a:t>
            </a:r>
            <a:r>
              <a:rPr lang="en-US" sz="1200" b="1" i="1" kern="1200" dirty="0">
                <a:solidFill>
                  <a:schemeClr val="tx1"/>
                </a:solidFill>
                <a:effectLst/>
                <a:latin typeface="+mn-lt"/>
                <a:ea typeface="+mn-ea"/>
                <a:cs typeface="+mn-cs"/>
              </a:rPr>
              <a:t>“</a:t>
            </a:r>
            <a:r>
              <a:rPr lang="en-US" i="1" dirty="0"/>
              <a:t>Let love be without hypocrisy. </a:t>
            </a:r>
            <a:r>
              <a:rPr lang="en-US" i="1" u="sng" dirty="0"/>
              <a:t>Abhor what is evil</a:t>
            </a:r>
            <a:r>
              <a:rPr lang="en-US" i="1" dirty="0"/>
              <a:t>. Cling to what is good.</a:t>
            </a:r>
            <a:r>
              <a:rPr lang="en-US" i="1" baseline="30000" dirty="0"/>
              <a:t> 10</a:t>
            </a:r>
            <a:r>
              <a:rPr lang="en-US" i="1" dirty="0"/>
              <a:t> Be kindly affectionate to one another with brotherly love, in honor giving preference to one another.”</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True love is </a:t>
            </a:r>
            <a:r>
              <a:rPr lang="en-US" sz="1200" b="0" i="1" kern="1200" dirty="0">
                <a:solidFill>
                  <a:schemeClr val="tx1"/>
                </a:solidFill>
                <a:effectLst/>
                <a:latin typeface="+mn-lt"/>
                <a:ea typeface="+mn-ea"/>
                <a:cs typeface="+mn-cs"/>
              </a:rPr>
              <a:t>“without hypocrisy”</a:t>
            </a:r>
            <a:r>
              <a:rPr lang="en-US" sz="1200" b="0" i="0" kern="1200" dirty="0">
                <a:solidFill>
                  <a:schemeClr val="tx1"/>
                </a:solidFill>
                <a:effectLst/>
                <a:latin typeface="+mn-lt"/>
                <a:ea typeface="+mn-ea"/>
                <a:cs typeface="+mn-cs"/>
              </a:rPr>
              <a:t> whether it is for one’s family and friends, one’s brethren, one’s enemies, God’s truth or for God Himself.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Our love for good is directly opposite to our abhorrence of evil (v. 9).</a:t>
            </a:r>
          </a:p>
          <a:p>
            <a:pPr marL="0" indent="0">
              <a:buFont typeface="Arial" panose="020B0604020202020204" pitchFamily="34" charset="0"/>
              <a:buNone/>
            </a:pPr>
            <a:r>
              <a:rPr lang="en-US" sz="1200" b="1" i="0" kern="1200" dirty="0">
                <a:solidFill>
                  <a:schemeClr val="tx1"/>
                </a:solidFill>
                <a:effectLst/>
                <a:latin typeface="+mn-lt"/>
                <a:ea typeface="+mn-ea"/>
                <a:cs typeface="+mn-cs"/>
              </a:rPr>
              <a:t>(Amos 5:14-15), </a:t>
            </a:r>
            <a:r>
              <a:rPr lang="en-US" sz="1200" b="0" i="1" kern="1200" dirty="0">
                <a:solidFill>
                  <a:schemeClr val="tx1"/>
                </a:solidFill>
                <a:effectLst/>
                <a:latin typeface="+mn-lt"/>
                <a:ea typeface="+mn-ea"/>
                <a:cs typeface="+mn-cs"/>
              </a:rPr>
              <a:t>“</a:t>
            </a:r>
            <a:r>
              <a:rPr lang="en-US" i="1" dirty="0"/>
              <a:t>Seek good and not evil, that you may live; so the Lord God of hosts will be with you, as you have spoken. </a:t>
            </a:r>
            <a:r>
              <a:rPr lang="en-US" i="1" baseline="30000" dirty="0"/>
              <a:t>15</a:t>
            </a:r>
            <a:r>
              <a:rPr lang="en-US" i="1" dirty="0"/>
              <a:t> Hate evil, love good; establish justice in the gate. It may be that the Lord God of hosts will be gracious to the remnant of Joseph.”</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Like ancient Israel, we must </a:t>
            </a:r>
            <a:r>
              <a:rPr lang="en-US" sz="1200" b="0" i="1" kern="1200" dirty="0">
                <a:solidFill>
                  <a:schemeClr val="tx1"/>
                </a:solidFill>
                <a:effectLst/>
                <a:latin typeface="+mn-lt"/>
                <a:ea typeface="+mn-ea"/>
                <a:cs typeface="+mn-cs"/>
              </a:rPr>
              <a:t>“hate evil”</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“love good”</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Without genuine love for what is good in the sight of God we can’t be holy sacrifices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will be blemished with spots of sin that defiles us before God.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Sincere love is shown toward our brethren through kind words and consideration  (v. 10).</a:t>
            </a:r>
          </a:p>
          <a:p>
            <a:pPr marL="0" lvl="0" indent="0">
              <a:buFont typeface="Arial" panose="020B0604020202020204" pitchFamily="34" charset="0"/>
              <a:buNone/>
            </a:pPr>
            <a:r>
              <a:rPr lang="en-US" sz="1200" b="1" i="0" kern="1200" dirty="0">
                <a:solidFill>
                  <a:schemeClr val="tx1"/>
                </a:solidFill>
                <a:effectLst/>
                <a:latin typeface="+mn-lt"/>
                <a:ea typeface="+mn-ea"/>
                <a:cs typeface="+mn-cs"/>
              </a:rPr>
              <a:t>(Galatians 5:13-14), </a:t>
            </a:r>
            <a:r>
              <a:rPr lang="en-US" sz="1200" b="0" i="1" kern="1200" dirty="0">
                <a:solidFill>
                  <a:schemeClr val="tx1"/>
                </a:solidFill>
                <a:effectLst/>
                <a:latin typeface="+mn-lt"/>
                <a:ea typeface="+mn-ea"/>
                <a:cs typeface="+mn-cs"/>
              </a:rPr>
              <a:t>“</a:t>
            </a:r>
            <a:r>
              <a:rPr lang="en-US" i="1" dirty="0"/>
              <a:t>For you, brethren, have been called to liberty; only do not use liberty as an opportunity for the flesh, but through love serve one another.</a:t>
            </a:r>
            <a:r>
              <a:rPr lang="en-US" i="1" baseline="30000" dirty="0"/>
              <a:t> 14</a:t>
            </a:r>
            <a:r>
              <a:rPr lang="en-US" i="1" dirty="0"/>
              <a:t> For all the law is fulfilled in one word, even in this: “You shall love your neighbor as yourself.”</a:t>
            </a:r>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48C6-CC1D-4737-BA67-48B982FE3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73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SERVE FERVENTLY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12:11-16), </a:t>
            </a:r>
            <a:r>
              <a:rPr lang="en-US" sz="1200" b="0" i="1" kern="1200" dirty="0">
                <a:solidFill>
                  <a:schemeClr val="tx1"/>
                </a:solidFill>
                <a:effectLst/>
                <a:latin typeface="+mn-lt"/>
                <a:ea typeface="+mn-ea"/>
                <a:cs typeface="+mn-cs"/>
              </a:rPr>
              <a:t>“</a:t>
            </a:r>
            <a:r>
              <a:rPr lang="en-US" b="0" i="1" dirty="0"/>
              <a:t>not lagging in diligence, </a:t>
            </a:r>
            <a:r>
              <a:rPr lang="en-US" b="0" i="1" u="sng" dirty="0"/>
              <a:t>fervent in spirit, serving the Lord</a:t>
            </a:r>
            <a:r>
              <a:rPr lang="en-US" b="0" i="1" dirty="0"/>
              <a:t>;</a:t>
            </a:r>
            <a:r>
              <a:rPr lang="en-US" b="0" i="1" baseline="30000" dirty="0"/>
              <a:t> 12</a:t>
            </a:r>
            <a:r>
              <a:rPr lang="en-US" b="0" i="1" dirty="0"/>
              <a:t> </a:t>
            </a:r>
            <a:r>
              <a:rPr lang="en-US" b="1" i="0" dirty="0"/>
              <a:t>rejoicing in hope, patient in tribulation, continuing steadfastly in prayer;</a:t>
            </a:r>
            <a:r>
              <a:rPr lang="en-US" b="1" i="0" baseline="30000" dirty="0"/>
              <a:t> 13</a:t>
            </a:r>
            <a:r>
              <a:rPr lang="en-US" b="1" i="0" dirty="0"/>
              <a:t> distributing to the needs of the saints, given to hospitality. </a:t>
            </a:r>
            <a:r>
              <a:rPr lang="en-US" b="1" i="0" baseline="30000" dirty="0"/>
              <a:t>14</a:t>
            </a:r>
            <a:r>
              <a:rPr lang="en-US" b="1" i="0" dirty="0"/>
              <a:t> Bless those who persecute you; bless and do not curse.</a:t>
            </a:r>
            <a:r>
              <a:rPr lang="en-US" b="1" i="0" baseline="30000" dirty="0"/>
              <a:t> 15</a:t>
            </a:r>
            <a:r>
              <a:rPr lang="en-US" b="1" i="0" dirty="0"/>
              <a:t> Rejoice with those who rejoice, and weep with those who weep.</a:t>
            </a:r>
            <a:r>
              <a:rPr lang="en-US" b="1" i="0" baseline="30000" dirty="0"/>
              <a:t> 16</a:t>
            </a:r>
            <a:r>
              <a:rPr lang="en-US" b="1" i="0" dirty="0"/>
              <a:t> Be of the same mind toward one another. </a:t>
            </a:r>
            <a:r>
              <a:rPr lang="en-US" b="0" i="1" dirty="0"/>
              <a:t>Do not set your mind on high things, but associate with the humble. Do not be wise in your own opinion.”</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Jesus Christ is our example in this.  He </a:t>
            </a:r>
            <a:r>
              <a:rPr lang="en-US" sz="1200" b="0" i="1" kern="1200" dirty="0">
                <a:solidFill>
                  <a:schemeClr val="tx1"/>
                </a:solidFill>
                <a:effectLst/>
                <a:latin typeface="+mn-lt"/>
                <a:ea typeface="+mn-ea"/>
                <a:cs typeface="+mn-cs"/>
              </a:rPr>
              <a:t>“did not come to be served, but to serve, and to give His life a ransom for many”</a:t>
            </a:r>
            <a:r>
              <a:rPr lang="en-US" sz="1200" b="1" i="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(Matthew 20:28).</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Zeal for God’s purposes marked His life of service on this earth</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(John 2:17), [After Jesus cleansed the temple of the moneychangers], </a:t>
            </a:r>
            <a:r>
              <a:rPr lang="en-US" sz="1200" b="0" i="1" kern="1200" dirty="0">
                <a:solidFill>
                  <a:schemeClr val="tx1"/>
                </a:solidFill>
                <a:effectLst/>
                <a:latin typeface="+mn-lt"/>
                <a:ea typeface="+mn-ea"/>
                <a:cs typeface="+mn-cs"/>
              </a:rPr>
              <a:t>“</a:t>
            </a:r>
            <a:r>
              <a:rPr lang="en-US" b="0" i="1" dirty="0"/>
              <a:t>Then His disciples remembered that it was written, “Zeal for Your house has eaten Me up.”</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(John 17:4), [Jesus, as part of his prayer before the final events of His life], </a:t>
            </a:r>
            <a:r>
              <a:rPr lang="en-US" sz="1200" b="0" i="1" kern="1200" dirty="0">
                <a:solidFill>
                  <a:schemeClr val="tx1"/>
                </a:solidFill>
                <a:effectLst/>
                <a:latin typeface="+mn-lt"/>
                <a:ea typeface="+mn-ea"/>
                <a:cs typeface="+mn-cs"/>
              </a:rPr>
              <a:t>“</a:t>
            </a:r>
            <a:r>
              <a:rPr lang="en-US" b="0" i="1" dirty="0"/>
              <a:t>I have glorified You on the earth. I have finished the work which You have given Me to do.”</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His example of service is set before us as a worthy reminder of how we should serve the Lord:  (cf. 12-16a)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obliges us to crucify ourselves in order to give constant care and </a:t>
            </a:r>
            <a:r>
              <a:rPr lang="en-US" sz="1200" b="1" i="0" kern="1200" dirty="0">
                <a:solidFill>
                  <a:schemeClr val="tx1"/>
                </a:solidFill>
                <a:effectLst/>
                <a:latin typeface="+mn-lt"/>
                <a:ea typeface="+mn-ea"/>
                <a:cs typeface="+mn-cs"/>
              </a:rPr>
              <a:t>devoted service to others</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48C6-CC1D-4737-BA67-48B982FE3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62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LIVE PEACEABLY</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12:17-21), </a:t>
            </a:r>
            <a:r>
              <a:rPr lang="en-US" sz="1200" b="0" i="1" kern="1200" dirty="0">
                <a:solidFill>
                  <a:schemeClr val="tx1"/>
                </a:solidFill>
                <a:effectLst/>
                <a:latin typeface="+mn-lt"/>
                <a:ea typeface="+mn-ea"/>
                <a:cs typeface="+mn-cs"/>
              </a:rPr>
              <a:t>“</a:t>
            </a:r>
            <a:r>
              <a:rPr lang="en-US" b="0" i="1" dirty="0"/>
              <a:t>Repay no one evil for evil. Have regard for good things in the sight of all men.</a:t>
            </a:r>
            <a:r>
              <a:rPr lang="en-US" b="0" i="1" baseline="30000" dirty="0"/>
              <a:t> 18</a:t>
            </a:r>
            <a:r>
              <a:rPr lang="en-US" b="0" i="1" dirty="0"/>
              <a:t> If it is possible, as much as depends on you, live peaceably with all men.</a:t>
            </a:r>
            <a:r>
              <a:rPr lang="en-US" b="0" i="1" baseline="30000" dirty="0"/>
              <a:t> 19</a:t>
            </a:r>
            <a:r>
              <a:rPr lang="en-US" b="0" i="1" dirty="0"/>
              <a:t> Beloved, do not avenge yourselves, but rather give place to wrath; for it is written, “Vengeance is Mine, I will repay,” says the Lord.</a:t>
            </a:r>
            <a:r>
              <a:rPr lang="en-US" b="0" i="1" baseline="30000" dirty="0"/>
              <a:t> 20</a:t>
            </a:r>
            <a:r>
              <a:rPr lang="en-US" b="0" i="1" dirty="0"/>
              <a:t> Therefore, “If your enemy is hungry, feed him; if he is thirsty, give him a drink; for in so doing you will heap coals of fire on his head.”  </a:t>
            </a:r>
            <a:r>
              <a:rPr lang="en-US" b="0" i="1" baseline="30000" dirty="0"/>
              <a:t>21</a:t>
            </a:r>
            <a:r>
              <a:rPr lang="en-US" b="0" i="1" dirty="0"/>
              <a:t> Do not be overcome by evil, but overcome evil with good.”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Retribution belongs to the Lord; He is Judge of all </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12:22-24), </a:t>
            </a:r>
            <a:r>
              <a:rPr lang="en-US" sz="1200" b="0" i="1" kern="1200" dirty="0">
                <a:solidFill>
                  <a:schemeClr val="tx1"/>
                </a:solidFill>
                <a:effectLst/>
                <a:latin typeface="+mn-lt"/>
                <a:ea typeface="+mn-ea"/>
                <a:cs typeface="+mn-cs"/>
              </a:rPr>
              <a:t>“</a:t>
            </a:r>
            <a:r>
              <a:rPr lang="en-US" i="1" dirty="0"/>
              <a:t>But you have come to Mount Zion and to the city of the living God, the heavenly Jerusalem, to an innumerable company of angels,</a:t>
            </a:r>
            <a:r>
              <a:rPr lang="en-US" i="1" baseline="30000" dirty="0"/>
              <a:t> 23</a:t>
            </a:r>
            <a:r>
              <a:rPr lang="en-US" i="1" dirty="0"/>
              <a:t> to the general assembly and church of the firstborn who are registered in heaven, </a:t>
            </a:r>
            <a:r>
              <a:rPr lang="en-US" i="1" u="sng" dirty="0"/>
              <a:t>to God the Judge of all</a:t>
            </a:r>
            <a:r>
              <a:rPr lang="en-US" i="1" dirty="0"/>
              <a:t>, to the spirits of just men made perfect,</a:t>
            </a:r>
            <a:r>
              <a:rPr lang="en-US" i="1" baseline="30000" dirty="0"/>
              <a:t> 24</a:t>
            </a:r>
            <a:r>
              <a:rPr lang="en-US" i="1" dirty="0"/>
              <a:t> to Jesus the Mediator of the new covenant, and to the blood of sprinkling that speaks better things than that of Abel.”</a:t>
            </a:r>
            <a:endParaRPr lang="en-US" sz="1200" b="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(2 Corinthians 5:10), </a:t>
            </a:r>
            <a:r>
              <a:rPr lang="en-US" sz="1200" b="0" i="1" kern="1200" dirty="0">
                <a:solidFill>
                  <a:schemeClr val="tx1"/>
                </a:solidFill>
                <a:effectLst/>
                <a:latin typeface="+mn-lt"/>
                <a:ea typeface="+mn-ea"/>
                <a:cs typeface="+mn-cs"/>
              </a:rPr>
              <a:t>“</a:t>
            </a:r>
            <a:r>
              <a:rPr lang="en-US" i="1" dirty="0"/>
              <a:t>For we must all appear before the judgment seat of Christ, that each one may receive the things done in the body, according to what he has done, whether good or bad.”</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gospel calls us to overcome evil with good – not be conquered by evil.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we take vengeance into our own hands against those who wrong us we fail to honor God’s righteous judgment and we descend to the realms of worldly thinking and conduct.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Living sacrifices obey the word of God, not the selfish appeals of the world.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Living sacrifices set their minds on things above.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Living sacrifices please God, not self.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48C6-CC1D-4737-BA67-48B982FE3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94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endParaRPr lang="en-US" dirty="0"/>
          </a:p>
          <a:p>
            <a:r>
              <a:rPr lang="en-US" b="1" dirty="0"/>
              <a:t>Have you made yourself a living sacrifice to Jesus Christ?</a:t>
            </a:r>
          </a:p>
          <a:p>
            <a:endParaRPr lang="en-US" b="1" dirty="0"/>
          </a:p>
          <a:p>
            <a:r>
              <a:rPr lang="en-US" b="1" dirty="0"/>
              <a:t>(1 Corinthians 6:19-20), </a:t>
            </a:r>
            <a:r>
              <a:rPr lang="en-US" i="1" dirty="0"/>
              <a:t>“Or do you not know that your body is the temple of the Holy Spirit who is in you, whom you have from God, and you are not your own?</a:t>
            </a:r>
            <a:r>
              <a:rPr lang="en-US" i="1" baseline="30000" dirty="0"/>
              <a:t> 20</a:t>
            </a:r>
            <a:r>
              <a:rPr lang="en-US" i="1" dirty="0"/>
              <a:t> For you were bought at a price; therefore glorify God in your body and in your spirit, which are God’s.”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848C6-CC1D-4737-BA67-48B982FE3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04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BA-CFE4-442B-883D-81193AC374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95FF2E-4468-4A64-AA22-208A0D3EE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F2B6D-2E65-4DB4-A3A9-DFC36C56D8AA}"/>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5" name="Footer Placeholder 4">
            <a:extLst>
              <a:ext uri="{FF2B5EF4-FFF2-40B4-BE49-F238E27FC236}">
                <a16:creationId xmlns:a16="http://schemas.microsoft.com/office/drawing/2014/main" id="{09316A58-DC5B-4F61-BF0C-C8BA02058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CA4D1-8B53-4F5E-B8B6-69259E9FE236}"/>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7672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25B0-7F2F-4A5B-A965-697DF01E27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5DCC35-EAB8-47C5-AC7E-6D90DB706D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BDC69-0E45-4AF4-8F93-E5E2D2D8396D}"/>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5" name="Footer Placeholder 4">
            <a:extLst>
              <a:ext uri="{FF2B5EF4-FFF2-40B4-BE49-F238E27FC236}">
                <a16:creationId xmlns:a16="http://schemas.microsoft.com/office/drawing/2014/main" id="{F56C2C3A-A426-4419-A97D-12A262DA4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6FC04-1CDE-423B-9387-C36C14D27D1C}"/>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18335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B2B2F-011F-49FA-9C62-BA9556BB5D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8163E-A945-46F5-9E99-8DCFE3B94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BECBD-4D3E-49B5-B822-1089D0CF9A52}"/>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5" name="Footer Placeholder 4">
            <a:extLst>
              <a:ext uri="{FF2B5EF4-FFF2-40B4-BE49-F238E27FC236}">
                <a16:creationId xmlns:a16="http://schemas.microsoft.com/office/drawing/2014/main" id="{8990D3E0-A4F5-4BD2-B42F-9E6A2C2A5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CF7D9-AA57-47A4-A96A-8F5CD4982A42}"/>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337788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0014-501A-45D1-B289-74A25EE62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39333-0521-46BC-91BC-8E31B207D3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EE123-99E9-4C53-A7CC-9FC36083C15C}"/>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5" name="Footer Placeholder 4">
            <a:extLst>
              <a:ext uri="{FF2B5EF4-FFF2-40B4-BE49-F238E27FC236}">
                <a16:creationId xmlns:a16="http://schemas.microsoft.com/office/drawing/2014/main" id="{3A4512B3-D729-4D86-9512-4DE0B9405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BA04C-954A-45C7-B4FA-F0ECF3659E46}"/>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332678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EB71-3D91-44E5-9C73-4146AD0BE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5FC81-8CBF-4102-8758-E94A22BAA7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BC11F0-E77E-43BC-9227-8866674CEE97}"/>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5" name="Footer Placeholder 4">
            <a:extLst>
              <a:ext uri="{FF2B5EF4-FFF2-40B4-BE49-F238E27FC236}">
                <a16:creationId xmlns:a16="http://schemas.microsoft.com/office/drawing/2014/main" id="{4EB33CAE-C7B7-4E96-83A4-F0B38E46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F8244-E9CA-4C5E-80F5-60B40936ABB8}"/>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29861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C0C8-BD3A-4446-8431-532061B25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C575D-D9B9-4E2F-9AAB-D460E8B3A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B29A15-6B55-488F-B041-B145B98957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0E2A3-35DE-428B-AB33-32A5BA123392}"/>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6" name="Footer Placeholder 5">
            <a:extLst>
              <a:ext uri="{FF2B5EF4-FFF2-40B4-BE49-F238E27FC236}">
                <a16:creationId xmlns:a16="http://schemas.microsoft.com/office/drawing/2014/main" id="{3651C97C-D056-42C4-A4ED-B5A624D45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F1AE7-6FC0-4911-B962-55B3F449CCCE}"/>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331079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96DB-E28B-4461-859C-CBD5EE311D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75F71-6B93-4B19-B2B8-EF7500DBE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5D39FF-4FF5-4CCB-AC40-0E9E19D0BB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78127-2EF6-49FF-ADFC-235FC0C1B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14EA2-F6ED-4B22-BD6D-E93A76FC80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0C415F-E42A-436A-B05D-1F7B706BCE1C}"/>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8" name="Footer Placeholder 7">
            <a:extLst>
              <a:ext uri="{FF2B5EF4-FFF2-40B4-BE49-F238E27FC236}">
                <a16:creationId xmlns:a16="http://schemas.microsoft.com/office/drawing/2014/main" id="{E36B7FFB-92B0-4EEE-A7E7-2592581646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CEDD2-3E9C-4B90-A217-E60B409A898C}"/>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152016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AC36-2BBE-4EC2-9D50-923B4FC82D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8B041-A8CD-4300-B47F-EEDFD36CD5B7}"/>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4" name="Footer Placeholder 3">
            <a:extLst>
              <a:ext uri="{FF2B5EF4-FFF2-40B4-BE49-F238E27FC236}">
                <a16:creationId xmlns:a16="http://schemas.microsoft.com/office/drawing/2014/main" id="{F294D232-FE72-44BB-AD7E-6AD8515D34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90947-CBEE-4C25-BF7A-12EB44C0D9E6}"/>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153998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8CE05-DD37-48F3-B42E-77D074C1F41E}"/>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3" name="Footer Placeholder 2">
            <a:extLst>
              <a:ext uri="{FF2B5EF4-FFF2-40B4-BE49-F238E27FC236}">
                <a16:creationId xmlns:a16="http://schemas.microsoft.com/office/drawing/2014/main" id="{4F7F9D46-2941-43E9-B112-EB8B04E4FC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C388D0-BF89-4D31-87F8-1B052DE0E155}"/>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250086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9718-114C-45C1-8DEC-EA598A6BC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8D6C1E-61AE-4ADD-85CD-98C655E81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07A20-4C79-4C79-A31C-6AD35AE59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70AAFA-A723-4D35-A93E-D73877719024}"/>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6" name="Footer Placeholder 5">
            <a:extLst>
              <a:ext uri="{FF2B5EF4-FFF2-40B4-BE49-F238E27FC236}">
                <a16:creationId xmlns:a16="http://schemas.microsoft.com/office/drawing/2014/main" id="{50CB1205-3CD7-4E98-ACB0-DE68B1C06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18095-4D28-4D29-96CC-248964339A35}"/>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332762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E345-0D84-4269-96DD-51E554DBA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3ACD8-FF42-4843-8FD4-3AA4F256A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22D220-56FF-4F40-AE6C-215F2BA77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BCCC6-5F3B-4C6F-BF02-A504660CF59A}"/>
              </a:ext>
            </a:extLst>
          </p:cNvPr>
          <p:cNvSpPr>
            <a:spLocks noGrp="1"/>
          </p:cNvSpPr>
          <p:nvPr>
            <p:ph type="dt" sz="half" idx="10"/>
          </p:nvPr>
        </p:nvSpPr>
        <p:spPr/>
        <p:txBody>
          <a:bodyPr/>
          <a:lstStyle/>
          <a:p>
            <a:fld id="{6B8DB886-659D-47B9-8574-7E4AC84D3F57}" type="datetimeFigureOut">
              <a:rPr lang="en-US" smtClean="0"/>
              <a:t>12/30/2018</a:t>
            </a:fld>
            <a:endParaRPr lang="en-US"/>
          </a:p>
        </p:txBody>
      </p:sp>
      <p:sp>
        <p:nvSpPr>
          <p:cNvPr id="6" name="Footer Placeholder 5">
            <a:extLst>
              <a:ext uri="{FF2B5EF4-FFF2-40B4-BE49-F238E27FC236}">
                <a16:creationId xmlns:a16="http://schemas.microsoft.com/office/drawing/2014/main" id="{B4429ABD-AB9B-43E3-8654-2E16ADC64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E9407-4BDC-49BE-BAD1-AAA25E19A7D2}"/>
              </a:ext>
            </a:extLst>
          </p:cNvPr>
          <p:cNvSpPr>
            <a:spLocks noGrp="1"/>
          </p:cNvSpPr>
          <p:nvPr>
            <p:ph type="sldNum" sz="quarter" idx="12"/>
          </p:nvPr>
        </p:nvSpPr>
        <p:spPr/>
        <p:txBody>
          <a:bodyPr/>
          <a:lstStyle/>
          <a:p>
            <a:fld id="{5DA5CE7A-6B58-479C-A117-3D87B8981FE2}" type="slidenum">
              <a:rPr lang="en-US" smtClean="0"/>
              <a:t>‹#›</a:t>
            </a:fld>
            <a:endParaRPr lang="en-US"/>
          </a:p>
        </p:txBody>
      </p:sp>
    </p:spTree>
    <p:extLst>
      <p:ext uri="{BB962C8B-B14F-4D97-AF65-F5344CB8AC3E}">
        <p14:creationId xmlns:p14="http://schemas.microsoft.com/office/powerpoint/2010/main" val="265274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FB57B-7358-4AC1-8CE3-A673F609A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E993D4-DAB8-43A8-B00D-6DCC8F89A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EB216-0C98-4A8A-B605-963EB82FA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DB886-659D-47B9-8574-7E4AC84D3F57}" type="datetimeFigureOut">
              <a:rPr lang="en-US" smtClean="0"/>
              <a:t>12/30/2018</a:t>
            </a:fld>
            <a:endParaRPr lang="en-US"/>
          </a:p>
        </p:txBody>
      </p:sp>
      <p:sp>
        <p:nvSpPr>
          <p:cNvPr id="5" name="Footer Placeholder 4">
            <a:extLst>
              <a:ext uri="{FF2B5EF4-FFF2-40B4-BE49-F238E27FC236}">
                <a16:creationId xmlns:a16="http://schemas.microsoft.com/office/drawing/2014/main" id="{6130E9E3-85AC-4279-90F8-6EA7E9922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BF9765-E4EE-41B4-9DFB-607515806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CE7A-6B58-479C-A117-3D87B8981FE2}" type="slidenum">
              <a:rPr lang="en-US" smtClean="0"/>
              <a:t>‹#›</a:t>
            </a:fld>
            <a:endParaRPr lang="en-US"/>
          </a:p>
        </p:txBody>
      </p:sp>
    </p:spTree>
    <p:extLst>
      <p:ext uri="{BB962C8B-B14F-4D97-AF65-F5344CB8AC3E}">
        <p14:creationId xmlns:p14="http://schemas.microsoft.com/office/powerpoint/2010/main" val="3330472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1524000" y="358588"/>
            <a:ext cx="9144000" cy="1461387"/>
          </a:xfrm>
        </p:spPr>
        <p:txBody>
          <a:bodyPr>
            <a:normAutofit/>
          </a:bodyPr>
          <a:lstStyle/>
          <a:p>
            <a:r>
              <a:rPr lang="en-US" sz="8800" dirty="0">
                <a:solidFill>
                  <a:schemeClr val="bg2"/>
                </a:solidFill>
                <a:latin typeface="Cookie" panose="02000000000000000000" pitchFamily="2" charset="0"/>
              </a:rPr>
              <a:t>A Living Sacrifice</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1524000" y="1819975"/>
            <a:ext cx="9144000" cy="808597"/>
          </a:xfrm>
        </p:spPr>
        <p:txBody>
          <a:bodyPr>
            <a:normAutofit/>
          </a:bodyPr>
          <a:lstStyle/>
          <a:p>
            <a:r>
              <a:rPr lang="en-US" sz="4800" dirty="0">
                <a:solidFill>
                  <a:schemeClr val="bg2"/>
                </a:solidFill>
              </a:rPr>
              <a:t>Romans 12</a:t>
            </a:r>
          </a:p>
        </p:txBody>
      </p:sp>
    </p:spTree>
    <p:extLst>
      <p:ext uri="{BB962C8B-B14F-4D97-AF65-F5344CB8AC3E}">
        <p14:creationId xmlns:p14="http://schemas.microsoft.com/office/powerpoint/2010/main" val="115298476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251012" y="627529"/>
            <a:ext cx="10148047" cy="1461387"/>
          </a:xfrm>
        </p:spPr>
        <p:txBody>
          <a:bodyPr>
            <a:normAutofit/>
          </a:bodyPr>
          <a:lstStyle/>
          <a:p>
            <a:pPr algn="l"/>
            <a:r>
              <a:rPr lang="en-US" sz="8800" dirty="0">
                <a:solidFill>
                  <a:schemeClr val="bg2"/>
                </a:solidFill>
                <a:latin typeface="Cookie" panose="02000000000000000000" pitchFamily="2" charset="0"/>
              </a:rPr>
              <a:t>Think Soberly</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6777317" y="2662647"/>
            <a:ext cx="4894731" cy="3343696"/>
          </a:xfrm>
        </p:spPr>
        <p:txBody>
          <a:bodyPr>
            <a:normAutofit/>
          </a:bodyPr>
          <a:lstStyle/>
          <a:p>
            <a:r>
              <a:rPr lang="en-US" sz="4800" dirty="0">
                <a:solidFill>
                  <a:schemeClr val="bg2"/>
                </a:solidFill>
              </a:rPr>
              <a:t>Romans 12:3</a:t>
            </a:r>
          </a:p>
          <a:p>
            <a:r>
              <a:rPr lang="en-US" sz="4800" dirty="0">
                <a:solidFill>
                  <a:schemeClr val="bg2"/>
                </a:solidFill>
              </a:rPr>
              <a:t>Philippians 2:3-4</a:t>
            </a:r>
          </a:p>
          <a:p>
            <a:r>
              <a:rPr lang="en-US" sz="4800" dirty="0">
                <a:solidFill>
                  <a:schemeClr val="bg2"/>
                </a:solidFill>
              </a:rPr>
              <a:t>1 Peter 5:5-7</a:t>
            </a:r>
          </a:p>
        </p:txBody>
      </p:sp>
    </p:spTree>
    <p:extLst>
      <p:ext uri="{BB962C8B-B14F-4D97-AF65-F5344CB8AC3E}">
        <p14:creationId xmlns:p14="http://schemas.microsoft.com/office/powerpoint/2010/main" val="42302439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251012" y="627529"/>
            <a:ext cx="10148047" cy="1461387"/>
          </a:xfrm>
        </p:spPr>
        <p:txBody>
          <a:bodyPr>
            <a:normAutofit/>
          </a:bodyPr>
          <a:lstStyle/>
          <a:p>
            <a:pPr algn="l"/>
            <a:r>
              <a:rPr lang="en-US" sz="8800" dirty="0">
                <a:solidFill>
                  <a:schemeClr val="bg2"/>
                </a:solidFill>
                <a:latin typeface="Cookie" panose="02000000000000000000" pitchFamily="2" charset="0"/>
              </a:rPr>
              <a:t>Function Faithfully</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6777317" y="2680576"/>
            <a:ext cx="4894731" cy="3343696"/>
          </a:xfrm>
        </p:spPr>
        <p:txBody>
          <a:bodyPr>
            <a:normAutofit/>
          </a:bodyPr>
          <a:lstStyle/>
          <a:p>
            <a:r>
              <a:rPr lang="en-US" sz="4800" dirty="0">
                <a:solidFill>
                  <a:schemeClr val="bg2"/>
                </a:solidFill>
              </a:rPr>
              <a:t>Romans 12:4-8</a:t>
            </a:r>
          </a:p>
          <a:p>
            <a:r>
              <a:rPr lang="en-US" sz="4800" dirty="0">
                <a:solidFill>
                  <a:schemeClr val="bg2"/>
                </a:solidFill>
              </a:rPr>
              <a:t>Ephesians 4:11-13</a:t>
            </a:r>
          </a:p>
        </p:txBody>
      </p:sp>
    </p:spTree>
    <p:extLst>
      <p:ext uri="{BB962C8B-B14F-4D97-AF65-F5344CB8AC3E}">
        <p14:creationId xmlns:p14="http://schemas.microsoft.com/office/powerpoint/2010/main" val="41644812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251012" y="627529"/>
            <a:ext cx="10148047" cy="1461387"/>
          </a:xfrm>
        </p:spPr>
        <p:txBody>
          <a:bodyPr>
            <a:normAutofit/>
          </a:bodyPr>
          <a:lstStyle/>
          <a:p>
            <a:pPr algn="l"/>
            <a:r>
              <a:rPr lang="en-US" sz="8800" dirty="0">
                <a:solidFill>
                  <a:schemeClr val="bg2"/>
                </a:solidFill>
                <a:latin typeface="Cookie" panose="02000000000000000000" pitchFamily="2" charset="0"/>
              </a:rPr>
              <a:t>Love Sincerely</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6777317" y="2680576"/>
            <a:ext cx="4894731" cy="3343696"/>
          </a:xfrm>
        </p:spPr>
        <p:txBody>
          <a:bodyPr>
            <a:normAutofit/>
          </a:bodyPr>
          <a:lstStyle/>
          <a:p>
            <a:r>
              <a:rPr lang="en-US" sz="4800" dirty="0">
                <a:solidFill>
                  <a:schemeClr val="bg2"/>
                </a:solidFill>
              </a:rPr>
              <a:t>Romans 12:9-10</a:t>
            </a:r>
          </a:p>
          <a:p>
            <a:r>
              <a:rPr lang="en-US" sz="4800" dirty="0">
                <a:solidFill>
                  <a:schemeClr val="bg2"/>
                </a:solidFill>
              </a:rPr>
              <a:t>Amos 5:14-15</a:t>
            </a:r>
          </a:p>
          <a:p>
            <a:r>
              <a:rPr lang="en-US" sz="4800" dirty="0">
                <a:solidFill>
                  <a:schemeClr val="bg2"/>
                </a:solidFill>
              </a:rPr>
              <a:t>Galatians 5:13-14</a:t>
            </a:r>
          </a:p>
        </p:txBody>
      </p:sp>
    </p:spTree>
    <p:extLst>
      <p:ext uri="{BB962C8B-B14F-4D97-AF65-F5344CB8AC3E}">
        <p14:creationId xmlns:p14="http://schemas.microsoft.com/office/powerpoint/2010/main" val="14801787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251012" y="627529"/>
            <a:ext cx="10148047" cy="1461387"/>
          </a:xfrm>
        </p:spPr>
        <p:txBody>
          <a:bodyPr>
            <a:normAutofit/>
          </a:bodyPr>
          <a:lstStyle/>
          <a:p>
            <a:pPr algn="l"/>
            <a:r>
              <a:rPr lang="en-US" sz="8800" dirty="0">
                <a:solidFill>
                  <a:schemeClr val="bg2"/>
                </a:solidFill>
                <a:latin typeface="Cookie" panose="02000000000000000000" pitchFamily="2" charset="0"/>
              </a:rPr>
              <a:t>Serve Fervently</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6777317" y="2680576"/>
            <a:ext cx="4894731" cy="3343696"/>
          </a:xfrm>
        </p:spPr>
        <p:txBody>
          <a:bodyPr>
            <a:normAutofit/>
          </a:bodyPr>
          <a:lstStyle/>
          <a:p>
            <a:r>
              <a:rPr lang="en-US" sz="4800" dirty="0">
                <a:solidFill>
                  <a:schemeClr val="bg2"/>
                </a:solidFill>
              </a:rPr>
              <a:t>Romans 12:11-16</a:t>
            </a:r>
          </a:p>
          <a:p>
            <a:r>
              <a:rPr lang="en-US" sz="4800" dirty="0">
                <a:solidFill>
                  <a:schemeClr val="bg2"/>
                </a:solidFill>
              </a:rPr>
              <a:t>Matthew 20:28</a:t>
            </a:r>
          </a:p>
          <a:p>
            <a:r>
              <a:rPr lang="en-US" sz="4800" dirty="0">
                <a:solidFill>
                  <a:schemeClr val="bg2"/>
                </a:solidFill>
              </a:rPr>
              <a:t>John 2:17; 17:4</a:t>
            </a:r>
          </a:p>
        </p:txBody>
      </p:sp>
    </p:spTree>
    <p:extLst>
      <p:ext uri="{BB962C8B-B14F-4D97-AF65-F5344CB8AC3E}">
        <p14:creationId xmlns:p14="http://schemas.microsoft.com/office/powerpoint/2010/main" val="926132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251012" y="627529"/>
            <a:ext cx="10148047" cy="1461387"/>
          </a:xfrm>
        </p:spPr>
        <p:txBody>
          <a:bodyPr>
            <a:normAutofit/>
          </a:bodyPr>
          <a:lstStyle/>
          <a:p>
            <a:pPr algn="l"/>
            <a:r>
              <a:rPr lang="en-US" sz="8800" dirty="0">
                <a:solidFill>
                  <a:schemeClr val="bg2"/>
                </a:solidFill>
                <a:latin typeface="Cookie" panose="02000000000000000000" pitchFamily="2" charset="0"/>
              </a:rPr>
              <a:t>Live Peaceably</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6777317" y="2680576"/>
            <a:ext cx="4894731" cy="3343696"/>
          </a:xfrm>
        </p:spPr>
        <p:txBody>
          <a:bodyPr>
            <a:normAutofit/>
          </a:bodyPr>
          <a:lstStyle/>
          <a:p>
            <a:r>
              <a:rPr lang="en-US" sz="4800" dirty="0">
                <a:solidFill>
                  <a:schemeClr val="bg2"/>
                </a:solidFill>
              </a:rPr>
              <a:t>Romans 12:17-21</a:t>
            </a:r>
          </a:p>
          <a:p>
            <a:r>
              <a:rPr lang="en-US" sz="4800" dirty="0">
                <a:solidFill>
                  <a:schemeClr val="bg2"/>
                </a:solidFill>
              </a:rPr>
              <a:t>Hebrews 12:23</a:t>
            </a:r>
          </a:p>
          <a:p>
            <a:r>
              <a:rPr lang="en-US" sz="4800" dirty="0">
                <a:solidFill>
                  <a:schemeClr val="bg2"/>
                </a:solidFill>
              </a:rPr>
              <a:t>2 Corinthians 5:10</a:t>
            </a:r>
          </a:p>
        </p:txBody>
      </p:sp>
    </p:spTree>
    <p:extLst>
      <p:ext uri="{BB962C8B-B14F-4D97-AF65-F5344CB8AC3E}">
        <p14:creationId xmlns:p14="http://schemas.microsoft.com/office/powerpoint/2010/main" val="72193649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628-7683-40C0-A2FE-EF41ACA0C98E}"/>
              </a:ext>
            </a:extLst>
          </p:cNvPr>
          <p:cNvSpPr>
            <a:spLocks noGrp="1"/>
          </p:cNvSpPr>
          <p:nvPr>
            <p:ph type="ctrTitle"/>
          </p:nvPr>
        </p:nvSpPr>
        <p:spPr>
          <a:xfrm>
            <a:off x="1524000" y="1483588"/>
            <a:ext cx="9144000" cy="1461387"/>
          </a:xfrm>
        </p:spPr>
        <p:txBody>
          <a:bodyPr>
            <a:normAutofit/>
          </a:bodyPr>
          <a:lstStyle/>
          <a:p>
            <a:r>
              <a:rPr lang="en-US" sz="8800" dirty="0">
                <a:solidFill>
                  <a:schemeClr val="bg2"/>
                </a:solidFill>
                <a:latin typeface="Cookie" panose="02000000000000000000" pitchFamily="2" charset="0"/>
              </a:rPr>
              <a:t>Conclusion</a:t>
            </a:r>
          </a:p>
        </p:txBody>
      </p:sp>
      <p:sp>
        <p:nvSpPr>
          <p:cNvPr id="3" name="Subtitle 2">
            <a:extLst>
              <a:ext uri="{FF2B5EF4-FFF2-40B4-BE49-F238E27FC236}">
                <a16:creationId xmlns:a16="http://schemas.microsoft.com/office/drawing/2014/main" id="{93540059-31B0-41D2-94D8-8409526AA35A}"/>
              </a:ext>
            </a:extLst>
          </p:cNvPr>
          <p:cNvSpPr>
            <a:spLocks noGrp="1"/>
          </p:cNvSpPr>
          <p:nvPr>
            <p:ph type="subTitle" idx="1"/>
          </p:nvPr>
        </p:nvSpPr>
        <p:spPr>
          <a:xfrm>
            <a:off x="1524000" y="4643718"/>
            <a:ext cx="9144000" cy="1855694"/>
          </a:xfrm>
        </p:spPr>
        <p:txBody>
          <a:bodyPr>
            <a:normAutofit/>
          </a:bodyPr>
          <a:lstStyle/>
          <a:p>
            <a:r>
              <a:rPr lang="en-US" sz="4800" dirty="0">
                <a:solidFill>
                  <a:schemeClr val="bg2"/>
                </a:solidFill>
              </a:rPr>
              <a:t>Have you made yourself a living sacrifice to Jesus Christ?</a:t>
            </a:r>
          </a:p>
        </p:txBody>
      </p:sp>
      <p:sp>
        <p:nvSpPr>
          <p:cNvPr id="4" name="TextBox 3">
            <a:extLst>
              <a:ext uri="{FF2B5EF4-FFF2-40B4-BE49-F238E27FC236}">
                <a16:creationId xmlns:a16="http://schemas.microsoft.com/office/drawing/2014/main" id="{5A5CAC10-D110-4ACF-8282-D9CEE1F77B50}"/>
              </a:ext>
            </a:extLst>
          </p:cNvPr>
          <p:cNvSpPr txBox="1"/>
          <p:nvPr/>
        </p:nvSpPr>
        <p:spPr>
          <a:xfrm>
            <a:off x="7261412" y="197223"/>
            <a:ext cx="4718023" cy="707886"/>
          </a:xfrm>
          <a:prstGeom prst="rect">
            <a:avLst/>
          </a:prstGeom>
          <a:noFill/>
        </p:spPr>
        <p:txBody>
          <a:bodyPr wrap="none" rtlCol="0">
            <a:spAutoFit/>
          </a:bodyPr>
          <a:lstStyle/>
          <a:p>
            <a:r>
              <a:rPr lang="en-US" sz="4000" dirty="0">
                <a:solidFill>
                  <a:schemeClr val="bg1"/>
                </a:solidFill>
              </a:rPr>
              <a:t>1 Corinthians 6:19-20</a:t>
            </a:r>
            <a:r>
              <a:rPr lang="en-US" dirty="0"/>
              <a:t>)</a:t>
            </a:r>
          </a:p>
        </p:txBody>
      </p:sp>
    </p:spTree>
    <p:extLst>
      <p:ext uri="{BB962C8B-B14F-4D97-AF65-F5344CB8AC3E}">
        <p14:creationId xmlns:p14="http://schemas.microsoft.com/office/powerpoint/2010/main" val="34365220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1058</Words>
  <Application>Microsoft Office PowerPoint</Application>
  <PresentationFormat>Widescreen</PresentationFormat>
  <Paragraphs>99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Cookie</vt:lpstr>
      <vt:lpstr>Arial</vt:lpstr>
      <vt:lpstr>Calibri</vt:lpstr>
      <vt:lpstr>Calibri Light</vt:lpstr>
      <vt:lpstr>Office Theme</vt:lpstr>
      <vt:lpstr>A Living Sacrifice</vt:lpstr>
      <vt:lpstr>Think Soberly</vt:lpstr>
      <vt:lpstr>Function Faithfully</vt:lpstr>
      <vt:lpstr>Love Sincerely</vt:lpstr>
      <vt:lpstr>Serve Fervently</vt:lpstr>
      <vt:lpstr>Live Peaceably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17</cp:revision>
  <dcterms:created xsi:type="dcterms:W3CDTF">2018-12-28T00:10:57Z</dcterms:created>
  <dcterms:modified xsi:type="dcterms:W3CDTF">2018-12-30T13:27:47Z</dcterms:modified>
</cp:coreProperties>
</file>