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84EFE1-537B-4C33-963C-9539E9940DD9}" v="592" dt="2021-10-29T19:48:57.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2261" autoAdjust="0"/>
  </p:normalViewPr>
  <p:slideViewPr>
    <p:cSldViewPr snapToGrid="0">
      <p:cViewPr>
        <p:scale>
          <a:sx n="36" d="100"/>
          <a:sy n="36" d="100"/>
        </p:scale>
        <p:origin x="677" y="149"/>
      </p:cViewPr>
      <p:guideLst/>
    </p:cSldViewPr>
  </p:slideViewPr>
  <p:notesTextViewPr>
    <p:cViewPr>
      <p:scale>
        <a:sx n="1" d="1"/>
        <a:sy n="1" d="1"/>
      </p:scale>
      <p:origin x="0" y="-4810"/>
    </p:cViewPr>
  </p:notesTextViewPr>
  <p:notesViewPr>
    <p:cSldViewPr snapToGrid="0">
      <p:cViewPr varScale="1">
        <p:scale>
          <a:sx n="62" d="100"/>
          <a:sy n="62" d="100"/>
        </p:scale>
        <p:origin x="111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2384EFE1-537B-4C33-963C-9539E9940DD9}"/>
    <pc:docChg chg="undo custSel addSld delSld modSld modHandout">
      <pc:chgData name="Stan Cox" userId="9376f276357bfffd" providerId="LiveId" clId="{2384EFE1-537B-4C33-963C-9539E9940DD9}" dt="2021-10-29T20:12:23.171" v="19687" actId="6549"/>
      <pc:docMkLst>
        <pc:docMk/>
      </pc:docMkLst>
      <pc:sldChg chg="addSp delSp modSp mod modTransition modNotesTx">
        <pc:chgData name="Stan Cox" userId="9376f276357bfffd" providerId="LiveId" clId="{2384EFE1-537B-4C33-963C-9539E9940DD9}" dt="2021-10-29T19:48:53.409" v="19497"/>
        <pc:sldMkLst>
          <pc:docMk/>
          <pc:sldMk cId="3811676372" sldId="256"/>
        </pc:sldMkLst>
        <pc:spChg chg="mod">
          <ac:chgData name="Stan Cox" userId="9376f276357bfffd" providerId="LiveId" clId="{2384EFE1-537B-4C33-963C-9539E9940DD9}" dt="2021-10-13T17:21:37.413" v="55" actId="1035"/>
          <ac:spMkLst>
            <pc:docMk/>
            <pc:sldMk cId="3811676372" sldId="256"/>
            <ac:spMk id="2" creationId="{0185A6CD-7C32-4587-AED1-9086C9D03A4B}"/>
          </ac:spMkLst>
        </pc:spChg>
        <pc:spChg chg="mod">
          <ac:chgData name="Stan Cox" userId="9376f276357bfffd" providerId="LiveId" clId="{2384EFE1-537B-4C33-963C-9539E9940DD9}" dt="2021-10-13T17:23:56.105" v="100" actId="1036"/>
          <ac:spMkLst>
            <pc:docMk/>
            <pc:sldMk cId="3811676372" sldId="256"/>
            <ac:spMk id="3" creationId="{F9B9F683-7EB2-4B2D-B84E-C732B7AD6109}"/>
          </ac:spMkLst>
        </pc:spChg>
        <pc:spChg chg="add mod">
          <ac:chgData name="Stan Cox" userId="9376f276357bfffd" providerId="LiveId" clId="{2384EFE1-537B-4C33-963C-9539E9940DD9}" dt="2021-10-13T17:22:57.624" v="76" actId="1076"/>
          <ac:spMkLst>
            <pc:docMk/>
            <pc:sldMk cId="3811676372" sldId="256"/>
            <ac:spMk id="4" creationId="{4D7B7074-1D75-4B3A-A10A-AB9A2F3F19DE}"/>
          </ac:spMkLst>
        </pc:spChg>
        <pc:picChg chg="add del">
          <ac:chgData name="Stan Cox" userId="9376f276357bfffd" providerId="LiveId" clId="{2384EFE1-537B-4C33-963C-9539E9940DD9}" dt="2021-10-28T22:58:32.648" v="1962"/>
          <ac:picMkLst>
            <pc:docMk/>
            <pc:sldMk cId="3811676372" sldId="256"/>
            <ac:picMk id="5" creationId="{D8D52518-3602-42EE-9520-2D882B7B32D4}"/>
          </ac:picMkLst>
        </pc:picChg>
      </pc:sldChg>
      <pc:sldChg chg="add del setBg">
        <pc:chgData name="Stan Cox" userId="9376f276357bfffd" providerId="LiveId" clId="{2384EFE1-537B-4C33-963C-9539E9940DD9}" dt="2021-10-28T22:58:40.081" v="1964"/>
        <pc:sldMkLst>
          <pc:docMk/>
          <pc:sldMk cId="745367416" sldId="257"/>
        </pc:sldMkLst>
      </pc:sldChg>
      <pc:sldChg chg="add del setBg">
        <pc:chgData name="Stan Cox" userId="9376f276357bfffd" providerId="LiveId" clId="{2384EFE1-537B-4C33-963C-9539E9940DD9}" dt="2021-10-28T22:58:28.627" v="1960"/>
        <pc:sldMkLst>
          <pc:docMk/>
          <pc:sldMk cId="1577266285" sldId="257"/>
        </pc:sldMkLst>
      </pc:sldChg>
      <pc:sldChg chg="modSp add mod modTransition modAnim modNotesTx">
        <pc:chgData name="Stan Cox" userId="9376f276357bfffd" providerId="LiveId" clId="{2384EFE1-537B-4C33-963C-9539E9940DD9}" dt="2021-10-29T19:48:46.198" v="19496"/>
        <pc:sldMkLst>
          <pc:docMk/>
          <pc:sldMk cId="3061762301" sldId="257"/>
        </pc:sldMkLst>
        <pc:spChg chg="mod">
          <ac:chgData name="Stan Cox" userId="9376f276357bfffd" providerId="LiveId" clId="{2384EFE1-537B-4C33-963C-9539E9940DD9}" dt="2021-10-28T22:59:16.420" v="2016" actId="1076"/>
          <ac:spMkLst>
            <pc:docMk/>
            <pc:sldMk cId="3061762301" sldId="257"/>
            <ac:spMk id="2" creationId="{0185A6CD-7C32-4587-AED1-9086C9D03A4B}"/>
          </ac:spMkLst>
        </pc:spChg>
        <pc:spChg chg="mod">
          <ac:chgData name="Stan Cox" userId="9376f276357bfffd" providerId="LiveId" clId="{2384EFE1-537B-4C33-963C-9539E9940DD9}" dt="2021-10-28T23:03:11.691" v="2158" actId="27636"/>
          <ac:spMkLst>
            <pc:docMk/>
            <pc:sldMk cId="3061762301" sldId="257"/>
            <ac:spMk id="3" creationId="{F9B9F683-7EB2-4B2D-B84E-C732B7AD6109}"/>
          </ac:spMkLst>
        </pc:spChg>
        <pc:spChg chg="mod">
          <ac:chgData name="Stan Cox" userId="9376f276357bfffd" providerId="LiveId" clId="{2384EFE1-537B-4C33-963C-9539E9940DD9}" dt="2021-10-29T15:27:35.239" v="6442" actId="207"/>
          <ac:spMkLst>
            <pc:docMk/>
            <pc:sldMk cId="3061762301" sldId="257"/>
            <ac:spMk id="4" creationId="{4D7B7074-1D75-4B3A-A10A-AB9A2F3F19DE}"/>
          </ac:spMkLst>
        </pc:spChg>
      </pc:sldChg>
      <pc:sldChg chg="add del setBg">
        <pc:chgData name="Stan Cox" userId="9376f276357bfffd" providerId="LiveId" clId="{2384EFE1-537B-4C33-963C-9539E9940DD9}" dt="2021-10-29T15:28:59.578" v="6591"/>
        <pc:sldMkLst>
          <pc:docMk/>
          <pc:sldMk cId="1916047930" sldId="258"/>
        </pc:sldMkLst>
      </pc:sldChg>
      <pc:sldChg chg="addSp delSp modSp add mod modTransition modNotesTx">
        <pc:chgData name="Stan Cox" userId="9376f276357bfffd" providerId="LiveId" clId="{2384EFE1-537B-4C33-963C-9539E9940DD9}" dt="2021-10-29T19:48:46.198" v="19496"/>
        <pc:sldMkLst>
          <pc:docMk/>
          <pc:sldMk cId="3247650707" sldId="258"/>
        </pc:sldMkLst>
        <pc:spChg chg="del">
          <ac:chgData name="Stan Cox" userId="9376f276357bfffd" providerId="LiveId" clId="{2384EFE1-537B-4C33-963C-9539E9940DD9}" dt="2021-10-29T15:29:04.703" v="6593" actId="478"/>
          <ac:spMkLst>
            <pc:docMk/>
            <pc:sldMk cId="3247650707" sldId="258"/>
            <ac:spMk id="2" creationId="{0185A6CD-7C32-4587-AED1-9086C9D03A4B}"/>
          </ac:spMkLst>
        </pc:spChg>
        <pc:spChg chg="del">
          <ac:chgData name="Stan Cox" userId="9376f276357bfffd" providerId="LiveId" clId="{2384EFE1-537B-4C33-963C-9539E9940DD9}" dt="2021-10-29T15:29:07.136" v="6594" actId="478"/>
          <ac:spMkLst>
            <pc:docMk/>
            <pc:sldMk cId="3247650707" sldId="258"/>
            <ac:spMk id="3" creationId="{F9B9F683-7EB2-4B2D-B84E-C732B7AD6109}"/>
          </ac:spMkLst>
        </pc:spChg>
        <pc:spChg chg="mod">
          <ac:chgData name="Stan Cox" userId="9376f276357bfffd" providerId="LiveId" clId="{2384EFE1-537B-4C33-963C-9539E9940DD9}" dt="2021-10-29T15:32:54.810" v="7153" actId="1035"/>
          <ac:spMkLst>
            <pc:docMk/>
            <pc:sldMk cId="3247650707" sldId="258"/>
            <ac:spMk id="4" creationId="{4D7B7074-1D75-4B3A-A10A-AB9A2F3F19DE}"/>
          </ac:spMkLst>
        </pc:spChg>
        <pc:spChg chg="add del mod">
          <ac:chgData name="Stan Cox" userId="9376f276357bfffd" providerId="LiveId" clId="{2384EFE1-537B-4C33-963C-9539E9940DD9}" dt="2021-10-29T15:29:09.854" v="6595" actId="478"/>
          <ac:spMkLst>
            <pc:docMk/>
            <pc:sldMk cId="3247650707" sldId="258"/>
            <ac:spMk id="6" creationId="{B214E4D9-819D-4700-B896-1D4548DDEAD9}"/>
          </ac:spMkLst>
        </pc:spChg>
        <pc:spChg chg="add del mod">
          <ac:chgData name="Stan Cox" userId="9376f276357bfffd" providerId="LiveId" clId="{2384EFE1-537B-4C33-963C-9539E9940DD9}" dt="2021-10-29T15:29:11.776" v="6596" actId="478"/>
          <ac:spMkLst>
            <pc:docMk/>
            <pc:sldMk cId="3247650707" sldId="258"/>
            <ac:spMk id="8" creationId="{B11B43EA-F10B-4B6C-AC02-4306D862A5A9}"/>
          </ac:spMkLst>
        </pc:spChg>
      </pc:sldChg>
      <pc:sldChg chg="modSp add mod modTransition modNotesTx">
        <pc:chgData name="Stan Cox" userId="9376f276357bfffd" providerId="LiveId" clId="{2384EFE1-537B-4C33-963C-9539E9940DD9}" dt="2021-10-29T19:48:46.198" v="19496"/>
        <pc:sldMkLst>
          <pc:docMk/>
          <pc:sldMk cId="2002089014" sldId="259"/>
        </pc:sldMkLst>
        <pc:spChg chg="mod">
          <ac:chgData name="Stan Cox" userId="9376f276357bfffd" providerId="LiveId" clId="{2384EFE1-537B-4C33-963C-9539E9940DD9}" dt="2021-10-29T15:36:32.638" v="7649" actId="179"/>
          <ac:spMkLst>
            <pc:docMk/>
            <pc:sldMk cId="2002089014" sldId="259"/>
            <ac:spMk id="4" creationId="{4D7B7074-1D75-4B3A-A10A-AB9A2F3F19DE}"/>
          </ac:spMkLst>
        </pc:spChg>
      </pc:sldChg>
      <pc:sldChg chg="add del setBg">
        <pc:chgData name="Stan Cox" userId="9376f276357bfffd" providerId="LiveId" clId="{2384EFE1-537B-4C33-963C-9539E9940DD9}" dt="2021-10-29T15:33:50.897" v="7168"/>
        <pc:sldMkLst>
          <pc:docMk/>
          <pc:sldMk cId="4168971166" sldId="259"/>
        </pc:sldMkLst>
      </pc:sldChg>
      <pc:sldChg chg="add del setBg">
        <pc:chgData name="Stan Cox" userId="9376f276357bfffd" providerId="LiveId" clId="{2384EFE1-537B-4C33-963C-9539E9940DD9}" dt="2021-10-29T15:40:21.274" v="7656"/>
        <pc:sldMkLst>
          <pc:docMk/>
          <pc:sldMk cId="1432532981" sldId="260"/>
        </pc:sldMkLst>
      </pc:sldChg>
      <pc:sldChg chg="addSp delSp modSp add mod modTransition modAnim modNotesTx">
        <pc:chgData name="Stan Cox" userId="9376f276357bfffd" providerId="LiveId" clId="{2384EFE1-537B-4C33-963C-9539E9940DD9}" dt="2021-10-29T19:48:46.198" v="19496"/>
        <pc:sldMkLst>
          <pc:docMk/>
          <pc:sldMk cId="2883776744" sldId="260"/>
        </pc:sldMkLst>
        <pc:spChg chg="del">
          <ac:chgData name="Stan Cox" userId="9376f276357bfffd" providerId="LiveId" clId="{2384EFE1-537B-4C33-963C-9539E9940DD9}" dt="2021-10-29T15:48:30.839" v="8039" actId="478"/>
          <ac:spMkLst>
            <pc:docMk/>
            <pc:sldMk cId="2883776744" sldId="260"/>
            <ac:spMk id="2" creationId="{0185A6CD-7C32-4587-AED1-9086C9D03A4B}"/>
          </ac:spMkLst>
        </pc:spChg>
        <pc:spChg chg="mod">
          <ac:chgData name="Stan Cox" userId="9376f276357bfffd" providerId="LiveId" clId="{2384EFE1-537B-4C33-963C-9539E9940DD9}" dt="2021-10-29T16:44:43.697" v="10768" actId="20577"/>
          <ac:spMkLst>
            <pc:docMk/>
            <pc:sldMk cId="2883776744" sldId="260"/>
            <ac:spMk id="3" creationId="{F9B9F683-7EB2-4B2D-B84E-C732B7AD6109}"/>
          </ac:spMkLst>
        </pc:spChg>
        <pc:spChg chg="mod">
          <ac:chgData name="Stan Cox" userId="9376f276357bfffd" providerId="LiveId" clId="{2384EFE1-537B-4C33-963C-9539E9940DD9}" dt="2021-10-29T19:48:07.187" v="19495" actId="20577"/>
          <ac:spMkLst>
            <pc:docMk/>
            <pc:sldMk cId="2883776744" sldId="260"/>
            <ac:spMk id="4" creationId="{4D7B7074-1D75-4B3A-A10A-AB9A2F3F19DE}"/>
          </ac:spMkLst>
        </pc:spChg>
        <pc:spChg chg="add del mod">
          <ac:chgData name="Stan Cox" userId="9376f276357bfffd" providerId="LiveId" clId="{2384EFE1-537B-4C33-963C-9539E9940DD9}" dt="2021-10-29T15:48:43.259" v="8042" actId="478"/>
          <ac:spMkLst>
            <pc:docMk/>
            <pc:sldMk cId="2883776744" sldId="260"/>
            <ac:spMk id="6" creationId="{FEADBB8A-57F8-4DB9-AF1E-2B8071A35F4B}"/>
          </ac:spMkLst>
        </pc:spChg>
      </pc:sldChg>
      <pc:sldChg chg="modSp add mod modTransition modAnim modNotesTx">
        <pc:chgData name="Stan Cox" userId="9376f276357bfffd" providerId="LiveId" clId="{2384EFE1-537B-4C33-963C-9539E9940DD9}" dt="2021-10-29T20:12:23.171" v="19687" actId="6549"/>
        <pc:sldMkLst>
          <pc:docMk/>
          <pc:sldMk cId="3374918870" sldId="261"/>
        </pc:sldMkLst>
        <pc:spChg chg="mod">
          <ac:chgData name="Stan Cox" userId="9376f276357bfffd" providerId="LiveId" clId="{2384EFE1-537B-4C33-963C-9539E9940DD9}" dt="2021-10-29T17:50:38.046" v="11939" actId="20577"/>
          <ac:spMkLst>
            <pc:docMk/>
            <pc:sldMk cId="3374918870" sldId="261"/>
            <ac:spMk id="3" creationId="{F9B9F683-7EB2-4B2D-B84E-C732B7AD6109}"/>
          </ac:spMkLst>
        </pc:spChg>
        <pc:spChg chg="mod">
          <ac:chgData name="Stan Cox" userId="9376f276357bfffd" providerId="LiveId" clId="{2384EFE1-537B-4C33-963C-9539E9940DD9}" dt="2021-10-29T19:30:05.649" v="17791" actId="20577"/>
          <ac:spMkLst>
            <pc:docMk/>
            <pc:sldMk cId="3374918870" sldId="261"/>
            <ac:spMk id="4" creationId="{4D7B7074-1D75-4B3A-A10A-AB9A2F3F19DE}"/>
          </ac:spMkLst>
        </pc:spChg>
      </pc:sldChg>
      <pc:sldChg chg="add del setBg">
        <pc:chgData name="Stan Cox" userId="9376f276357bfffd" providerId="LiveId" clId="{2384EFE1-537B-4C33-963C-9539E9940DD9}" dt="2021-10-29T17:50:22.631" v="11914"/>
        <pc:sldMkLst>
          <pc:docMk/>
          <pc:sldMk cId="3909735177" sldId="261"/>
        </pc:sldMkLst>
      </pc:sldChg>
      <pc:sldChg chg="modSp add mod modTransition modNotesTx">
        <pc:chgData name="Stan Cox" userId="9376f276357bfffd" providerId="LiveId" clId="{2384EFE1-537B-4C33-963C-9539E9940DD9}" dt="2021-10-29T19:48:57.205" v="19498"/>
        <pc:sldMkLst>
          <pc:docMk/>
          <pc:sldMk cId="496941413" sldId="262"/>
        </pc:sldMkLst>
        <pc:spChg chg="mod">
          <ac:chgData name="Stan Cox" userId="9376f276357bfffd" providerId="LiveId" clId="{2384EFE1-537B-4C33-963C-9539E9940DD9}" dt="2021-10-29T19:35:21.101" v="18168" actId="14100"/>
          <ac:spMkLst>
            <pc:docMk/>
            <pc:sldMk cId="496941413" sldId="262"/>
            <ac:spMk id="2" creationId="{0185A6CD-7C32-4587-AED1-9086C9D03A4B}"/>
          </ac:spMkLst>
        </pc:spChg>
        <pc:spChg chg="mod">
          <ac:chgData name="Stan Cox" userId="9376f276357bfffd" providerId="LiveId" clId="{2384EFE1-537B-4C33-963C-9539E9940DD9}" dt="2021-10-29T19:38:37.430" v="18457" actId="1036"/>
          <ac:spMkLst>
            <pc:docMk/>
            <pc:sldMk cId="496941413" sldId="262"/>
            <ac:spMk id="3" creationId="{F9B9F683-7EB2-4B2D-B84E-C732B7AD6109}"/>
          </ac:spMkLst>
        </pc:spChg>
        <pc:spChg chg="mod">
          <ac:chgData name="Stan Cox" userId="9376f276357bfffd" providerId="LiveId" clId="{2384EFE1-537B-4C33-963C-9539E9940DD9}" dt="2021-10-29T19:38:31.129" v="18454" actId="948"/>
          <ac:spMkLst>
            <pc:docMk/>
            <pc:sldMk cId="496941413" sldId="262"/>
            <ac:spMk id="4" creationId="{4D7B7074-1D75-4B3A-A10A-AB9A2F3F19DE}"/>
          </ac:spMkLst>
        </pc:spChg>
      </pc:sldChg>
      <pc:sldChg chg="add del setBg">
        <pc:chgData name="Stan Cox" userId="9376f276357bfffd" providerId="LiveId" clId="{2384EFE1-537B-4C33-963C-9539E9940DD9}" dt="2021-10-29T19:34:51.829" v="18140"/>
        <pc:sldMkLst>
          <pc:docMk/>
          <pc:sldMk cId="975838207" sldId="2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2E9B47-9386-4EE3-A892-46B9A26CBAEA}"/>
              </a:ext>
            </a:extLst>
          </p:cNvPr>
          <p:cNvSpPr>
            <a:spLocks noGrp="1"/>
          </p:cNvSpPr>
          <p:nvPr>
            <p:ph type="hdr" sz="quarter"/>
          </p:nvPr>
        </p:nvSpPr>
        <p:spPr>
          <a:xfrm>
            <a:off x="0" y="0"/>
            <a:ext cx="3657600" cy="716692"/>
          </a:xfrm>
          <a:prstGeom prst="rect">
            <a:avLst/>
          </a:prstGeom>
        </p:spPr>
        <p:txBody>
          <a:bodyPr vert="horz" lIns="91440" tIns="45720" rIns="91440" bIns="45720" rtlCol="0"/>
          <a:lstStyle>
            <a:lvl1pPr algn="l">
              <a:defRPr sz="1200"/>
            </a:lvl1pPr>
          </a:lstStyle>
          <a:p>
            <a:r>
              <a:rPr lang="en-US" sz="1600" dirty="0"/>
              <a:t>a primer on  </a:t>
            </a:r>
            <a:r>
              <a:rPr lang="en-US" sz="2400" dirty="0">
                <a:latin typeface="Satisfy" panose="02000000000000000000" pitchFamily="2" charset="0"/>
              </a:rPr>
              <a:t>Modesty</a:t>
            </a:r>
          </a:p>
          <a:p>
            <a:r>
              <a:rPr lang="en-US" dirty="0"/>
              <a:t>1 Timothy 2:9</a:t>
            </a:r>
          </a:p>
        </p:txBody>
      </p:sp>
      <p:sp>
        <p:nvSpPr>
          <p:cNvPr id="3" name="Date Placeholder 2">
            <a:extLst>
              <a:ext uri="{FF2B5EF4-FFF2-40B4-BE49-F238E27FC236}">
                <a16:creationId xmlns:a16="http://schemas.microsoft.com/office/drawing/2014/main" id="{05F6E48B-94E2-4350-811D-1DAA270B84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October 31, 2021 @ 11am</a:t>
            </a:r>
          </a:p>
        </p:txBody>
      </p:sp>
      <p:sp>
        <p:nvSpPr>
          <p:cNvPr id="4" name="Footer Placeholder 3">
            <a:extLst>
              <a:ext uri="{FF2B5EF4-FFF2-40B4-BE49-F238E27FC236}">
                <a16:creationId xmlns:a16="http://schemas.microsoft.com/office/drawing/2014/main" id="{56F4E9FB-EB02-4063-BB24-23AD6AFA64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57DA9A83-E684-48EC-9396-70C8478D04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soundteaching.org   </a:t>
            </a:r>
            <a:fld id="{826ED3F8-4366-43EB-8CAE-1B598E837A8F}" type="slidenum">
              <a:rPr lang="en-US" smtClean="0"/>
              <a:t>‹#›</a:t>
            </a:fld>
            <a:endParaRPr lang="en-US" dirty="0"/>
          </a:p>
        </p:txBody>
      </p:sp>
    </p:spTree>
    <p:extLst>
      <p:ext uri="{BB962C8B-B14F-4D97-AF65-F5344CB8AC3E}">
        <p14:creationId xmlns:p14="http://schemas.microsoft.com/office/powerpoint/2010/main" val="3436884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37795-7C9E-4C38-B964-3C090A97CE0A}"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0D12FA-4F52-4D2E-9A83-4584E65DF201}" type="slidenum">
              <a:rPr lang="en-US" smtClean="0"/>
              <a:t>‹#›</a:t>
            </a:fld>
            <a:endParaRPr lang="en-US"/>
          </a:p>
        </p:txBody>
      </p:sp>
    </p:spTree>
    <p:extLst>
      <p:ext uri="{BB962C8B-B14F-4D97-AF65-F5344CB8AC3E}">
        <p14:creationId xmlns:p14="http://schemas.microsoft.com/office/powerpoint/2010/main" val="353948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mn-lt"/>
              </a:rPr>
              <a:t>(Galatians 5:19-21), </a:t>
            </a:r>
            <a:r>
              <a:rPr lang="en-US" sz="1200" i="1" dirty="0">
                <a:latin typeface="+mn-lt"/>
              </a:rPr>
              <a:t>“Now the works of the flesh are evident, which are: adultery, fornication, uncleanness, lewdness,</a:t>
            </a:r>
            <a:r>
              <a:rPr lang="en-US" sz="1200" i="1" baseline="30000" dirty="0">
                <a:latin typeface="+mn-lt"/>
              </a:rPr>
              <a:t> 20</a:t>
            </a:r>
            <a:r>
              <a:rPr lang="en-US" sz="1200" i="1" dirty="0">
                <a:latin typeface="+mn-lt"/>
              </a:rPr>
              <a:t> idolatry, sorcery, hatred, contentions, jealousies, outbursts of wrath, selfish ambitions, dissensions, heresies,</a:t>
            </a:r>
            <a:r>
              <a:rPr lang="en-US" sz="1200" i="1" baseline="30000" dirty="0">
                <a:latin typeface="+mn-lt"/>
              </a:rPr>
              <a:t> 21</a:t>
            </a:r>
            <a:r>
              <a:rPr lang="en-US" sz="1200" i="1" dirty="0">
                <a:latin typeface="+mn-lt"/>
              </a:rPr>
              <a:t> envy, murders, drunkenness, revelries, and the like; of which I tell you beforehand, just as I also told you in time past, that those who practice such things will not inherit the kingdom of God.”</a:t>
            </a:r>
          </a:p>
          <a:p>
            <a:pPr marL="628650" lvl="1" indent="-171450">
              <a:buFont typeface="Arial" panose="020B0604020202020204" pitchFamily="34" charset="0"/>
              <a:buChar char="•"/>
            </a:pPr>
            <a:r>
              <a:rPr lang="en-US" sz="1200" b="1" i="0" dirty="0">
                <a:latin typeface="+mn-lt"/>
              </a:rPr>
              <a:t>Uncleanness</a:t>
            </a:r>
            <a:r>
              <a:rPr lang="en-US" sz="1200" i="0" dirty="0">
                <a:latin typeface="+mn-lt"/>
              </a:rPr>
              <a:t> – (</a:t>
            </a:r>
            <a:r>
              <a:rPr lang="en-US" sz="1200" i="0" dirty="0" err="1">
                <a:latin typeface="+mn-lt"/>
              </a:rPr>
              <a:t>akatharsia</a:t>
            </a:r>
            <a:r>
              <a:rPr lang="en-US" sz="1200" i="0" dirty="0">
                <a:latin typeface="+mn-lt"/>
              </a:rPr>
              <a:t>) with regard to morals, that which is excessive, </a:t>
            </a:r>
            <a:r>
              <a:rPr lang="en-US" sz="1200" i="0" u="sng" dirty="0">
                <a:latin typeface="+mn-lt"/>
              </a:rPr>
              <a:t>profligate</a:t>
            </a:r>
            <a:r>
              <a:rPr lang="en-US" sz="1200" i="0" dirty="0">
                <a:latin typeface="+mn-lt"/>
              </a:rPr>
              <a:t>, impure, unclean</a:t>
            </a:r>
          </a:p>
          <a:p>
            <a:pPr marL="1085850" lvl="2" indent="-171450">
              <a:buFont typeface="Arial" panose="020B0604020202020204" pitchFamily="34" charset="0"/>
              <a:buChar char="•"/>
            </a:pPr>
            <a:r>
              <a:rPr lang="en-US" sz="1200" b="1" i="0" dirty="0">
                <a:latin typeface="+mn-lt"/>
              </a:rPr>
              <a:t>Profligate</a:t>
            </a:r>
            <a:r>
              <a:rPr lang="en-US" sz="1200" i="1" dirty="0">
                <a:latin typeface="+mn-lt"/>
              </a:rPr>
              <a:t> - </a:t>
            </a:r>
            <a:r>
              <a:rPr lang="en-US" sz="1200" b="0" i="0" dirty="0">
                <a:solidFill>
                  <a:srgbClr val="4D5156"/>
                </a:solidFill>
                <a:effectLst/>
                <a:latin typeface="+mn-lt"/>
              </a:rPr>
              <a:t>unrestrained by convention or morality. synonyms: debauched, degenerate, degraded, dissipated, dissolute, fast, libertine, riotous</a:t>
            </a:r>
            <a:endParaRPr lang="en-US" sz="1200" i="1" dirty="0">
              <a:latin typeface="+mn-lt"/>
            </a:endParaRPr>
          </a:p>
          <a:p>
            <a:pPr marL="628650" lvl="1" indent="-171450">
              <a:buFont typeface="Arial" panose="020B0604020202020204" pitchFamily="34" charset="0"/>
              <a:buChar char="•"/>
            </a:pPr>
            <a:r>
              <a:rPr lang="en-US" sz="1200" b="1" i="0" dirty="0">
                <a:latin typeface="+mn-lt"/>
              </a:rPr>
              <a:t>Lewdness</a:t>
            </a:r>
            <a:r>
              <a:rPr lang="en-US" sz="1200" i="0" dirty="0">
                <a:latin typeface="+mn-lt"/>
              </a:rPr>
              <a:t> – (</a:t>
            </a:r>
            <a:r>
              <a:rPr lang="en-US" sz="1200" i="0" dirty="0" err="1">
                <a:latin typeface="+mn-lt"/>
              </a:rPr>
              <a:t>aselgeia</a:t>
            </a:r>
            <a:r>
              <a:rPr lang="en-US" sz="1200" i="0" dirty="0">
                <a:latin typeface="+mn-lt"/>
              </a:rPr>
              <a:t>) (KJV, lasciviousness) – </a:t>
            </a:r>
            <a:r>
              <a:rPr lang="en-US" sz="1200" b="0" i="0" u="none" strike="noStrike" baseline="0" dirty="0">
                <a:solidFill>
                  <a:srgbClr val="292F33"/>
                </a:solidFill>
                <a:latin typeface="+mn-lt"/>
              </a:rPr>
              <a:t>unbridled lust, excess, licentiousness, lasciviousness, wantonness, outrageousness, shamelessness, insolence</a:t>
            </a:r>
          </a:p>
          <a:p>
            <a:pPr marL="171450" lvl="0" indent="-171450">
              <a:buFont typeface="Arial" panose="020B0604020202020204" pitchFamily="34" charset="0"/>
              <a:buChar char="•"/>
            </a:pPr>
            <a:r>
              <a:rPr lang="en-US" sz="1200" b="1" i="0" u="none" strike="noStrike" baseline="0" dirty="0">
                <a:solidFill>
                  <a:srgbClr val="292F33"/>
                </a:solidFill>
                <a:latin typeface="+mn-lt"/>
              </a:rPr>
              <a:t>These two words accurately describe our society, with all of its excesses</a:t>
            </a:r>
          </a:p>
          <a:p>
            <a:pPr marL="628650" lvl="1" indent="-171450">
              <a:buFont typeface="Arial" panose="020B0604020202020204" pitchFamily="34" charset="0"/>
              <a:buChar char="•"/>
            </a:pPr>
            <a:r>
              <a:rPr lang="en-US" sz="1200" b="0" i="0" u="none" strike="noStrike" baseline="0" dirty="0">
                <a:solidFill>
                  <a:srgbClr val="292F33"/>
                </a:solidFill>
                <a:latin typeface="+mn-lt"/>
              </a:rPr>
              <a:t>Immorality is pervasive, as our secular society has rejected the righteousness of God.  This is seen in many different areas, as moral sin is rampant.</a:t>
            </a:r>
          </a:p>
          <a:p>
            <a:pPr marL="628650" lvl="1" indent="-171450">
              <a:buFont typeface="Arial" panose="020B0604020202020204" pitchFamily="34" charset="0"/>
              <a:buChar char="•"/>
            </a:pPr>
            <a:r>
              <a:rPr lang="en-US" sz="1200" b="0" i="0" u="none" strike="noStrike" baseline="0" dirty="0">
                <a:solidFill>
                  <a:srgbClr val="292F33"/>
                </a:solidFill>
                <a:latin typeface="+mn-lt"/>
              </a:rPr>
              <a:t>Oppression of the poor, rioting, lawlessness, homosexuality of all types and descriptions, disregard of the sanctity of the marriage bed (fornication), gambling, profanity, innuendo, drunkenness, drug use, lying, immodesty and nakedness.</a:t>
            </a:r>
          </a:p>
          <a:p>
            <a:pPr marL="628650" lvl="1" indent="-171450">
              <a:buFont typeface="Arial" panose="020B0604020202020204" pitchFamily="34" charset="0"/>
              <a:buChar char="•"/>
            </a:pPr>
            <a:r>
              <a:rPr lang="en-US" sz="1200" b="0" i="0" u="none" strike="noStrike" baseline="0" dirty="0">
                <a:solidFill>
                  <a:srgbClr val="292F33"/>
                </a:solidFill>
                <a:latin typeface="+mn-lt"/>
              </a:rPr>
              <a:t>Our society is very similar in decadence to the Roman empire in the first century.</a:t>
            </a:r>
          </a:p>
          <a:p>
            <a:pPr marL="1085850" lvl="2" indent="-171450">
              <a:buFont typeface="Arial" panose="020B0604020202020204" pitchFamily="34" charset="0"/>
              <a:buChar char="•"/>
            </a:pPr>
            <a:r>
              <a:rPr lang="en-US" sz="1200" b="0" i="0" u="none" strike="noStrike" baseline="0" dirty="0">
                <a:solidFill>
                  <a:srgbClr val="292F33"/>
                </a:solidFill>
                <a:latin typeface="+mn-lt"/>
              </a:rPr>
              <a:t>Historically established:  Adultery and orgies were common.  Emperor Tiberius was as serial pedophile. Nero was incestuous and homosexual. Commodus was a cross dresser.  The common people engaged in religious festivals that included dirty songs, lewd acts and promiscuity.  Bestiality and other sexual acts were exhibited in the Colosseum for amusement. Brothers flourished.  Gambling on gladiators and chariot races were rampant. Massive consumption of alcohol. Sadistic cruelty to man and beasts in the arena.</a:t>
            </a:r>
          </a:p>
          <a:p>
            <a:pPr marL="0" lvl="0" indent="0">
              <a:buFont typeface="Arial" panose="020B0604020202020204" pitchFamily="34" charset="0"/>
              <a:buNone/>
            </a:pPr>
            <a:r>
              <a:rPr lang="en-US" sz="1200" b="1" i="0" u="none" strike="noStrike" baseline="0" dirty="0">
                <a:solidFill>
                  <a:srgbClr val="292F33"/>
                </a:solidFill>
                <a:latin typeface="+mn-lt"/>
              </a:rPr>
              <a:t>(</a:t>
            </a:r>
            <a:r>
              <a:rPr lang="en-US" b="1" dirty="0"/>
              <a:t>Romans 1:28-32) [Consider Paul’s response to the realities of his day], </a:t>
            </a:r>
            <a:r>
              <a:rPr lang="en-US" i="1" dirty="0"/>
              <a:t>“And even as they did not like to retain God in their knowledge, God gave them over to a debased mind, to do those things which are not fitting;</a:t>
            </a:r>
            <a:r>
              <a:rPr lang="en-US" i="1" baseline="30000" dirty="0"/>
              <a:t> 29</a:t>
            </a:r>
            <a:r>
              <a:rPr lang="en-US" i="1" dirty="0"/>
              <a:t> being filled with all unrighteousness, sexual immorality, wickedness, covetousness, maliciousness; full of envy, murder, strife, deceit, evil-mindedness; they are whisperers,</a:t>
            </a:r>
            <a:r>
              <a:rPr lang="en-US" i="1" baseline="30000" dirty="0"/>
              <a:t> 30</a:t>
            </a:r>
            <a:r>
              <a:rPr lang="en-US" i="1" dirty="0"/>
              <a:t> backbiters, haters of God, proud, boasters, inventors of evil things, disobedient to parents,</a:t>
            </a:r>
            <a:r>
              <a:rPr lang="en-US" i="1" baseline="30000" dirty="0"/>
              <a:t> 31</a:t>
            </a:r>
            <a:r>
              <a:rPr lang="en-US" i="1" dirty="0"/>
              <a:t> undiscerning, untrustworthy, unloving, unforgiving, unmerciful;</a:t>
            </a:r>
            <a:r>
              <a:rPr lang="en-US" i="1" baseline="30000" dirty="0"/>
              <a:t> 32</a:t>
            </a:r>
            <a:r>
              <a:rPr lang="en-US" i="1" dirty="0"/>
              <a:t> who, knowing the righteous judgment of God, that those who practice such things are deserving of death, not only do the same but also approve of those who practice them.”</a:t>
            </a:r>
          </a:p>
          <a:p>
            <a:pPr marL="171450" lvl="0" indent="-171450">
              <a:buFont typeface="Arial" panose="020B0604020202020204" pitchFamily="34" charset="0"/>
              <a:buChar char="•"/>
            </a:pPr>
            <a:r>
              <a:rPr lang="en-US" sz="1200" b="1" i="0" dirty="0">
                <a:latin typeface="+mn-lt"/>
              </a:rPr>
              <a:t>Remember our responsibility when confronted with the immorality of the world around us.</a:t>
            </a:r>
          </a:p>
          <a:p>
            <a:pPr marL="0" lvl="0" indent="0">
              <a:buFont typeface="Arial" panose="020B0604020202020204" pitchFamily="34" charset="0"/>
              <a:buNone/>
            </a:pPr>
            <a:r>
              <a:rPr lang="en-US" sz="1200" b="1" i="0" dirty="0">
                <a:latin typeface="+mn-lt"/>
              </a:rPr>
              <a:t>(</a:t>
            </a:r>
            <a:r>
              <a:rPr lang="en-US" b="1" dirty="0"/>
              <a:t>1 Peter 4:1-3), </a:t>
            </a:r>
            <a:r>
              <a:rPr lang="en-US" i="1" dirty="0"/>
              <a:t>“Therefore, since Christ suffered for us in the flesh, arm yourselves also with the same mind, for he who has suffered in the flesh has ceased from sin,</a:t>
            </a:r>
            <a:r>
              <a:rPr lang="en-US" i="1" baseline="30000" dirty="0"/>
              <a:t> 2</a:t>
            </a:r>
            <a:r>
              <a:rPr lang="en-US" i="1" dirty="0"/>
              <a:t> that he no longer should live the rest of his time in the flesh for the lusts of men, but for the will of God.</a:t>
            </a:r>
            <a:r>
              <a:rPr lang="en-US" i="1" baseline="30000" dirty="0"/>
              <a:t> 3</a:t>
            </a:r>
            <a:r>
              <a:rPr lang="en-US" i="1" dirty="0"/>
              <a:t> For we have spent enough of our past lifetime in doing the will of the Gentiles—when we walked in lewdness, lusts, drunkenness, revelries, drinking parties, and abominable idolatries.”</a:t>
            </a:r>
          </a:p>
          <a:p>
            <a:pPr marL="171450" lvl="0" indent="-171450">
              <a:buFont typeface="Arial" panose="020B0604020202020204" pitchFamily="34" charset="0"/>
              <a:buChar char="•"/>
            </a:pPr>
            <a:r>
              <a:rPr lang="en-US" sz="1200" b="1" i="0" dirty="0">
                <a:latin typeface="+mn-lt"/>
              </a:rPr>
              <a:t>In our lesson today, we note the immodesty that is prevalent in the world, and note God’s call for us to dress and act with propriety.</a:t>
            </a:r>
          </a:p>
          <a:p>
            <a:pPr marL="628650" lvl="1" indent="-171450">
              <a:buFont typeface="Arial" panose="020B0604020202020204" pitchFamily="34" charset="0"/>
              <a:buChar char="•"/>
            </a:pPr>
            <a:r>
              <a:rPr lang="en-US" sz="1200" i="0" dirty="0">
                <a:latin typeface="+mn-lt"/>
              </a:rPr>
              <a:t>This is only one small question regarding God’s call for us to be different from the world, and pure in our actions</a:t>
            </a:r>
          </a:p>
          <a:p>
            <a:pPr marL="628650" lvl="1" indent="-171450">
              <a:buFont typeface="Arial" panose="020B0604020202020204" pitchFamily="34" charset="0"/>
              <a:buChar char="•"/>
            </a:pPr>
            <a:r>
              <a:rPr lang="en-US" sz="1200" i="0" dirty="0">
                <a:latin typeface="+mn-lt"/>
              </a:rPr>
              <a:t>However, it is an issue that is important to talk about.  One reason is because many Christians are ignorant of God’s teaching, and unfortunately influenced by our culture.</a:t>
            </a:r>
          </a:p>
          <a:p>
            <a:pPr marL="628650" lvl="1" indent="-171450">
              <a:buFont typeface="Arial" panose="020B0604020202020204" pitchFamily="34" charset="0"/>
              <a:buChar char="•"/>
            </a:pPr>
            <a:r>
              <a:rPr lang="en-US" sz="1200" i="0" dirty="0">
                <a:latin typeface="+mn-lt"/>
              </a:rPr>
              <a:t>So, we are going to ask and answer some fundamental questions regarding the Modesty God requires of His people.</a:t>
            </a:r>
          </a:p>
        </p:txBody>
      </p:sp>
      <p:sp>
        <p:nvSpPr>
          <p:cNvPr id="4" name="Slide Number Placeholder 3"/>
          <p:cNvSpPr>
            <a:spLocks noGrp="1"/>
          </p:cNvSpPr>
          <p:nvPr>
            <p:ph type="sldNum" sz="quarter" idx="5"/>
          </p:nvPr>
        </p:nvSpPr>
        <p:spPr/>
        <p:txBody>
          <a:bodyPr/>
          <a:lstStyle/>
          <a:p>
            <a:fld id="{FA0D12FA-4F52-4D2E-9A83-4584E65DF201}" type="slidenum">
              <a:rPr lang="en-US" smtClean="0"/>
              <a:t>1</a:t>
            </a:fld>
            <a:endParaRPr lang="en-US"/>
          </a:p>
        </p:txBody>
      </p:sp>
    </p:spTree>
    <p:extLst>
      <p:ext uri="{BB962C8B-B14F-4D97-AF65-F5344CB8AC3E}">
        <p14:creationId xmlns:p14="http://schemas.microsoft.com/office/powerpoint/2010/main" val="1810538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a:latin typeface="+mn-lt"/>
              </a:rPr>
              <a:t>Let’s begin by defining terms:</a:t>
            </a:r>
          </a:p>
          <a:p>
            <a:pPr marL="171450" indent="-171450">
              <a:buFont typeface="Arial" panose="020B0604020202020204" pitchFamily="34" charset="0"/>
              <a:buChar char="•"/>
            </a:pPr>
            <a:r>
              <a:rPr lang="en-US" sz="1200" b="1" i="0" dirty="0">
                <a:latin typeface="+mn-lt"/>
              </a:rPr>
              <a:t>From 1 Timothy 2:9-10, we see that God expects women to be modest in their dress</a:t>
            </a:r>
          </a:p>
          <a:p>
            <a:pPr marL="0" indent="0">
              <a:buFont typeface="Arial" panose="020B0604020202020204" pitchFamily="34" charset="0"/>
              <a:buNone/>
            </a:pPr>
            <a:r>
              <a:rPr lang="en-US" sz="1200" b="1" dirty="0">
                <a:latin typeface="+mn-lt"/>
              </a:rPr>
              <a:t>(1 Timothy 2:9-10), </a:t>
            </a:r>
            <a:r>
              <a:rPr lang="en-US" sz="1200" i="1" dirty="0">
                <a:latin typeface="+mn-lt"/>
              </a:rPr>
              <a:t>“in like manner also, that the women adorn themselves in modest apparel, with propriety and moderation, not with braided hair or gold or pearls or costly clothing,</a:t>
            </a:r>
            <a:r>
              <a:rPr lang="en-US" sz="1200" i="1" baseline="30000" dirty="0">
                <a:latin typeface="+mn-lt"/>
              </a:rPr>
              <a:t> 10</a:t>
            </a:r>
            <a:r>
              <a:rPr lang="en-US" sz="1200" i="1" dirty="0">
                <a:latin typeface="+mn-lt"/>
              </a:rPr>
              <a:t> but, which is proper for women professing godliness, with good works.”</a:t>
            </a:r>
          </a:p>
          <a:p>
            <a:pPr marL="171450" indent="-171450">
              <a:buFont typeface="Arial" panose="020B0604020202020204" pitchFamily="34" charset="0"/>
              <a:buChar char="•"/>
            </a:pPr>
            <a:r>
              <a:rPr lang="en-US" sz="1200" b="1" i="0" dirty="0">
                <a:latin typeface="+mn-lt"/>
              </a:rPr>
              <a:t>Modest Apparel (</a:t>
            </a:r>
            <a:r>
              <a:rPr lang="en-US" sz="1200" b="1" i="0" dirty="0" err="1">
                <a:latin typeface="+mn-lt"/>
              </a:rPr>
              <a:t>kosmios</a:t>
            </a:r>
            <a:r>
              <a:rPr lang="en-US" sz="1200" b="1" i="0" dirty="0">
                <a:latin typeface="+mn-lt"/>
              </a:rPr>
              <a:t> </a:t>
            </a:r>
            <a:r>
              <a:rPr lang="en-US" sz="1200" b="1" i="0" u="none" strike="noStrike" baseline="0" dirty="0" err="1">
                <a:solidFill>
                  <a:srgbClr val="2E78C2"/>
                </a:solidFill>
                <a:latin typeface="+mn-lt"/>
              </a:rPr>
              <a:t>katastole</a:t>
            </a:r>
            <a:r>
              <a:rPr lang="en-US" sz="1200" b="1" i="0" u="none" strike="noStrike" baseline="0" dirty="0">
                <a:solidFill>
                  <a:srgbClr val="2E78C2"/>
                </a:solidFill>
                <a:latin typeface="+mn-lt"/>
              </a:rPr>
              <a:t>̄)</a:t>
            </a:r>
          </a:p>
          <a:p>
            <a:pPr marL="628650" lvl="1" indent="-171450">
              <a:buFont typeface="Arial" panose="020B0604020202020204" pitchFamily="34" charset="0"/>
              <a:buChar char="•"/>
            </a:pPr>
            <a:r>
              <a:rPr lang="en-US" sz="1200" b="0" i="0" u="none" strike="noStrike" baseline="0" dirty="0" err="1">
                <a:solidFill>
                  <a:srgbClr val="2E78C2"/>
                </a:solidFill>
                <a:latin typeface="+mn-lt"/>
              </a:rPr>
              <a:t>Katastole</a:t>
            </a:r>
            <a:r>
              <a:rPr lang="en-US" sz="1200" b="0" i="0" u="none" strike="noStrike" baseline="0" dirty="0">
                <a:solidFill>
                  <a:srgbClr val="2E78C2"/>
                </a:solidFill>
                <a:latin typeface="+mn-lt"/>
              </a:rPr>
              <a:t> – literally lowering… a garment let down, dress, attire (Thayer)</a:t>
            </a:r>
          </a:p>
          <a:p>
            <a:pPr marL="628650" lvl="1" indent="-171450">
              <a:buFont typeface="Arial" panose="020B0604020202020204" pitchFamily="34" charset="0"/>
              <a:buChar char="•"/>
            </a:pPr>
            <a:r>
              <a:rPr lang="en-US" sz="1200" b="0" i="0" u="none" strike="noStrike" baseline="0" dirty="0" err="1">
                <a:solidFill>
                  <a:srgbClr val="2E78C2"/>
                </a:solidFill>
                <a:latin typeface="+mn-lt"/>
              </a:rPr>
              <a:t>Kosmios</a:t>
            </a:r>
            <a:r>
              <a:rPr lang="en-US" sz="1200" b="0" i="0" u="none" strike="noStrike" baseline="0" dirty="0">
                <a:solidFill>
                  <a:srgbClr val="2E78C2"/>
                </a:solidFill>
                <a:latin typeface="+mn-lt"/>
              </a:rPr>
              <a:t> – (translated in various versions as modest, modestly, proper)</a:t>
            </a:r>
          </a:p>
          <a:p>
            <a:pPr marL="1085850" lvl="2" indent="-171450">
              <a:buFont typeface="Arial" panose="020B0604020202020204" pitchFamily="34" charset="0"/>
              <a:buChar char="•"/>
            </a:pPr>
            <a:r>
              <a:rPr lang="en-US" sz="1200" b="0" i="0" u="none" strike="noStrike" baseline="0" dirty="0">
                <a:solidFill>
                  <a:srgbClr val="2E78C2"/>
                </a:solidFill>
                <a:latin typeface="+mn-lt"/>
              </a:rPr>
              <a:t>Strong:  orderly, i.e. decorous)</a:t>
            </a:r>
          </a:p>
          <a:p>
            <a:pPr marL="1085850" lvl="2" indent="-171450">
              <a:buFont typeface="Arial" panose="020B0604020202020204" pitchFamily="34" charset="0"/>
              <a:buChar char="•"/>
            </a:pPr>
            <a:r>
              <a:rPr lang="en-US" sz="1200" b="0" i="0" u="none" strike="noStrike" baseline="0" dirty="0">
                <a:solidFill>
                  <a:srgbClr val="2E78C2"/>
                </a:solidFill>
                <a:latin typeface="+mn-lt"/>
              </a:rPr>
              <a:t>Thayer: that which is “well arranged, seemly, modest”</a:t>
            </a:r>
          </a:p>
          <a:p>
            <a:pPr marL="1085850" lvl="2" indent="-171450">
              <a:buFont typeface="Arial" panose="020B0604020202020204" pitchFamily="34" charset="0"/>
              <a:buChar char="•"/>
            </a:pPr>
            <a:r>
              <a:rPr lang="en-US" sz="1200" b="0" i="0" u="none" strike="noStrike" baseline="0" dirty="0">
                <a:solidFill>
                  <a:srgbClr val="2E78C2"/>
                </a:solidFill>
                <a:latin typeface="+mn-lt"/>
              </a:rPr>
              <a:t>Arndt &amp; Gingrich:  that which is “respectable, honorable”</a:t>
            </a:r>
          </a:p>
          <a:p>
            <a:pPr marL="1085850" lvl="2" indent="-171450">
              <a:buFont typeface="Arial" panose="020B0604020202020204" pitchFamily="34" charset="0"/>
              <a:buChar char="•"/>
            </a:pPr>
            <a:r>
              <a:rPr lang="en-US" sz="1200" b="0" i="0" u="none" strike="noStrike" baseline="0" dirty="0">
                <a:solidFill>
                  <a:srgbClr val="2E78C2"/>
                </a:solidFill>
                <a:latin typeface="+mn-lt"/>
              </a:rPr>
              <a:t>Trench:  this proper order “extends not only to dress and demeanor but also to the inner life, which expresses itself in outward conversation.”</a:t>
            </a:r>
          </a:p>
          <a:p>
            <a:pPr marL="628650" lvl="1" indent="-171450">
              <a:buFont typeface="Arial" panose="020B0604020202020204" pitchFamily="34" charset="0"/>
              <a:buChar char="•"/>
            </a:pPr>
            <a:r>
              <a:rPr lang="en-US" sz="1200" b="1" i="0" u="none" strike="noStrike" baseline="0" dirty="0">
                <a:solidFill>
                  <a:srgbClr val="2E78C2"/>
                </a:solidFill>
                <a:latin typeface="+mn-lt"/>
              </a:rPr>
              <a:t>Consider:  The concept of orderliness requires law!</a:t>
            </a:r>
          </a:p>
          <a:p>
            <a:pPr marL="1085850" lvl="2" indent="-171450">
              <a:buFont typeface="Arial" panose="020B0604020202020204" pitchFamily="34" charset="0"/>
              <a:buChar char="•"/>
            </a:pPr>
            <a:r>
              <a:rPr lang="en-US" sz="1200" b="0" i="0" u="none" strike="noStrike" baseline="0" dirty="0">
                <a:solidFill>
                  <a:srgbClr val="2E78C2"/>
                </a:solidFill>
                <a:latin typeface="+mn-lt"/>
              </a:rPr>
              <a:t>The word </a:t>
            </a:r>
            <a:r>
              <a:rPr lang="en-US" sz="1200" b="0" i="0" u="none" strike="noStrike" baseline="0" dirty="0" err="1">
                <a:solidFill>
                  <a:srgbClr val="2E78C2"/>
                </a:solidFill>
                <a:latin typeface="+mn-lt"/>
              </a:rPr>
              <a:t>kosmios</a:t>
            </a:r>
            <a:r>
              <a:rPr lang="en-US" sz="1200" b="0" i="0" u="none" strike="noStrike" baseline="0" dirty="0">
                <a:solidFill>
                  <a:srgbClr val="2E78C2"/>
                </a:solidFill>
                <a:latin typeface="+mn-lt"/>
              </a:rPr>
              <a:t> in other contexts is translated “world.  Has reference to an orderly world or universe (cosmos), that is governed by God’s divine law</a:t>
            </a:r>
          </a:p>
          <a:p>
            <a:pPr marL="1085850" lvl="2" indent="-171450">
              <a:buFont typeface="Arial" panose="020B0604020202020204" pitchFamily="34" charset="0"/>
              <a:buChar char="•"/>
            </a:pPr>
            <a:r>
              <a:rPr lang="en-US" sz="1200" b="0" i="0" u="none" strike="noStrike" baseline="0" dirty="0">
                <a:solidFill>
                  <a:srgbClr val="2E78C2"/>
                </a:solidFill>
                <a:latin typeface="+mn-lt"/>
              </a:rPr>
              <a:t>In every age, God has required modest dress.  Dress that is ordered by divine law.  In other words, we go to God’s word to decide issues of modesty, not our own opinions.</a:t>
            </a:r>
          </a:p>
          <a:p>
            <a:pPr marL="628650" lvl="1" indent="-171450">
              <a:buFont typeface="Arial" panose="020B0604020202020204" pitchFamily="34" charset="0"/>
              <a:buChar char="•"/>
            </a:pPr>
            <a:r>
              <a:rPr lang="en-US" sz="1200" b="1" i="0" dirty="0">
                <a:latin typeface="+mn-lt"/>
              </a:rPr>
              <a:t>In our lesson, this deals both with overdressing and underdressing.</a:t>
            </a:r>
          </a:p>
          <a:p>
            <a:pPr marL="1085850" lvl="2" indent="-171450">
              <a:buFont typeface="Arial" panose="020B0604020202020204" pitchFamily="34" charset="0"/>
              <a:buChar char="•"/>
            </a:pPr>
            <a:r>
              <a:rPr lang="en-US" sz="1200" i="0" dirty="0">
                <a:latin typeface="+mn-lt"/>
              </a:rPr>
              <a:t>Our attire is always to be a reflection of our inward spirit</a:t>
            </a:r>
          </a:p>
          <a:p>
            <a:pPr marL="1085850" lvl="2" indent="-171450">
              <a:buFont typeface="Arial" panose="020B0604020202020204" pitchFamily="34" charset="0"/>
              <a:buChar char="•"/>
            </a:pPr>
            <a:r>
              <a:rPr lang="en-US" sz="1200" i="0" dirty="0">
                <a:latin typeface="+mn-lt"/>
              </a:rPr>
              <a:t>Gaudiness and pride is inappropriate in our dress</a:t>
            </a:r>
          </a:p>
          <a:p>
            <a:pPr marL="1085850" lvl="2" indent="-171450">
              <a:buFont typeface="Arial" panose="020B0604020202020204" pitchFamily="34" charset="0"/>
              <a:buChar char="•"/>
            </a:pPr>
            <a:r>
              <a:rPr lang="en-US" sz="1200" i="0" dirty="0">
                <a:latin typeface="+mn-lt"/>
              </a:rPr>
              <a:t>Lust in licentiousness is likewise condemned by this term.</a:t>
            </a:r>
          </a:p>
          <a:p>
            <a:pPr marL="1085850" lvl="2" indent="-171450">
              <a:buFont typeface="Arial" panose="020B0604020202020204" pitchFamily="34" charset="0"/>
              <a:buChar char="•"/>
            </a:pPr>
            <a:r>
              <a:rPr lang="en-US" sz="1200" i="0" dirty="0">
                <a:latin typeface="+mn-lt"/>
              </a:rPr>
              <a:t>We are to be respectful and honorable in our dress AT ALL TIMES</a:t>
            </a:r>
          </a:p>
          <a:p>
            <a:pPr marL="171450" lvl="0" indent="-171450">
              <a:buFont typeface="Arial" panose="020B0604020202020204" pitchFamily="34" charset="0"/>
              <a:buChar char="•"/>
            </a:pPr>
            <a:r>
              <a:rPr lang="en-US" sz="1200" b="1" i="0" dirty="0">
                <a:latin typeface="+mn-lt"/>
              </a:rPr>
              <a:t>Propriety (</a:t>
            </a:r>
            <a:r>
              <a:rPr lang="en-US" sz="1200" b="1" i="0" dirty="0" err="1">
                <a:latin typeface="+mn-lt"/>
              </a:rPr>
              <a:t>aidos</a:t>
            </a:r>
            <a:r>
              <a:rPr lang="en-US" sz="1200" b="1" i="0" dirty="0">
                <a:latin typeface="+mn-lt"/>
              </a:rPr>
              <a:t>) (found nowhere else in the New Testament)</a:t>
            </a:r>
          </a:p>
          <a:p>
            <a:pPr marL="628650" lvl="1" indent="-171450">
              <a:buFont typeface="Arial" panose="020B0604020202020204" pitchFamily="34" charset="0"/>
              <a:buChar char="•"/>
            </a:pPr>
            <a:r>
              <a:rPr lang="en-US" sz="1200" i="0" dirty="0" err="1">
                <a:latin typeface="+mn-lt"/>
              </a:rPr>
              <a:t>aidos</a:t>
            </a:r>
            <a:r>
              <a:rPr lang="en-US" sz="1200" i="0" dirty="0">
                <a:latin typeface="+mn-lt"/>
              </a:rPr>
              <a:t> – translated shamefacedness, </a:t>
            </a:r>
            <a:r>
              <a:rPr lang="en-US" sz="1200" i="0" dirty="0" err="1">
                <a:latin typeface="+mn-lt"/>
              </a:rPr>
              <a:t>shamefastness</a:t>
            </a:r>
            <a:r>
              <a:rPr lang="en-US" sz="1200" i="0" dirty="0">
                <a:latin typeface="+mn-lt"/>
              </a:rPr>
              <a:t>, sensibly, modestly, decency, propriety, decently in various translations</a:t>
            </a:r>
          </a:p>
          <a:p>
            <a:pPr marL="1085850" lvl="2" indent="-171450">
              <a:buFont typeface="Arial" panose="020B0604020202020204" pitchFamily="34" charset="0"/>
              <a:buChar char="•"/>
            </a:pPr>
            <a:r>
              <a:rPr lang="en-US" sz="1200" i="0" dirty="0">
                <a:latin typeface="+mn-lt"/>
              </a:rPr>
              <a:t>Strong: “the idea of downcast eyes”, bashfulness (i.e. towards men).</a:t>
            </a:r>
          </a:p>
          <a:p>
            <a:pPr marL="1085850" lvl="2" indent="-171450">
              <a:buFont typeface="Arial" panose="020B0604020202020204" pitchFamily="34" charset="0"/>
              <a:buChar char="•"/>
            </a:pPr>
            <a:r>
              <a:rPr lang="en-US" sz="1200" i="0" dirty="0">
                <a:latin typeface="+mn-lt"/>
              </a:rPr>
              <a:t>Thayer: “a sense of shame or honor, modesty, bashfulness, reverence, regard for others, respect”</a:t>
            </a:r>
          </a:p>
          <a:p>
            <a:pPr marL="1085850" lvl="2" indent="-171450">
              <a:buFont typeface="Arial" panose="020B0604020202020204" pitchFamily="34" charset="0"/>
              <a:buChar char="•"/>
            </a:pPr>
            <a:r>
              <a:rPr lang="en-US" sz="1200" i="0" dirty="0">
                <a:latin typeface="+mn-lt"/>
              </a:rPr>
              <a:t>Trench: does not refer merely to the avoidance of open and manifest baseness, … It refers to complete control over the passions and desires, so that they are lawful and reasonable…. In 1 Timothy 2:9, “modesty that shrinks from exceeding the limits of womanly reserve”</a:t>
            </a:r>
          </a:p>
          <a:p>
            <a:pPr marL="628650" lvl="1" indent="-171450">
              <a:buFont typeface="Arial" panose="020B0604020202020204" pitchFamily="34" charset="0"/>
              <a:buChar char="•"/>
            </a:pPr>
            <a:r>
              <a:rPr lang="en-US" sz="1200" b="1" i="0" dirty="0">
                <a:latin typeface="+mn-lt"/>
              </a:rPr>
              <a:t>Best word to describe this is shamefacedness (from KJV)</a:t>
            </a:r>
          </a:p>
          <a:p>
            <a:pPr marL="1085850" lvl="2" indent="-171450">
              <a:buFont typeface="Arial" panose="020B0604020202020204" pitchFamily="34" charset="0"/>
              <a:buChar char="•"/>
            </a:pPr>
            <a:r>
              <a:rPr lang="en-US" sz="1200" i="0" dirty="0">
                <a:latin typeface="+mn-lt"/>
              </a:rPr>
              <a:t>Miniskirt had its beginning in the 1960’s as a sign of insolence and impertinence from young ladies towards their mothers and what society expected of them.</a:t>
            </a:r>
          </a:p>
          <a:p>
            <a:pPr marL="1085850" lvl="2" indent="-171450">
              <a:buFont typeface="Arial" panose="020B0604020202020204" pitchFamily="34" charset="0"/>
              <a:buChar char="•"/>
            </a:pPr>
            <a:r>
              <a:rPr lang="en-US" sz="1200" i="0" dirty="0">
                <a:latin typeface="+mn-lt"/>
              </a:rPr>
              <a:t>It was a sign of brashness, and showed a willingness to flaunt society’s view of propriety.</a:t>
            </a:r>
          </a:p>
          <a:p>
            <a:pPr marL="1085850" lvl="2" indent="-171450">
              <a:buFont typeface="Arial" panose="020B0604020202020204" pitchFamily="34" charset="0"/>
              <a:buChar char="•"/>
            </a:pPr>
            <a:r>
              <a:rPr lang="en-US" sz="1200" i="0" dirty="0">
                <a:latin typeface="+mn-lt"/>
              </a:rPr>
              <a:t>It was the opposite of shamefacedness.  What should have caused blushing did not.</a:t>
            </a:r>
          </a:p>
          <a:p>
            <a:pPr marL="0" lvl="0" indent="0">
              <a:buFont typeface="Arial" panose="020B0604020202020204" pitchFamily="34" charset="0"/>
              <a:buNone/>
            </a:pPr>
            <a:r>
              <a:rPr lang="en-US" sz="1200" b="1" i="0" dirty="0">
                <a:latin typeface="+mn-lt"/>
              </a:rPr>
              <a:t>(Jeremiah 6:15) [God’s condemnation of Judah at her rebelliousness], </a:t>
            </a:r>
            <a:r>
              <a:rPr lang="en-US" sz="1200" i="1" dirty="0">
                <a:latin typeface="+mn-lt"/>
              </a:rPr>
              <a:t>“Were they ashamed when they had committed abomination? No! They were not at all ashamed; nor did they know how to blush.”</a:t>
            </a:r>
          </a:p>
          <a:p>
            <a:pPr marL="171450" lvl="0" indent="-171450">
              <a:buFont typeface="Arial" panose="020B0604020202020204" pitchFamily="34" charset="0"/>
              <a:buChar char="•"/>
            </a:pPr>
            <a:r>
              <a:rPr lang="en-US" sz="1200" b="1" i="0" dirty="0">
                <a:latin typeface="+mn-lt"/>
              </a:rPr>
              <a:t>Moderation (</a:t>
            </a:r>
            <a:r>
              <a:rPr lang="en-US" sz="1200" b="1" i="0" dirty="0" err="1">
                <a:latin typeface="+mn-lt"/>
              </a:rPr>
              <a:t>sophrosune</a:t>
            </a:r>
            <a:r>
              <a:rPr lang="en-US" sz="1200" b="1" i="0" dirty="0">
                <a:latin typeface="+mn-lt"/>
              </a:rPr>
              <a:t>)</a:t>
            </a:r>
          </a:p>
          <a:p>
            <a:pPr marL="628650" lvl="1" indent="-171450">
              <a:buFont typeface="Arial" panose="020B0604020202020204" pitchFamily="34" charset="0"/>
              <a:buChar char="•"/>
            </a:pPr>
            <a:r>
              <a:rPr lang="en-US" sz="1200" b="0" i="0" dirty="0" err="1">
                <a:latin typeface="+mn-lt"/>
              </a:rPr>
              <a:t>sophrosune</a:t>
            </a:r>
            <a:r>
              <a:rPr lang="en-US" sz="1200" b="0" i="0" dirty="0">
                <a:latin typeface="+mn-lt"/>
              </a:rPr>
              <a:t> – translated in various versions as sobriety, seemly, discreetly, propriety, moderation, suitable</a:t>
            </a:r>
          </a:p>
          <a:p>
            <a:pPr marL="1085850" lvl="2" indent="-171450">
              <a:buFont typeface="Arial" panose="020B0604020202020204" pitchFamily="34" charset="0"/>
              <a:buChar char="•"/>
            </a:pPr>
            <a:r>
              <a:rPr lang="en-US" sz="1200" b="0" i="0" dirty="0">
                <a:latin typeface="+mn-lt"/>
              </a:rPr>
              <a:t>Strong: soundness of mind; (lit. – sanity) (fig. self-control)</a:t>
            </a:r>
          </a:p>
          <a:p>
            <a:pPr marL="1085850" lvl="2" indent="-171450">
              <a:buFont typeface="Arial" panose="020B0604020202020204" pitchFamily="34" charset="0"/>
              <a:buChar char="•"/>
            </a:pPr>
            <a:r>
              <a:rPr lang="en-US" sz="1200" b="0" i="0" dirty="0">
                <a:latin typeface="+mn-lt"/>
              </a:rPr>
              <a:t>Thayer: 1) soundness of mind; 2) self-control, sobriety</a:t>
            </a:r>
          </a:p>
          <a:p>
            <a:pPr marL="1085850" lvl="2" indent="-171450">
              <a:buFont typeface="Arial" panose="020B0604020202020204" pitchFamily="34" charset="0"/>
              <a:buChar char="•"/>
            </a:pPr>
            <a:r>
              <a:rPr lang="en-US" sz="1200" b="0" i="0" dirty="0">
                <a:latin typeface="+mn-lt"/>
              </a:rPr>
              <a:t>Arndt &amp; </a:t>
            </a:r>
            <a:r>
              <a:rPr lang="en-US" sz="1200" b="0" i="0" dirty="0" err="1">
                <a:latin typeface="+mn-lt"/>
              </a:rPr>
              <a:t>Ginchrich</a:t>
            </a:r>
            <a:r>
              <a:rPr lang="en-US" sz="1200" b="0" i="0" dirty="0">
                <a:latin typeface="+mn-lt"/>
              </a:rPr>
              <a:t>: 1) reasonableness, rationality, mental soundness; 2) good judgment, moderation, self-control</a:t>
            </a:r>
          </a:p>
          <a:p>
            <a:pPr marL="1085850" lvl="2" indent="-171450">
              <a:buFont typeface="Arial" panose="020B0604020202020204" pitchFamily="34" charset="0"/>
              <a:buChar char="•"/>
            </a:pPr>
            <a:r>
              <a:rPr lang="en-US" sz="1200" b="0" i="0" dirty="0">
                <a:latin typeface="+mn-lt"/>
              </a:rPr>
              <a:t>Trench: that habitual self-control, with its constant reign on all the passions and desires, that hinders temptations from overcoming the checks and barriers that </a:t>
            </a:r>
            <a:r>
              <a:rPr lang="en-US" sz="1200" b="0" i="0" dirty="0" err="1">
                <a:latin typeface="+mn-lt"/>
              </a:rPr>
              <a:t>aidos</a:t>
            </a:r>
            <a:r>
              <a:rPr lang="en-US" sz="1200" b="0" i="0" dirty="0">
                <a:latin typeface="+mn-lt"/>
              </a:rPr>
              <a:t> (shamefacedness) proposes.</a:t>
            </a:r>
          </a:p>
          <a:p>
            <a:pPr marL="171450" lvl="0" indent="-171450">
              <a:buFont typeface="Arial" panose="020B0604020202020204" pitchFamily="34" charset="0"/>
              <a:buChar char="•"/>
            </a:pPr>
            <a:r>
              <a:rPr lang="en-US" sz="1200" b="1" i="0" dirty="0">
                <a:latin typeface="+mn-lt"/>
              </a:rPr>
              <a:t>Conclusion regarding definitions:</a:t>
            </a:r>
          </a:p>
          <a:p>
            <a:pPr marL="628650" lvl="1" indent="-171450">
              <a:buFont typeface="Arial" panose="020B0604020202020204" pitchFamily="34" charset="0"/>
              <a:buChar char="•"/>
            </a:pPr>
            <a:r>
              <a:rPr lang="en-US" sz="1200" b="0" i="0" dirty="0">
                <a:latin typeface="+mn-lt"/>
              </a:rPr>
              <a:t>The Holy Spirit uses these three words to denote the faithful Christian’s approach to dress.</a:t>
            </a:r>
          </a:p>
          <a:p>
            <a:pPr marL="628650" lvl="1" indent="-171450">
              <a:buFont typeface="Arial" panose="020B0604020202020204" pitchFamily="34" charset="0"/>
              <a:buChar char="•"/>
            </a:pPr>
            <a:r>
              <a:rPr lang="en-US" sz="1200" b="0" i="0" dirty="0">
                <a:latin typeface="+mn-lt"/>
              </a:rPr>
              <a:t>This is in all circumstances.  The occasion of dress is not </a:t>
            </a:r>
            <a:r>
              <a:rPr lang="en-US" sz="1200" b="0" i="0" dirty="0" err="1">
                <a:latin typeface="+mn-lt"/>
              </a:rPr>
              <a:t>germaine</a:t>
            </a:r>
            <a:r>
              <a:rPr lang="en-US" sz="1200" b="0" i="0" dirty="0">
                <a:latin typeface="+mn-lt"/>
              </a:rPr>
              <a:t>.  Whether it be church, sports, swimming, cheerleading, or going to a party, the Christian’s dress must have the characteristics of </a:t>
            </a:r>
            <a:r>
              <a:rPr lang="en-US" sz="1200" b="0" i="0" dirty="0" err="1">
                <a:latin typeface="+mn-lt"/>
              </a:rPr>
              <a:t>kosmios</a:t>
            </a:r>
            <a:r>
              <a:rPr lang="en-US" sz="1200" b="0" i="0" dirty="0">
                <a:latin typeface="+mn-lt"/>
              </a:rPr>
              <a:t>, </a:t>
            </a:r>
            <a:r>
              <a:rPr lang="en-US" sz="1200" b="0" i="0" dirty="0" err="1">
                <a:latin typeface="+mn-lt"/>
              </a:rPr>
              <a:t>aidos</a:t>
            </a:r>
            <a:r>
              <a:rPr lang="en-US" sz="1200" b="0" i="0" dirty="0">
                <a:latin typeface="+mn-lt"/>
              </a:rPr>
              <a:t>, and </a:t>
            </a:r>
            <a:r>
              <a:rPr lang="en-US" sz="1200" b="0" i="0" dirty="0" err="1">
                <a:latin typeface="+mn-lt"/>
              </a:rPr>
              <a:t>sophrosune</a:t>
            </a:r>
            <a:r>
              <a:rPr lang="en-US" sz="1200" b="0" i="0" dirty="0">
                <a:latin typeface="+mn-lt"/>
              </a:rPr>
              <a:t>.</a:t>
            </a:r>
          </a:p>
          <a:p>
            <a:pPr marL="171450" lvl="0" indent="-171450">
              <a:buFont typeface="Arial" panose="020B0604020202020204" pitchFamily="34" charset="0"/>
              <a:buChar char="•"/>
            </a:pPr>
            <a:r>
              <a:rPr lang="en-US" sz="1200" b="0" i="0" dirty="0">
                <a:latin typeface="+mn-lt"/>
              </a:rPr>
              <a:t>It is not surprising that a conversion to Christ would bring a significant change to the dress of women in the first century.</a:t>
            </a:r>
          </a:p>
          <a:p>
            <a:pPr marL="628650" lvl="1" indent="-171450">
              <a:buFont typeface="Arial" panose="020B0604020202020204" pitchFamily="34" charset="0"/>
              <a:buChar char="•"/>
            </a:pPr>
            <a:r>
              <a:rPr lang="en-US" sz="1200" b="0" i="0" dirty="0">
                <a:latin typeface="+mn-lt"/>
              </a:rPr>
              <a:t>This change is mentioned in the 1915 edition of the International Standard Bible Encyclopedia</a:t>
            </a:r>
          </a:p>
          <a:p>
            <a:pPr marL="628650" lvl="1" indent="-171450">
              <a:buFont typeface="Arial" panose="020B0604020202020204" pitchFamily="34" charset="0"/>
              <a:buChar char="•"/>
            </a:pPr>
            <a:r>
              <a:rPr lang="en-US" sz="1200" b="0" i="0" dirty="0">
                <a:latin typeface="+mn-lt"/>
              </a:rPr>
              <a:t>Consider this quote [CLICK]</a:t>
            </a:r>
          </a:p>
          <a:p>
            <a:pPr marL="628650" lvl="1" indent="-171450">
              <a:buFont typeface="Arial" panose="020B0604020202020204" pitchFamily="34" charset="0"/>
              <a:buChar char="•"/>
            </a:pPr>
            <a:endParaRPr lang="en-US" sz="1200" b="0" i="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2062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kumimoji="0" lang="en-US" sz="1200" b="0" i="0" u="none" strike="noStrike" kern="1200" cap="none" spc="0" normalizeH="0" baseline="0" noProof="0" dirty="0">
                <a:ln>
                  <a:noFill/>
                </a:ln>
                <a:solidFill>
                  <a:schemeClr val="bg1"/>
                </a:solidFill>
                <a:effectLst/>
                <a:uLnTx/>
                <a:uFillTx/>
                <a:latin typeface="Calibri" panose="020F0502020204030204"/>
                <a:ea typeface="+mn-ea"/>
                <a:cs typeface="+mn-cs"/>
              </a:rPr>
              <a:t>They no longer needed the former splendor of outward adornment, because [they were] clothed with the beauty and simplicity of Christ-like character. They exchanged the temples, theaters, and festivals of paganism for their home, labored with their hands, cared for their husbands and children, graciously dispensed Christian hospitality, nourished their spiritual life in the worship, service and sacraments of the church, and in loving ministries to the sick. </a:t>
            </a:r>
          </a:p>
          <a:p>
            <a:pPr marL="0" lvl="0" indent="0">
              <a:buFont typeface="Arial" panose="020B0604020202020204" pitchFamily="34" charset="0"/>
              <a:buNone/>
            </a:pPr>
            <a:endParaRPr kumimoji="0" lang="en-US" sz="12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lvl="0" indent="0">
              <a:buFont typeface="Arial" panose="020B0604020202020204" pitchFamily="34" charset="0"/>
              <a:buNone/>
            </a:pPr>
            <a:r>
              <a:rPr kumimoji="0" lang="en-US" sz="1200" b="0" i="0" u="none" strike="noStrike" kern="1200" cap="none" spc="0" normalizeH="0" baseline="0" noProof="0" dirty="0">
                <a:ln>
                  <a:noFill/>
                </a:ln>
                <a:solidFill>
                  <a:schemeClr val="bg1"/>
                </a:solidFill>
                <a:effectLst/>
                <a:uLnTx/>
                <a:uFillTx/>
                <a:latin typeface="Calibri" panose="020F0502020204030204"/>
                <a:ea typeface="+mn-ea"/>
                <a:cs typeface="+mn-cs"/>
              </a:rPr>
              <a:t>[CLICK}</a:t>
            </a:r>
            <a:endParaRPr lang="en-US" sz="1200" b="0" i="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3164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…Their modesty and simplicity were a rebuke to and reaction from the shameless extravagances and immoralities of heathenism. That they were among the most conspicuous examples of the transforming power of Christianity is manifest from the admiration and astonishment of the pagan </a:t>
            </a:r>
            <a:r>
              <a:rPr kumimoji="0" lang="en-US" sz="1200" b="0" i="0" u="none" strike="noStrike" kern="1200" cap="none" spc="0" normalizeH="0" baseline="0" noProof="0" dirty="0" err="1">
                <a:ln>
                  <a:noFill/>
                </a:ln>
                <a:solidFill>
                  <a:prstClr val="white"/>
                </a:solidFill>
                <a:effectLst/>
                <a:uLnTx/>
                <a:uFillTx/>
                <a:latin typeface="Calibri" panose="020F0502020204030204"/>
                <a:ea typeface="+mn-ea"/>
                <a:cs typeface="+mn-cs"/>
              </a:rPr>
              <a:t>Libanius</a:t>
            </a: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 who exclaimed, “What women these Christians have!”</a:t>
            </a:r>
          </a:p>
          <a:p>
            <a:pPr marR="0" lvl="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00"/>
                </a:solidFill>
                <a:effectLst/>
                <a:uLnTx/>
                <a:uFillTx/>
                <a:latin typeface="Calibri" panose="020F0502020204030204"/>
                <a:ea typeface="+mn-ea"/>
                <a:cs typeface="+mn-cs"/>
              </a:rPr>
              <a:t>(ISBE, 1915 edition)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5999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i="0" dirty="0">
                <a:latin typeface="+mn-lt"/>
              </a:rPr>
              <a:t>We have described the character of the Christian woman, and her approach to dress</a:t>
            </a:r>
            <a:r>
              <a:rPr lang="en-US" sz="1200" b="0" i="0" dirty="0">
                <a:latin typeface="+mn-lt"/>
              </a:rPr>
              <a:t>.</a:t>
            </a:r>
          </a:p>
          <a:p>
            <a:pPr marL="628650" lvl="1" indent="-171450">
              <a:buFont typeface="Arial" panose="020B0604020202020204" pitchFamily="34" charset="0"/>
              <a:buChar char="•"/>
            </a:pPr>
            <a:r>
              <a:rPr lang="en-US" sz="1200" b="1" i="0" dirty="0">
                <a:latin typeface="+mn-lt"/>
              </a:rPr>
              <a:t>Other questions that remain unanswered</a:t>
            </a:r>
          </a:p>
          <a:p>
            <a:pPr marL="1085850" lvl="2" indent="-171450">
              <a:buFont typeface="Arial" panose="020B0604020202020204" pitchFamily="34" charset="0"/>
              <a:buChar char="•"/>
            </a:pPr>
            <a:r>
              <a:rPr lang="en-US" sz="1200" b="0" i="0" dirty="0">
                <a:latin typeface="+mn-lt"/>
              </a:rPr>
              <a:t>Why are women singled out?</a:t>
            </a:r>
          </a:p>
          <a:p>
            <a:pPr marL="1085850" lvl="2" indent="-171450">
              <a:buFont typeface="Arial" panose="020B0604020202020204" pitchFamily="34" charset="0"/>
              <a:buChar char="•"/>
            </a:pPr>
            <a:r>
              <a:rPr lang="en-US" sz="1200" b="0" i="0" dirty="0">
                <a:latin typeface="+mn-lt"/>
              </a:rPr>
              <a:t>Does this call for modesty in dress apply to men as well? Is there a different standard for them?</a:t>
            </a:r>
          </a:p>
          <a:p>
            <a:pPr marL="1085850" lvl="2" indent="-171450">
              <a:buFont typeface="Arial" panose="020B0604020202020204" pitchFamily="34" charset="0"/>
              <a:buChar char="•"/>
            </a:pPr>
            <a:r>
              <a:rPr lang="en-US" sz="1200" b="0" i="0" dirty="0">
                <a:latin typeface="+mn-lt"/>
              </a:rPr>
              <a:t>Does the Bible establish an absolute standard for what is modest? Or is the line drawn by cultural influences.</a:t>
            </a:r>
          </a:p>
          <a:p>
            <a:pPr marL="171450" lvl="0" indent="-171450">
              <a:buFont typeface="Arial" panose="020B0604020202020204" pitchFamily="34" charset="0"/>
              <a:buChar char="•"/>
            </a:pPr>
            <a:r>
              <a:rPr lang="en-US" sz="1200" b="1" i="0" dirty="0">
                <a:latin typeface="+mn-lt"/>
              </a:rPr>
              <a:t>Modesty Principles</a:t>
            </a:r>
          </a:p>
          <a:p>
            <a:pPr marL="628650" lvl="1" indent="-171450">
              <a:buFont typeface="Arial" panose="020B0604020202020204" pitchFamily="34" charset="0"/>
              <a:buChar char="•"/>
            </a:pPr>
            <a:r>
              <a:rPr lang="en-US" sz="1200" b="1" i="0" dirty="0">
                <a:latin typeface="+mn-lt"/>
              </a:rPr>
              <a:t>The effect of immodest dress upon the man.</a:t>
            </a:r>
          </a:p>
          <a:p>
            <a:pPr marL="1085850" lvl="2" indent="-171450">
              <a:buFont typeface="Arial" panose="020B0604020202020204" pitchFamily="34" charset="0"/>
              <a:buChar char="•"/>
            </a:pPr>
            <a:r>
              <a:rPr lang="en-US" sz="1200" b="0" i="0" dirty="0">
                <a:latin typeface="+mn-lt"/>
              </a:rPr>
              <a:t>Speaking delicately, survey after survey asking the question what parts of the female body do men find the most sexually attractive all name parts of the female anatomy that are located somewhere below the neck, and above the knees.</a:t>
            </a:r>
          </a:p>
          <a:p>
            <a:pPr marL="1085850" lvl="2" indent="-171450">
              <a:buFont typeface="Arial" panose="020B0604020202020204" pitchFamily="34" charset="0"/>
              <a:buChar char="•"/>
            </a:pPr>
            <a:r>
              <a:rPr lang="en-US" sz="1200" b="0" i="0" dirty="0">
                <a:latin typeface="+mn-lt"/>
              </a:rPr>
              <a:t>Psychologists (and everyone else in the world with a brain) note that men are susceptible to visual cues regarding sexual desire.  In other words, men lust after what they see.</a:t>
            </a:r>
          </a:p>
          <a:p>
            <a:pPr marL="1085850" lvl="2" indent="-171450">
              <a:buFont typeface="Arial" panose="020B0604020202020204" pitchFamily="34" charset="0"/>
              <a:buChar char="•"/>
            </a:pPr>
            <a:r>
              <a:rPr lang="en-US" sz="1200" b="0" i="0" dirty="0">
                <a:latin typeface="+mn-lt"/>
              </a:rPr>
              <a:t>It is not surprising, nor is it unfair that Bible teaching on modesty has an emphasis on the woman’s dress</a:t>
            </a:r>
          </a:p>
          <a:p>
            <a:pPr marL="0" lvl="0" indent="0">
              <a:buFont typeface="Arial" panose="020B0604020202020204" pitchFamily="34" charset="0"/>
              <a:buNone/>
            </a:pPr>
            <a:r>
              <a:rPr lang="en-US" sz="1200" b="1" i="0" dirty="0">
                <a:latin typeface="+mn-lt"/>
              </a:rPr>
              <a:t>(Proverbs 7:6-10) [The Seductress], </a:t>
            </a:r>
            <a:r>
              <a:rPr lang="en-US" sz="1200" b="0" i="1" dirty="0">
                <a:latin typeface="+mn-lt"/>
              </a:rPr>
              <a:t>“</a:t>
            </a:r>
            <a:r>
              <a:rPr lang="en-US" i="1" dirty="0"/>
              <a:t>For at the window of my house I looked through my lattice, </a:t>
            </a:r>
            <a:r>
              <a:rPr lang="en-US" i="1" baseline="30000" dirty="0"/>
              <a:t>7</a:t>
            </a:r>
            <a:r>
              <a:rPr lang="en-US" i="1" dirty="0"/>
              <a:t> and saw among the simple, I perceived among the youths, a young man devoid of understanding, </a:t>
            </a:r>
            <a:r>
              <a:rPr lang="en-US" i="1" baseline="30000" dirty="0"/>
              <a:t>8</a:t>
            </a:r>
            <a:r>
              <a:rPr lang="en-US" i="1" dirty="0"/>
              <a:t> passing along the street near her corner; and he took the path to her house </a:t>
            </a:r>
            <a:r>
              <a:rPr lang="en-US" i="1" baseline="30000" dirty="0"/>
              <a:t>9</a:t>
            </a:r>
            <a:r>
              <a:rPr lang="en-US" i="1" dirty="0"/>
              <a:t> in the twilight, in the evening, in the black and dark night. </a:t>
            </a:r>
            <a:r>
              <a:rPr lang="en-US" i="1" baseline="30000" dirty="0"/>
              <a:t>10</a:t>
            </a:r>
            <a:r>
              <a:rPr lang="en-US" i="1" dirty="0"/>
              <a:t> And there a woman met him, </a:t>
            </a:r>
            <a:r>
              <a:rPr lang="en-US" i="1" u="sng" dirty="0"/>
              <a:t>with the attire of a harlot</a:t>
            </a:r>
            <a:r>
              <a:rPr lang="en-US" i="1" dirty="0"/>
              <a:t>, and a crafty heart.</a:t>
            </a:r>
            <a:r>
              <a:rPr lang="en-US" sz="1200" b="0" i="1" dirty="0">
                <a:latin typeface="+mn-lt"/>
              </a:rPr>
              <a:t>”</a:t>
            </a:r>
          </a:p>
          <a:p>
            <a:pPr marL="0" lvl="0" indent="0">
              <a:buFont typeface="Arial" panose="020B0604020202020204" pitchFamily="34" charset="0"/>
              <a:buNone/>
            </a:pPr>
            <a:r>
              <a:rPr lang="en-US" b="1" dirty="0"/>
              <a:t>(2 Samuel 11:2) [David’s lust towards Bathsheba], </a:t>
            </a:r>
            <a:r>
              <a:rPr lang="en-US" i="1" dirty="0"/>
              <a:t>“Then it happened one evening that David arose from his bed and walked on the roof of the king's house. And from the roof he saw a woman bathing, and the woman was very beautiful to behold.”</a:t>
            </a:r>
          </a:p>
          <a:p>
            <a:pPr marL="0" lvl="0" indent="0">
              <a:buFont typeface="Arial" panose="020B0604020202020204" pitchFamily="34" charset="0"/>
              <a:buNone/>
            </a:pPr>
            <a:r>
              <a:rPr lang="en-US" b="1" dirty="0"/>
              <a:t>(Mark 6:22) [Herod’s foolishness, leading to the beheading of John the Baptist], </a:t>
            </a:r>
            <a:r>
              <a:rPr lang="en-US" i="1" dirty="0"/>
              <a:t>“And when Herodias’ daughter herself came in and danced, and pleased Herod and those who sat with him, the king said to the girl, “Ask me whatever you want, and I will give it to you.”</a:t>
            </a:r>
          </a:p>
          <a:p>
            <a:pPr marL="171450" lvl="0" indent="-171450">
              <a:buFont typeface="Arial" panose="020B0604020202020204" pitchFamily="34" charset="0"/>
              <a:buChar char="•"/>
            </a:pPr>
            <a:r>
              <a:rPr lang="en-US" sz="1200" b="1" i="0" dirty="0">
                <a:latin typeface="+mn-lt"/>
              </a:rPr>
              <a:t>Men are not excused from dressing modestly</a:t>
            </a:r>
          </a:p>
          <a:p>
            <a:pPr marL="628650" lvl="1" indent="-171450">
              <a:buFont typeface="Arial" panose="020B0604020202020204" pitchFamily="34" charset="0"/>
              <a:buChar char="•"/>
            </a:pPr>
            <a:r>
              <a:rPr lang="en-US" sz="1200" b="1" i="0" dirty="0">
                <a:latin typeface="+mn-lt"/>
              </a:rPr>
              <a:t>While women are not as visually oriented, that doesn’t mean that they are not affected by the physical attributes of men</a:t>
            </a:r>
          </a:p>
          <a:p>
            <a:pPr marL="1085850" lvl="2" indent="-171450">
              <a:buFont typeface="Arial" panose="020B0604020202020204" pitchFamily="34" charset="0"/>
              <a:buChar char="•"/>
            </a:pPr>
            <a:r>
              <a:rPr lang="en-US" sz="1200" b="0" i="0" dirty="0">
                <a:latin typeface="+mn-lt"/>
              </a:rPr>
              <a:t>And again, the primary physical attributes that bring sexual desire are found in the area below the neck and above the knees.</a:t>
            </a:r>
          </a:p>
          <a:p>
            <a:pPr marL="1085850" lvl="2" indent="-171450">
              <a:buFont typeface="Arial" panose="020B0604020202020204" pitchFamily="34" charset="0"/>
              <a:buChar char="•"/>
            </a:pPr>
            <a:r>
              <a:rPr lang="en-US" sz="1200" b="0" i="0" dirty="0">
                <a:latin typeface="+mn-lt"/>
              </a:rPr>
              <a:t>The world understands and glories in this (consider cologne commercials), it is something that Christians should acknowledge as well.</a:t>
            </a:r>
          </a:p>
          <a:p>
            <a:pPr marL="0" lvl="0" indent="0">
              <a:buFont typeface="Arial" panose="020B0604020202020204" pitchFamily="34" charset="0"/>
              <a:buNone/>
            </a:pPr>
            <a:r>
              <a:rPr lang="en-US" sz="1200" b="1" i="0" dirty="0">
                <a:latin typeface="+mn-lt"/>
              </a:rPr>
              <a:t>(Genesis 3:9-10) [Adam was ashamed that he was dressed insufficiently], </a:t>
            </a:r>
            <a:r>
              <a:rPr lang="en-US" sz="1200" b="0" i="1" dirty="0">
                <a:latin typeface="+mn-lt"/>
              </a:rPr>
              <a:t>“</a:t>
            </a:r>
            <a:r>
              <a:rPr lang="en-US" i="1" dirty="0"/>
              <a:t>Then the Lord God called to Adam and said to him, “Where are you?” </a:t>
            </a:r>
            <a:r>
              <a:rPr lang="en-US" i="1" baseline="30000" dirty="0"/>
              <a:t>10</a:t>
            </a:r>
            <a:r>
              <a:rPr lang="en-US" i="1" dirty="0"/>
              <a:t> So he said, “I heard Your voice in the garden, and I was afraid because I was naked; and I hid myself.”</a:t>
            </a:r>
          </a:p>
          <a:p>
            <a:pPr marL="0" lvl="0" indent="0">
              <a:buFont typeface="Arial" panose="020B0604020202020204" pitchFamily="34" charset="0"/>
              <a:buNone/>
            </a:pPr>
            <a:r>
              <a:rPr lang="en-US" sz="1200" b="1" i="0" dirty="0">
                <a:latin typeface="+mn-lt"/>
              </a:rPr>
              <a:t>(Genesis 3:21) [God clothed them with identical coverings], </a:t>
            </a:r>
            <a:r>
              <a:rPr lang="en-US" sz="1200" b="0" i="1" dirty="0">
                <a:latin typeface="+mn-lt"/>
              </a:rPr>
              <a:t>“</a:t>
            </a:r>
            <a:r>
              <a:rPr lang="en-US" i="1" dirty="0"/>
              <a:t>Also for Adam and his wife the Lord God made tunics of skin, and clothed them.”</a:t>
            </a:r>
          </a:p>
          <a:p>
            <a:pPr marL="0" lvl="0" indent="0">
              <a:buFont typeface="Arial" panose="020B0604020202020204" pitchFamily="34" charset="0"/>
              <a:buNone/>
            </a:pPr>
            <a:r>
              <a:rPr lang="en-US" sz="1200" b="1" i="0" dirty="0">
                <a:latin typeface="+mn-lt"/>
              </a:rPr>
              <a:t>(John 21:7) [Peter put on his outer garment before swimming to meet the Lord], </a:t>
            </a:r>
            <a:r>
              <a:rPr lang="en-US" sz="1200" b="0" i="1" dirty="0">
                <a:latin typeface="+mn-lt"/>
              </a:rPr>
              <a:t>“T</a:t>
            </a:r>
            <a:r>
              <a:rPr lang="en-US" i="1" dirty="0"/>
              <a:t>herefore that disciple whom Jesus loved said to Peter, “It is the Lord!” Now when Simon Peter heard that it was the Lord, he put on his outer garment (for he had removed it), and plunged into the sea.”</a:t>
            </a:r>
          </a:p>
          <a:p>
            <a:pPr marL="1085850" lvl="2" indent="-171450">
              <a:buFont typeface="Arial" panose="020B0604020202020204" pitchFamily="34" charset="0"/>
              <a:buChar char="•"/>
            </a:pPr>
            <a:r>
              <a:rPr lang="en-US" sz="1200" b="0" i="0" dirty="0">
                <a:latin typeface="+mn-lt"/>
              </a:rPr>
              <a:t>We acknowledge the differences between men and women</a:t>
            </a:r>
          </a:p>
          <a:p>
            <a:pPr marL="1085850" lvl="2" indent="-171450">
              <a:buFont typeface="Arial" panose="020B0604020202020204" pitchFamily="34" charset="0"/>
              <a:buChar char="•"/>
            </a:pPr>
            <a:r>
              <a:rPr lang="en-US" sz="1200" b="0" i="0" dirty="0">
                <a:latin typeface="+mn-lt"/>
              </a:rPr>
              <a:t>We acknowledge the cultural acceptance of men being shirtless</a:t>
            </a:r>
          </a:p>
          <a:p>
            <a:pPr marL="1085850" lvl="2" indent="-171450">
              <a:buFont typeface="Arial" panose="020B0604020202020204" pitchFamily="34" charset="0"/>
              <a:buChar char="•"/>
            </a:pPr>
            <a:r>
              <a:rPr lang="en-US" sz="1200" b="0" i="0" dirty="0">
                <a:latin typeface="+mn-lt"/>
              </a:rPr>
              <a:t>We note that in many cultures this is true, but in some cultures it is equally acceptable for women to be topless as well.</a:t>
            </a:r>
          </a:p>
          <a:p>
            <a:pPr marL="1085850" lvl="2" indent="-171450">
              <a:buFont typeface="Arial" panose="020B0604020202020204" pitchFamily="34" charset="0"/>
              <a:buChar char="•"/>
            </a:pPr>
            <a:r>
              <a:rPr lang="en-US" sz="1200" b="0" i="0" dirty="0">
                <a:latin typeface="+mn-lt"/>
              </a:rPr>
              <a:t>The question is, does </a:t>
            </a:r>
            <a:r>
              <a:rPr lang="en-US" sz="1200" b="0" i="0" u="sng" dirty="0">
                <a:latin typeface="+mn-lt"/>
              </a:rPr>
              <a:t>the Bible</a:t>
            </a:r>
            <a:r>
              <a:rPr lang="en-US" sz="1200" b="0" i="0" dirty="0">
                <a:latin typeface="+mn-lt"/>
              </a:rPr>
              <a:t> draw different lines between men and women?</a:t>
            </a:r>
          </a:p>
          <a:p>
            <a:pPr marL="171450" lvl="0" indent="-171450">
              <a:buFont typeface="Arial" panose="020B0604020202020204" pitchFamily="34" charset="0"/>
              <a:buChar char="•"/>
            </a:pPr>
            <a:r>
              <a:rPr lang="en-US" sz="1200" b="1" i="0" dirty="0">
                <a:latin typeface="+mn-lt"/>
              </a:rPr>
              <a:t>The Bible is the standard, not culture</a:t>
            </a:r>
          </a:p>
          <a:p>
            <a:pPr marL="628650" lvl="1" indent="-171450">
              <a:buFont typeface="Arial" panose="020B0604020202020204" pitchFamily="34" charset="0"/>
              <a:buChar char="•"/>
            </a:pPr>
            <a:r>
              <a:rPr lang="en-US" sz="1200" b="1" i="0" dirty="0">
                <a:latin typeface="+mn-lt"/>
              </a:rPr>
              <a:t>Some say: I know that we are to dress modestly, but the Bible does not define what modest dress is.  So, we have to examine our culture, and draw our conclusions from it.</a:t>
            </a:r>
          </a:p>
          <a:p>
            <a:pPr marL="1085850" lvl="2" indent="-171450">
              <a:buFont typeface="Arial" panose="020B0604020202020204" pitchFamily="34" charset="0"/>
              <a:buChar char="•"/>
            </a:pPr>
            <a:r>
              <a:rPr lang="en-US" sz="1200" b="0" i="0" dirty="0">
                <a:latin typeface="+mn-lt"/>
              </a:rPr>
              <a:t>As long as my dress is not as bad as the worlds, I am safe!</a:t>
            </a:r>
          </a:p>
          <a:p>
            <a:pPr marL="1085850" lvl="2" indent="-171450">
              <a:buFont typeface="Arial" panose="020B0604020202020204" pitchFamily="34" charset="0"/>
              <a:buChar char="•"/>
            </a:pPr>
            <a:r>
              <a:rPr lang="en-US" sz="1200" b="0" i="0" dirty="0">
                <a:latin typeface="+mn-lt"/>
              </a:rPr>
              <a:t>Cheerleading:  My skirt is longer than the rest of the cheerleaders</a:t>
            </a:r>
          </a:p>
          <a:p>
            <a:pPr marL="1085850" lvl="2" indent="-171450">
              <a:buFont typeface="Arial" panose="020B0604020202020204" pitchFamily="34" charset="0"/>
              <a:buChar char="•"/>
            </a:pPr>
            <a:r>
              <a:rPr lang="en-US" sz="1200" b="0" i="0" dirty="0">
                <a:latin typeface="+mn-lt"/>
              </a:rPr>
              <a:t>Sports:  My shorts are longer than everyone </a:t>
            </a:r>
            <a:r>
              <a:rPr lang="en-US" sz="1200" b="0" i="0" dirty="0" err="1">
                <a:latin typeface="+mn-lt"/>
              </a:rPr>
              <a:t>elses</a:t>
            </a:r>
            <a:endParaRPr lang="en-US" sz="1200" b="0" i="0" dirty="0">
              <a:latin typeface="+mn-lt"/>
            </a:endParaRPr>
          </a:p>
          <a:p>
            <a:pPr marL="1085850" lvl="2" indent="-171450">
              <a:buFont typeface="Arial" panose="020B0604020202020204" pitchFamily="34" charset="0"/>
              <a:buChar char="•"/>
            </a:pPr>
            <a:r>
              <a:rPr lang="en-US" sz="1200" b="0" i="0" dirty="0">
                <a:latin typeface="+mn-lt"/>
              </a:rPr>
              <a:t>Swimming:  I wear a one piece bathing suit rather than a bikini</a:t>
            </a:r>
          </a:p>
          <a:p>
            <a:pPr marL="0" lvl="0" indent="0">
              <a:buFont typeface="Arial" panose="020B0604020202020204" pitchFamily="34" charset="0"/>
              <a:buNone/>
            </a:pPr>
            <a:r>
              <a:rPr lang="en-US" sz="1200" b="1" i="0" dirty="0">
                <a:latin typeface="+mn-lt"/>
              </a:rPr>
              <a:t>(2 Corinthians 10:12), [The danger of using others (culture) as the standard], </a:t>
            </a:r>
            <a:r>
              <a:rPr lang="en-US" sz="1200" b="0" i="1" dirty="0">
                <a:latin typeface="+mn-lt"/>
              </a:rPr>
              <a:t>“</a:t>
            </a:r>
            <a:r>
              <a:rPr lang="en-US" i="1" dirty="0"/>
              <a:t>For we dare not class ourselves or compare ourselves with those who commend themselves. But they, measuring themselves by themselves, and comparing themselves among themselves, </a:t>
            </a:r>
            <a:r>
              <a:rPr lang="en-US" i="1" u="sng" dirty="0"/>
              <a:t>are not wise</a:t>
            </a:r>
            <a:r>
              <a:rPr lang="en-US" i="1" dirty="0"/>
              <a:t>.”</a:t>
            </a:r>
            <a:endParaRPr lang="en-US" sz="1200" b="0" i="1" dirty="0">
              <a:latin typeface="+mn-lt"/>
            </a:endParaRPr>
          </a:p>
          <a:p>
            <a:pPr marL="628650" lvl="1" indent="-171450">
              <a:buFont typeface="Arial" panose="020B0604020202020204" pitchFamily="34" charset="0"/>
              <a:buChar char="•"/>
            </a:pPr>
            <a:r>
              <a:rPr lang="en-US" sz="1200" b="1" i="0" dirty="0">
                <a:latin typeface="+mn-lt"/>
              </a:rPr>
              <a:t>Illogical:  To assume that God would require obedience to a command, and yet not sufficiently establish the parameters to be successful in that act of obedience</a:t>
            </a:r>
          </a:p>
          <a:p>
            <a:pPr marL="1085850" lvl="2" indent="-171450">
              <a:buFont typeface="Arial" panose="020B0604020202020204" pitchFamily="34" charset="0"/>
              <a:buChar char="•"/>
            </a:pPr>
            <a:r>
              <a:rPr lang="en-US" sz="1200" b="0" i="0" dirty="0">
                <a:latin typeface="+mn-lt"/>
              </a:rPr>
              <a:t>Scripture fully equips us!</a:t>
            </a:r>
          </a:p>
          <a:p>
            <a:pPr marL="0" lvl="0" indent="0">
              <a:buFont typeface="Arial" panose="020B0604020202020204" pitchFamily="34" charset="0"/>
              <a:buNone/>
            </a:pPr>
            <a:r>
              <a:rPr lang="en-US" sz="1200" b="1" i="0" dirty="0">
                <a:latin typeface="+mn-lt"/>
              </a:rPr>
              <a:t>(</a:t>
            </a:r>
            <a:r>
              <a:rPr lang="en-US" b="1" dirty="0"/>
              <a:t>2 Timothy 3:16-17), </a:t>
            </a:r>
            <a:r>
              <a:rPr lang="en-US" i="1" dirty="0"/>
              <a:t>“All Scripture is given by inspiration of God, and is profitable for doctrine, for reproof, for correction, for instruction in righteousness,</a:t>
            </a:r>
            <a:r>
              <a:rPr lang="en-US" i="1" baseline="30000" dirty="0"/>
              <a:t> 17</a:t>
            </a:r>
            <a:r>
              <a:rPr lang="en-US" i="1" dirty="0"/>
              <a:t> that the man of God may be complete, </a:t>
            </a:r>
            <a:r>
              <a:rPr lang="en-US" i="1" u="sng" dirty="0"/>
              <a:t>thoroughly equipped for every good work</a:t>
            </a:r>
            <a:r>
              <a:rPr lang="en-US" i="1" dirty="0"/>
              <a:t>.”</a:t>
            </a:r>
          </a:p>
          <a:p>
            <a:pPr marL="1085850" lvl="2" indent="-171450">
              <a:buFont typeface="Arial" panose="020B0604020202020204" pitchFamily="34" charset="0"/>
              <a:buChar char="•"/>
            </a:pPr>
            <a:r>
              <a:rPr lang="en-US" sz="1200" b="0" i="0" dirty="0">
                <a:latin typeface="+mn-lt"/>
              </a:rPr>
              <a:t>Otherwise God would be treating us unfairly.  And God is NOT unfair!</a:t>
            </a:r>
          </a:p>
          <a:p>
            <a:pPr marL="628650" lvl="1" indent="-171450">
              <a:buFont typeface="Arial" panose="020B0604020202020204" pitchFamily="34" charset="0"/>
              <a:buChar char="•"/>
            </a:pPr>
            <a:r>
              <a:rPr lang="en-US" sz="1200" b="1" i="0" dirty="0">
                <a:latin typeface="+mn-lt"/>
              </a:rPr>
              <a:t>There are clear guidelines that God has given us since the beginning!  Let’s examine them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2186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1" i="0" dirty="0">
                <a:latin typeface="+mn-lt"/>
              </a:rPr>
              <a:t>Where God Draws the Line (Nakedness)</a:t>
            </a:r>
          </a:p>
          <a:p>
            <a:pPr marL="171450" lvl="0" indent="-171450">
              <a:buFont typeface="Arial" panose="020B0604020202020204" pitchFamily="34" charset="0"/>
              <a:buChar char="•"/>
            </a:pPr>
            <a:r>
              <a:rPr lang="en-US" sz="1200" b="1" i="0" dirty="0">
                <a:latin typeface="+mn-lt"/>
              </a:rPr>
              <a:t>Consider the efforts of Adam and Eve to clothe themselves, and God’s response</a:t>
            </a:r>
          </a:p>
          <a:p>
            <a:pPr marL="628650" lvl="1" indent="-171450">
              <a:buFont typeface="Arial" panose="020B0604020202020204" pitchFamily="34" charset="0"/>
              <a:buChar char="•"/>
            </a:pPr>
            <a:r>
              <a:rPr lang="en-US" sz="1200" b="1" i="0" dirty="0">
                <a:latin typeface="+mn-lt"/>
              </a:rPr>
              <a:t>After eating the forbidden fruit</a:t>
            </a:r>
          </a:p>
          <a:p>
            <a:pPr marL="0" lvl="0" indent="0">
              <a:buFont typeface="Arial" panose="020B0604020202020204" pitchFamily="34" charset="0"/>
              <a:buNone/>
            </a:pPr>
            <a:r>
              <a:rPr lang="en-US" sz="1200" b="1" i="0" dirty="0">
                <a:latin typeface="+mn-lt"/>
              </a:rPr>
              <a:t>(Genesis 3:6-7), </a:t>
            </a:r>
            <a:r>
              <a:rPr lang="en-US" sz="1200" b="0" i="1" dirty="0">
                <a:latin typeface="+mn-lt"/>
              </a:rPr>
              <a:t>“</a:t>
            </a:r>
            <a:r>
              <a:rPr lang="en-US" b="0" i="1" dirty="0"/>
              <a:t>So when the woman saw that the tree was good for food, that it was pleasant to the eyes, and a tree desirable to make one wise, she took of its fruit and ate. She also gave to her husband with her, and he ate.</a:t>
            </a:r>
            <a:r>
              <a:rPr lang="en-US" b="0" i="1" baseline="30000" dirty="0"/>
              <a:t> 7</a:t>
            </a:r>
            <a:r>
              <a:rPr lang="en-US" b="0" i="1" dirty="0"/>
              <a:t> Then the eyes of both of them were opened, and they knew that they were naked; and they sewed fig leaves together and made themselves coverings.”</a:t>
            </a:r>
          </a:p>
          <a:p>
            <a:pPr marL="628650" lvl="1" indent="-171450">
              <a:buFont typeface="Arial" panose="020B0604020202020204" pitchFamily="34" charset="0"/>
              <a:buChar char="•"/>
            </a:pPr>
            <a:r>
              <a:rPr lang="en-US" sz="1200" b="1" i="0" dirty="0">
                <a:latin typeface="+mn-lt"/>
              </a:rPr>
              <a:t>Coverings (Hebrew – CHAGOWR) translated in various versions: aprons, loin coverings, coverings, loincloths</a:t>
            </a:r>
          </a:p>
          <a:p>
            <a:pPr marL="628650" lvl="1" indent="-171450">
              <a:buFont typeface="Arial" panose="020B0604020202020204" pitchFamily="34" charset="0"/>
              <a:buChar char="•"/>
            </a:pPr>
            <a:r>
              <a:rPr lang="en-US" sz="1200" b="1" i="0" dirty="0">
                <a:latin typeface="+mn-lt"/>
              </a:rPr>
              <a:t>Definition:</a:t>
            </a:r>
          </a:p>
          <a:p>
            <a:pPr marL="1085850" lvl="2" indent="-171450">
              <a:buFont typeface="Arial" panose="020B0604020202020204" pitchFamily="34" charset="0"/>
              <a:buChar char="•"/>
            </a:pPr>
            <a:r>
              <a:rPr lang="en-US" sz="1200" b="0" i="0" dirty="0">
                <a:latin typeface="+mn-lt"/>
              </a:rPr>
              <a:t>Strong: a belt for the waist</a:t>
            </a:r>
          </a:p>
          <a:p>
            <a:pPr marL="1085850" lvl="2" indent="-171450">
              <a:buFont typeface="Arial" panose="020B0604020202020204" pitchFamily="34" charset="0"/>
              <a:buChar char="•"/>
            </a:pPr>
            <a:r>
              <a:rPr lang="en-US" sz="1200" b="0" i="0" dirty="0">
                <a:latin typeface="+mn-lt"/>
              </a:rPr>
              <a:t>Brown, Driver &amp; Briggs: 1) A girdle, a belt; 2) a girdle, a loin-covering, a belt, a loin-cloth, armor</a:t>
            </a:r>
          </a:p>
          <a:p>
            <a:pPr marL="1085850" lvl="2" indent="-171450">
              <a:buFont typeface="Arial" panose="020B0604020202020204" pitchFamily="34" charset="0"/>
              <a:buChar char="•"/>
            </a:pPr>
            <a:r>
              <a:rPr lang="en-US" sz="1200" b="0" i="0" dirty="0">
                <a:latin typeface="+mn-lt"/>
              </a:rPr>
              <a:t>When used in scripture, it always refers to a girdle, a belt, a sash, a loin-covering, a loin cloth, or armor that would cover the midsection of the body.</a:t>
            </a:r>
          </a:p>
          <a:p>
            <a:pPr marL="628650" lvl="1" indent="-171450">
              <a:buFont typeface="Arial" panose="020B0604020202020204" pitchFamily="34" charset="0"/>
              <a:buChar char="•"/>
            </a:pPr>
            <a:r>
              <a:rPr lang="en-US" sz="1200" b="1" i="0" dirty="0">
                <a:latin typeface="+mn-lt"/>
              </a:rPr>
              <a:t>This effort was wholly insufficient (both for the man and for the woman).  Note:  many believe that a garment covering the loins is sufficient to consider a man to be modest.</a:t>
            </a:r>
          </a:p>
          <a:p>
            <a:pPr marL="0" lvl="0" indent="0">
              <a:buFont typeface="Arial" panose="020B0604020202020204" pitchFamily="34" charset="0"/>
              <a:buNone/>
            </a:pPr>
            <a:r>
              <a:rPr lang="en-US" sz="1200" b="1" i="0" dirty="0">
                <a:latin typeface="+mn-lt"/>
              </a:rPr>
              <a:t>(Genesis 3:8-10) [Adam understood that his efforts were insufficient covering], </a:t>
            </a:r>
            <a:r>
              <a:rPr lang="en-US" sz="1200" b="0" i="1" dirty="0">
                <a:latin typeface="+mn-lt"/>
              </a:rPr>
              <a:t>“</a:t>
            </a:r>
            <a:r>
              <a:rPr lang="en-US" i="1" dirty="0"/>
              <a:t>And they heard the sound of the Lord God walking in the garden in the cool of the day, and Adam and his wife hid themselves from the presence of the Lord God among the trees of the garden. </a:t>
            </a:r>
            <a:r>
              <a:rPr lang="en-US" i="1" baseline="30000" dirty="0"/>
              <a:t>9</a:t>
            </a:r>
            <a:r>
              <a:rPr lang="en-US" i="1" dirty="0"/>
              <a:t> Then the Lord God called to Adam and said to him, “Where are you?” </a:t>
            </a:r>
            <a:r>
              <a:rPr lang="en-US" i="1" baseline="30000" dirty="0"/>
              <a:t>10</a:t>
            </a:r>
            <a:r>
              <a:rPr lang="en-US" i="1" dirty="0"/>
              <a:t> So he said, “I heard Your voice in the garden, and I was afraid </a:t>
            </a:r>
            <a:r>
              <a:rPr lang="en-US" i="1" u="sng" dirty="0"/>
              <a:t>because I was naked</a:t>
            </a:r>
            <a:r>
              <a:rPr lang="en-US" i="1" dirty="0"/>
              <a:t>; and I hid myself.”</a:t>
            </a:r>
          </a:p>
          <a:p>
            <a:pPr marL="628650" lvl="1" indent="-171450">
              <a:buFont typeface="Arial" panose="020B0604020202020204" pitchFamily="34" charset="0"/>
              <a:buChar char="•"/>
            </a:pPr>
            <a:r>
              <a:rPr lang="en-US" sz="1200" b="1" i="0" dirty="0">
                <a:latin typeface="+mn-lt"/>
              </a:rPr>
              <a:t>God supplied them sufficient clothing to cover their nakedness</a:t>
            </a:r>
          </a:p>
          <a:p>
            <a:pPr marL="0" lvl="0" indent="0">
              <a:buFont typeface="Arial" panose="020B0604020202020204" pitchFamily="34" charset="0"/>
              <a:buNone/>
            </a:pPr>
            <a:r>
              <a:rPr lang="en-US" sz="1200" b="1" i="0" dirty="0">
                <a:latin typeface="+mn-lt"/>
              </a:rPr>
              <a:t>(Genesis 3:21), </a:t>
            </a:r>
            <a:r>
              <a:rPr lang="en-US" sz="1200" b="0" i="1" dirty="0">
                <a:latin typeface="+mn-lt"/>
              </a:rPr>
              <a:t>“</a:t>
            </a:r>
            <a:r>
              <a:rPr lang="en-US" i="1" dirty="0"/>
              <a:t>Also for Adam and his wife the Lord God made tunics of skin, and clothed them.</a:t>
            </a:r>
            <a:r>
              <a:rPr lang="en-US" sz="1200" b="0" i="1" dirty="0">
                <a:latin typeface="+mn-lt"/>
              </a:rPr>
              <a:t>”</a:t>
            </a:r>
          </a:p>
          <a:p>
            <a:pPr marL="628650" lvl="1" indent="-171450">
              <a:buFont typeface="Arial" panose="020B0604020202020204" pitchFamily="34" charset="0"/>
              <a:buChar char="•"/>
            </a:pPr>
            <a:r>
              <a:rPr lang="en-US" sz="1200" b="1" i="0" dirty="0">
                <a:latin typeface="+mn-lt"/>
              </a:rPr>
              <a:t>Tunics (KETHONETH) – translated in various versions: coats, garments, tunics</a:t>
            </a:r>
          </a:p>
          <a:p>
            <a:pPr marL="628650" lvl="1" indent="-171450">
              <a:buFont typeface="Arial" panose="020B0604020202020204" pitchFamily="34" charset="0"/>
              <a:buChar char="•"/>
            </a:pPr>
            <a:r>
              <a:rPr lang="en-US" sz="1200" b="1" i="0" dirty="0">
                <a:latin typeface="+mn-lt"/>
              </a:rPr>
              <a:t>Definition:</a:t>
            </a:r>
          </a:p>
          <a:p>
            <a:pPr marL="1085850" lvl="2" indent="-171450">
              <a:buFont typeface="Arial" panose="020B0604020202020204" pitchFamily="34" charset="0"/>
              <a:buChar char="•"/>
            </a:pPr>
            <a:r>
              <a:rPr lang="en-US" sz="1200" b="0" i="0" dirty="0">
                <a:latin typeface="+mn-lt"/>
              </a:rPr>
              <a:t>Strong: to cover, a shirt</a:t>
            </a:r>
          </a:p>
          <a:p>
            <a:pPr marL="1085850" lvl="2" indent="-171450">
              <a:buFont typeface="Arial" panose="020B0604020202020204" pitchFamily="34" charset="0"/>
              <a:buChar char="•"/>
            </a:pPr>
            <a:r>
              <a:rPr lang="en-US" sz="1200" b="0" i="0" dirty="0">
                <a:latin typeface="+mn-lt"/>
              </a:rPr>
              <a:t>Brown Driver and Briggs: a tunic, an undergarment, a long shirt-like garment usually of linen.</a:t>
            </a:r>
          </a:p>
          <a:p>
            <a:pPr marL="1085850" lvl="2" indent="-171450">
              <a:buFont typeface="Arial" panose="020B0604020202020204" pitchFamily="34" charset="0"/>
              <a:buChar char="•"/>
            </a:pPr>
            <a:r>
              <a:rPr lang="en-US" sz="1200" b="0" i="0" dirty="0" err="1">
                <a:latin typeface="+mn-lt"/>
              </a:rPr>
              <a:t>Gesenius</a:t>
            </a:r>
            <a:r>
              <a:rPr lang="en-US" sz="1200" b="0" i="0" dirty="0">
                <a:latin typeface="+mn-lt"/>
              </a:rPr>
              <a:t>: a tunic, an inner garment next to the skin, also worn by women. Generally with sleeves, coming down to the knees, rarely to the ankles.</a:t>
            </a:r>
          </a:p>
          <a:p>
            <a:pPr marL="1085850" lvl="2" indent="-171450">
              <a:buFont typeface="Arial" panose="020B0604020202020204" pitchFamily="34" charset="0"/>
              <a:buChar char="•"/>
            </a:pPr>
            <a:r>
              <a:rPr lang="en-US" sz="1200" b="0" i="0" dirty="0">
                <a:latin typeface="+mn-lt"/>
              </a:rPr>
              <a:t>Wilson:  a tunic, worn next to the skin… generally with sleeves, to the knees, but seldom to the ankles.</a:t>
            </a:r>
          </a:p>
          <a:p>
            <a:pPr marL="1085850" lvl="2" indent="-171450">
              <a:buFont typeface="Arial" panose="020B0604020202020204" pitchFamily="34" charset="0"/>
              <a:buChar char="•"/>
            </a:pPr>
            <a:r>
              <a:rPr lang="en-US" sz="1200" b="1" i="0" dirty="0">
                <a:latin typeface="+mn-lt"/>
              </a:rPr>
              <a:t>Note:  </a:t>
            </a:r>
            <a:r>
              <a:rPr lang="en-US" sz="1200" b="0" i="0" dirty="0">
                <a:latin typeface="+mn-lt"/>
              </a:rPr>
              <a:t>the word is that used regarding Joseph’s coat of many colors (Gen. 37), as well as the priestly garments of the Levites (Exodus 28:4,39-40; 29:5,8; 39:27; 40:14; etc.)</a:t>
            </a:r>
          </a:p>
          <a:p>
            <a:pPr marL="628650" lvl="1" indent="-171450">
              <a:buFont typeface="Arial" panose="020B0604020202020204" pitchFamily="34" charset="0"/>
              <a:buChar char="•"/>
            </a:pPr>
            <a:r>
              <a:rPr lang="en-US" sz="1200" b="1" i="0" dirty="0">
                <a:latin typeface="+mn-lt"/>
              </a:rPr>
              <a:t>Consider the differences between Adam and Eve’s attempts, and what God supplied</a:t>
            </a:r>
          </a:p>
          <a:p>
            <a:pPr marL="1085850" lvl="2" indent="-171450">
              <a:buFont typeface="Arial" panose="020B0604020202020204" pitchFamily="34" charset="0"/>
              <a:buChar char="•"/>
            </a:pPr>
            <a:r>
              <a:rPr lang="en-US" sz="1200" b="0" i="0" dirty="0">
                <a:latin typeface="+mn-lt"/>
              </a:rPr>
              <a:t>Animal skins were more permanent than fig leaves</a:t>
            </a:r>
          </a:p>
          <a:p>
            <a:pPr marL="1085850" lvl="2" indent="-171450">
              <a:buFont typeface="Arial" panose="020B0604020202020204" pitchFamily="34" charset="0"/>
              <a:buChar char="•"/>
            </a:pPr>
            <a:r>
              <a:rPr lang="en-US" sz="1200" b="0" i="0" dirty="0">
                <a:latin typeface="+mn-lt"/>
              </a:rPr>
              <a:t>The tunic was effective in covering the body, where the fig leaves were not</a:t>
            </a:r>
          </a:p>
          <a:p>
            <a:pPr marL="1543050" lvl="3" indent="-171450">
              <a:buFont typeface="Arial" panose="020B0604020202020204" pitchFamily="34" charset="0"/>
              <a:buChar char="•"/>
            </a:pPr>
            <a:r>
              <a:rPr lang="en-US" sz="1200" b="0" i="0" dirty="0">
                <a:latin typeface="+mn-lt"/>
              </a:rPr>
              <a:t>Provided an opaque, substantial covering</a:t>
            </a:r>
          </a:p>
          <a:p>
            <a:pPr marL="1085850" lvl="2" indent="-171450">
              <a:buFont typeface="Arial" panose="020B0604020202020204" pitchFamily="34" charset="0"/>
              <a:buChar char="•"/>
            </a:pPr>
            <a:r>
              <a:rPr lang="en-US" sz="1200" b="0" i="0" dirty="0">
                <a:latin typeface="+mn-lt"/>
              </a:rPr>
              <a:t>While the fig leaves only covered the generative portion of the body (the loins), the tunics God made covered the body from the shoulders to the knees.</a:t>
            </a:r>
          </a:p>
          <a:p>
            <a:pPr marL="628650" lvl="1" indent="-171450">
              <a:buFont typeface="Arial" panose="020B0604020202020204" pitchFamily="34" charset="0"/>
              <a:buChar char="•"/>
            </a:pPr>
            <a:r>
              <a:rPr lang="en-US" sz="1200" b="1" i="0" dirty="0">
                <a:latin typeface="+mn-lt"/>
              </a:rPr>
              <a:t>The tunic (a covering from the shoulders to the knees) was worn throughout the Bible</a:t>
            </a:r>
          </a:p>
          <a:p>
            <a:pPr marL="1085850" lvl="2" indent="-171450">
              <a:buFont typeface="Arial" panose="020B0604020202020204" pitchFamily="34" charset="0"/>
              <a:buChar char="•"/>
            </a:pPr>
            <a:r>
              <a:rPr lang="en-US" sz="1200" b="0" i="0" dirty="0">
                <a:latin typeface="+mn-lt"/>
              </a:rPr>
              <a:t>The priests</a:t>
            </a:r>
          </a:p>
          <a:p>
            <a:pPr marL="0" lvl="0" indent="0">
              <a:buFont typeface="Arial" panose="020B0604020202020204" pitchFamily="34" charset="0"/>
              <a:buNone/>
            </a:pPr>
            <a:r>
              <a:rPr lang="en-US" sz="1200" b="1" i="0" dirty="0">
                <a:latin typeface="+mn-lt"/>
              </a:rPr>
              <a:t>(</a:t>
            </a:r>
            <a:r>
              <a:rPr lang="en-US" b="1" dirty="0"/>
              <a:t>Exodus 28:40), </a:t>
            </a:r>
            <a:r>
              <a:rPr lang="en-US" i="1" dirty="0"/>
              <a:t>“For Aaron's sons you shall make tunics, and you shall make sashes for them. And you shall make hats for them, for glory and beauty.”</a:t>
            </a:r>
          </a:p>
          <a:p>
            <a:pPr marL="1085850" lvl="2" indent="-171450">
              <a:buFont typeface="Arial" panose="020B0604020202020204" pitchFamily="34" charset="0"/>
              <a:buChar char="•"/>
            </a:pPr>
            <a:r>
              <a:rPr lang="en-US" sz="1200" b="0" i="0" dirty="0">
                <a:latin typeface="+mn-lt"/>
              </a:rPr>
              <a:t>Jesus</a:t>
            </a:r>
          </a:p>
          <a:p>
            <a:pPr marL="0" lvl="0" indent="0">
              <a:buFont typeface="Arial" panose="020B0604020202020204" pitchFamily="34" charset="0"/>
              <a:buNone/>
            </a:pPr>
            <a:r>
              <a:rPr lang="en-US" sz="1200" b="1" i="0" dirty="0">
                <a:latin typeface="+mn-lt"/>
              </a:rPr>
              <a:t>(John 19:23), </a:t>
            </a:r>
            <a:r>
              <a:rPr lang="en-US" sz="1200" b="0" i="1" dirty="0">
                <a:latin typeface="+mn-lt"/>
              </a:rPr>
              <a:t>“</a:t>
            </a:r>
            <a:r>
              <a:rPr lang="en-US" i="1" dirty="0"/>
              <a:t>Then the soldiers, when they had crucified Jesus, took His garments and made four parts, to each soldier a part, and also the tunic. Now the tunic was without seam, woven from the top in one piece.”</a:t>
            </a:r>
          </a:p>
          <a:p>
            <a:pPr marL="1085850" lvl="2" indent="-171450">
              <a:buFont typeface="Arial" panose="020B0604020202020204" pitchFamily="34" charset="0"/>
              <a:buChar char="•"/>
            </a:pPr>
            <a:r>
              <a:rPr lang="en-US" sz="1200" b="0" i="0" dirty="0">
                <a:latin typeface="+mn-lt"/>
              </a:rPr>
              <a:t>The Disciples</a:t>
            </a:r>
          </a:p>
          <a:p>
            <a:pPr marL="0" lvl="0" indent="0">
              <a:buFont typeface="Arial" panose="020B0604020202020204" pitchFamily="34" charset="0"/>
              <a:buNone/>
            </a:pPr>
            <a:r>
              <a:rPr lang="en-US" sz="1200" b="1" i="0" dirty="0">
                <a:latin typeface="+mn-lt"/>
              </a:rPr>
              <a:t>(Luke 9:3), </a:t>
            </a:r>
            <a:r>
              <a:rPr lang="en-US" sz="1200" b="0" i="1" dirty="0">
                <a:latin typeface="+mn-lt"/>
              </a:rPr>
              <a:t>“A</a:t>
            </a:r>
            <a:r>
              <a:rPr lang="en-US" i="1" dirty="0"/>
              <a:t>nd He said to them, “Take nothing for the journey, neither staffs nor bag nor bread nor money; and do not have two tunics apiece.”</a:t>
            </a:r>
          </a:p>
          <a:p>
            <a:pPr marL="1085850" lvl="2" indent="-171450">
              <a:buFont typeface="Arial" panose="020B0604020202020204" pitchFamily="34" charset="0"/>
              <a:buChar char="•"/>
            </a:pPr>
            <a:r>
              <a:rPr lang="en-US" sz="1200" b="0" i="0" dirty="0">
                <a:latin typeface="+mn-lt"/>
              </a:rPr>
              <a:t>Dorcas made tunics for the widows</a:t>
            </a:r>
          </a:p>
          <a:p>
            <a:pPr marL="0" lvl="0" indent="0">
              <a:buFont typeface="Arial" panose="020B0604020202020204" pitchFamily="34" charset="0"/>
              <a:buNone/>
            </a:pPr>
            <a:r>
              <a:rPr lang="en-US" sz="1200" b="1" i="0" dirty="0">
                <a:latin typeface="+mn-lt"/>
              </a:rPr>
              <a:t>(Acts 9:39), </a:t>
            </a:r>
            <a:r>
              <a:rPr lang="en-US" sz="1200" b="0" i="1" dirty="0">
                <a:latin typeface="+mn-lt"/>
              </a:rPr>
              <a:t>“</a:t>
            </a:r>
            <a:r>
              <a:rPr lang="en-US" i="1" dirty="0"/>
              <a:t>Then Peter arose and went with them. When he had come, they brought him to the upper room. And all the widows stood by him weeping, showing the tunics and garments which Dorcas had made while she was with them.</a:t>
            </a:r>
            <a:r>
              <a:rPr lang="en-US" sz="1200" b="0" i="1" dirty="0">
                <a:latin typeface="+mn-lt"/>
              </a:rPr>
              <a:t>”</a:t>
            </a:r>
          </a:p>
          <a:p>
            <a:pPr marL="628650" lvl="1" indent="-171450">
              <a:buFont typeface="Arial" panose="020B0604020202020204" pitchFamily="34" charset="0"/>
              <a:buChar char="•"/>
            </a:pPr>
            <a:r>
              <a:rPr lang="en-US" sz="1200" b="1" i="0" dirty="0">
                <a:latin typeface="+mn-lt"/>
              </a:rPr>
              <a:t>God has consistently shown from the beginning of time, throughout the Bible what is required to sufficiently cover the body.</a:t>
            </a:r>
          </a:p>
          <a:p>
            <a:pPr marL="171450" lvl="0" indent="-171450">
              <a:buFont typeface="Arial" panose="020B0604020202020204" pitchFamily="34" charset="0"/>
              <a:buChar char="•"/>
            </a:pPr>
            <a:r>
              <a:rPr lang="en-US" sz="1200" b="1" i="0" dirty="0">
                <a:latin typeface="+mn-lt"/>
              </a:rPr>
              <a:t>Public nakedness is condemned by God</a:t>
            </a:r>
          </a:p>
          <a:p>
            <a:pPr marL="628650" lvl="1" indent="-171450">
              <a:buFont typeface="Arial" panose="020B0604020202020204" pitchFamily="34" charset="0"/>
              <a:buChar char="•"/>
            </a:pPr>
            <a:r>
              <a:rPr lang="en-US" sz="1200" b="1" i="0" dirty="0">
                <a:latin typeface="+mn-lt"/>
              </a:rPr>
              <a:t>When we say public nakedness, the Bible is referring to those who have no clothes on at all</a:t>
            </a:r>
          </a:p>
          <a:p>
            <a:pPr marL="0" lvl="0" indent="0">
              <a:buFont typeface="Arial" panose="020B0604020202020204" pitchFamily="34" charset="0"/>
              <a:buNone/>
            </a:pPr>
            <a:r>
              <a:rPr lang="en-US" sz="1200" b="1" i="0" dirty="0">
                <a:latin typeface="+mn-lt"/>
              </a:rPr>
              <a:t>(Ecclesiastes 5:15), </a:t>
            </a:r>
            <a:r>
              <a:rPr lang="en-US" sz="1200" b="0" i="1" dirty="0">
                <a:latin typeface="+mn-lt"/>
              </a:rPr>
              <a:t>“</a:t>
            </a:r>
            <a:r>
              <a:rPr lang="en-US" sz="1200" b="0" i="1" u="sng" dirty="0">
                <a:latin typeface="+mn-lt"/>
              </a:rPr>
              <a:t>A</a:t>
            </a:r>
            <a:r>
              <a:rPr lang="en-US" b="0" i="1" u="sng" dirty="0"/>
              <a:t>s he came from his mother's womb</a:t>
            </a:r>
            <a:r>
              <a:rPr lang="en-US" b="0" i="1" dirty="0"/>
              <a:t>, naked shall he return, to go as he came; and he shall take nothing from his labor which he may carry away in his hand.”</a:t>
            </a:r>
          </a:p>
          <a:p>
            <a:pPr marL="628650" lvl="1" indent="-171450">
              <a:buFont typeface="Arial" panose="020B0604020202020204" pitchFamily="34" charset="0"/>
              <a:buChar char="•"/>
            </a:pPr>
            <a:r>
              <a:rPr lang="en-US" sz="1200" b="1" i="0" dirty="0">
                <a:latin typeface="+mn-lt"/>
              </a:rPr>
              <a:t>But, it also refers to inadequate dress as indicated in the example of Adam and Eve in Gen. 3</a:t>
            </a:r>
          </a:p>
          <a:p>
            <a:pPr marL="628650" lvl="1" indent="-171450">
              <a:buFont typeface="Arial" panose="020B0604020202020204" pitchFamily="34" charset="0"/>
              <a:buChar char="•"/>
            </a:pPr>
            <a:r>
              <a:rPr lang="en-US" sz="1200" b="1" i="0" dirty="0">
                <a:latin typeface="+mn-lt"/>
              </a:rPr>
              <a:t>Nakedness carries with it a distinct sense of shame (Shown in figurative references)</a:t>
            </a:r>
          </a:p>
          <a:p>
            <a:pPr marL="0" lvl="0" indent="0">
              <a:buFont typeface="Arial" panose="020B0604020202020204" pitchFamily="34" charset="0"/>
              <a:buNone/>
            </a:pPr>
            <a:r>
              <a:rPr lang="en-US" b="1" dirty="0"/>
              <a:t>(Revelation 3:17-18) [The Lukewarm Laodiceans], </a:t>
            </a:r>
            <a:r>
              <a:rPr lang="en-US" i="1" dirty="0"/>
              <a:t>“Because you say, “I am rich, have become wealthy, and have need of nothing’—and do not know that you are wretched, miserable, poor, blind, and naked—</a:t>
            </a:r>
            <a:r>
              <a:rPr lang="en-US" i="1" baseline="30000" dirty="0"/>
              <a:t> 18</a:t>
            </a:r>
            <a:r>
              <a:rPr lang="en-US" i="1" dirty="0"/>
              <a:t> I counsel you to buy from Me gold refined in the fire, that you may be rich; and white garments, that you may be clothed, that the shame of your nakedness may not be revealed; and anoint your eyes with eye salve, that you may see.”</a:t>
            </a:r>
          </a:p>
          <a:p>
            <a:pPr marL="0" lvl="0" indent="0">
              <a:buFont typeface="Arial" panose="020B0604020202020204" pitchFamily="34" charset="0"/>
              <a:buNone/>
            </a:pPr>
            <a:r>
              <a:rPr lang="en-US" sz="1200" b="1" i="0" dirty="0">
                <a:latin typeface="+mn-lt"/>
              </a:rPr>
              <a:t>(</a:t>
            </a:r>
            <a:r>
              <a:rPr lang="en-US" b="1" dirty="0"/>
              <a:t>Revelation 16:15) [Those unprepared to meet the Lord], </a:t>
            </a:r>
            <a:r>
              <a:rPr lang="en-US" i="1" dirty="0"/>
              <a:t>“Behold, I am coming as a thief. Blessed is he who watches, and keeps his garments, lest he walk naked and they see his shame.”</a:t>
            </a:r>
          </a:p>
          <a:p>
            <a:pPr marL="628650" lvl="1" indent="-171450">
              <a:buFont typeface="Arial" panose="020B0604020202020204" pitchFamily="34" charset="0"/>
              <a:buChar char="•"/>
            </a:pPr>
            <a:r>
              <a:rPr lang="en-US" sz="1200" b="0" i="0" dirty="0">
                <a:latin typeface="+mn-lt"/>
              </a:rPr>
              <a:t>From the Beginning until today, scripture reveals that in order for apparel to be modest, it much cover the thighs, the hips, the waist and the breasts of both men and women, with no distinction, and no exceptions.</a:t>
            </a:r>
          </a:p>
          <a:p>
            <a:pPr marL="171450" lvl="0" indent="-171450">
              <a:buFont typeface="Arial" panose="020B0604020202020204" pitchFamily="34" charset="0"/>
              <a:buChar char="•"/>
            </a:pPr>
            <a:r>
              <a:rPr lang="en-US" sz="1200" b="1" i="0" dirty="0">
                <a:latin typeface="+mn-lt"/>
              </a:rPr>
              <a:t>The main question asked by Christians today is, what about the covering of the thighs?  Where must the hemline fall?</a:t>
            </a:r>
          </a:p>
          <a:p>
            <a:pPr marL="628650" lvl="1" indent="-171450">
              <a:buFont typeface="Arial" panose="020B0604020202020204" pitchFamily="34" charset="0"/>
              <a:buChar char="•"/>
            </a:pPr>
            <a:r>
              <a:rPr lang="en-US" sz="1200" b="1" i="0" dirty="0">
                <a:latin typeface="+mn-lt"/>
              </a:rPr>
              <a:t>Consider the dress of the Levitical priests as an example. In addition to all of the other ceremonial dress, they were to wear linen trousers</a:t>
            </a:r>
          </a:p>
          <a:p>
            <a:pPr marL="0" lvl="0" indent="0">
              <a:buFont typeface="Arial" panose="020B0604020202020204" pitchFamily="34" charset="0"/>
              <a:buNone/>
            </a:pPr>
            <a:r>
              <a:rPr lang="en-US" sz="1200" b="1" i="0" dirty="0">
                <a:latin typeface="+mn-lt"/>
              </a:rPr>
              <a:t>(</a:t>
            </a:r>
            <a:r>
              <a:rPr lang="en-US" b="1" dirty="0"/>
              <a:t>Exodus 28:40-42) </a:t>
            </a:r>
            <a:r>
              <a:rPr lang="en-US" i="1" dirty="0"/>
              <a:t>“For Aaron's sons you shall make tunics, and you shall make sashes for them. And you shall make hats for them, for glory and beauty.</a:t>
            </a:r>
            <a:r>
              <a:rPr lang="en-US" i="1" baseline="30000" dirty="0"/>
              <a:t> 41</a:t>
            </a:r>
            <a:r>
              <a:rPr lang="en-US" i="1" dirty="0"/>
              <a:t> So you shall put them on Aaron your brother and on his sons with him. You shall anoint them, consecrate them, and sanctify them, that they may minister to Me as priests.</a:t>
            </a:r>
            <a:r>
              <a:rPr lang="en-US" i="1" baseline="30000" dirty="0"/>
              <a:t> 42</a:t>
            </a:r>
            <a:r>
              <a:rPr lang="en-US" i="1" dirty="0"/>
              <a:t> And you shall make for them linen trousers to cover their nakedness; they shall reach from the waist to the thighs.”</a:t>
            </a:r>
          </a:p>
          <a:p>
            <a:pPr marL="1085850" lvl="2" indent="-171450">
              <a:buFont typeface="Arial" panose="020B0604020202020204" pitchFamily="34" charset="0"/>
              <a:buChar char="•"/>
            </a:pPr>
            <a:r>
              <a:rPr lang="en-US" sz="1200" b="0" i="0" dirty="0">
                <a:latin typeface="+mn-lt"/>
              </a:rPr>
              <a:t>Note that the expressed purpose for these trousers was to cover their nakedness.</a:t>
            </a:r>
          </a:p>
          <a:p>
            <a:pPr marL="1085850" lvl="2" indent="-171450">
              <a:buFont typeface="Arial" panose="020B0604020202020204" pitchFamily="34" charset="0"/>
              <a:buChar char="•"/>
            </a:pPr>
            <a:r>
              <a:rPr lang="en-US" sz="1200" b="0" i="0" dirty="0">
                <a:latin typeface="+mn-lt"/>
              </a:rPr>
              <a:t>Definition:</a:t>
            </a:r>
          </a:p>
          <a:p>
            <a:pPr marL="1543050" lvl="3" indent="-171450">
              <a:buFont typeface="Arial" panose="020B0604020202020204" pitchFamily="34" charset="0"/>
              <a:buChar char="•"/>
            </a:pPr>
            <a:r>
              <a:rPr lang="en-US" sz="1200" b="0" i="0" dirty="0">
                <a:latin typeface="+mn-lt"/>
              </a:rPr>
              <a:t>ISBE: “a garment, extending from the waist to or just below the knee or to the ankle, and covering each leg separately.</a:t>
            </a:r>
          </a:p>
          <a:p>
            <a:pPr marL="1085850" lvl="2" indent="-171450">
              <a:buFont typeface="Arial" panose="020B0604020202020204" pitchFamily="34" charset="0"/>
              <a:buChar char="•"/>
            </a:pPr>
            <a:r>
              <a:rPr lang="en-US" sz="1200" b="0" i="0" dirty="0">
                <a:latin typeface="+mn-lt"/>
              </a:rPr>
              <a:t>Some take the reading “from the waist to the thighs” as merely being a loin covering.  This is wrong.</a:t>
            </a:r>
          </a:p>
          <a:p>
            <a:pPr marL="1543050" lvl="3" indent="-171450">
              <a:buFont typeface="Arial" panose="020B0604020202020204" pitchFamily="34" charset="0"/>
              <a:buChar char="•"/>
            </a:pPr>
            <a:r>
              <a:rPr lang="en-US" sz="1200" b="0" i="0" dirty="0">
                <a:latin typeface="+mn-lt"/>
              </a:rPr>
              <a:t>First, we have already noted that such is insufficient to cover nakedness (cf. Adam and Eve).</a:t>
            </a:r>
          </a:p>
          <a:p>
            <a:pPr marL="1543050" lvl="3" indent="-171450">
              <a:buFont typeface="Arial" panose="020B0604020202020204" pitchFamily="34" charset="0"/>
              <a:buChar char="•"/>
            </a:pPr>
            <a:r>
              <a:rPr lang="en-US" sz="1200" b="0" i="0" dirty="0">
                <a:latin typeface="+mn-lt"/>
              </a:rPr>
              <a:t>Second, this phrase “from….to” is a frequently used Hebrew idiom.  The key is the usage in scripture, not any current usage we are familiar with.</a:t>
            </a:r>
          </a:p>
          <a:p>
            <a:pPr marL="1543050" lvl="3" indent="-171450">
              <a:buFont typeface="Arial" panose="020B0604020202020204" pitchFamily="34" charset="0"/>
              <a:buChar char="•"/>
            </a:pPr>
            <a:r>
              <a:rPr lang="en-US" sz="1200" b="0" i="0" dirty="0">
                <a:latin typeface="+mn-lt"/>
              </a:rPr>
              <a:t>Definition of idiom: “</a:t>
            </a:r>
            <a:r>
              <a:rPr lang="en-US" b="0" i="0" dirty="0">
                <a:solidFill>
                  <a:srgbClr val="202124"/>
                </a:solidFill>
                <a:effectLst/>
                <a:latin typeface="Roboto" panose="02000000000000000000" pitchFamily="2" charset="0"/>
              </a:rPr>
              <a:t>a group of words </a:t>
            </a:r>
            <a:r>
              <a:rPr lang="en-US" b="0" i="0" u="sng" dirty="0">
                <a:solidFill>
                  <a:srgbClr val="202124"/>
                </a:solidFill>
                <a:effectLst/>
                <a:latin typeface="Roboto" panose="02000000000000000000" pitchFamily="2" charset="0"/>
              </a:rPr>
              <a:t>established by usage</a:t>
            </a:r>
            <a:r>
              <a:rPr lang="en-US" b="0" i="0" dirty="0">
                <a:solidFill>
                  <a:srgbClr val="202124"/>
                </a:solidFill>
                <a:effectLst/>
                <a:latin typeface="Roboto" panose="02000000000000000000" pitchFamily="2" charset="0"/>
              </a:rPr>
              <a:t> as having a meaning not deducible from those of the individual words.”</a:t>
            </a:r>
            <a:endParaRPr lang="en-US" sz="1200" b="0" i="0" dirty="0">
              <a:latin typeface="+mn-lt"/>
            </a:endParaRPr>
          </a:p>
          <a:p>
            <a:pPr marL="1543050" lvl="3" indent="-171450">
              <a:buFont typeface="Arial" panose="020B0604020202020204" pitchFamily="34" charset="0"/>
              <a:buChar char="•"/>
            </a:pPr>
            <a:r>
              <a:rPr lang="en-US" sz="1200" b="0" i="0" dirty="0">
                <a:latin typeface="+mn-lt"/>
              </a:rPr>
              <a:t>The idiom is used to describe a range of things from one extreme to the other, including everything in between.</a:t>
            </a:r>
          </a:p>
          <a:p>
            <a:pPr marL="0" lvl="0" indent="0">
              <a:buFont typeface="Arial" panose="020B0604020202020204" pitchFamily="34" charset="0"/>
              <a:buNone/>
            </a:pPr>
            <a:r>
              <a:rPr lang="en-US" b="1" dirty="0"/>
              <a:t>(Leviticus 13:12-13), </a:t>
            </a:r>
            <a:r>
              <a:rPr lang="en-US" i="1" dirty="0"/>
              <a:t>“And if leprosy breaks out all over the skin, and the leprosy covers all the skin of the one who has the sore, </a:t>
            </a:r>
            <a:r>
              <a:rPr lang="en-US" i="1" u="sng" dirty="0"/>
              <a:t>from his head to his foot</a:t>
            </a:r>
            <a:r>
              <a:rPr lang="en-US" i="1" dirty="0"/>
              <a:t>, wherever the priest looks,</a:t>
            </a:r>
            <a:r>
              <a:rPr lang="en-US" i="1" baseline="30000" dirty="0"/>
              <a:t> 13</a:t>
            </a:r>
            <a:r>
              <a:rPr lang="en-US" i="1" dirty="0"/>
              <a:t> then the priest shall consider; and indeed if the leprosy has covered </a:t>
            </a:r>
            <a:r>
              <a:rPr lang="en-US" i="1" u="sng" dirty="0"/>
              <a:t>all his body</a:t>
            </a:r>
            <a:r>
              <a:rPr lang="en-US" i="1" dirty="0"/>
              <a:t>, he shall pronounce him clean who has the sore. It has all turned white. He is clean.”</a:t>
            </a:r>
          </a:p>
          <a:p>
            <a:pPr marL="0" lvl="0" indent="0">
              <a:buFont typeface="Arial" panose="020B0604020202020204" pitchFamily="34" charset="0"/>
              <a:buNone/>
            </a:pPr>
            <a:r>
              <a:rPr lang="en-US" sz="1200" b="1" i="0" dirty="0">
                <a:latin typeface="+mn-lt"/>
              </a:rPr>
              <a:t>(Numbers 6:4) [Nazarite Vow], </a:t>
            </a:r>
            <a:r>
              <a:rPr lang="en-US" sz="1200" b="0" i="1" dirty="0">
                <a:latin typeface="+mn-lt"/>
              </a:rPr>
              <a:t>“A</a:t>
            </a:r>
            <a:r>
              <a:rPr lang="en-US" i="1" dirty="0"/>
              <a:t>ll the days of his separation he shall eat nothing that is produced by the grapevine, from seed to skin.”</a:t>
            </a:r>
          </a:p>
          <a:p>
            <a:pPr marL="0" lvl="0" indent="0">
              <a:buFont typeface="Arial" panose="020B0604020202020204" pitchFamily="34" charset="0"/>
              <a:buNone/>
            </a:pPr>
            <a:r>
              <a:rPr lang="en-US" sz="1200" b="1" i="0" dirty="0">
                <a:latin typeface="+mn-lt"/>
              </a:rPr>
              <a:t>(2 Samuel 14:25) [The handsomeness of David’s son </a:t>
            </a:r>
            <a:r>
              <a:rPr lang="en-US" sz="1200" b="1" i="0" dirty="0" err="1">
                <a:latin typeface="+mn-lt"/>
              </a:rPr>
              <a:t>Absolom</a:t>
            </a:r>
            <a:r>
              <a:rPr lang="en-US" sz="1200" b="1" i="0" dirty="0">
                <a:latin typeface="+mn-lt"/>
              </a:rPr>
              <a:t>], </a:t>
            </a:r>
            <a:r>
              <a:rPr lang="en-US" sz="1200" b="0" i="1" dirty="0">
                <a:latin typeface="+mn-lt"/>
              </a:rPr>
              <a:t>“</a:t>
            </a:r>
            <a:r>
              <a:rPr lang="en-US" i="1" dirty="0"/>
              <a:t>Now in all Israel there was no one who was praised as much as Absalom for his good looks. From the sole of his foot to the crown of his head there was no blemish in him.”</a:t>
            </a:r>
          </a:p>
          <a:p>
            <a:pPr marL="628650" lvl="1" indent="-171450">
              <a:buFont typeface="Arial" panose="020B0604020202020204" pitchFamily="34" charset="0"/>
              <a:buChar char="•"/>
            </a:pPr>
            <a:r>
              <a:rPr lang="en-US" sz="1200" b="1" i="0" dirty="0">
                <a:latin typeface="+mn-lt"/>
              </a:rPr>
              <a:t>The symbolic nakedness of Babylon, as it would be humiliated and overthrown by God</a:t>
            </a:r>
          </a:p>
          <a:p>
            <a:pPr marL="0" lvl="0" indent="0">
              <a:buFont typeface="Arial" panose="020B0604020202020204" pitchFamily="34" charset="0"/>
              <a:buNone/>
            </a:pPr>
            <a:r>
              <a:rPr lang="en-US" sz="1200" b="1" i="0" dirty="0">
                <a:latin typeface="+mn-lt"/>
              </a:rPr>
              <a:t>(Isaiah 47:1-3), </a:t>
            </a:r>
            <a:r>
              <a:rPr lang="en-US" sz="1200" b="0" i="1" dirty="0">
                <a:latin typeface="+mn-lt"/>
              </a:rPr>
              <a:t>“Come </a:t>
            </a:r>
            <a:r>
              <a:rPr lang="en-US" b="0" i="1" dirty="0"/>
              <a:t>down and sit in the dust, O virgin daughter of Babylon; sit on the ground without a throne, O daughter of the Chaldeans! For you shall no more be called tender and delicate. </a:t>
            </a:r>
            <a:r>
              <a:rPr lang="en-US" b="0" i="1" baseline="30000" dirty="0"/>
              <a:t>2</a:t>
            </a:r>
            <a:r>
              <a:rPr lang="en-US" b="0" i="1" dirty="0"/>
              <a:t> Take the millstones and grind meal. Remove your veil, </a:t>
            </a:r>
            <a:r>
              <a:rPr lang="en-US" b="0" i="1" u="sng" dirty="0"/>
              <a:t>take off the skirt, uncover the thigh</a:t>
            </a:r>
            <a:r>
              <a:rPr lang="en-US" b="0" i="1" dirty="0"/>
              <a:t>, pass through the rivers. </a:t>
            </a:r>
            <a:r>
              <a:rPr lang="en-US" b="0" i="1" baseline="30000" dirty="0"/>
              <a:t>3</a:t>
            </a:r>
            <a:r>
              <a:rPr lang="en-US" b="0" i="1" dirty="0"/>
              <a:t> </a:t>
            </a:r>
            <a:r>
              <a:rPr lang="en-US" b="0" i="1" u="sng" dirty="0"/>
              <a:t>Your nakedness shall be uncovered</a:t>
            </a:r>
            <a:r>
              <a:rPr lang="en-US" b="0" i="1" dirty="0"/>
              <a:t>, yes, </a:t>
            </a:r>
            <a:r>
              <a:rPr lang="en-US" b="0" i="1" u="sng" dirty="0"/>
              <a:t>your shame</a:t>
            </a:r>
            <a:r>
              <a:rPr lang="en-US" b="0" i="1" dirty="0"/>
              <a:t> will be seen; I will take vengeance, and I will not arbitrate with a man.”</a:t>
            </a:r>
          </a:p>
          <a:p>
            <a:pPr marL="1085850" lvl="2" indent="-171450">
              <a:buFont typeface="Arial" panose="020B0604020202020204" pitchFamily="34" charset="0"/>
              <a:buChar char="•"/>
            </a:pPr>
            <a:r>
              <a:rPr lang="en-US" sz="1200" b="0" i="0" dirty="0">
                <a:latin typeface="+mn-lt"/>
              </a:rPr>
              <a:t>In light of this passage, consider the state of undress that accompanies: </a:t>
            </a:r>
            <a:r>
              <a:rPr lang="en-US" sz="1200" b="0" i="0" dirty="0" err="1">
                <a:latin typeface="+mn-lt"/>
              </a:rPr>
              <a:t>typcial</a:t>
            </a:r>
            <a:r>
              <a:rPr lang="en-US" sz="1200" b="0" i="0" dirty="0">
                <a:latin typeface="+mn-lt"/>
              </a:rPr>
              <a:t> cheerleading uniforms, miniskirts, short shorts, slit-skirts, swimsuits, etc.</a:t>
            </a:r>
          </a:p>
          <a:p>
            <a:pPr marL="628650" lvl="1" indent="-171450">
              <a:buFont typeface="Arial" panose="020B0604020202020204" pitchFamily="34" charset="0"/>
              <a:buChar char="•"/>
            </a:pPr>
            <a:r>
              <a:rPr lang="en-US" sz="1200" b="1" i="0" dirty="0">
                <a:latin typeface="+mn-lt"/>
              </a:rPr>
              <a:t>In much the same way, we can look at scripture to see that modesty requires the covering of:</a:t>
            </a:r>
          </a:p>
          <a:p>
            <a:pPr marL="1085850" lvl="2" indent="-171450">
              <a:buFont typeface="Arial" panose="020B0604020202020204" pitchFamily="34" charset="0"/>
              <a:buChar char="•"/>
            </a:pPr>
            <a:r>
              <a:rPr lang="en-US" sz="1200" b="0" i="0" dirty="0">
                <a:latin typeface="+mn-lt"/>
              </a:rPr>
              <a:t>The hips and waist (2 Samuel 10:1-4; Isaiah 20:4)</a:t>
            </a:r>
          </a:p>
          <a:p>
            <a:pPr marL="1085850" lvl="2" indent="-171450">
              <a:buFont typeface="Arial" panose="020B0604020202020204" pitchFamily="34" charset="0"/>
              <a:buChar char="•"/>
            </a:pPr>
            <a:r>
              <a:rPr lang="en-US" sz="1200" b="0" i="0" dirty="0">
                <a:latin typeface="+mn-lt"/>
              </a:rPr>
              <a:t>The Breasts (Proverbs 5:15-20; Ezekiel 16:7-8)</a:t>
            </a:r>
          </a:p>
          <a:p>
            <a:pPr marL="628650" lvl="1" indent="-171450">
              <a:buFont typeface="Arial" panose="020B0604020202020204" pitchFamily="34" charset="0"/>
              <a:buChar char="•"/>
            </a:pPr>
            <a:r>
              <a:rPr lang="en-US" sz="1200" b="1" i="0" dirty="0">
                <a:latin typeface="+mn-lt"/>
              </a:rPr>
              <a:t>In both the Old and New Testaments, nakedness is condemned</a:t>
            </a:r>
          </a:p>
          <a:p>
            <a:pPr marL="628650" lvl="1" indent="-171450">
              <a:buFont typeface="Arial" panose="020B0604020202020204" pitchFamily="34" charset="0"/>
              <a:buChar char="•"/>
            </a:pPr>
            <a:r>
              <a:rPr lang="en-US" sz="1200" b="1" i="0" dirty="0">
                <a:latin typeface="+mn-lt"/>
              </a:rPr>
              <a:t>In both dispensations, modesty is required by God.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918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mn-lt"/>
              </a:rPr>
              <a:t>Conclusion:</a:t>
            </a:r>
          </a:p>
          <a:p>
            <a:pPr marL="171450" indent="-171450">
              <a:buFont typeface="Arial" panose="020B0604020202020204" pitchFamily="34" charset="0"/>
              <a:buChar char="•"/>
            </a:pPr>
            <a:r>
              <a:rPr lang="en-US" sz="1200" b="1" i="0" dirty="0">
                <a:latin typeface="+mn-lt"/>
              </a:rPr>
              <a:t>Two points to consider and remember</a:t>
            </a:r>
          </a:p>
          <a:p>
            <a:pPr marL="628650" lvl="1" indent="-171450">
              <a:buFont typeface="Arial" panose="020B0604020202020204" pitchFamily="34" charset="0"/>
              <a:buChar char="•"/>
            </a:pPr>
            <a:r>
              <a:rPr lang="en-US" sz="1200" b="1" i="0" dirty="0">
                <a:latin typeface="+mn-lt"/>
              </a:rPr>
              <a:t>Sexual desires are to be provoked, and satiated only in the marriage relationship</a:t>
            </a:r>
          </a:p>
          <a:p>
            <a:pPr marL="0" lvl="0" indent="0">
              <a:buFont typeface="Arial" panose="020B0604020202020204" pitchFamily="34" charset="0"/>
              <a:buNone/>
            </a:pPr>
            <a:r>
              <a:rPr lang="en-US" sz="1200" b="1" i="0" dirty="0">
                <a:latin typeface="+mn-lt"/>
              </a:rPr>
              <a:t>(1 Corinthians 7:4-5), </a:t>
            </a:r>
            <a:r>
              <a:rPr lang="en-US" sz="1200" b="1" i="1" dirty="0">
                <a:latin typeface="+mn-lt"/>
              </a:rPr>
              <a:t>“T</a:t>
            </a:r>
            <a:r>
              <a:rPr lang="en-US" i="1" dirty="0"/>
              <a:t>he wife does not have authority over her own body, but the husband does. And likewise the husband does not have authority over his own body, but the wife does.</a:t>
            </a:r>
            <a:r>
              <a:rPr lang="en-US" i="1" baseline="30000" dirty="0"/>
              <a:t> 5</a:t>
            </a:r>
            <a:r>
              <a:rPr lang="en-US" i="1" dirty="0"/>
              <a:t> Do not deprive one another except with consent for a time, that you may give yourselves to fasting and prayer; and come together again so that Satan does not tempt you because of your lack of self-control.”</a:t>
            </a:r>
          </a:p>
          <a:p>
            <a:pPr marL="1085850" lvl="2" indent="-171450">
              <a:buFont typeface="Arial" panose="020B0604020202020204" pitchFamily="34" charset="0"/>
              <a:buChar char="•"/>
            </a:pPr>
            <a:r>
              <a:rPr lang="en-US" sz="1200" i="0" dirty="0">
                <a:latin typeface="+mn-lt"/>
              </a:rPr>
              <a:t>Men, you don’t have the right to parade your nakedness before any woman other than your wife.  She has the authority over your body</a:t>
            </a:r>
          </a:p>
          <a:p>
            <a:pPr marL="1085850" lvl="2" indent="-171450">
              <a:buFont typeface="Arial" panose="020B0604020202020204" pitchFamily="34" charset="0"/>
              <a:buChar char="•"/>
            </a:pPr>
            <a:r>
              <a:rPr lang="en-US" sz="1200" i="0" dirty="0">
                <a:latin typeface="+mn-lt"/>
              </a:rPr>
              <a:t>Women, the same is true.  Save your body for the one who has authority over it.  Do not expose your nakedness to men.  Dress modestly, with shamefacedness and sobriety.</a:t>
            </a:r>
          </a:p>
          <a:p>
            <a:pPr marL="0" lvl="0" indent="0">
              <a:buFont typeface="Arial" panose="020B0604020202020204" pitchFamily="34" charset="0"/>
              <a:buNone/>
            </a:pPr>
            <a:r>
              <a:rPr lang="en-US" sz="1200" b="1" i="0" dirty="0">
                <a:latin typeface="+mn-lt"/>
              </a:rPr>
              <a:t>(Hebrews 13:4), </a:t>
            </a:r>
            <a:r>
              <a:rPr lang="en-US" sz="1200" i="1" dirty="0">
                <a:latin typeface="+mn-lt"/>
              </a:rPr>
              <a:t>“</a:t>
            </a:r>
            <a:r>
              <a:rPr lang="en-US" i="1" dirty="0"/>
              <a:t>Marriage is honorable among all, and the bed undefiled; but fornicators and adulterers God will judge</a:t>
            </a:r>
            <a:r>
              <a:rPr lang="en-US" sz="1200" i="1" dirty="0">
                <a:latin typeface="+mn-lt"/>
              </a:rPr>
              <a:t>.”</a:t>
            </a:r>
          </a:p>
          <a:p>
            <a:pPr marL="628650" lvl="1" indent="-171450">
              <a:buFont typeface="Arial" panose="020B0604020202020204" pitchFamily="34" charset="0"/>
              <a:buChar char="•"/>
            </a:pPr>
            <a:r>
              <a:rPr lang="en-US" sz="1200" b="1" i="0" dirty="0">
                <a:latin typeface="+mn-lt"/>
              </a:rPr>
              <a:t>Our desire should be to stand out as lights in the world, reflecting God in our behavior</a:t>
            </a:r>
          </a:p>
          <a:p>
            <a:pPr marL="0" lvl="0" indent="0">
              <a:buFont typeface="Arial" panose="020B0604020202020204" pitchFamily="34" charset="0"/>
              <a:buNone/>
            </a:pPr>
            <a:r>
              <a:rPr lang="en-US" sz="1200" b="1" i="0" dirty="0">
                <a:latin typeface="+mn-lt"/>
              </a:rPr>
              <a:t>(</a:t>
            </a:r>
            <a:r>
              <a:rPr lang="en-US" b="1" i="0" dirty="0"/>
              <a:t>Matthew 5:14-16), </a:t>
            </a:r>
            <a:r>
              <a:rPr lang="en-US" i="1" dirty="0"/>
              <a:t>“You are the light of the world. A city that is set on a hill cannot be hidden.</a:t>
            </a:r>
            <a:r>
              <a:rPr lang="en-US" i="1" baseline="30000" dirty="0"/>
              <a:t> 15</a:t>
            </a:r>
            <a:r>
              <a:rPr lang="en-US" i="1" dirty="0"/>
              <a:t> Nor do they light a lamp and put it under a basket, but on a lampstand, and it gives light to all who are in the house.</a:t>
            </a:r>
            <a:r>
              <a:rPr lang="en-US" i="1" baseline="30000" dirty="0"/>
              <a:t> 16</a:t>
            </a:r>
            <a:r>
              <a:rPr lang="en-US" i="1" dirty="0"/>
              <a:t> Let your light so shine before men, that they may see your good works and glorify your Father in heaven.”</a:t>
            </a:r>
          </a:p>
          <a:p>
            <a:pPr marL="171450" lvl="0" indent="-171450">
              <a:buFont typeface="Arial" panose="020B0604020202020204" pitchFamily="34" charset="0"/>
              <a:buChar char="•"/>
            </a:pPr>
            <a:r>
              <a:rPr lang="en-US" sz="1200" b="1" i="0" dirty="0">
                <a:latin typeface="+mn-lt"/>
              </a:rPr>
              <a:t>God’s teaching on modest dress is clear and plain</a:t>
            </a:r>
          </a:p>
          <a:p>
            <a:pPr marL="628650" lvl="1" indent="-171450">
              <a:buFont typeface="Arial" panose="020B0604020202020204" pitchFamily="34" charset="0"/>
              <a:buChar char="•"/>
            </a:pPr>
            <a:r>
              <a:rPr lang="en-US" sz="1200" i="0" dirty="0">
                <a:latin typeface="+mn-lt"/>
              </a:rPr>
              <a:t>It is not subjective, and left to the judgment of men</a:t>
            </a:r>
          </a:p>
          <a:p>
            <a:pPr marL="628650" lvl="1" indent="-171450">
              <a:buFont typeface="Arial" panose="020B0604020202020204" pitchFamily="34" charset="0"/>
              <a:buChar char="•"/>
            </a:pPr>
            <a:r>
              <a:rPr lang="en-US" sz="1200" i="0" dirty="0">
                <a:latin typeface="+mn-lt"/>
              </a:rPr>
              <a:t>Nakedness is shameful.  Dress in such a way that blushing is not needed or appropriate.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0D12FA-4F52-4D2E-9A83-4584E65DF2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26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D932-5E49-463B-AD4D-8BB76194A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B14143-3021-4188-9F82-94ECD6752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FF89CF-8D86-4238-B65F-B392990C2671}"/>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03852BE4-2266-45C0-9049-998804A54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89FFA-FA55-4BD4-8685-B98E0740A706}"/>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211256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D21A-F506-41AE-AB93-FC3C0EB90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2E1E67-9CD4-4757-AE17-42B2C72C0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561D2-E5D5-4803-B47B-CA7EB7B999F1}"/>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838E47D8-C995-4F69-B132-98C222EF0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45B55-DCF7-4D45-AE4B-33627D811C86}"/>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319907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6796E-B8DE-4F59-A6E4-779A5F8925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211081-38EB-465B-89BC-A16EB7A7D7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666F9C-FDA2-45BA-A70E-82C181DFB4C0}"/>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C9587993-E2A4-4698-8746-5C68D0B473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420BD-C9D5-41C3-AF4F-C3E2A2D046FC}"/>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246060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D2ADE-DC46-449A-9A5E-A71C8ACDC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FD8B27-21C4-4AAE-9317-8392748F31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CF516E-1AAA-42C3-95BE-8093DDCD341E}"/>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CA55B432-A280-4547-8AC1-20416AA5E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FCE12-B07B-4369-82DA-CE064616BA65}"/>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338803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067B0-7497-490A-86F6-E6A8CAFE70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5FFE8F-FD6C-43EF-8528-46D65C1C08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0B03FE-E783-4E99-88AC-AA55765250DE}"/>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D9523F36-7ECC-48DD-8FBD-9BAAF17D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306A4-EE85-476E-9123-B2BE7583D33E}"/>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17831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EFF6-966D-4256-9F25-3FF76E0B0C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ACFE46-82C9-47C5-8042-B1DD93F744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093AAD-B0FC-47EF-8382-0BA596A3BA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182405-6E84-47D7-9FF6-AACEF5568334}"/>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6" name="Footer Placeholder 5">
            <a:extLst>
              <a:ext uri="{FF2B5EF4-FFF2-40B4-BE49-F238E27FC236}">
                <a16:creationId xmlns:a16="http://schemas.microsoft.com/office/drawing/2014/main" id="{7ACDACB4-4B7F-40C4-94B5-A9D881A7A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6FBA8-91DD-4AFD-9E36-2BA7A871B875}"/>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320632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768C9-A896-4F72-9F78-88BB50823A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7D5997-DCAD-47AC-A634-DD06E083B5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8F0CF2-7004-427C-BE05-06AE2F4DE2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9ED9F2-83D1-44A5-8223-B0E645CA0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3B457-2604-4390-8366-F06ED24669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54C87E-B198-4E66-8AC8-EAAD23720196}"/>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8" name="Footer Placeholder 7">
            <a:extLst>
              <a:ext uri="{FF2B5EF4-FFF2-40B4-BE49-F238E27FC236}">
                <a16:creationId xmlns:a16="http://schemas.microsoft.com/office/drawing/2014/main" id="{DD524D8D-7A94-4FE0-A4E1-AAC4A4D8BE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DAA267-E30F-4EC2-AECE-68C599A57B1D}"/>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224051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F1B8-9195-4D32-AFCC-00D29046C3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A454D3-D99F-47E0-B10F-F1A749F69C40}"/>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4" name="Footer Placeholder 3">
            <a:extLst>
              <a:ext uri="{FF2B5EF4-FFF2-40B4-BE49-F238E27FC236}">
                <a16:creationId xmlns:a16="http://schemas.microsoft.com/office/drawing/2014/main" id="{7DABB385-D5D5-4200-AA55-31BC7FE1D8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8760F5-606E-4D3C-AA69-AE113D5ADF0D}"/>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358479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FD3E47-81EF-4445-973A-18E44C406816}"/>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3" name="Footer Placeholder 2">
            <a:extLst>
              <a:ext uri="{FF2B5EF4-FFF2-40B4-BE49-F238E27FC236}">
                <a16:creationId xmlns:a16="http://schemas.microsoft.com/office/drawing/2014/main" id="{82B91019-3195-4EA3-B972-A10A3E970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016F4D-C25F-4FEC-B2D6-F5D1BFEC02CD}"/>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280934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72CB-7AD2-4107-89ED-EF7D2A79D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A78710-3862-4395-B014-BDBAF62E2B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76FB12-5E13-4B70-9B9E-67CD3A010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256D27-BA7A-4E29-A43C-1E076A280FAD}"/>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6" name="Footer Placeholder 5">
            <a:extLst>
              <a:ext uri="{FF2B5EF4-FFF2-40B4-BE49-F238E27FC236}">
                <a16:creationId xmlns:a16="http://schemas.microsoft.com/office/drawing/2014/main" id="{0F2C4BB6-A055-4CC0-ABC4-430740E18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9E092-3DB0-41EF-9116-4BE4B04611F0}"/>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121835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AD85C-181F-497D-AE05-D366CFBC2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47C181-CB63-45CF-B139-1AFB191788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E4B095-024B-4198-8B75-9939B18CA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57066E-AE80-487E-88D4-A988FCAC3678}"/>
              </a:ext>
            </a:extLst>
          </p:cNvPr>
          <p:cNvSpPr>
            <a:spLocks noGrp="1"/>
          </p:cNvSpPr>
          <p:nvPr>
            <p:ph type="dt" sz="half" idx="10"/>
          </p:nvPr>
        </p:nvSpPr>
        <p:spPr/>
        <p:txBody>
          <a:bodyPr/>
          <a:lstStyle/>
          <a:p>
            <a:fld id="{4A9ACE54-C4F3-4851-8AD5-33958DFDDE34}" type="datetimeFigureOut">
              <a:rPr lang="en-US" smtClean="0"/>
              <a:t>10/28/2021</a:t>
            </a:fld>
            <a:endParaRPr lang="en-US"/>
          </a:p>
        </p:txBody>
      </p:sp>
      <p:sp>
        <p:nvSpPr>
          <p:cNvPr id="6" name="Footer Placeholder 5">
            <a:extLst>
              <a:ext uri="{FF2B5EF4-FFF2-40B4-BE49-F238E27FC236}">
                <a16:creationId xmlns:a16="http://schemas.microsoft.com/office/drawing/2014/main" id="{9351D47F-14BD-49D8-B4D6-055D870233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3C88F-7AD4-4077-9EC8-7A6FE3750525}"/>
              </a:ext>
            </a:extLst>
          </p:cNvPr>
          <p:cNvSpPr>
            <a:spLocks noGrp="1"/>
          </p:cNvSpPr>
          <p:nvPr>
            <p:ph type="sldNum" sz="quarter" idx="12"/>
          </p:nvPr>
        </p:nvSpPr>
        <p:spPr/>
        <p:txBody>
          <a:bodyPr/>
          <a:lstStyle/>
          <a:p>
            <a:fld id="{2B5B1187-2F2B-43E4-9A92-F0F7AE4835A5}" type="slidenum">
              <a:rPr lang="en-US" smtClean="0"/>
              <a:t>‹#›</a:t>
            </a:fld>
            <a:endParaRPr lang="en-US"/>
          </a:p>
        </p:txBody>
      </p:sp>
    </p:spTree>
    <p:extLst>
      <p:ext uri="{BB962C8B-B14F-4D97-AF65-F5344CB8AC3E}">
        <p14:creationId xmlns:p14="http://schemas.microsoft.com/office/powerpoint/2010/main" val="2785291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27801E-6C49-431E-AB2D-4BCCA9BE2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07F058-ABCA-433B-9015-55D6B6C677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55866-EB5E-4A08-B123-D33C77420F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ACE54-C4F3-4851-8AD5-33958DFDDE34}" type="datetimeFigureOut">
              <a:rPr lang="en-US" smtClean="0"/>
              <a:t>10/28/2021</a:t>
            </a:fld>
            <a:endParaRPr lang="en-US"/>
          </a:p>
        </p:txBody>
      </p:sp>
      <p:sp>
        <p:nvSpPr>
          <p:cNvPr id="5" name="Footer Placeholder 4">
            <a:extLst>
              <a:ext uri="{FF2B5EF4-FFF2-40B4-BE49-F238E27FC236}">
                <a16:creationId xmlns:a16="http://schemas.microsoft.com/office/drawing/2014/main" id="{247D9C95-920B-4E21-97CB-05FCA930F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BD931E-74B7-400D-A1F1-B28AF91119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B1187-2F2B-43E4-9A92-F0F7AE4835A5}" type="slidenum">
              <a:rPr lang="en-US" smtClean="0"/>
              <a:t>‹#›</a:t>
            </a:fld>
            <a:endParaRPr lang="en-US"/>
          </a:p>
        </p:txBody>
      </p:sp>
    </p:spTree>
    <p:extLst>
      <p:ext uri="{BB962C8B-B14F-4D97-AF65-F5344CB8AC3E}">
        <p14:creationId xmlns:p14="http://schemas.microsoft.com/office/powerpoint/2010/main" val="80997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A6CD-7C32-4587-AED1-9086C9D03A4B}"/>
              </a:ext>
            </a:extLst>
          </p:cNvPr>
          <p:cNvSpPr>
            <a:spLocks noGrp="1"/>
          </p:cNvSpPr>
          <p:nvPr>
            <p:ph type="ctrTitle"/>
          </p:nvPr>
        </p:nvSpPr>
        <p:spPr>
          <a:xfrm>
            <a:off x="1057464" y="693145"/>
            <a:ext cx="4572000" cy="1042340"/>
          </a:xfrm>
        </p:spPr>
        <p:txBody>
          <a:bodyPr anchor="t">
            <a:noAutofit/>
          </a:bodyPr>
          <a:lstStyle/>
          <a:p>
            <a:pPr algn="l"/>
            <a:r>
              <a:rPr lang="en-US" sz="4800" dirty="0">
                <a:solidFill>
                  <a:schemeClr val="bg1"/>
                </a:solidFill>
                <a:latin typeface="Microsoft JhengHei Light" panose="020B0304030504040204" pitchFamily="34" charset="-120"/>
                <a:ea typeface="Microsoft JhengHei Light" panose="020B0304030504040204" pitchFamily="34" charset="-120"/>
              </a:rPr>
              <a:t>a primer on</a:t>
            </a:r>
          </a:p>
        </p:txBody>
      </p:sp>
      <p:sp>
        <p:nvSpPr>
          <p:cNvPr id="3" name="Subtitle 2">
            <a:extLst>
              <a:ext uri="{FF2B5EF4-FFF2-40B4-BE49-F238E27FC236}">
                <a16:creationId xmlns:a16="http://schemas.microsoft.com/office/drawing/2014/main" id="{F9B9F683-7EB2-4B2D-B84E-C732B7AD6109}"/>
              </a:ext>
            </a:extLst>
          </p:cNvPr>
          <p:cNvSpPr>
            <a:spLocks noGrp="1"/>
          </p:cNvSpPr>
          <p:nvPr>
            <p:ph type="subTitle" idx="1"/>
          </p:nvPr>
        </p:nvSpPr>
        <p:spPr>
          <a:xfrm>
            <a:off x="1524000" y="1959429"/>
            <a:ext cx="9144000" cy="2374004"/>
          </a:xfrm>
        </p:spPr>
        <p:txBody>
          <a:bodyPr>
            <a:normAutofit/>
          </a:bodyPr>
          <a:lstStyle/>
          <a:p>
            <a:r>
              <a:rPr lang="en-US" sz="13000" dirty="0">
                <a:solidFill>
                  <a:schemeClr val="bg1"/>
                </a:solidFill>
                <a:latin typeface="Satisfy" panose="02000000000000000000" pitchFamily="2" charset="0"/>
              </a:rPr>
              <a:t>Modesty</a:t>
            </a:r>
          </a:p>
        </p:txBody>
      </p:sp>
      <p:sp>
        <p:nvSpPr>
          <p:cNvPr id="4" name="TextBox 3">
            <a:extLst>
              <a:ext uri="{FF2B5EF4-FFF2-40B4-BE49-F238E27FC236}">
                <a16:creationId xmlns:a16="http://schemas.microsoft.com/office/drawing/2014/main" id="{4D7B7074-1D75-4B3A-A10A-AB9A2F3F19DE}"/>
              </a:ext>
            </a:extLst>
          </p:cNvPr>
          <p:cNvSpPr txBox="1"/>
          <p:nvPr/>
        </p:nvSpPr>
        <p:spPr>
          <a:xfrm>
            <a:off x="558282" y="4225863"/>
            <a:ext cx="11075436" cy="1815882"/>
          </a:xfrm>
          <a:prstGeom prst="rect">
            <a:avLst/>
          </a:prstGeom>
          <a:noFill/>
        </p:spPr>
        <p:txBody>
          <a:bodyPr wrap="square" rtlCol="0">
            <a:spAutoFit/>
          </a:bodyPr>
          <a:lstStyle/>
          <a:p>
            <a:pPr algn="ctr"/>
            <a:r>
              <a:rPr lang="en-US" sz="4000" dirty="0">
                <a:solidFill>
                  <a:schemeClr val="bg1"/>
                </a:solidFill>
              </a:rPr>
              <a:t>“that women adorn themselves in modest apparel, with shamefacedness and sobriety”</a:t>
            </a:r>
          </a:p>
          <a:p>
            <a:pPr algn="r"/>
            <a:r>
              <a:rPr lang="en-US" sz="3200" dirty="0">
                <a:solidFill>
                  <a:schemeClr val="bg1"/>
                </a:solidFill>
              </a:rPr>
              <a:t>(1 Timothy 2:9, KJV)</a:t>
            </a:r>
          </a:p>
        </p:txBody>
      </p:sp>
    </p:spTree>
    <p:extLst>
      <p:ext uri="{BB962C8B-B14F-4D97-AF65-F5344CB8AC3E}">
        <p14:creationId xmlns:p14="http://schemas.microsoft.com/office/powerpoint/2010/main" val="3811676372"/>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A6CD-7C32-4587-AED1-9086C9D03A4B}"/>
              </a:ext>
            </a:extLst>
          </p:cNvPr>
          <p:cNvSpPr>
            <a:spLocks noGrp="1"/>
          </p:cNvSpPr>
          <p:nvPr>
            <p:ph type="ctrTitle"/>
          </p:nvPr>
        </p:nvSpPr>
        <p:spPr>
          <a:xfrm>
            <a:off x="458755" y="305042"/>
            <a:ext cx="4572000" cy="1042340"/>
          </a:xfrm>
        </p:spPr>
        <p:txBody>
          <a:bodyPr anchor="t">
            <a:noAutofit/>
          </a:bodyPr>
          <a:lstStyle/>
          <a:p>
            <a:pPr algn="l"/>
            <a:r>
              <a:rPr lang="en-US" sz="4800" dirty="0">
                <a:solidFill>
                  <a:schemeClr val="bg1"/>
                </a:solidFill>
                <a:latin typeface="Microsoft JhengHei Light" panose="020B0304030504040204" pitchFamily="34" charset="-120"/>
                <a:ea typeface="Microsoft JhengHei Light" panose="020B0304030504040204" pitchFamily="34" charset="-120"/>
              </a:rPr>
              <a:t>Defining Terms:</a:t>
            </a:r>
          </a:p>
        </p:txBody>
      </p:sp>
      <p:sp>
        <p:nvSpPr>
          <p:cNvPr id="3" name="Subtitle 2">
            <a:extLst>
              <a:ext uri="{FF2B5EF4-FFF2-40B4-BE49-F238E27FC236}">
                <a16:creationId xmlns:a16="http://schemas.microsoft.com/office/drawing/2014/main" id="{F9B9F683-7EB2-4B2D-B84E-C732B7AD6109}"/>
              </a:ext>
            </a:extLst>
          </p:cNvPr>
          <p:cNvSpPr>
            <a:spLocks noGrp="1"/>
          </p:cNvSpPr>
          <p:nvPr>
            <p:ph type="subTitle" idx="1"/>
          </p:nvPr>
        </p:nvSpPr>
        <p:spPr>
          <a:xfrm>
            <a:off x="702906" y="1828800"/>
            <a:ext cx="3506755" cy="4422710"/>
          </a:xfrm>
        </p:spPr>
        <p:txBody>
          <a:bodyPr>
            <a:normAutofit/>
          </a:bodyPr>
          <a:lstStyle/>
          <a:p>
            <a:pPr algn="l"/>
            <a:r>
              <a:rPr lang="en-US" sz="5400" dirty="0">
                <a:solidFill>
                  <a:schemeClr val="bg1"/>
                </a:solidFill>
                <a:latin typeface="Satisfy" panose="02000000000000000000" pitchFamily="2" charset="0"/>
              </a:rPr>
              <a:t>Modest</a:t>
            </a:r>
          </a:p>
          <a:p>
            <a:pPr algn="l"/>
            <a:endParaRPr lang="en-US" sz="5400" dirty="0">
              <a:solidFill>
                <a:schemeClr val="bg1"/>
              </a:solidFill>
              <a:latin typeface="Satisfy" panose="02000000000000000000" pitchFamily="2" charset="0"/>
            </a:endParaRPr>
          </a:p>
          <a:p>
            <a:pPr algn="l"/>
            <a:r>
              <a:rPr lang="en-US" sz="5400" dirty="0">
                <a:solidFill>
                  <a:schemeClr val="bg1"/>
                </a:solidFill>
                <a:latin typeface="Satisfy" panose="02000000000000000000" pitchFamily="2" charset="0"/>
              </a:rPr>
              <a:t>Propriety</a:t>
            </a:r>
          </a:p>
          <a:p>
            <a:pPr algn="l"/>
            <a:endParaRPr lang="en-US" sz="5400" dirty="0">
              <a:solidFill>
                <a:schemeClr val="bg1"/>
              </a:solidFill>
              <a:latin typeface="Satisfy" panose="02000000000000000000" pitchFamily="2" charset="0"/>
            </a:endParaRPr>
          </a:p>
          <a:p>
            <a:pPr algn="l"/>
            <a:r>
              <a:rPr lang="en-US" sz="5400" dirty="0">
                <a:solidFill>
                  <a:schemeClr val="bg1"/>
                </a:solidFill>
                <a:latin typeface="Satisfy" panose="02000000000000000000" pitchFamily="2" charset="0"/>
              </a:rPr>
              <a:t>Moderation</a:t>
            </a:r>
          </a:p>
        </p:txBody>
      </p:sp>
      <p:sp>
        <p:nvSpPr>
          <p:cNvPr id="4" name="TextBox 3">
            <a:extLst>
              <a:ext uri="{FF2B5EF4-FFF2-40B4-BE49-F238E27FC236}">
                <a16:creationId xmlns:a16="http://schemas.microsoft.com/office/drawing/2014/main" id="{4D7B7074-1D75-4B3A-A10A-AB9A2F3F19DE}"/>
              </a:ext>
            </a:extLst>
          </p:cNvPr>
          <p:cNvSpPr txBox="1"/>
          <p:nvPr/>
        </p:nvSpPr>
        <p:spPr>
          <a:xfrm>
            <a:off x="4065037" y="1347382"/>
            <a:ext cx="7424057" cy="489364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a:t>
            </a:r>
            <a:r>
              <a:rPr kumimoji="0" lang="en-US" sz="4000" b="0" i="0" u="none" strike="noStrike" kern="1200" cap="none" spc="0" normalizeH="0" baseline="0" noProof="0" dirty="0" err="1">
                <a:ln>
                  <a:noFill/>
                </a:ln>
                <a:solidFill>
                  <a:srgbClr val="FFFF00"/>
                </a:solidFill>
                <a:effectLst/>
                <a:uLnTx/>
                <a:uFillTx/>
                <a:latin typeface="Calibri" panose="020F0502020204030204"/>
                <a:ea typeface="+mn-ea"/>
                <a:cs typeface="+mn-cs"/>
              </a:rPr>
              <a:t>kosmios</a:t>
            </a: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 orderly, decorous. That which is well arranged, seemly, modest</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dirty="0">
              <a:solidFill>
                <a:prstClr val="white"/>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a:t>
            </a:r>
            <a:r>
              <a:rPr kumimoji="0" lang="en-US" sz="4000" b="0" i="0" u="none" strike="noStrike" kern="1200" cap="none" spc="0" normalizeH="0" baseline="0" noProof="0" dirty="0" err="1">
                <a:ln>
                  <a:noFill/>
                </a:ln>
                <a:solidFill>
                  <a:srgbClr val="FFFF00"/>
                </a:solidFill>
                <a:effectLst/>
                <a:uLnTx/>
                <a:uFillTx/>
                <a:latin typeface="Calibri" panose="020F0502020204030204"/>
                <a:ea typeface="+mn-ea"/>
                <a:cs typeface="+mn-cs"/>
              </a:rPr>
              <a:t>aidos</a:t>
            </a: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 a sense of shame, bashfulness, “downcast eyes”</a:t>
            </a:r>
          </a:p>
          <a:p>
            <a:pPr marL="0" marR="0" lvl="0" indent="0" defTabSz="914400" rtl="0" eaLnBrk="1" fontAlgn="auto" latinLnBrk="0" hangingPunct="1">
              <a:lnSpc>
                <a:spcPct val="100000"/>
              </a:lnSpc>
              <a:spcBef>
                <a:spcPts val="0"/>
              </a:spcBef>
              <a:spcAft>
                <a:spcPts val="0"/>
              </a:spcAft>
              <a:buClrTx/>
              <a:buSzTx/>
              <a:buFontTx/>
              <a:buNone/>
              <a:tabLst/>
              <a:defRPr/>
            </a:pPr>
            <a:endParaRPr lang="en-US" sz="1600" dirty="0">
              <a:solidFill>
                <a:prstClr val="white"/>
              </a:solidFill>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a:t>
            </a:r>
            <a:r>
              <a:rPr kumimoji="0" lang="en-US" sz="4000" b="0" i="0" u="none" strike="noStrike" kern="1200" cap="none" spc="0" normalizeH="0" baseline="0" noProof="0" dirty="0" err="1">
                <a:ln>
                  <a:noFill/>
                </a:ln>
                <a:solidFill>
                  <a:srgbClr val="FFFF00"/>
                </a:solidFill>
                <a:effectLst/>
                <a:uLnTx/>
                <a:uFillTx/>
                <a:latin typeface="Calibri" panose="020F0502020204030204"/>
                <a:ea typeface="+mn-ea"/>
                <a:cs typeface="+mn-cs"/>
              </a:rPr>
              <a:t>sophrosune</a:t>
            </a:r>
            <a:r>
              <a:rPr kumimoji="0" lang="en-US" sz="4000" b="0"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 good judgment, moderation, self-control</a:t>
            </a:r>
          </a:p>
        </p:txBody>
      </p:sp>
    </p:spTree>
    <p:extLst>
      <p:ext uri="{BB962C8B-B14F-4D97-AF65-F5344CB8AC3E}">
        <p14:creationId xmlns:p14="http://schemas.microsoft.com/office/powerpoint/2010/main" val="30617623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500"/>
                                        <p:tgtEl>
                                          <p:spTgt spid="4">
                                            <p:txEl>
                                              <p:pRg st="2" end="2"/>
                                            </p:txEl>
                                          </p:spTgt>
                                        </p:tgtEl>
                                      </p:cBhvr>
                                    </p:animEffect>
                                    <p:anim calcmode="lin" valueType="num">
                                      <p:cBhvr>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anim calcmode="lin" valueType="num">
                                      <p:cBhvr>
                                        <p:cTn id="2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7B7074-1D75-4B3A-A10A-AB9A2F3F19DE}"/>
              </a:ext>
            </a:extLst>
          </p:cNvPr>
          <p:cNvSpPr txBox="1"/>
          <p:nvPr/>
        </p:nvSpPr>
        <p:spPr>
          <a:xfrm>
            <a:off x="634481" y="265034"/>
            <a:ext cx="10898155" cy="6247864"/>
          </a:xfrm>
          <a:prstGeom prst="rect">
            <a:avLst/>
          </a:prstGeom>
          <a:noFill/>
        </p:spPr>
        <p:txBody>
          <a:bodyPr wrap="square" rtlCol="0">
            <a:spAutoFit/>
          </a:bodyPr>
          <a:lstStyle/>
          <a:p>
            <a:pPr marR="0" lvl="0" indent="57785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Calibri" panose="020F0502020204030204"/>
                <a:ea typeface="+mn-ea"/>
                <a:cs typeface="+mn-cs"/>
              </a:rPr>
              <a:t>They no longer needed the former splendor of outward adornment, because [they were] clothed with the beauty and simplicity of Christ-like character. They exchanged the temples, theaters, and festivals of paganism for their home, labored with their hands, cared for their husbands and children, graciously dispensed Christian hospitality, nourished their spiritual life in the worship, service and sacraments of the church, and in loving ministries to the sick.  </a:t>
            </a:r>
            <a:r>
              <a:rPr lang="en-US" sz="2800" dirty="0">
                <a:solidFill>
                  <a:srgbClr val="FFFF00"/>
                </a:solidFill>
                <a:latin typeface="Calibri" panose="020F0502020204030204"/>
              </a:rPr>
              <a:t>(cont.)</a:t>
            </a:r>
            <a:endParaRPr kumimoji="0" lang="en-US" sz="28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765070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7B7074-1D75-4B3A-A10A-AB9A2F3F19DE}"/>
              </a:ext>
            </a:extLst>
          </p:cNvPr>
          <p:cNvSpPr txBox="1"/>
          <p:nvPr/>
        </p:nvSpPr>
        <p:spPr>
          <a:xfrm>
            <a:off x="634481" y="265034"/>
            <a:ext cx="10898155" cy="594008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…Their modesty and simplicity were a rebuke to and reaction from the shameless extravagances and immoralities of heathenism. That they were among the most conspicuous examples of the transforming power of Christianity is manifest from the admiration and astonishment of the pagan </a:t>
            </a:r>
            <a:r>
              <a:rPr kumimoji="0" lang="en-US" sz="4000" b="0" i="0" u="none" strike="noStrike" kern="1200" cap="none" spc="0" normalizeH="0" baseline="0" noProof="0" dirty="0" err="1">
                <a:ln>
                  <a:noFill/>
                </a:ln>
                <a:solidFill>
                  <a:prstClr val="white"/>
                </a:solidFill>
                <a:effectLst/>
                <a:uLnTx/>
                <a:uFillTx/>
                <a:latin typeface="Calibri" panose="020F0502020204030204"/>
                <a:ea typeface="+mn-ea"/>
                <a:cs typeface="+mn-cs"/>
              </a:rPr>
              <a:t>Libanius</a:t>
            </a:r>
            <a: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t> who exclaimed, “What women these Christians have!”</a:t>
            </a:r>
          </a:p>
          <a:p>
            <a:pPr marL="0" marR="0" lvl="0" indent="577850" algn="l" defTabSz="914400" rtl="0" eaLnBrk="1" fontAlgn="auto" latinLnBrk="0" hangingPunct="1">
              <a:lnSpc>
                <a:spcPct val="100000"/>
              </a:lnSpc>
              <a:spcBef>
                <a:spcPts val="0"/>
              </a:spcBef>
              <a:spcAft>
                <a:spcPts val="0"/>
              </a:spcAft>
              <a:buClrTx/>
              <a:buSzTx/>
              <a:buFontTx/>
              <a:buNone/>
              <a:tabLst/>
              <a:defRPr/>
            </a:pPr>
            <a:endParaRPr lang="en-US" sz="2000" dirty="0">
              <a:solidFill>
                <a:prstClr val="white"/>
              </a:solidFill>
              <a:latin typeface="Calibri" panose="020F0502020204030204"/>
            </a:endParaRPr>
          </a:p>
          <a:p>
            <a:pPr marL="0" marR="0" lvl="0" indent="57785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panose="020F0502020204030204"/>
                <a:ea typeface="+mn-ea"/>
                <a:cs typeface="+mn-cs"/>
              </a:rPr>
              <a:t>                                                                                        (ISBE, 1915 edition)</a:t>
            </a:r>
          </a:p>
        </p:txBody>
      </p:sp>
    </p:spTree>
    <p:extLst>
      <p:ext uri="{BB962C8B-B14F-4D97-AF65-F5344CB8AC3E}">
        <p14:creationId xmlns:p14="http://schemas.microsoft.com/office/powerpoint/2010/main" val="20020890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9F683-7EB2-4B2D-B84E-C732B7AD6109}"/>
              </a:ext>
            </a:extLst>
          </p:cNvPr>
          <p:cNvSpPr>
            <a:spLocks noGrp="1"/>
          </p:cNvSpPr>
          <p:nvPr>
            <p:ph type="subTitle" idx="1"/>
          </p:nvPr>
        </p:nvSpPr>
        <p:spPr>
          <a:xfrm>
            <a:off x="558282" y="395660"/>
            <a:ext cx="10930812" cy="951722"/>
          </a:xfrm>
        </p:spPr>
        <p:txBody>
          <a:bodyPr>
            <a:normAutofit/>
          </a:bodyPr>
          <a:lstStyle/>
          <a:p>
            <a:r>
              <a:rPr lang="en-US" sz="5400" dirty="0">
                <a:solidFill>
                  <a:schemeClr val="bg1"/>
                </a:solidFill>
                <a:latin typeface="Satisfy" panose="02000000000000000000" pitchFamily="2" charset="0"/>
              </a:rPr>
              <a:t>Modesty Principles</a:t>
            </a:r>
          </a:p>
        </p:txBody>
      </p:sp>
      <p:sp>
        <p:nvSpPr>
          <p:cNvPr id="4" name="TextBox 3">
            <a:extLst>
              <a:ext uri="{FF2B5EF4-FFF2-40B4-BE49-F238E27FC236}">
                <a16:creationId xmlns:a16="http://schemas.microsoft.com/office/drawing/2014/main" id="{4D7B7074-1D75-4B3A-A10A-AB9A2F3F19DE}"/>
              </a:ext>
            </a:extLst>
          </p:cNvPr>
          <p:cNvSpPr txBox="1"/>
          <p:nvPr/>
        </p:nvSpPr>
        <p:spPr>
          <a:xfrm>
            <a:off x="558283" y="1533992"/>
            <a:ext cx="10930812" cy="4585871"/>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1" i="0" u="none" strike="noStrike" kern="1200" cap="none" spc="0" normalizeH="0" baseline="0" noProof="0" dirty="0">
                <a:ln>
                  <a:noFill/>
                </a:ln>
                <a:solidFill>
                  <a:schemeClr val="bg1"/>
                </a:solidFill>
                <a:effectLst/>
                <a:uLnTx/>
                <a:uFillTx/>
                <a:latin typeface="Calibri" panose="020F0502020204030204"/>
                <a:ea typeface="+mn-ea"/>
                <a:cs typeface="+mn-cs"/>
              </a:rPr>
              <a:t>The effect of immodest dress upon the ma</a:t>
            </a:r>
            <a:r>
              <a:rPr kumimoji="0" lang="en-US" sz="4000" b="1" i="0" u="none" strike="noStrike" kern="1200" cap="none" spc="0" normalizeH="0" baseline="0" noProof="0" dirty="0">
                <a:ln>
                  <a:noFill/>
                </a:ln>
                <a:solidFill>
                  <a:schemeClr val="bg1"/>
                </a:solidFill>
                <a:effectLst/>
                <a:uLnTx/>
                <a:uFillTx/>
                <a:latin typeface="Calibri" panose="020F0502020204030204"/>
                <a:ea typeface="+mn-ea"/>
                <a:cs typeface="+mn-cs"/>
              </a:rPr>
              <a:t>n</a:t>
            </a:r>
          </a:p>
          <a:p>
            <a:pPr marL="801688" lvl="1"/>
            <a:r>
              <a:rPr lang="en-US" sz="4000" dirty="0">
                <a:solidFill>
                  <a:srgbClr val="FFFF00"/>
                </a:solidFill>
                <a:latin typeface="Calibri" panose="020F0502020204030204"/>
              </a:rPr>
              <a:t>Proverbs 7:6-10; 2 Samuel 11:2; Mark 6:22</a:t>
            </a:r>
          </a:p>
          <a:p>
            <a:pPr marL="571500" indent="-571500">
              <a:buFont typeface="Arial" panose="020B0604020202020204" pitchFamily="34" charset="0"/>
              <a:buChar char="•"/>
            </a:pPr>
            <a:r>
              <a:rPr kumimoji="0" lang="en-US" sz="4400" b="1" i="0" u="none" strike="noStrike" kern="1200" cap="none" spc="0" normalizeH="0" baseline="0" noProof="0" dirty="0">
                <a:ln>
                  <a:noFill/>
                </a:ln>
                <a:solidFill>
                  <a:schemeClr val="bg1"/>
                </a:solidFill>
                <a:effectLst/>
                <a:uLnTx/>
                <a:uFillTx/>
                <a:latin typeface="Calibri" panose="020F0502020204030204"/>
                <a:ea typeface="+mn-ea"/>
                <a:cs typeface="+mn-cs"/>
              </a:rPr>
              <a:t>Men are required</a:t>
            </a:r>
            <a:r>
              <a:rPr kumimoji="0" lang="en-US" sz="4400" b="1" i="0" u="none" strike="noStrike" kern="1200" cap="none" spc="0" normalizeH="0" noProof="0" dirty="0">
                <a:ln>
                  <a:noFill/>
                </a:ln>
                <a:solidFill>
                  <a:schemeClr val="bg1"/>
                </a:solidFill>
                <a:effectLst/>
                <a:uLnTx/>
                <a:uFillTx/>
                <a:latin typeface="Calibri" panose="020F0502020204030204"/>
                <a:ea typeface="+mn-ea"/>
                <a:cs typeface="+mn-cs"/>
              </a:rPr>
              <a:t> to </a:t>
            </a:r>
            <a:r>
              <a:rPr kumimoji="0" lang="en-US" sz="4400" b="1" i="0" u="none" strike="noStrike" kern="1200" cap="none" spc="0" normalizeH="0" baseline="0" noProof="0" dirty="0">
                <a:ln>
                  <a:noFill/>
                </a:ln>
                <a:solidFill>
                  <a:schemeClr val="bg1"/>
                </a:solidFill>
                <a:effectLst/>
                <a:uLnTx/>
                <a:uFillTx/>
                <a:latin typeface="Calibri" panose="020F0502020204030204"/>
                <a:ea typeface="+mn-ea"/>
                <a:cs typeface="+mn-cs"/>
              </a:rPr>
              <a:t>dress modestly too.  T</a:t>
            </a:r>
            <a:r>
              <a:rPr kumimoji="0" lang="en-US" sz="4400" b="1" i="0" u="none" strike="noStrike" kern="1200" cap="none" spc="0" normalizeH="0" noProof="0" dirty="0">
                <a:ln>
                  <a:noFill/>
                </a:ln>
                <a:solidFill>
                  <a:schemeClr val="bg1"/>
                </a:solidFill>
                <a:effectLst/>
                <a:uLnTx/>
                <a:uFillTx/>
                <a:latin typeface="Calibri" panose="020F0502020204030204"/>
                <a:ea typeface="+mn-ea"/>
                <a:cs typeface="+mn-cs"/>
              </a:rPr>
              <a:t>hey are not excused from this command.</a:t>
            </a:r>
            <a:endParaRPr kumimoji="0" lang="en-US" sz="44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808038" lvl="1"/>
            <a:r>
              <a:rPr lang="en-US" sz="4000" dirty="0">
                <a:solidFill>
                  <a:srgbClr val="FFFF00"/>
                </a:solidFill>
                <a:latin typeface="Calibri" panose="020F0502020204030204"/>
              </a:rPr>
              <a:t>Genesis 3:9-10, 21; John 21:7</a:t>
            </a:r>
          </a:p>
          <a:p>
            <a:pPr marL="571500" lvl="1" indent="-571500">
              <a:buFont typeface="Arial" panose="020B0604020202020204" pitchFamily="34" charset="0"/>
              <a:buChar char="•"/>
            </a:pPr>
            <a:r>
              <a:rPr kumimoji="0" lang="en-US" sz="4000" b="1" i="0" u="none" strike="noStrike" kern="1200" cap="none" spc="0" normalizeH="0" baseline="0" noProof="0" dirty="0">
                <a:ln>
                  <a:noFill/>
                </a:ln>
                <a:solidFill>
                  <a:schemeClr val="bg1"/>
                </a:solidFill>
                <a:effectLst/>
                <a:uLnTx/>
                <a:uFillTx/>
                <a:latin typeface="Calibri" panose="020F0502020204030204"/>
                <a:ea typeface="+mn-ea"/>
                <a:cs typeface="+mn-cs"/>
              </a:rPr>
              <a:t>The Bible is the standard, not men (culture)</a:t>
            </a:r>
          </a:p>
          <a:p>
            <a:pPr marL="808038" lvl="2"/>
            <a:r>
              <a:rPr lang="en-US" sz="4000" dirty="0">
                <a:solidFill>
                  <a:srgbClr val="FFFF00"/>
                </a:solidFill>
                <a:latin typeface="Calibri" panose="020F0502020204030204"/>
              </a:rPr>
              <a:t>2 Corinthians 10:12; 2 Timothy 3:16-17</a:t>
            </a:r>
            <a:endParaRPr kumimoji="0" lang="en-US" sz="400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37767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anim calcmode="lin" valueType="num">
                                      <p:cBhvr>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anim calcmode="lin" valueType="num">
                                      <p:cBhvr>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anim calcmode="lin" valueType="num">
                                      <p:cBhvr>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9F683-7EB2-4B2D-B84E-C732B7AD6109}"/>
              </a:ext>
            </a:extLst>
          </p:cNvPr>
          <p:cNvSpPr>
            <a:spLocks noGrp="1"/>
          </p:cNvSpPr>
          <p:nvPr>
            <p:ph type="subTitle" idx="1"/>
          </p:nvPr>
        </p:nvSpPr>
        <p:spPr>
          <a:xfrm>
            <a:off x="558282" y="395660"/>
            <a:ext cx="10930812" cy="951722"/>
          </a:xfrm>
        </p:spPr>
        <p:txBody>
          <a:bodyPr>
            <a:normAutofit/>
          </a:bodyPr>
          <a:lstStyle/>
          <a:p>
            <a:r>
              <a:rPr lang="en-US" sz="5400" dirty="0">
                <a:solidFill>
                  <a:schemeClr val="bg1"/>
                </a:solidFill>
                <a:latin typeface="Satisfy" panose="02000000000000000000" pitchFamily="2" charset="0"/>
              </a:rPr>
              <a:t>Where God Draws the Line</a:t>
            </a:r>
          </a:p>
        </p:txBody>
      </p:sp>
      <p:sp>
        <p:nvSpPr>
          <p:cNvPr id="4" name="TextBox 3">
            <a:extLst>
              <a:ext uri="{FF2B5EF4-FFF2-40B4-BE49-F238E27FC236}">
                <a16:creationId xmlns:a16="http://schemas.microsoft.com/office/drawing/2014/main" id="{4D7B7074-1D75-4B3A-A10A-AB9A2F3F19DE}"/>
              </a:ext>
            </a:extLst>
          </p:cNvPr>
          <p:cNvSpPr txBox="1"/>
          <p:nvPr/>
        </p:nvSpPr>
        <p:spPr>
          <a:xfrm>
            <a:off x="558283" y="1533992"/>
            <a:ext cx="11265122" cy="4647426"/>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Loin</a:t>
            </a:r>
            <a:r>
              <a:rPr kumimoji="0" lang="en-US" sz="4400" b="1" i="0" u="none" strike="noStrike" kern="1200" cap="none" spc="0" normalizeH="0" noProof="0" dirty="0">
                <a:ln>
                  <a:noFill/>
                </a:ln>
                <a:solidFill>
                  <a:prstClr val="white"/>
                </a:solidFill>
                <a:effectLst/>
                <a:uLnTx/>
                <a:uFillTx/>
                <a:latin typeface="Calibri" panose="020F0502020204030204"/>
                <a:ea typeface="+mn-ea"/>
                <a:cs typeface="+mn-cs"/>
              </a:rPr>
              <a:t> Cloths VS Tunics (Mans’ choice VS God’s choice)</a:t>
            </a:r>
          </a:p>
          <a:p>
            <a:pPr marL="744538" marR="0" lvl="0" algn="l" defTabSz="914400" rtl="0" eaLnBrk="1" fontAlgn="auto" latinLnBrk="0" hangingPunct="1">
              <a:lnSpc>
                <a:spcPct val="100000"/>
              </a:lnSpc>
              <a:spcBef>
                <a:spcPts val="0"/>
              </a:spcBef>
              <a:spcAft>
                <a:spcPts val="0"/>
              </a:spcAft>
              <a:buClrTx/>
              <a:buSzTx/>
              <a:tabLst/>
              <a:defRPr/>
            </a:pPr>
            <a:r>
              <a:rPr lang="en-US" sz="4000" baseline="0" dirty="0">
                <a:solidFill>
                  <a:srgbClr val="FFFF00"/>
                </a:solidFill>
                <a:latin typeface="Calibri" panose="020F0502020204030204"/>
              </a:rPr>
              <a:t>Genesis 3  (CHAGOWR vs KETHONETH)</a:t>
            </a: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400" b="1" noProof="0" dirty="0">
                <a:solidFill>
                  <a:schemeClr val="bg1"/>
                </a:solidFill>
                <a:latin typeface="Calibri" panose="020F0502020204030204"/>
              </a:rPr>
              <a:t>Public nakedness is shameful</a:t>
            </a:r>
          </a:p>
          <a:p>
            <a:pPr marL="744538" lvl="1"/>
            <a:r>
              <a:rPr kumimoji="0" lang="en-US" sz="4000" i="0" u="none" strike="noStrike" kern="1200" cap="none" spc="0" normalizeH="0" baseline="0" dirty="0">
                <a:ln>
                  <a:noFill/>
                </a:ln>
                <a:solidFill>
                  <a:srgbClr val="FFFF00"/>
                </a:solidFill>
                <a:effectLst/>
                <a:uLnTx/>
                <a:uFillTx/>
                <a:latin typeface="Calibri" panose="020F0502020204030204"/>
              </a:rPr>
              <a:t>Ecclesiastes</a:t>
            </a:r>
            <a:r>
              <a:rPr kumimoji="0" lang="en-US" sz="4000" i="0" u="none" strike="noStrike" kern="1200" cap="none" spc="0" normalizeH="0" dirty="0">
                <a:ln>
                  <a:noFill/>
                </a:ln>
                <a:solidFill>
                  <a:srgbClr val="FFFF00"/>
                </a:solidFill>
                <a:effectLst/>
                <a:uLnTx/>
                <a:uFillTx/>
                <a:latin typeface="Calibri" panose="020F0502020204030204"/>
              </a:rPr>
              <a:t> 5:15; </a:t>
            </a:r>
            <a:r>
              <a:rPr kumimoji="0" lang="en-US" sz="4000" i="0" u="none" strike="noStrike" kern="1200" cap="none" spc="0" normalizeH="0" baseline="0" dirty="0">
                <a:ln>
                  <a:noFill/>
                </a:ln>
                <a:solidFill>
                  <a:srgbClr val="FFFF00"/>
                </a:solidFill>
                <a:effectLst/>
                <a:uLnTx/>
                <a:uFillTx/>
                <a:latin typeface="Calibri" panose="020F0502020204030204"/>
              </a:rPr>
              <a:t>Revelation</a:t>
            </a:r>
            <a:r>
              <a:rPr kumimoji="0" lang="en-US" sz="4000" i="0" u="none" strike="noStrike" kern="1200" cap="none" spc="0" normalizeH="0" dirty="0">
                <a:ln>
                  <a:noFill/>
                </a:ln>
                <a:solidFill>
                  <a:srgbClr val="FFFF00"/>
                </a:solidFill>
                <a:effectLst/>
                <a:uLnTx/>
                <a:uFillTx/>
                <a:latin typeface="Calibri" panose="020F0502020204030204"/>
              </a:rPr>
              <a:t> 3:17-18; 16:15 </a:t>
            </a:r>
          </a:p>
          <a:p>
            <a:pPr marL="571500" lvl="1" indent="-571500">
              <a:buFont typeface="Arial" panose="020B0604020202020204" pitchFamily="34" charset="0"/>
              <a:buChar char="•"/>
            </a:pPr>
            <a:r>
              <a:rPr lang="en-US" sz="4400" b="1" baseline="0" noProof="0" dirty="0">
                <a:solidFill>
                  <a:schemeClr val="bg1"/>
                </a:solidFill>
                <a:latin typeface="Calibri" panose="020F0502020204030204"/>
              </a:rPr>
              <a:t>Modest Apparel Conceals</a:t>
            </a:r>
            <a:r>
              <a:rPr lang="en-US" sz="4400" b="1" noProof="0" dirty="0">
                <a:solidFill>
                  <a:schemeClr val="bg1"/>
                </a:solidFill>
                <a:latin typeface="Calibri" panose="020F0502020204030204"/>
              </a:rPr>
              <a:t> the Thighs</a:t>
            </a:r>
          </a:p>
          <a:p>
            <a:pPr marL="744538" lvl="2"/>
            <a:r>
              <a:rPr kumimoji="0" lang="en-US" sz="4000" i="0" u="none" strike="noStrike" kern="1200" cap="none" spc="0" normalizeH="0" baseline="0" dirty="0">
                <a:ln>
                  <a:noFill/>
                </a:ln>
                <a:solidFill>
                  <a:srgbClr val="FFFF00"/>
                </a:solidFill>
                <a:effectLst/>
                <a:uLnTx/>
                <a:uFillTx/>
                <a:latin typeface="Calibri" panose="020F0502020204030204"/>
              </a:rPr>
              <a:t>Exodus</a:t>
            </a:r>
            <a:r>
              <a:rPr kumimoji="0" lang="en-US" sz="4000" i="0" u="none" strike="noStrike" kern="1200" cap="none" spc="0" normalizeH="0" dirty="0">
                <a:ln>
                  <a:noFill/>
                </a:ln>
                <a:solidFill>
                  <a:srgbClr val="FFFF00"/>
                </a:solidFill>
                <a:effectLst/>
                <a:uLnTx/>
                <a:uFillTx/>
                <a:latin typeface="Calibri" panose="020F0502020204030204"/>
              </a:rPr>
              <a:t> 28:40-42; Isaiah 47:1-3 </a:t>
            </a:r>
            <a:endParaRPr kumimoji="0" lang="en-US" sz="4000" i="0" u="none" strike="noStrike" kern="1200" cap="none" spc="0" normalizeH="0" baseline="0" noProof="0" dirty="0">
              <a:ln>
                <a:noFill/>
              </a:ln>
              <a:solidFill>
                <a:srgbClr val="FFFF00"/>
              </a:solidFill>
              <a:effectLst/>
              <a:uLnTx/>
              <a:uFillTx/>
              <a:latin typeface="Calibri" panose="020F0502020204030204"/>
            </a:endParaRPr>
          </a:p>
        </p:txBody>
      </p:sp>
    </p:spTree>
    <p:extLst>
      <p:ext uri="{BB962C8B-B14F-4D97-AF65-F5344CB8AC3E}">
        <p14:creationId xmlns:p14="http://schemas.microsoft.com/office/powerpoint/2010/main" val="33749188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anim calcmode="lin" valueType="num">
                                      <p:cBhvr>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anim calcmode="lin" valueType="num">
                                      <p:cBhvr>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anim calcmode="lin" valueType="num">
                                      <p:cBhvr>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5A6CD-7C32-4587-AED1-9086C9D03A4B}"/>
              </a:ext>
            </a:extLst>
          </p:cNvPr>
          <p:cNvSpPr>
            <a:spLocks noGrp="1"/>
          </p:cNvSpPr>
          <p:nvPr>
            <p:ph type="ctrTitle"/>
          </p:nvPr>
        </p:nvSpPr>
        <p:spPr>
          <a:xfrm>
            <a:off x="355716" y="398283"/>
            <a:ext cx="7193400" cy="771298"/>
          </a:xfrm>
        </p:spPr>
        <p:txBody>
          <a:bodyPr anchor="t">
            <a:noAutofit/>
          </a:bodyPr>
          <a:lstStyle/>
          <a:p>
            <a:pPr algn="l"/>
            <a:r>
              <a:rPr lang="en-US" sz="4400" dirty="0">
                <a:solidFill>
                  <a:schemeClr val="bg1"/>
                </a:solidFill>
                <a:latin typeface="Microsoft JhengHei Light" panose="020B0304030504040204" pitchFamily="34" charset="-120"/>
                <a:ea typeface="Microsoft JhengHei Light" panose="020B0304030504040204" pitchFamily="34" charset="-120"/>
              </a:rPr>
              <a:t>Two points to remember</a:t>
            </a:r>
          </a:p>
        </p:txBody>
      </p:sp>
      <p:sp>
        <p:nvSpPr>
          <p:cNvPr id="3" name="Subtitle 2">
            <a:extLst>
              <a:ext uri="{FF2B5EF4-FFF2-40B4-BE49-F238E27FC236}">
                <a16:creationId xmlns:a16="http://schemas.microsoft.com/office/drawing/2014/main" id="{F9B9F683-7EB2-4B2D-B84E-C732B7AD6109}"/>
              </a:ext>
            </a:extLst>
          </p:cNvPr>
          <p:cNvSpPr>
            <a:spLocks noGrp="1"/>
          </p:cNvSpPr>
          <p:nvPr>
            <p:ph type="subTitle" idx="1"/>
          </p:nvPr>
        </p:nvSpPr>
        <p:spPr>
          <a:xfrm>
            <a:off x="1524000" y="1233375"/>
            <a:ext cx="9144000" cy="1616149"/>
          </a:xfrm>
        </p:spPr>
        <p:txBody>
          <a:bodyPr>
            <a:normAutofit/>
          </a:bodyPr>
          <a:lstStyle/>
          <a:p>
            <a:r>
              <a:rPr lang="en-US" sz="9600" dirty="0">
                <a:solidFill>
                  <a:schemeClr val="bg1"/>
                </a:solidFill>
                <a:latin typeface="Satisfy" panose="02000000000000000000" pitchFamily="2" charset="0"/>
              </a:rPr>
              <a:t>in Conclusion</a:t>
            </a:r>
          </a:p>
        </p:txBody>
      </p:sp>
      <p:sp>
        <p:nvSpPr>
          <p:cNvPr id="4" name="TextBox 3">
            <a:extLst>
              <a:ext uri="{FF2B5EF4-FFF2-40B4-BE49-F238E27FC236}">
                <a16:creationId xmlns:a16="http://schemas.microsoft.com/office/drawing/2014/main" id="{4D7B7074-1D75-4B3A-A10A-AB9A2F3F19DE}"/>
              </a:ext>
            </a:extLst>
          </p:cNvPr>
          <p:cNvSpPr txBox="1"/>
          <p:nvPr/>
        </p:nvSpPr>
        <p:spPr>
          <a:xfrm>
            <a:off x="355716" y="2785729"/>
            <a:ext cx="11278002" cy="3477875"/>
          </a:xfrm>
          <a:prstGeom prst="rect">
            <a:avLst/>
          </a:prstGeom>
          <a:noFill/>
        </p:spPr>
        <p:txBody>
          <a:bodyPr wrap="square" rtlCol="0">
            <a:spAutoFit/>
          </a:bodyPr>
          <a:lstStyle/>
          <a:p>
            <a:pPr marL="571500" marR="0" lvl="0" indent="-571500"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4200" b="0" i="0" u="none" strike="noStrike" kern="1200" cap="none" spc="0" normalizeH="0" baseline="0" noProof="0" dirty="0">
                <a:ln>
                  <a:noFill/>
                </a:ln>
                <a:solidFill>
                  <a:prstClr val="white"/>
                </a:solidFill>
                <a:effectLst/>
                <a:uLnTx/>
                <a:uFillTx/>
                <a:latin typeface="Calibri" panose="020F0502020204030204"/>
                <a:ea typeface="+mn-ea"/>
                <a:cs typeface="+mn-cs"/>
              </a:rPr>
              <a:t>Sexual desires are to be provoked and satisfied only in the marriage relationship (Hebrews 13:4)</a:t>
            </a:r>
          </a:p>
          <a:p>
            <a:pPr marL="571500" marR="0" lvl="0" indent="-57150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200" dirty="0">
                <a:solidFill>
                  <a:prstClr val="white"/>
                </a:solidFill>
                <a:latin typeface="Calibri" panose="020F0502020204030204"/>
              </a:rPr>
              <a:t>Our desire should be to stand out in relationship to the world, shining with the light of God as examples to others (Matthew 5:14-16)</a:t>
            </a:r>
            <a:endParaRPr kumimoji="0" lang="en-US" sz="4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6941413"/>
      </p:ext>
    </p:extLst>
  </p:cSld>
  <p:clrMapOvr>
    <a:masterClrMapping/>
  </p:clrMapOvr>
  <p:transition spd="slow">
    <p:push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TotalTime>
  <Words>5037</Words>
  <Application>Microsoft Office PowerPoint</Application>
  <PresentationFormat>Widescreen</PresentationFormat>
  <Paragraphs>218</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Microsoft JhengHei Light</vt:lpstr>
      <vt:lpstr>Arial</vt:lpstr>
      <vt:lpstr>Calibri</vt:lpstr>
      <vt:lpstr>Calibri Light</vt:lpstr>
      <vt:lpstr>Roboto</vt:lpstr>
      <vt:lpstr>Satisfy</vt:lpstr>
      <vt:lpstr>Office Theme</vt:lpstr>
      <vt:lpstr>a primer on</vt:lpstr>
      <vt:lpstr>Defining Terms:</vt:lpstr>
      <vt:lpstr>PowerPoint Presentation</vt:lpstr>
      <vt:lpstr>PowerPoint Presentation</vt:lpstr>
      <vt:lpstr>PowerPoint Presentation</vt:lpstr>
      <vt:lpstr>PowerPoint Presentation</vt:lpstr>
      <vt:lpstr>Two points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primer on</dc:title>
  <dc:creator>Stan Cox</dc:creator>
  <cp:lastModifiedBy>Stan Cox</cp:lastModifiedBy>
  <cp:revision>1</cp:revision>
  <dcterms:created xsi:type="dcterms:W3CDTF">2021-10-13T16:43:55Z</dcterms:created>
  <dcterms:modified xsi:type="dcterms:W3CDTF">2021-10-29T20:12:53Z</dcterms:modified>
</cp:coreProperties>
</file>