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6"/>
  </p:notesMasterIdLst>
  <p:handoutMasterIdLst>
    <p:handoutMasterId r:id="rId7"/>
  </p:handoutMasterIdLst>
  <p:sldIdLst>
    <p:sldId id="261" r:id="rId2"/>
    <p:sldId id="256" r:id="rId3"/>
    <p:sldId id="258" r:id="rId4"/>
    <p:sldId id="262"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IM FELL English SC" panose="02000000000000000000" pitchFamily="2"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4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E9908-E00B-416E-A731-9030113BC78E}" v="15" dt="2021-01-16T23:47:17.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4584" autoAdjust="0"/>
  </p:normalViewPr>
  <p:slideViewPr>
    <p:cSldViewPr snapToGrid="0">
      <p:cViewPr varScale="1">
        <p:scale>
          <a:sx n="34" d="100"/>
          <a:sy n="34" d="100"/>
        </p:scale>
        <p:origin x="1157" y="58"/>
      </p:cViewPr>
      <p:guideLst/>
    </p:cSldViewPr>
  </p:slideViewPr>
  <p:notesTextViewPr>
    <p:cViewPr>
      <p:scale>
        <a:sx n="1" d="1"/>
        <a:sy n="1" d="1"/>
      </p:scale>
      <p:origin x="0" y="0"/>
    </p:cViewPr>
  </p:notesTextViewPr>
  <p:notesViewPr>
    <p:cSldViewPr snapToGrid="0">
      <p:cViewPr varScale="1">
        <p:scale>
          <a:sx n="62" d="100"/>
          <a:sy n="62" d="100"/>
        </p:scale>
        <p:origin x="1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95E9908-E00B-416E-A731-9030113BC78E}"/>
    <pc:docChg chg="custSel delSld modSld modHandout">
      <pc:chgData name="Stan Cox" userId="9376f276357bfffd" providerId="LiveId" clId="{D95E9908-E00B-416E-A731-9030113BC78E}" dt="2021-01-16T23:47:17.613" v="890" actId="207"/>
      <pc:docMkLst>
        <pc:docMk/>
      </pc:docMkLst>
      <pc:sldChg chg="modTransition modNotesTx">
        <pc:chgData name="Stan Cox" userId="9376f276357bfffd" providerId="LiveId" clId="{D95E9908-E00B-416E-A731-9030113BC78E}" dt="2021-01-16T20:08:29.873" v="530" actId="20577"/>
        <pc:sldMkLst>
          <pc:docMk/>
          <pc:sldMk cId="637727565" sldId="256"/>
        </pc:sldMkLst>
      </pc:sldChg>
      <pc:sldChg chg="modSp modNotesTx">
        <pc:chgData name="Stan Cox" userId="9376f276357bfffd" providerId="LiveId" clId="{D95E9908-E00B-416E-A731-9030113BC78E}" dt="2021-01-16T23:47:17.613" v="890" actId="207"/>
        <pc:sldMkLst>
          <pc:docMk/>
          <pc:sldMk cId="9053668" sldId="258"/>
        </pc:sldMkLst>
        <pc:spChg chg="mod">
          <ac:chgData name="Stan Cox" userId="9376f276357bfffd" providerId="LiveId" clId="{D95E9908-E00B-416E-A731-9030113BC78E}" dt="2021-01-16T23:47:14.445" v="889" actId="207"/>
          <ac:spMkLst>
            <pc:docMk/>
            <pc:sldMk cId="9053668" sldId="258"/>
            <ac:spMk id="2" creationId="{F3820631-34A2-4828-8A56-175F6B2AA141}"/>
          </ac:spMkLst>
        </pc:spChg>
        <pc:spChg chg="mod">
          <ac:chgData name="Stan Cox" userId="9376f276357bfffd" providerId="LiveId" clId="{D95E9908-E00B-416E-A731-9030113BC78E}" dt="2021-01-16T23:47:17.613" v="890" actId="207"/>
          <ac:spMkLst>
            <pc:docMk/>
            <pc:sldMk cId="9053668" sldId="258"/>
            <ac:spMk id="3" creationId="{DC1F5D2B-F43E-437D-BB43-45570B3CD1A7}"/>
          </ac:spMkLst>
        </pc:spChg>
        <pc:spChg chg="mod">
          <ac:chgData name="Stan Cox" userId="9376f276357bfffd" providerId="LiveId" clId="{D95E9908-E00B-416E-A731-9030113BC78E}" dt="2021-01-16T23:47:10.951" v="888" actId="207"/>
          <ac:spMkLst>
            <pc:docMk/>
            <pc:sldMk cId="9053668" sldId="258"/>
            <ac:spMk id="5" creationId="{3B3B7A24-B0F4-45CA-87CB-AE31B690F4A6}"/>
          </ac:spMkLst>
        </pc:spChg>
      </pc:sldChg>
      <pc:sldChg chg="del">
        <pc:chgData name="Stan Cox" userId="9376f276357bfffd" providerId="LiveId" clId="{D95E9908-E00B-416E-A731-9030113BC78E}" dt="2021-01-16T20:26:38.861" v="765" actId="47"/>
        <pc:sldMkLst>
          <pc:docMk/>
          <pc:sldMk cId="2506348068" sldId="259"/>
        </pc:sldMkLst>
      </pc:sldChg>
      <pc:sldChg chg="modNotesTx">
        <pc:chgData name="Stan Cox" userId="9376f276357bfffd" providerId="LiveId" clId="{D95E9908-E00B-416E-A731-9030113BC78E}" dt="2021-01-16T19:30:52.734" v="12" actId="6549"/>
        <pc:sldMkLst>
          <pc:docMk/>
          <pc:sldMk cId="1751301781" sldId="261"/>
        </pc:sldMkLst>
      </pc:sldChg>
      <pc:sldChg chg="modTransition modNotesTx">
        <pc:chgData name="Stan Cox" userId="9376f276357bfffd" providerId="LiveId" clId="{D95E9908-E00B-416E-A731-9030113BC78E}" dt="2021-01-16T20:27:02.744" v="767" actId="15"/>
        <pc:sldMkLst>
          <pc:docMk/>
          <pc:sldMk cId="2312560395"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7206DD-D9C6-48A3-9390-1AF578E1E47D}"/>
              </a:ext>
            </a:extLst>
          </p:cNvPr>
          <p:cNvSpPr>
            <a:spLocks noGrp="1"/>
          </p:cNvSpPr>
          <p:nvPr>
            <p:ph type="hdr" sz="quarter"/>
          </p:nvPr>
        </p:nvSpPr>
        <p:spPr>
          <a:xfrm>
            <a:off x="0" y="-1"/>
            <a:ext cx="3429000" cy="704335"/>
          </a:xfrm>
          <a:prstGeom prst="rect">
            <a:avLst/>
          </a:prstGeom>
        </p:spPr>
        <p:txBody>
          <a:bodyPr vert="horz" lIns="91440" tIns="45720" rIns="91440" bIns="45720" rtlCol="0"/>
          <a:lstStyle>
            <a:lvl1pPr algn="l">
              <a:defRPr sz="1200"/>
            </a:lvl1pPr>
          </a:lstStyle>
          <a:p>
            <a:r>
              <a:rPr lang="en-US" sz="2400" dirty="0">
                <a:latin typeface="IM FELL English SC" panose="02000000000000000000" pitchFamily="2" charset="0"/>
              </a:rPr>
              <a:t>A Shield About Me</a:t>
            </a:r>
          </a:p>
          <a:p>
            <a:r>
              <a:rPr lang="en-US" dirty="0"/>
              <a:t>Psalm 3</a:t>
            </a:r>
          </a:p>
        </p:txBody>
      </p:sp>
      <p:sp>
        <p:nvSpPr>
          <p:cNvPr id="3" name="Date Placeholder 2">
            <a:extLst>
              <a:ext uri="{FF2B5EF4-FFF2-40B4-BE49-F238E27FC236}">
                <a16:creationId xmlns:a16="http://schemas.microsoft.com/office/drawing/2014/main" id="{A1E54FA4-AC10-4FEA-A5FE-60D789A7F3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17, 2021 @ 11am</a:t>
            </a:r>
          </a:p>
        </p:txBody>
      </p:sp>
      <p:sp>
        <p:nvSpPr>
          <p:cNvPr id="4" name="Footer Placeholder 3">
            <a:extLst>
              <a:ext uri="{FF2B5EF4-FFF2-40B4-BE49-F238E27FC236}">
                <a16:creationId xmlns:a16="http://schemas.microsoft.com/office/drawing/2014/main" id="{C665DA89-E409-4449-9395-280FEBFD6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A092541-B667-4D3E-B209-F84725E24B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CCAAB4B-2221-4963-883F-D46B0B30B425}" type="slidenum">
              <a:rPr lang="en-US" smtClean="0"/>
              <a:t>‹#›</a:t>
            </a:fld>
            <a:endParaRPr lang="en-US" dirty="0"/>
          </a:p>
        </p:txBody>
      </p:sp>
    </p:spTree>
    <p:extLst>
      <p:ext uri="{BB962C8B-B14F-4D97-AF65-F5344CB8AC3E}">
        <p14:creationId xmlns:p14="http://schemas.microsoft.com/office/powerpoint/2010/main" val="240449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90B5-47A4-4823-95ED-F2DCACF90C37}"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E3514-B834-431E-A2C3-42C091A4DECB}" type="slidenum">
              <a:rPr lang="en-US" smtClean="0"/>
              <a:t>‹#›</a:t>
            </a:fld>
            <a:endParaRPr lang="en-US"/>
          </a:p>
        </p:txBody>
      </p:sp>
    </p:spTree>
    <p:extLst>
      <p:ext uri="{BB962C8B-B14F-4D97-AF65-F5344CB8AC3E}">
        <p14:creationId xmlns:p14="http://schemas.microsoft.com/office/powerpoint/2010/main" val="80726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1</a:t>
            </a:fld>
            <a:endParaRPr lang="en-US"/>
          </a:p>
        </p:txBody>
      </p:sp>
    </p:spTree>
    <p:extLst>
      <p:ext uri="{BB962C8B-B14F-4D97-AF65-F5344CB8AC3E}">
        <p14:creationId xmlns:p14="http://schemas.microsoft.com/office/powerpoint/2010/main" val="38136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sz="1200" b="1" dirty="0">
                <a:latin typeface="+mn-lt"/>
                <a:ea typeface="Calibri" panose="020F0502020204030204" pitchFamily="34" charset="0"/>
                <a:cs typeface="Times New Roman" panose="02020603050405020304" pitchFamily="18" charset="0"/>
              </a:rPr>
              <a:t>Introduction</a:t>
            </a:r>
            <a:endParaRPr lang="en-US" sz="1200" dirty="0">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At times, a Christian can feel overwhelmed physically, emotionally, and spiritually.</a:t>
            </a:r>
          </a:p>
          <a:p>
            <a:pPr marL="800100" marR="0" lvl="1" indent="-3429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It can seem as if we are surrounded by enemies, and we are desperate for deliverance.</a:t>
            </a:r>
          </a:p>
          <a:p>
            <a:pPr marL="800100" marR="0" lvl="1" indent="-3429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We can take solace in the fact that God is THE great protector and provider  WE can trust in Him</a:t>
            </a:r>
          </a:p>
          <a:p>
            <a:pPr marL="800100" marR="0" lvl="1" indent="-3429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When we trust Him we can endure anything, most especially the efforts of the Devil.</a:t>
            </a:r>
          </a:p>
          <a:p>
            <a:pPr marL="0" marR="0" lvl="0" indent="0">
              <a:lnSpc>
                <a:spcPct val="107000"/>
              </a:lnSpc>
              <a:spcBef>
                <a:spcPts val="0"/>
              </a:spcBef>
              <a:spcAft>
                <a:spcPts val="0"/>
              </a:spcAft>
              <a:buFont typeface="Arial" panose="020B0604020202020204" pitchFamily="34" charset="0"/>
              <a:buNone/>
            </a:pPr>
            <a:r>
              <a:rPr lang="en-US" sz="1200" b="1" dirty="0">
                <a:latin typeface="+mn-lt"/>
                <a:ea typeface="Calibri" panose="020F0502020204030204" pitchFamily="34" charset="0"/>
                <a:cs typeface="Times New Roman" panose="02020603050405020304" pitchFamily="18" charset="0"/>
              </a:rPr>
              <a:t>An Example</a:t>
            </a:r>
          </a:p>
          <a:p>
            <a:pPr marL="800100" marR="0" lvl="1" indent="-34290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Absalom Usurps the Throne </a:t>
            </a:r>
            <a:r>
              <a:rPr lang="en-US" sz="1200" b="1" dirty="0">
                <a:highlight>
                  <a:srgbClr val="FFFF00"/>
                </a:highlight>
                <a:latin typeface="+mn-lt"/>
                <a:ea typeface="Calibri" panose="020F0502020204030204" pitchFamily="34" charset="0"/>
                <a:cs typeface="Times New Roman" panose="02020603050405020304" pitchFamily="18" charset="0"/>
              </a:rPr>
              <a:t>(2 Samuel 15-18)</a:t>
            </a:r>
            <a:endParaRPr lang="en-US" sz="1200" b="1" dirty="0">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Absalom Commits Treason </a:t>
            </a: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Absalom murdered his brother Amnon, and fled to </a:t>
            </a:r>
            <a:r>
              <a:rPr lang="en-US" sz="1200" dirty="0" err="1">
                <a:latin typeface="+mn-lt"/>
                <a:ea typeface="Calibri" panose="020F0502020204030204" pitchFamily="34" charset="0"/>
                <a:cs typeface="Times New Roman" panose="02020603050405020304" pitchFamily="18" charset="0"/>
              </a:rPr>
              <a:t>Geshur</a:t>
            </a:r>
            <a:r>
              <a:rPr lang="en-US" sz="1200" dirty="0">
                <a:latin typeface="+mn-lt"/>
                <a:ea typeface="Calibri" panose="020F0502020204030204" pitchFamily="34" charset="0"/>
                <a:cs typeface="Times New Roman" panose="02020603050405020304" pitchFamily="18" charset="0"/>
              </a:rPr>
              <a:t> in fear of his father, king David.</a:t>
            </a: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After 3 years of Absalom’s absence in Jerusalem, David is convinced to bring him back, but still does not want to see his face.</a:t>
            </a: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After 2 years back in Jerusalem without seeing his father, Absalom sought reconciliation.</a:t>
            </a:r>
          </a:p>
          <a:p>
            <a:pPr marL="1200150" marR="0" lvl="2" indent="-28575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David agreed to see him, and to all appearances, Absalom and his father were reconciled. Though, Absalom had ulterior, and evil motives</a:t>
            </a:r>
          </a:p>
          <a:p>
            <a:pPr marL="1200150" marR="0" lvl="2" indent="-28575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It was Absalom’s plan to rebel against David, and usurp his throne:</a:t>
            </a:r>
            <a:endParaRPr lang="en-US" sz="1200" dirty="0">
              <a:latin typeface="+mn-lt"/>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pPr>
            <a:r>
              <a:rPr lang="en-US" sz="1200" b="1" i="1" dirty="0">
                <a:highlight>
                  <a:srgbClr val="FFFF00"/>
                </a:highlight>
                <a:latin typeface="+mn-lt"/>
                <a:ea typeface="Calibri" panose="020F0502020204030204" pitchFamily="34" charset="0"/>
                <a:cs typeface="Times New Roman" panose="02020603050405020304" pitchFamily="18" charset="0"/>
              </a:rPr>
              <a:t>“So Absalom stole the hearts of the men of Israel”</a:t>
            </a:r>
            <a:r>
              <a:rPr lang="en-US" sz="1200" b="0" i="1" dirty="0">
                <a:highlight>
                  <a:srgbClr val="FFFF00"/>
                </a:highlight>
                <a:latin typeface="+mn-lt"/>
                <a:ea typeface="Calibri" panose="020F0502020204030204" pitchFamily="34" charset="0"/>
                <a:cs typeface="Times New Roman" panose="02020603050405020304" pitchFamily="18" charset="0"/>
              </a:rPr>
              <a:t> </a:t>
            </a:r>
            <a:r>
              <a:rPr lang="en-US" sz="1200" b="1" i="0" dirty="0">
                <a:highlight>
                  <a:srgbClr val="FFFF00"/>
                </a:highlight>
                <a:latin typeface="+mn-lt"/>
                <a:ea typeface="Calibri" panose="020F0502020204030204" pitchFamily="34" charset="0"/>
                <a:cs typeface="Times New Roman" panose="02020603050405020304" pitchFamily="18" charset="0"/>
              </a:rPr>
              <a:t>(2 Samuel 15:6b).</a:t>
            </a:r>
            <a:endParaRPr lang="en-US" sz="1200" b="0" i="0" dirty="0">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200" b="1" dirty="0">
                <a:highlight>
                  <a:srgbClr val="FFFF00"/>
                </a:highlight>
                <a:latin typeface="+mn-lt"/>
                <a:ea typeface="Calibri" panose="020F0502020204030204" pitchFamily="34" charset="0"/>
                <a:cs typeface="Times New Roman" panose="02020603050405020304" pitchFamily="18" charset="0"/>
              </a:rPr>
              <a:t>(2 Samuel 15:10-12), </a:t>
            </a:r>
            <a:r>
              <a:rPr lang="en-US" sz="1200" b="0" i="1" dirty="0">
                <a:highlight>
                  <a:srgbClr val="FFFF00"/>
                </a:highlight>
                <a:latin typeface="+mn-lt"/>
                <a:ea typeface="Calibri" panose="020F0502020204030204" pitchFamily="34" charset="0"/>
                <a:cs typeface="Times New Roman" panose="02020603050405020304" pitchFamily="18" charset="0"/>
              </a:rPr>
              <a:t>“</a:t>
            </a:r>
            <a:r>
              <a:rPr lang="en-US" sz="1200" i="1" dirty="0">
                <a:latin typeface="+mn-lt"/>
              </a:rPr>
              <a:t>Then Absalom sent spies throughout all the tribes of Israel, saying, “As soon as you hear the sound of the trumpet, then you shall say, ‘Absalom reigns in Hebron!’ ”</a:t>
            </a:r>
            <a:r>
              <a:rPr lang="en-US" sz="1200" i="1" baseline="30000" dirty="0">
                <a:latin typeface="+mn-lt"/>
              </a:rPr>
              <a:t> 11</a:t>
            </a:r>
            <a:r>
              <a:rPr lang="en-US" sz="1200" i="1" dirty="0">
                <a:latin typeface="+mn-lt"/>
              </a:rPr>
              <a:t> And with Absalom went two hundred men invited from Jerusalem, and they went along innocently and did not know anything.</a:t>
            </a:r>
            <a:r>
              <a:rPr lang="en-US" sz="1200" i="1" baseline="30000" dirty="0">
                <a:latin typeface="+mn-lt"/>
              </a:rPr>
              <a:t> 12</a:t>
            </a:r>
            <a:r>
              <a:rPr lang="en-US" sz="1200" i="1" dirty="0">
                <a:latin typeface="+mn-lt"/>
              </a:rPr>
              <a:t> Then Absalom sent for Ahithophel the </a:t>
            </a:r>
            <a:r>
              <a:rPr lang="en-US" sz="1200" i="1" dirty="0" err="1">
                <a:latin typeface="+mn-lt"/>
              </a:rPr>
              <a:t>Gilonite</a:t>
            </a:r>
            <a:r>
              <a:rPr lang="en-US" sz="1200" i="1" dirty="0">
                <a:latin typeface="+mn-lt"/>
              </a:rPr>
              <a:t>, David's counselor, from his city—from </a:t>
            </a:r>
            <a:r>
              <a:rPr lang="en-US" sz="1200" i="1" dirty="0" err="1">
                <a:latin typeface="+mn-lt"/>
              </a:rPr>
              <a:t>Giloh</a:t>
            </a:r>
            <a:r>
              <a:rPr lang="en-US" sz="1200" i="1" dirty="0">
                <a:latin typeface="+mn-lt"/>
              </a:rPr>
              <a:t>—while he offered sacrifices. And the conspiracy grew strong, for the people with Absalom continually increased in number.”</a:t>
            </a:r>
            <a:r>
              <a:rPr lang="en-US" sz="1200" i="1" dirty="0">
                <a:latin typeface="+mn-lt"/>
                <a:ea typeface="Calibri" panose="020F0502020204030204" pitchFamily="34" charset="0"/>
                <a:cs typeface="Times New Roman" panose="02020603050405020304" pitchFamily="18" charset="0"/>
              </a:rPr>
              <a:t> </a:t>
            </a:r>
          </a:p>
          <a:p>
            <a:pPr marL="1600200" marR="0" lvl="3" indent="-2286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Absalom’s supporters grew to the extent that David had to flee</a:t>
            </a:r>
          </a:p>
          <a:p>
            <a:pPr marL="0" marR="0" lvl="0" indent="0">
              <a:lnSpc>
                <a:spcPct val="107000"/>
              </a:lnSpc>
              <a:spcBef>
                <a:spcPts val="0"/>
              </a:spcBef>
              <a:spcAft>
                <a:spcPts val="0"/>
              </a:spcAft>
              <a:buFont typeface="Arial" panose="020B0604020202020204" pitchFamily="34" charset="0"/>
              <a:buNone/>
            </a:pPr>
            <a:r>
              <a:rPr lang="en-US" sz="1200" b="1" dirty="0">
                <a:highlight>
                  <a:srgbClr val="FFFF00"/>
                </a:highlight>
                <a:latin typeface="+mn-lt"/>
                <a:ea typeface="Calibri" panose="020F0502020204030204" pitchFamily="34" charset="0"/>
                <a:cs typeface="Times New Roman" panose="02020603050405020304" pitchFamily="18" charset="0"/>
              </a:rPr>
              <a:t>(2 Samuel 15:13-14), </a:t>
            </a:r>
            <a:r>
              <a:rPr lang="en-US" sz="1200" b="0" i="1" dirty="0">
                <a:highlight>
                  <a:srgbClr val="FFFF00"/>
                </a:highlight>
                <a:latin typeface="+mn-lt"/>
                <a:ea typeface="Calibri" panose="020F0502020204030204" pitchFamily="34" charset="0"/>
                <a:cs typeface="Times New Roman" panose="02020603050405020304" pitchFamily="18" charset="0"/>
              </a:rPr>
              <a:t>“</a:t>
            </a:r>
            <a:r>
              <a:rPr lang="en-US" b="0" i="1" dirty="0"/>
              <a:t>Now a messenger came to David, saying, “The hearts of the men of Israel are with Absalom.”</a:t>
            </a:r>
            <a:br>
              <a:rPr lang="en-US" b="0" i="1" dirty="0"/>
            </a:br>
            <a:r>
              <a:rPr lang="en-US" b="0" i="1" baseline="30000" dirty="0"/>
              <a:t>14</a:t>
            </a:r>
            <a:r>
              <a:rPr lang="en-US" b="0" i="1" dirty="0"/>
              <a:t> So David said to all his servants who were with him at Jerusalem, “Arise, and let us flee, or we shall not escape from Absalom. Make haste to depart, lest he overtake us suddenly and bring disaster upon us, and strike the city with the edge of the sword.”</a:t>
            </a:r>
            <a:endParaRPr lang="en-US" sz="1200" b="0" i="1" dirty="0">
              <a:latin typeface="+mn-lt"/>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David and those loyal to him ascended the Mount of Olives – it was a time of great sorrow, and danger.</a:t>
            </a:r>
          </a:p>
          <a:p>
            <a:pPr marL="1200150" marR="0" lvl="2" indent="-28575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At one moment David had the kingdom, and at the next he was fleeing for his life in fear of his traitorous son.</a:t>
            </a:r>
            <a:endParaRPr lang="en-US" sz="1200" dirty="0">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Absalom is Defeated</a:t>
            </a: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Ultimately, Absalom’s revolt was ended because it was not God’s will, and David found favor in His sight.</a:t>
            </a:r>
          </a:p>
          <a:p>
            <a:pPr marL="1200150" marR="0" lvl="2" indent="-28575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Times New Roman" panose="02020603050405020304" pitchFamily="18" charset="0"/>
              </a:rPr>
              <a:t>Absalom was killed against the wishes of David. (Causing great grief)</a:t>
            </a:r>
          </a:p>
          <a:p>
            <a:pPr marL="1200150" marR="0" lvl="2" indent="-285750">
              <a:lnSpc>
                <a:spcPct val="107000"/>
              </a:lnSpc>
              <a:spcBef>
                <a:spcPts val="0"/>
              </a:spcBef>
              <a:spcAft>
                <a:spcPts val="800"/>
              </a:spcAft>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From start to finish this period in David’s life was bitter, and trying - to say the least.</a:t>
            </a:r>
            <a:endParaRPr lang="en-US" sz="1200" dirty="0">
              <a:latin typeface="+mn-lt"/>
              <a:ea typeface="Calibri" panose="020F0502020204030204" pitchFamily="34" charset="0"/>
              <a:cs typeface="Times New Roman" panose="02020603050405020304" pitchFamily="18" charset="0"/>
            </a:endParaRPr>
          </a:p>
          <a:p>
            <a:r>
              <a:rPr lang="en-US" sz="1200" b="1" dirty="0">
                <a:highlight>
                  <a:srgbClr val="FFFF00"/>
                </a:highlight>
                <a:latin typeface="+mn-lt"/>
                <a:ea typeface="Calibri" panose="020F0502020204030204" pitchFamily="34" charset="0"/>
                <a:cs typeface="Times New Roman" panose="02020603050405020304" pitchFamily="18" charset="0"/>
              </a:rPr>
              <a:t>Psalm 3</a:t>
            </a:r>
            <a:r>
              <a:rPr lang="en-US" sz="1200" dirty="0">
                <a:latin typeface="+mn-lt"/>
                <a:ea typeface="Calibri" panose="020F0502020204030204" pitchFamily="34" charset="0"/>
                <a:cs typeface="Times New Roman" panose="02020603050405020304" pitchFamily="18" charset="0"/>
              </a:rPr>
              <a:t> – A Psalm of David when he fled from Absalom his son.</a:t>
            </a:r>
          </a:p>
          <a:p>
            <a:pPr marL="628650" lvl="1" indent="-171450">
              <a:buFont typeface="Arial" panose="020B0604020202020204" pitchFamily="34" charset="0"/>
              <a:buChar char="•"/>
            </a:pPr>
            <a:r>
              <a:rPr lang="en-US" sz="1200" dirty="0">
                <a:latin typeface="+mn-lt"/>
                <a:cs typeface="Times New Roman" panose="02020603050405020304" pitchFamily="18" charset="0"/>
              </a:rPr>
              <a:t>Let’s consider the verses, and make a few applications</a:t>
            </a:r>
          </a:p>
          <a:p>
            <a:endParaRPr lang="en-US" sz="1200" dirty="0">
              <a:latin typeface="+mn-lt"/>
              <a:cs typeface="Times New Roman" panose="02020603050405020304" pitchFamily="18" charset="0"/>
            </a:endParaRPr>
          </a:p>
          <a:p>
            <a:r>
              <a:rPr lang="en-US" sz="1200" dirty="0">
                <a:latin typeface="+mn-lt"/>
                <a:cs typeface="Times New Roman" panose="02020603050405020304" pitchFamily="18" charset="0"/>
              </a:rPr>
              <a:t>Note:  This sermon closely adapted from a sermon preached by Jeremiah Cox in 2017.</a:t>
            </a: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2</a:t>
            </a:fld>
            <a:endParaRPr lang="en-US"/>
          </a:p>
        </p:txBody>
      </p:sp>
    </p:spTree>
    <p:extLst>
      <p:ext uri="{BB962C8B-B14F-4D97-AF65-F5344CB8AC3E}">
        <p14:creationId xmlns:p14="http://schemas.microsoft.com/office/powerpoint/2010/main" val="218456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b="1" dirty="0">
                <a:latin typeface="+mn-lt"/>
                <a:ea typeface="Calibri" panose="020F0502020204030204" pitchFamily="34" charset="0"/>
                <a:cs typeface="Times New Roman" panose="02020603050405020304" pitchFamily="18" charset="0"/>
              </a:rPr>
              <a:t>Surrounded by Adversaries </a:t>
            </a:r>
            <a:r>
              <a:rPr lang="en-US" b="1" dirty="0">
                <a:highlight>
                  <a:srgbClr val="FFFF00"/>
                </a:highlight>
                <a:latin typeface="+mn-lt"/>
                <a:ea typeface="Calibri" panose="020F0502020204030204" pitchFamily="34" charset="0"/>
                <a:cs typeface="Times New Roman" panose="02020603050405020304" pitchFamily="18" charset="0"/>
              </a:rPr>
              <a:t>(vv. 1-2)</a:t>
            </a:r>
          </a:p>
          <a:p>
            <a:pPr marL="0" marR="0" lvl="0" indent="0">
              <a:lnSpc>
                <a:spcPct val="107000"/>
              </a:lnSpc>
              <a:spcBef>
                <a:spcPts val="0"/>
              </a:spcBef>
              <a:spcAft>
                <a:spcPts val="0"/>
              </a:spcAft>
              <a:buFont typeface="Arial" panose="020B0604020202020204" pitchFamily="34" charset="0"/>
              <a:buNone/>
            </a:pPr>
            <a:r>
              <a:rPr lang="en-US" b="1" dirty="0">
                <a:highlight>
                  <a:srgbClr val="FFFF00"/>
                </a:highlight>
                <a:latin typeface="+mn-lt"/>
                <a:ea typeface="Calibri" panose="020F0502020204030204" pitchFamily="34" charset="0"/>
                <a:cs typeface="Times New Roman" panose="02020603050405020304" pitchFamily="18" charset="0"/>
              </a:rPr>
              <a:t>(1-2), </a:t>
            </a:r>
            <a:r>
              <a:rPr lang="en-US" b="0" i="1" dirty="0">
                <a:highlight>
                  <a:srgbClr val="FFFF00"/>
                </a:highlight>
                <a:latin typeface="+mn-lt"/>
                <a:ea typeface="Calibri" panose="020F0502020204030204" pitchFamily="34" charset="0"/>
                <a:cs typeface="Times New Roman" panose="02020603050405020304" pitchFamily="18" charset="0"/>
              </a:rPr>
              <a:t>“</a:t>
            </a:r>
            <a:r>
              <a:rPr lang="en-US" b="0" i="1" dirty="0">
                <a:latin typeface="+mn-lt"/>
              </a:rPr>
              <a:t>Lord, how they have increased who trouble me! Many are they who rise up against me. </a:t>
            </a:r>
            <a:r>
              <a:rPr lang="en-US" b="0" i="1" baseline="30000" dirty="0">
                <a:latin typeface="+mn-lt"/>
              </a:rPr>
              <a:t>2</a:t>
            </a:r>
            <a:r>
              <a:rPr lang="en-US" b="0" i="1" dirty="0">
                <a:latin typeface="+mn-lt"/>
              </a:rPr>
              <a:t> Many are they who say of me, “There is no help for him in God.”</a:t>
            </a:r>
            <a:endParaRPr lang="en-US" b="0" i="1"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This cry of David’s was not simply a feeling he had, but it was a fact.</a:t>
            </a:r>
          </a:p>
          <a:p>
            <a:pPr marL="742950" marR="0" lvl="1" indent="-28575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Much of Israel had turned against David, and were loyal to Absalom.</a:t>
            </a:r>
          </a:p>
          <a:p>
            <a:pPr marL="742950" marR="0" lvl="1" indent="-28575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Others were not happy with David to begin with, and were pleased to see his plight with Absalom. </a:t>
            </a:r>
            <a:r>
              <a:rPr lang="en-US" b="1" dirty="0">
                <a:latin typeface="+mn-lt"/>
                <a:ea typeface="Calibri" panose="020F0502020204030204" pitchFamily="34" charset="0"/>
                <a:cs typeface="Times New Roman" panose="02020603050405020304" pitchFamily="18" charset="0"/>
              </a:rPr>
              <a:t>Of such was a man named </a:t>
            </a:r>
            <a:r>
              <a:rPr lang="en-US" b="1" dirty="0" err="1">
                <a:latin typeface="+mn-lt"/>
                <a:ea typeface="Calibri" panose="020F0502020204030204" pitchFamily="34" charset="0"/>
                <a:cs typeface="Times New Roman" panose="02020603050405020304" pitchFamily="18" charset="0"/>
              </a:rPr>
              <a:t>Shimei</a:t>
            </a:r>
            <a:r>
              <a:rPr lang="en-US" b="1" dirty="0">
                <a:latin typeface="+mn-lt"/>
                <a:ea typeface="Calibri" panose="020F0502020204030204" pitchFamily="34" charset="0"/>
                <a:cs typeface="Times New Roman" panose="02020603050405020304" pitchFamily="18" charset="0"/>
              </a:rPr>
              <a:t>:</a:t>
            </a:r>
            <a:endParaRPr lang="en-US" dirty="0">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b="1" dirty="0">
                <a:highlight>
                  <a:srgbClr val="FFFF00"/>
                </a:highlight>
                <a:latin typeface="+mn-lt"/>
                <a:ea typeface="Calibri" panose="020F0502020204030204" pitchFamily="34" charset="0"/>
                <a:cs typeface="Times New Roman" panose="02020603050405020304" pitchFamily="18" charset="0"/>
              </a:rPr>
              <a:t>(2 Samuel 16:5-8), </a:t>
            </a:r>
            <a:r>
              <a:rPr lang="en-US" b="1" i="1" dirty="0">
                <a:highlight>
                  <a:srgbClr val="FFFF00"/>
                </a:highlight>
                <a:latin typeface="+mn-lt"/>
                <a:ea typeface="Calibri" panose="020F0502020204030204" pitchFamily="34" charset="0"/>
                <a:cs typeface="Times New Roman" panose="02020603050405020304" pitchFamily="18" charset="0"/>
              </a:rPr>
              <a:t>“</a:t>
            </a:r>
            <a:r>
              <a:rPr lang="en-US" i="1" dirty="0">
                <a:latin typeface="+mn-lt"/>
              </a:rPr>
              <a:t>Now when King David came to Bahurim, there was a man from the family of the house of Saul, whose name was Shimei the son of Gera, coming from there. He came out, cursing continuously as he came.</a:t>
            </a:r>
            <a:r>
              <a:rPr lang="en-US" i="1" baseline="30000" dirty="0">
                <a:latin typeface="+mn-lt"/>
              </a:rPr>
              <a:t> 6</a:t>
            </a:r>
            <a:r>
              <a:rPr lang="en-US" i="1" dirty="0">
                <a:latin typeface="+mn-lt"/>
              </a:rPr>
              <a:t> And he threw stones at David and at all the servants of King David. And all the people and all the mighty men were on his right hand and on his left.</a:t>
            </a:r>
            <a:r>
              <a:rPr lang="en-US" i="1" baseline="30000" dirty="0">
                <a:latin typeface="+mn-lt"/>
              </a:rPr>
              <a:t> 7</a:t>
            </a:r>
            <a:r>
              <a:rPr lang="en-US" i="1" dirty="0">
                <a:latin typeface="+mn-lt"/>
              </a:rPr>
              <a:t> Also Shimei said thus when he cursed: “Come out! Come out! You bloodthirsty man, you rogue!</a:t>
            </a:r>
            <a:r>
              <a:rPr lang="en-US" i="1" baseline="30000" dirty="0">
                <a:latin typeface="+mn-lt"/>
              </a:rPr>
              <a:t> 8</a:t>
            </a:r>
            <a:r>
              <a:rPr lang="en-US" i="1" dirty="0">
                <a:latin typeface="+mn-lt"/>
              </a:rPr>
              <a:t> The Lord has brought upon you all the blood of the house of Saul, in whose place you have reigned; and the Lord has delivered the kingdom into the hand of Absalom your son. So now you are caught in your own evil, because you are a bloodthirsty man!”</a:t>
            </a:r>
            <a:r>
              <a:rPr lang="en-US" i="1" dirty="0">
                <a:latin typeface="+mn-lt"/>
                <a:ea typeface="Calibri" panose="020F0502020204030204" pitchFamily="34" charset="0"/>
                <a:cs typeface="Times New Roman" panose="02020603050405020304" pitchFamily="18" charset="0"/>
              </a:rPr>
              <a:t> </a:t>
            </a:r>
          </a:p>
          <a:p>
            <a:pPr marL="1143000" marR="0" lvl="2"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Shimei not only cursed David, and threw stones at him, but blamed him for Saul’s and his sons’ deaths.</a:t>
            </a:r>
          </a:p>
          <a:p>
            <a:pPr marL="1143000" marR="0" lvl="2"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He claimed that God caused this to fall on him as punishment – </a:t>
            </a:r>
            <a:r>
              <a:rPr lang="en-US" b="1" i="1" dirty="0">
                <a:highlight>
                  <a:srgbClr val="FFFF00"/>
                </a:highlight>
                <a:latin typeface="+mn-lt"/>
                <a:ea typeface="Calibri" panose="020F0502020204030204" pitchFamily="34" charset="0"/>
                <a:cs typeface="Times New Roman" panose="02020603050405020304" pitchFamily="18" charset="0"/>
              </a:rPr>
              <a:t>“Many are they who say of me, ‘There is no help for him in God’” (Psalm 3:2).</a:t>
            </a:r>
            <a:endParaRPr lang="en-US"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b="0" i="0" dirty="0">
                <a:latin typeface="+mn-lt"/>
                <a:ea typeface="Calibri" panose="020F0502020204030204" pitchFamily="34" charset="0"/>
                <a:cs typeface="Times New Roman" panose="02020603050405020304" pitchFamily="18" charset="0"/>
              </a:rPr>
              <a:t>Not only was David’s son, and kingdom against him, but he had a voice telling him that God was not with him, and would not help!</a:t>
            </a:r>
          </a:p>
          <a:p>
            <a:pPr marL="742950" marR="0" lvl="1" indent="-285750">
              <a:lnSpc>
                <a:spcPct val="107000"/>
              </a:lnSpc>
              <a:spcBef>
                <a:spcPts val="0"/>
              </a:spcBef>
              <a:spcAft>
                <a:spcPts val="0"/>
              </a:spcAft>
              <a:buFont typeface="Arial" panose="020B0604020202020204" pitchFamily="34" charset="0"/>
              <a:buChar char="•"/>
            </a:pPr>
            <a:r>
              <a:rPr lang="en-US" b="1" i="0" dirty="0">
                <a:latin typeface="+mn-lt"/>
                <a:ea typeface="Calibri" panose="020F0502020204030204" pitchFamily="34" charset="0"/>
                <a:cs typeface="Times New Roman" panose="02020603050405020304" pitchFamily="18" charset="0"/>
              </a:rPr>
              <a:t>All those who oppose the truth of God will oppose disciples who are sanctified by it. No doubt, from skeptics to apostates, the claim will be that God is with them, rather than us.</a:t>
            </a:r>
          </a:p>
          <a:p>
            <a:pPr marL="0" marR="0" lvl="0" indent="0">
              <a:lnSpc>
                <a:spcPct val="107000"/>
              </a:lnSpc>
              <a:spcBef>
                <a:spcPts val="0"/>
              </a:spcBef>
              <a:spcAft>
                <a:spcPts val="0"/>
              </a:spcAft>
              <a:buFont typeface="Arial" panose="020B0604020202020204" pitchFamily="34" charset="0"/>
              <a:buNone/>
            </a:pPr>
            <a:r>
              <a:rPr lang="en-US" b="1" dirty="0">
                <a:latin typeface="+mn-lt"/>
                <a:ea typeface="Calibri" panose="020F0502020204030204" pitchFamily="34" charset="0"/>
                <a:cs typeface="Times New Roman" panose="02020603050405020304" pitchFamily="18" charset="0"/>
              </a:rPr>
              <a:t>[CLICK] Shielded by the Lord</a:t>
            </a:r>
            <a:r>
              <a:rPr lang="en-US" dirty="0">
                <a:latin typeface="+mn-lt"/>
                <a:ea typeface="Calibri" panose="020F0502020204030204" pitchFamily="34" charset="0"/>
                <a:cs typeface="Times New Roman" panose="02020603050405020304" pitchFamily="18" charset="0"/>
              </a:rPr>
              <a:t> </a:t>
            </a:r>
            <a:r>
              <a:rPr lang="en-US" b="1" dirty="0">
                <a:highlight>
                  <a:srgbClr val="FFFF00"/>
                </a:highlight>
                <a:latin typeface="+mn-lt"/>
                <a:ea typeface="Calibri" panose="020F0502020204030204" pitchFamily="34" charset="0"/>
                <a:cs typeface="Times New Roman" panose="02020603050405020304" pitchFamily="18" charset="0"/>
              </a:rPr>
              <a:t>(vv. 3-6)</a:t>
            </a:r>
          </a:p>
          <a:p>
            <a:pPr marL="0" marR="0" lvl="0" indent="0">
              <a:lnSpc>
                <a:spcPct val="107000"/>
              </a:lnSpc>
              <a:spcBef>
                <a:spcPts val="0"/>
              </a:spcBef>
              <a:spcAft>
                <a:spcPts val="0"/>
              </a:spcAft>
              <a:buFont typeface="Arial" panose="020B0604020202020204" pitchFamily="34" charset="0"/>
              <a:buNone/>
            </a:pPr>
            <a:r>
              <a:rPr lang="en-US" b="1" dirty="0">
                <a:highlight>
                  <a:srgbClr val="FFFF00"/>
                </a:highlight>
                <a:latin typeface="+mn-lt"/>
                <a:ea typeface="Calibri" panose="020F0502020204030204" pitchFamily="34" charset="0"/>
                <a:cs typeface="Times New Roman" panose="02020603050405020304" pitchFamily="18" charset="0"/>
              </a:rPr>
              <a:t>(3-6), </a:t>
            </a:r>
            <a:r>
              <a:rPr lang="en-US" b="0" i="1" dirty="0">
                <a:highlight>
                  <a:srgbClr val="FFFF00"/>
                </a:highlight>
                <a:latin typeface="+mn-lt"/>
                <a:ea typeface="Calibri" panose="020F0502020204030204" pitchFamily="34" charset="0"/>
                <a:cs typeface="Times New Roman" panose="02020603050405020304" pitchFamily="18" charset="0"/>
              </a:rPr>
              <a:t>“</a:t>
            </a:r>
            <a:r>
              <a:rPr lang="en-US" b="0" i="1" dirty="0"/>
              <a:t>But You, O Lord, are a shield for me, My glory and the One who lifts up my head. </a:t>
            </a:r>
            <a:r>
              <a:rPr lang="en-US" b="0" i="1" baseline="30000" dirty="0"/>
              <a:t>4</a:t>
            </a:r>
            <a:r>
              <a:rPr lang="en-US" b="0" i="1" dirty="0"/>
              <a:t> I cried to the Lord with my voice,</a:t>
            </a:r>
            <a:br>
              <a:rPr lang="en-US" b="0" i="1" dirty="0"/>
            </a:br>
            <a:r>
              <a:rPr lang="en-US" b="0" i="1" dirty="0"/>
              <a:t>And He heard me from His holy hill.  </a:t>
            </a:r>
            <a:r>
              <a:rPr lang="en-US" b="0" i="1" baseline="30000" dirty="0"/>
              <a:t>5</a:t>
            </a:r>
            <a:r>
              <a:rPr lang="en-US" b="0" i="1" dirty="0"/>
              <a:t> I lay down and slept; I awoke, for the Lord sustained me. </a:t>
            </a:r>
            <a:r>
              <a:rPr lang="en-US" b="0" i="1" baseline="30000" dirty="0"/>
              <a:t>6</a:t>
            </a:r>
            <a:r>
              <a:rPr lang="en-US" b="0" i="1" dirty="0"/>
              <a:t> I will not be afraid of ten thousands of people who have set themselves against me all around.”</a:t>
            </a:r>
            <a:endParaRPr lang="en-US" b="0" i="1"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b="1" dirty="0">
                <a:highlight>
                  <a:srgbClr val="FFFF00"/>
                </a:highlight>
                <a:latin typeface="+mn-lt"/>
                <a:ea typeface="Calibri" panose="020F0502020204030204" pitchFamily="34" charset="0"/>
                <a:cs typeface="Times New Roman" panose="02020603050405020304" pitchFamily="18" charset="0"/>
              </a:rPr>
              <a:t>(v. 3)</a:t>
            </a:r>
            <a:r>
              <a:rPr lang="en-US" dirty="0">
                <a:latin typeface="+mn-lt"/>
                <a:ea typeface="Calibri" panose="020F0502020204030204" pitchFamily="34" charset="0"/>
                <a:cs typeface="Times New Roman" panose="02020603050405020304" pitchFamily="18" charset="0"/>
              </a:rPr>
              <a:t> – Despite the great trouble of the time, David remembered God, and the protection provided by Him in the past.</a:t>
            </a:r>
          </a:p>
          <a:p>
            <a:pPr marL="1143000" marR="0" lvl="2" indent="-228600">
              <a:lnSpc>
                <a:spcPct val="107000"/>
              </a:lnSpc>
              <a:spcBef>
                <a:spcPts val="0"/>
              </a:spcBef>
              <a:spcAft>
                <a:spcPts val="0"/>
              </a:spcAft>
              <a:buFont typeface="Arial" panose="020B0604020202020204" pitchFamily="34" charset="0"/>
              <a:buChar char="•"/>
            </a:pPr>
            <a:r>
              <a:rPr lang="en-US" b="1" dirty="0">
                <a:latin typeface="+mn-lt"/>
                <a:ea typeface="Calibri" panose="020F0502020204030204" pitchFamily="34" charset="0"/>
                <a:cs typeface="Times New Roman" panose="02020603050405020304" pitchFamily="18" charset="0"/>
              </a:rPr>
              <a:t>Shield</a:t>
            </a:r>
            <a:r>
              <a:rPr lang="en-US" dirty="0">
                <a:latin typeface="+mn-lt"/>
                <a:ea typeface="Calibri" panose="020F0502020204030204" pitchFamily="34" charset="0"/>
                <a:cs typeface="Times New Roman" panose="02020603050405020304" pitchFamily="18" charset="0"/>
              </a:rPr>
              <a:t> – </a:t>
            </a:r>
            <a:r>
              <a:rPr lang="en-US" b="1" i="1" dirty="0">
                <a:highlight>
                  <a:srgbClr val="FFFF00"/>
                </a:highlight>
                <a:latin typeface="+mn-lt"/>
                <a:ea typeface="Calibri" panose="020F0502020204030204" pitchFamily="34" charset="0"/>
                <a:cs typeface="Times New Roman" panose="02020603050405020304" pitchFamily="18" charset="0"/>
              </a:rPr>
              <a:t>“But You, O Lord, are a </a:t>
            </a:r>
            <a:r>
              <a:rPr lang="en-US" b="1" i="1" u="sng" dirty="0">
                <a:highlight>
                  <a:srgbClr val="FFFF00"/>
                </a:highlight>
                <a:latin typeface="+mn-lt"/>
                <a:ea typeface="Calibri" panose="020F0502020204030204" pitchFamily="34" charset="0"/>
                <a:cs typeface="Times New Roman" panose="02020603050405020304" pitchFamily="18" charset="0"/>
              </a:rPr>
              <a:t>shield about me</a:t>
            </a:r>
            <a:r>
              <a:rPr lang="en-US" b="1" i="1" dirty="0">
                <a:highlight>
                  <a:srgbClr val="FFFF00"/>
                </a:highlight>
                <a:latin typeface="+mn-lt"/>
                <a:ea typeface="Calibri" panose="020F0502020204030204" pitchFamily="34" charset="0"/>
                <a:cs typeface="Times New Roman" panose="02020603050405020304" pitchFamily="18" charset="0"/>
              </a:rPr>
              <a:t>” (NASB). “a shield for me”(NKJV)</a:t>
            </a:r>
            <a:endParaRPr lang="en-US" dirty="0">
              <a:latin typeface="+mn-lt"/>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The Lord encompasses those who trust in Him with protection.</a:t>
            </a:r>
          </a:p>
          <a:p>
            <a:pPr marL="0" marR="0" lvl="0" indent="0">
              <a:lnSpc>
                <a:spcPct val="107000"/>
              </a:lnSpc>
              <a:spcBef>
                <a:spcPts val="0"/>
              </a:spcBef>
              <a:spcAft>
                <a:spcPts val="0"/>
              </a:spcAft>
              <a:buFont typeface="Arial" panose="020B0604020202020204" pitchFamily="34" charset="0"/>
              <a:buNone/>
            </a:pPr>
            <a:r>
              <a:rPr lang="en-US" b="1" dirty="0">
                <a:latin typeface="+mn-lt"/>
                <a:ea typeface="Calibri" panose="020F0502020204030204" pitchFamily="34" charset="0"/>
                <a:cs typeface="Times New Roman" panose="02020603050405020304" pitchFamily="18" charset="0"/>
              </a:rPr>
              <a:t>(Proverbs 30:5), </a:t>
            </a:r>
            <a:r>
              <a:rPr lang="en-US" b="0" dirty="0">
                <a:latin typeface="+mn-lt"/>
                <a:ea typeface="Calibri" panose="020F0502020204030204" pitchFamily="34" charset="0"/>
                <a:cs typeface="Times New Roman" panose="02020603050405020304" pitchFamily="18" charset="0"/>
              </a:rPr>
              <a:t>“</a:t>
            </a:r>
            <a:r>
              <a:rPr lang="en-US" b="0" i="1" dirty="0">
                <a:highlight>
                  <a:srgbClr val="FFFF00"/>
                </a:highlight>
                <a:latin typeface="+mn-lt"/>
                <a:ea typeface="Calibri" panose="020F0502020204030204" pitchFamily="34" charset="0"/>
                <a:cs typeface="Times New Roman" panose="02020603050405020304" pitchFamily="18" charset="0"/>
              </a:rPr>
              <a:t>Every word of God is pure; He is a shield to those who put their trust in Him”</a:t>
            </a:r>
            <a:endParaRPr lang="en-US" b="0" dirty="0">
              <a:latin typeface="+mn-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pPr>
            <a:r>
              <a:rPr lang="en-US" b="1" i="1" dirty="0">
                <a:highlight>
                  <a:srgbClr val="FFFF00"/>
                </a:highlight>
                <a:latin typeface="+mn-lt"/>
                <a:ea typeface="Calibri" panose="020F0502020204030204" pitchFamily="34" charset="0"/>
                <a:cs typeface="Times New Roman" panose="02020603050405020304" pitchFamily="18" charset="0"/>
              </a:rPr>
              <a:t>“My glory”</a:t>
            </a:r>
            <a:r>
              <a:rPr lang="en-US" dirty="0">
                <a:latin typeface="+mn-lt"/>
                <a:ea typeface="Calibri" panose="020F0502020204030204" pitchFamily="34" charset="0"/>
                <a:cs typeface="Times New Roman" panose="02020603050405020304" pitchFamily="18" charset="0"/>
              </a:rPr>
              <a:t> – As his kingdom was taken from him, it would seem David would have no honor, nothing to glory in.</a:t>
            </a:r>
          </a:p>
          <a:p>
            <a:pPr marL="1600200" marR="0" lvl="3"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However, God was his glory – any glory or honor for David was tied up in God – if he had God, he was okay.</a:t>
            </a:r>
          </a:p>
          <a:p>
            <a:pPr marL="0" marR="0" lvl="0" indent="0">
              <a:lnSpc>
                <a:spcPct val="107000"/>
              </a:lnSpc>
              <a:spcBef>
                <a:spcPts val="0"/>
              </a:spcBef>
              <a:spcAft>
                <a:spcPts val="0"/>
              </a:spcAft>
              <a:buFont typeface="Arial" panose="020B0604020202020204" pitchFamily="34" charset="0"/>
              <a:buNone/>
            </a:pPr>
            <a:r>
              <a:rPr lang="en-US" b="1" i="0" dirty="0">
                <a:highlight>
                  <a:srgbClr val="FFFF00"/>
                </a:highlight>
                <a:latin typeface="+mn-lt"/>
                <a:ea typeface="Calibri" panose="020F0502020204030204" pitchFamily="34" charset="0"/>
                <a:cs typeface="Times New Roman" panose="02020603050405020304" pitchFamily="18" charset="0"/>
              </a:rPr>
              <a:t>(2 Corinthians 10:17-18), </a:t>
            </a:r>
            <a:r>
              <a:rPr lang="en-US" b="0" i="1" dirty="0">
                <a:highlight>
                  <a:srgbClr val="FFFF00"/>
                </a:highlight>
                <a:latin typeface="+mn-lt"/>
                <a:ea typeface="Calibri" panose="020F0502020204030204" pitchFamily="34" charset="0"/>
                <a:cs typeface="Times New Roman" panose="02020603050405020304" pitchFamily="18" charset="0"/>
              </a:rPr>
              <a:t>“But ‘he who glories, let him glory in the Lord.’ For not he who commends himself is approved, but whom the Lord commends”</a:t>
            </a:r>
            <a:endParaRPr lang="en-US" b="0"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b="1" dirty="0">
                <a:highlight>
                  <a:srgbClr val="FFFF00"/>
                </a:highlight>
                <a:latin typeface="+mn-lt"/>
                <a:ea typeface="Calibri" panose="020F0502020204030204" pitchFamily="34" charset="0"/>
                <a:cs typeface="Times New Roman" panose="02020603050405020304" pitchFamily="18" charset="0"/>
              </a:rPr>
              <a:t>(vv. 4-6)</a:t>
            </a:r>
            <a:r>
              <a:rPr lang="en-US" dirty="0">
                <a:latin typeface="+mn-lt"/>
                <a:ea typeface="Calibri" panose="020F0502020204030204" pitchFamily="34" charset="0"/>
                <a:cs typeface="Times New Roman" panose="02020603050405020304" pitchFamily="18" charset="0"/>
              </a:rPr>
              <a:t> – No matter the opposition, if God is with us we will be sustained.</a:t>
            </a:r>
          </a:p>
          <a:p>
            <a:pPr marL="1143000" marR="0" lvl="2" indent="-228600">
              <a:lnSpc>
                <a:spcPct val="107000"/>
              </a:lnSpc>
              <a:spcBef>
                <a:spcPts val="0"/>
              </a:spcBef>
              <a:spcAft>
                <a:spcPts val="0"/>
              </a:spcAft>
              <a:buFont typeface="Arial" panose="020B0604020202020204" pitchFamily="34" charset="0"/>
              <a:buChar char="•"/>
            </a:pPr>
            <a:r>
              <a:rPr lang="en-US" b="1" dirty="0">
                <a:highlight>
                  <a:srgbClr val="FFFF00"/>
                </a:highlight>
                <a:latin typeface="+mn-lt"/>
                <a:ea typeface="Calibri" panose="020F0502020204030204" pitchFamily="34" charset="0"/>
                <a:cs typeface="Times New Roman" panose="02020603050405020304" pitchFamily="18" charset="0"/>
              </a:rPr>
              <a:t>(v. 5)</a:t>
            </a:r>
            <a:r>
              <a:rPr lang="en-US" dirty="0">
                <a:latin typeface="+mn-lt"/>
                <a:ea typeface="Calibri" panose="020F0502020204030204" pitchFamily="34" charset="0"/>
                <a:cs typeface="Times New Roman" panose="02020603050405020304" pitchFamily="18" charset="0"/>
              </a:rPr>
              <a:t> – </a:t>
            </a:r>
            <a:r>
              <a:rPr lang="en-US" b="1" dirty="0">
                <a:latin typeface="+mn-lt"/>
                <a:ea typeface="Calibri" panose="020F0502020204030204" pitchFamily="34" charset="0"/>
                <a:cs typeface="Times New Roman" panose="02020603050405020304" pitchFamily="18" charset="0"/>
              </a:rPr>
              <a:t>sleep – literally and figuratively</a:t>
            </a:r>
            <a:r>
              <a:rPr lang="en-US" dirty="0">
                <a:latin typeface="+mn-lt"/>
                <a:ea typeface="Calibri" panose="020F0502020204030204" pitchFamily="34" charset="0"/>
                <a:cs typeface="Times New Roman" panose="02020603050405020304" pitchFamily="18" charset="0"/>
              </a:rPr>
              <a:t> – sustained by rising from physical slumber rather than being slain, or upon death, rising to be with the Lord in triumph.</a:t>
            </a:r>
          </a:p>
          <a:p>
            <a:pPr marL="1143000" marR="0" lvl="2"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a:t>
            </a:r>
            <a:r>
              <a:rPr lang="en-US" b="1" dirty="0">
                <a:highlight>
                  <a:srgbClr val="FFFF00"/>
                </a:highlight>
                <a:latin typeface="+mn-lt"/>
                <a:ea typeface="Calibri" panose="020F0502020204030204" pitchFamily="34" charset="0"/>
                <a:cs typeface="Times New Roman" panose="02020603050405020304" pitchFamily="18" charset="0"/>
              </a:rPr>
              <a:t>v. 6)</a:t>
            </a:r>
            <a:r>
              <a:rPr lang="en-US" dirty="0">
                <a:latin typeface="+mn-lt"/>
                <a:ea typeface="Calibri" panose="020F0502020204030204" pitchFamily="34" charset="0"/>
                <a:cs typeface="Times New Roman" panose="02020603050405020304" pitchFamily="18" charset="0"/>
              </a:rPr>
              <a:t> – If we have God, we have no need to fear.</a:t>
            </a:r>
          </a:p>
          <a:p>
            <a:pPr marL="742950" marR="0" lvl="1" indent="-285750">
              <a:lnSpc>
                <a:spcPct val="107000"/>
              </a:lnSpc>
              <a:spcBef>
                <a:spcPts val="0"/>
              </a:spcBef>
              <a:spcAft>
                <a:spcPts val="0"/>
              </a:spcAft>
              <a:buFont typeface="Arial" panose="020B0604020202020204" pitchFamily="34" charset="0"/>
              <a:buChar char="•"/>
            </a:pPr>
            <a:r>
              <a:rPr lang="en-US" b="1" i="0" dirty="0">
                <a:latin typeface="+mn-lt"/>
                <a:ea typeface="Calibri" panose="020F0502020204030204" pitchFamily="34" charset="0"/>
                <a:cs typeface="Times New Roman" panose="02020603050405020304" pitchFamily="18" charset="0"/>
              </a:rPr>
              <a:t>Despite the immense opposition we may face in the world, our God will not fail us. He will protect us, and sustain us if we glory in Him, and trust in Him.</a:t>
            </a:r>
          </a:p>
          <a:p>
            <a:pPr marL="0" marR="0" lvl="0" indent="0">
              <a:lnSpc>
                <a:spcPct val="107000"/>
              </a:lnSpc>
              <a:spcBef>
                <a:spcPts val="0"/>
              </a:spcBef>
              <a:spcAft>
                <a:spcPts val="0"/>
              </a:spcAft>
              <a:buFont typeface="Arial" panose="020B0604020202020204" pitchFamily="34" charset="0"/>
              <a:buNone/>
            </a:pPr>
            <a:r>
              <a:rPr lang="en-US" b="1" dirty="0">
                <a:latin typeface="+mn-lt"/>
                <a:ea typeface="Calibri" panose="020F0502020204030204" pitchFamily="34" charset="0"/>
                <a:cs typeface="Times New Roman" panose="02020603050405020304" pitchFamily="18" charset="0"/>
              </a:rPr>
              <a:t>[CLICK} Salvation Belongs to the Lord</a:t>
            </a:r>
            <a:r>
              <a:rPr lang="en-US" dirty="0">
                <a:latin typeface="+mn-lt"/>
                <a:ea typeface="Calibri" panose="020F0502020204030204" pitchFamily="34" charset="0"/>
                <a:cs typeface="Times New Roman" panose="02020603050405020304" pitchFamily="18" charset="0"/>
              </a:rPr>
              <a:t> </a:t>
            </a:r>
            <a:r>
              <a:rPr lang="en-US" b="1" dirty="0">
                <a:highlight>
                  <a:srgbClr val="FFFF00"/>
                </a:highlight>
                <a:latin typeface="+mn-lt"/>
                <a:ea typeface="Calibri" panose="020F0502020204030204" pitchFamily="34" charset="0"/>
                <a:cs typeface="Times New Roman" panose="02020603050405020304" pitchFamily="18" charset="0"/>
              </a:rPr>
              <a:t>(vv. 7-8)</a:t>
            </a:r>
            <a:endParaRPr lang="en-US"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b="1" dirty="0">
                <a:highlight>
                  <a:srgbClr val="FFFF00"/>
                </a:highlight>
                <a:latin typeface="+mn-lt"/>
                <a:ea typeface="Calibri" panose="020F0502020204030204" pitchFamily="34" charset="0"/>
                <a:cs typeface="Times New Roman" panose="02020603050405020304" pitchFamily="18" charset="0"/>
              </a:rPr>
              <a:t>(v. 7)</a:t>
            </a:r>
            <a:r>
              <a:rPr lang="en-US" dirty="0">
                <a:latin typeface="+mn-lt"/>
                <a:ea typeface="Calibri" panose="020F0502020204030204" pitchFamily="34" charset="0"/>
                <a:cs typeface="Times New Roman" panose="02020603050405020304" pitchFamily="18" charset="0"/>
              </a:rPr>
              <a:t> – God can save us from anything, because He has the power over any.</a:t>
            </a:r>
          </a:p>
          <a:p>
            <a:pPr marL="1143000" marR="0" lvl="2" indent="-228600">
              <a:lnSpc>
                <a:spcPct val="107000"/>
              </a:lnSpc>
              <a:spcBef>
                <a:spcPts val="0"/>
              </a:spcBef>
              <a:spcAft>
                <a:spcPts val="0"/>
              </a:spcAft>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No enemy of God’s will triumph. So, if we are on His side, we will be saved from such.</a:t>
            </a:r>
          </a:p>
          <a:p>
            <a:pPr marL="0" marR="0" lvl="0" indent="0">
              <a:lnSpc>
                <a:spcPct val="107000"/>
              </a:lnSpc>
              <a:spcBef>
                <a:spcPts val="0"/>
              </a:spcBef>
              <a:spcAft>
                <a:spcPts val="0"/>
              </a:spcAft>
              <a:buFont typeface="Arial" panose="020B0604020202020204" pitchFamily="34" charset="0"/>
              <a:buNone/>
            </a:pPr>
            <a:r>
              <a:rPr lang="en-US" b="1" i="0" dirty="0">
                <a:highlight>
                  <a:srgbClr val="FFFF00"/>
                </a:highlight>
                <a:latin typeface="+mn-lt"/>
                <a:ea typeface="Calibri" panose="020F0502020204030204" pitchFamily="34" charset="0"/>
                <a:cs typeface="Times New Roman" panose="02020603050405020304" pitchFamily="18" charset="0"/>
              </a:rPr>
              <a:t>(John 14:30), </a:t>
            </a:r>
            <a:r>
              <a:rPr lang="en-US" b="0" i="1" dirty="0">
                <a:highlight>
                  <a:srgbClr val="FFFF00"/>
                </a:highlight>
                <a:latin typeface="+mn-lt"/>
                <a:ea typeface="Calibri" panose="020F0502020204030204" pitchFamily="34" charset="0"/>
                <a:cs typeface="Times New Roman" panose="02020603050405020304" pitchFamily="18" charset="0"/>
              </a:rPr>
              <a:t>“the ruler of this world is coming, and he has nothing in Me.”</a:t>
            </a:r>
            <a:endParaRPr lang="en-US" b="0" i="1" dirty="0">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b="1" i="0" dirty="0">
                <a:highlight>
                  <a:srgbClr val="FFFF00"/>
                </a:highlight>
                <a:latin typeface="+mn-lt"/>
                <a:ea typeface="Calibri" panose="020F0502020204030204" pitchFamily="34" charset="0"/>
                <a:cs typeface="Times New Roman" panose="02020603050405020304" pitchFamily="18" charset="0"/>
              </a:rPr>
              <a:t>(1 John 5:5), </a:t>
            </a:r>
            <a:r>
              <a:rPr lang="en-US" b="0" i="1" dirty="0">
                <a:highlight>
                  <a:srgbClr val="FFFF00"/>
                </a:highlight>
                <a:latin typeface="+mn-lt"/>
                <a:ea typeface="Calibri" panose="020F0502020204030204" pitchFamily="34" charset="0"/>
                <a:cs typeface="Times New Roman" panose="02020603050405020304" pitchFamily="18" charset="0"/>
              </a:rPr>
              <a:t>“Who is he who overcomes the world, but he who believes that Jesus is the Son of God?”</a:t>
            </a:r>
            <a:endParaRPr lang="en-US" b="0" i="1" dirty="0">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b="1" dirty="0">
                <a:highlight>
                  <a:srgbClr val="FFFF00"/>
                </a:highlight>
                <a:latin typeface="+mn-lt"/>
                <a:ea typeface="Calibri" panose="020F0502020204030204" pitchFamily="34" charset="0"/>
                <a:cs typeface="Times New Roman" panose="02020603050405020304" pitchFamily="18" charset="0"/>
              </a:rPr>
              <a:t>(v. 8)</a:t>
            </a:r>
            <a:r>
              <a:rPr lang="en-US" dirty="0">
                <a:latin typeface="+mn-lt"/>
                <a:ea typeface="Calibri" panose="020F0502020204030204" pitchFamily="34" charset="0"/>
                <a:cs typeface="Times New Roman" panose="02020603050405020304" pitchFamily="18" charset="0"/>
              </a:rPr>
              <a:t> – Salvation </a:t>
            </a:r>
            <a:r>
              <a:rPr lang="en-US" u="sng" dirty="0">
                <a:latin typeface="+mn-lt"/>
                <a:ea typeface="Calibri" panose="020F0502020204030204" pitchFamily="34" charset="0"/>
                <a:cs typeface="Times New Roman" panose="02020603050405020304" pitchFamily="18" charset="0"/>
              </a:rPr>
              <a:t>belongs</a:t>
            </a:r>
            <a:r>
              <a:rPr lang="en-US" dirty="0">
                <a:latin typeface="+mn-lt"/>
                <a:ea typeface="Calibri" panose="020F0502020204030204" pitchFamily="34" charset="0"/>
                <a:cs typeface="Times New Roman" panose="02020603050405020304" pitchFamily="18" charset="0"/>
              </a:rPr>
              <a:t> to God (</a:t>
            </a:r>
            <a:r>
              <a:rPr lang="en-US" b="1" i="1" dirty="0">
                <a:latin typeface="+mn-lt"/>
                <a:ea typeface="Calibri" panose="020F0502020204030204" pitchFamily="34" charset="0"/>
                <a:cs typeface="Times New Roman" panose="02020603050405020304" pitchFamily="18" charset="0"/>
              </a:rPr>
              <a:t>Author of salvation</a:t>
            </a:r>
            <a:r>
              <a:rPr lang="en-US" dirty="0">
                <a:latin typeface="+mn-lt"/>
                <a:ea typeface="Calibri" panose="020F0502020204030204" pitchFamily="34" charset="0"/>
                <a:cs typeface="Times New Roman" panose="02020603050405020304" pitchFamily="18" charset="0"/>
              </a:rPr>
              <a:t>); thus, He is the only one who can offer it. Those who are His will surely receive it.</a:t>
            </a:r>
          </a:p>
          <a:p>
            <a:pPr marL="742950" marR="0" lvl="1" indent="-285750">
              <a:lnSpc>
                <a:spcPct val="107000"/>
              </a:lnSpc>
              <a:spcBef>
                <a:spcPts val="0"/>
              </a:spcBef>
              <a:spcAft>
                <a:spcPts val="0"/>
              </a:spcAft>
              <a:buFont typeface="Arial" panose="020B0604020202020204" pitchFamily="34" charset="0"/>
              <a:buChar char="•"/>
            </a:pPr>
            <a:r>
              <a:rPr lang="en-US" b="1" i="0" dirty="0">
                <a:latin typeface="+mn-lt"/>
                <a:ea typeface="Calibri" panose="020F0502020204030204" pitchFamily="34" charset="0"/>
                <a:cs typeface="Times New Roman" panose="02020603050405020304" pitchFamily="18" charset="0"/>
              </a:rPr>
              <a:t>No amount of opposition, or affliction that it might bring, can keep us from obtaining salvation if we trust in God. He can be overcome by none; thus, none can overcome His.</a:t>
            </a:r>
          </a:p>
          <a:p>
            <a:pPr marL="0" marR="0" lvl="0" indent="0">
              <a:lnSpc>
                <a:spcPct val="107000"/>
              </a:lnSpc>
              <a:spcBef>
                <a:spcPts val="0"/>
              </a:spcBef>
              <a:spcAft>
                <a:spcPts val="0"/>
              </a:spcAft>
              <a:buFont typeface="Arial" panose="020B0604020202020204" pitchFamily="34" charset="0"/>
              <a:buNone/>
            </a:pPr>
            <a:r>
              <a:rPr lang="en-US" b="1" i="0" dirty="0">
                <a:latin typeface="+mn-lt"/>
                <a:ea typeface="Calibri" panose="020F0502020204030204" pitchFamily="34" charset="0"/>
                <a:cs typeface="Times New Roman" panose="02020603050405020304" pitchFamily="18" charset="0"/>
              </a:rPr>
              <a:t>(Romans 8:38-39), </a:t>
            </a:r>
            <a:r>
              <a:rPr lang="en-US" b="0" i="1" dirty="0">
                <a:latin typeface="+mn-lt"/>
                <a:ea typeface="Calibri" panose="020F0502020204030204" pitchFamily="34" charset="0"/>
                <a:cs typeface="Times New Roman" panose="02020603050405020304" pitchFamily="18" charset="0"/>
              </a:rPr>
              <a:t>“</a:t>
            </a:r>
            <a:r>
              <a:rPr lang="en-US" b="0" i="1" dirty="0"/>
              <a:t>For I am persuaded that neither death nor life, nor angels nor principalities nor powers, nor things present nor things to come,</a:t>
            </a:r>
            <a:r>
              <a:rPr lang="en-US" b="0" i="1" baseline="30000" dirty="0"/>
              <a:t> 39</a:t>
            </a:r>
            <a:r>
              <a:rPr lang="en-US" b="0" i="1" dirty="0"/>
              <a:t> nor height nor depth, nor any other created thing, shall be able to separate us from the love of God which is in Christ Jesus our Lord.”</a:t>
            </a:r>
            <a:endParaRPr lang="en-US" b="0" i="1"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9E3514-B834-431E-A2C3-42C091A4DECB}" type="slidenum">
              <a:rPr lang="en-US" smtClean="0"/>
              <a:t>3</a:t>
            </a:fld>
            <a:endParaRPr lang="en-US"/>
          </a:p>
        </p:txBody>
      </p:sp>
    </p:spTree>
    <p:extLst>
      <p:ext uri="{BB962C8B-B14F-4D97-AF65-F5344CB8AC3E}">
        <p14:creationId xmlns:p14="http://schemas.microsoft.com/office/powerpoint/2010/main" val="272536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no enemy too great in strength or number that can defeat us if God is for us.</a:t>
            </a:r>
          </a:p>
          <a:p>
            <a:pPr marL="800100" marR="0" lvl="1" indent="-34290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 doubt, there will be times when we feel overwhelmed, but we, like David, must trust in the Lord!</a:t>
            </a:r>
          </a:p>
          <a:p>
            <a:pPr marL="800100" marR="0" lvl="1" indent="-342900">
              <a:lnSpc>
                <a:spcPct val="107000"/>
              </a:lnSpc>
              <a:spcBef>
                <a:spcPts val="0"/>
              </a:spcBef>
              <a:spcAft>
                <a:spcPts val="800"/>
              </a:spcAft>
              <a:buFont typeface="Arial" panose="020B0604020202020204" pitchFamily="34" charset="0"/>
              <a:buChar char="•"/>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you, O Lord, are a shield for me, my glory and the One who lifts up my head” (Psalm 3:3).</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9E3514-B834-431E-A2C3-42C091A4DECB}" type="slidenum">
              <a:rPr lang="en-US" smtClean="0"/>
              <a:t>4</a:t>
            </a:fld>
            <a:endParaRPr lang="en-US"/>
          </a:p>
        </p:txBody>
      </p:sp>
    </p:spTree>
    <p:extLst>
      <p:ext uri="{BB962C8B-B14F-4D97-AF65-F5344CB8AC3E}">
        <p14:creationId xmlns:p14="http://schemas.microsoft.com/office/powerpoint/2010/main" val="11114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4955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5047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74042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332246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71EC2-3F76-4243-B8FB-5B6F8794D6A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2734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71EC2-3F76-4243-B8FB-5B6F8794D6A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360441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71EC2-3F76-4243-B8FB-5B6F8794D6AF}"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139399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71EC2-3F76-4243-B8FB-5B6F8794D6AF}"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86867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71EC2-3F76-4243-B8FB-5B6F8794D6AF}"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16149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71EC2-3F76-4243-B8FB-5B6F8794D6A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352798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71EC2-3F76-4243-B8FB-5B6F8794D6A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16284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8307"/>
                    </a14:imgEffect>
                    <a14:imgEffect>
                      <a14:saturation sat="8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71EC2-3F76-4243-B8FB-5B6F8794D6AF}"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62C94-47EA-4F3D-BBCA-510B314018EE}" type="slidenum">
              <a:rPr lang="en-US" smtClean="0"/>
              <a:t>‹#›</a:t>
            </a:fld>
            <a:endParaRPr lang="en-US"/>
          </a:p>
        </p:txBody>
      </p:sp>
    </p:spTree>
    <p:extLst>
      <p:ext uri="{BB962C8B-B14F-4D97-AF65-F5344CB8AC3E}">
        <p14:creationId xmlns:p14="http://schemas.microsoft.com/office/powerpoint/2010/main" val="2003814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3603-E49B-41F4-A5F0-E88D2A0483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EF6BC8-DD01-499C-BBD7-7BB784568A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5130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5E4D-C3F7-4D35-B3AF-2E2516C5A1FD}"/>
              </a:ext>
            </a:extLst>
          </p:cNvPr>
          <p:cNvSpPr>
            <a:spLocks noGrp="1"/>
          </p:cNvSpPr>
          <p:nvPr>
            <p:ph type="ctrTitle"/>
          </p:nvPr>
        </p:nvSpPr>
        <p:spPr>
          <a:xfrm>
            <a:off x="776515" y="914401"/>
            <a:ext cx="5827486" cy="2931886"/>
          </a:xfrm>
        </p:spPr>
        <p:txBody>
          <a:bodyPr anchor="t">
            <a:normAutofit/>
          </a:bodyPr>
          <a:lstStyle/>
          <a:p>
            <a:r>
              <a:rPr lang="en-US" sz="9600" b="1" dirty="0">
                <a:solidFill>
                  <a:srgbClr val="554237"/>
                </a:solidFill>
                <a:latin typeface="IM FELL English SC" panose="02000000000000000000" pitchFamily="2" charset="0"/>
              </a:rPr>
              <a:t>A Shield</a:t>
            </a:r>
            <a:br>
              <a:rPr lang="en-US" sz="9600" b="1" dirty="0">
                <a:solidFill>
                  <a:srgbClr val="554237"/>
                </a:solidFill>
                <a:latin typeface="IM FELL English SC" panose="02000000000000000000" pitchFamily="2" charset="0"/>
              </a:rPr>
            </a:br>
            <a:r>
              <a:rPr lang="en-US" sz="9600" b="1" dirty="0">
                <a:solidFill>
                  <a:srgbClr val="554237"/>
                </a:solidFill>
                <a:latin typeface="IM FELL English SC" panose="02000000000000000000" pitchFamily="2" charset="0"/>
              </a:rPr>
              <a:t>About Me</a:t>
            </a:r>
          </a:p>
        </p:txBody>
      </p:sp>
      <p:sp>
        <p:nvSpPr>
          <p:cNvPr id="3" name="Subtitle 2">
            <a:extLst>
              <a:ext uri="{FF2B5EF4-FFF2-40B4-BE49-F238E27FC236}">
                <a16:creationId xmlns:a16="http://schemas.microsoft.com/office/drawing/2014/main" id="{E43B273F-3780-4EDB-9F5A-B101E8C22421}"/>
              </a:ext>
            </a:extLst>
          </p:cNvPr>
          <p:cNvSpPr>
            <a:spLocks noGrp="1"/>
          </p:cNvSpPr>
          <p:nvPr>
            <p:ph type="subTitle" idx="1"/>
          </p:nvPr>
        </p:nvSpPr>
        <p:spPr>
          <a:xfrm>
            <a:off x="1405913" y="4220215"/>
            <a:ext cx="4568689" cy="1002246"/>
          </a:xfrm>
        </p:spPr>
        <p:txBody>
          <a:bodyPr>
            <a:normAutofit/>
          </a:bodyPr>
          <a:lstStyle/>
          <a:p>
            <a:r>
              <a:rPr lang="en-US" sz="5400" b="1" dirty="0">
                <a:solidFill>
                  <a:srgbClr val="554237"/>
                </a:solidFill>
              </a:rPr>
              <a:t>Psalm 3</a:t>
            </a:r>
          </a:p>
        </p:txBody>
      </p:sp>
      <p:pic>
        <p:nvPicPr>
          <p:cNvPr id="5" name="Picture 4" descr="A picture containing wooden&#10;&#10;Description automatically generated">
            <a:extLst>
              <a:ext uri="{FF2B5EF4-FFF2-40B4-BE49-F238E27FC236}">
                <a16:creationId xmlns:a16="http://schemas.microsoft.com/office/drawing/2014/main" id="{148FFCB0-4DA9-4CCB-9FA4-8F542C56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9750">
            <a:off x="5067610" y="324896"/>
            <a:ext cx="6307539" cy="6208207"/>
          </a:xfrm>
          <a:prstGeom prst="rect">
            <a:avLst/>
          </a:prstGeom>
          <a:effectLst>
            <a:outerShdw blurRad="241300" dist="63500" dir="2700000" sx="105000" sy="105000" algn="tl" rotWithShape="0">
              <a:prstClr val="black">
                <a:alpha val="49000"/>
              </a:prstClr>
            </a:outerShdw>
          </a:effectLst>
          <a:scene3d>
            <a:camera prst="perspectiveHeroicExtremeLeftFacing"/>
            <a:lightRig rig="threePt" dir="t"/>
          </a:scene3d>
        </p:spPr>
      </p:pic>
    </p:spTree>
    <p:extLst>
      <p:ext uri="{BB962C8B-B14F-4D97-AF65-F5344CB8AC3E}">
        <p14:creationId xmlns:p14="http://schemas.microsoft.com/office/powerpoint/2010/main" val="63772756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631-34A2-4828-8A56-175F6B2AA141}"/>
              </a:ext>
            </a:extLst>
          </p:cNvPr>
          <p:cNvSpPr>
            <a:spLocks noGrp="1"/>
          </p:cNvSpPr>
          <p:nvPr>
            <p:ph type="title"/>
          </p:nvPr>
        </p:nvSpPr>
        <p:spPr>
          <a:xfrm>
            <a:off x="506275" y="521736"/>
            <a:ext cx="3456128" cy="1176046"/>
          </a:xfrm>
        </p:spPr>
        <p:txBody>
          <a:bodyPr anchor="t">
            <a:noAutofit/>
          </a:bodyPr>
          <a:lstStyle/>
          <a:p>
            <a:pPr algn="ctr"/>
            <a:r>
              <a:rPr lang="en-US" sz="7200" b="1" dirty="0">
                <a:solidFill>
                  <a:srgbClr val="554237"/>
                </a:solidFill>
                <a:latin typeface="IM FELL English SC" panose="02000000000000000000" pitchFamily="2" charset="0"/>
              </a:rPr>
              <a:t>Psalm 3</a:t>
            </a:r>
            <a:endParaRPr lang="en-US" sz="7200" b="1" i="1" dirty="0">
              <a:solidFill>
                <a:srgbClr val="554237"/>
              </a:solidFill>
              <a:latin typeface="+mn-lt"/>
            </a:endParaRPr>
          </a:p>
        </p:txBody>
      </p:sp>
      <p:sp>
        <p:nvSpPr>
          <p:cNvPr id="3" name="Content Placeholder 2">
            <a:extLst>
              <a:ext uri="{FF2B5EF4-FFF2-40B4-BE49-F238E27FC236}">
                <a16:creationId xmlns:a16="http://schemas.microsoft.com/office/drawing/2014/main" id="{DC1F5D2B-F43E-437D-BB43-45570B3CD1A7}"/>
              </a:ext>
            </a:extLst>
          </p:cNvPr>
          <p:cNvSpPr>
            <a:spLocks noGrp="1"/>
          </p:cNvSpPr>
          <p:nvPr>
            <p:ph idx="1"/>
          </p:nvPr>
        </p:nvSpPr>
        <p:spPr>
          <a:xfrm>
            <a:off x="614807" y="1973943"/>
            <a:ext cx="7275756" cy="4419989"/>
          </a:xfrm>
        </p:spPr>
        <p:txBody>
          <a:bodyPr>
            <a:normAutofit/>
          </a:bodyPr>
          <a:lstStyle/>
          <a:p>
            <a:pPr marL="0" indent="0" algn="ctr">
              <a:buNone/>
            </a:pPr>
            <a:r>
              <a:rPr lang="en-US" sz="4400" b="1" dirty="0">
                <a:solidFill>
                  <a:srgbClr val="554237"/>
                </a:solidFill>
              </a:rPr>
              <a:t>Surrounded by Adversaries</a:t>
            </a:r>
          </a:p>
          <a:p>
            <a:pPr marL="0" indent="0" algn="ctr">
              <a:buNone/>
            </a:pPr>
            <a:r>
              <a:rPr lang="en-US" sz="4400" i="1" dirty="0">
                <a:solidFill>
                  <a:srgbClr val="554237"/>
                </a:solidFill>
              </a:rPr>
              <a:t>– (vv. 1-2); 2 Samuel 16:5-8 –</a:t>
            </a:r>
          </a:p>
          <a:p>
            <a:pPr marL="0" indent="0" algn="ctr">
              <a:buNone/>
            </a:pPr>
            <a:r>
              <a:rPr lang="en-US" sz="4400" b="1" dirty="0">
                <a:solidFill>
                  <a:srgbClr val="554237"/>
                </a:solidFill>
              </a:rPr>
              <a:t>Shielded by the Lord</a:t>
            </a:r>
          </a:p>
          <a:p>
            <a:pPr marL="0" indent="0" algn="ctr">
              <a:buNone/>
            </a:pPr>
            <a:r>
              <a:rPr lang="en-US" sz="4400" i="1" dirty="0">
                <a:solidFill>
                  <a:srgbClr val="554237"/>
                </a:solidFill>
              </a:rPr>
              <a:t>– (vv. 3-6); Proverbs 30:5 –</a:t>
            </a:r>
          </a:p>
          <a:p>
            <a:pPr marL="0" indent="0" algn="ctr">
              <a:buNone/>
            </a:pPr>
            <a:r>
              <a:rPr lang="en-US" sz="4400" b="1" dirty="0">
                <a:solidFill>
                  <a:srgbClr val="554237"/>
                </a:solidFill>
              </a:rPr>
              <a:t>Salvation Belongs to the Lord</a:t>
            </a:r>
          </a:p>
          <a:p>
            <a:pPr marL="0" indent="0" algn="ctr">
              <a:buNone/>
            </a:pPr>
            <a:r>
              <a:rPr lang="en-US" sz="4400" i="1" dirty="0">
                <a:solidFill>
                  <a:srgbClr val="554237"/>
                </a:solidFill>
              </a:rPr>
              <a:t>– (vv. 7-8) –</a:t>
            </a:r>
          </a:p>
        </p:txBody>
      </p:sp>
      <p:pic>
        <p:nvPicPr>
          <p:cNvPr id="4" name="Picture 3" descr="A picture containing wooden&#10;&#10;Description automatically generated">
            <a:extLst>
              <a:ext uri="{FF2B5EF4-FFF2-40B4-BE49-F238E27FC236}">
                <a16:creationId xmlns:a16="http://schemas.microsoft.com/office/drawing/2014/main" id="{A3ED8A51-45DF-45C7-A117-333EAE36C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9750">
            <a:off x="7686263" y="2303688"/>
            <a:ext cx="3720317" cy="3661728"/>
          </a:xfrm>
          <a:prstGeom prst="rect">
            <a:avLst/>
          </a:prstGeom>
          <a:effectLst>
            <a:outerShdw blurRad="241300" dist="63500" dir="2700000" sx="105000" sy="105000" algn="tl" rotWithShape="0">
              <a:prstClr val="black">
                <a:alpha val="49000"/>
              </a:prstClr>
            </a:outerShdw>
          </a:effectLst>
          <a:scene3d>
            <a:camera prst="perspectiveHeroicExtremeLeftFacing"/>
            <a:lightRig rig="threePt" dir="t"/>
          </a:scene3d>
        </p:spPr>
      </p:pic>
      <p:sp>
        <p:nvSpPr>
          <p:cNvPr id="5" name="TextBox 4">
            <a:extLst>
              <a:ext uri="{FF2B5EF4-FFF2-40B4-BE49-F238E27FC236}">
                <a16:creationId xmlns:a16="http://schemas.microsoft.com/office/drawing/2014/main" id="{3B3B7A24-B0F4-45CA-87CB-AE31B690F4A6}"/>
              </a:ext>
            </a:extLst>
          </p:cNvPr>
          <p:cNvSpPr txBox="1"/>
          <p:nvPr/>
        </p:nvSpPr>
        <p:spPr>
          <a:xfrm>
            <a:off x="4252685" y="217325"/>
            <a:ext cx="7039429" cy="1323439"/>
          </a:xfrm>
          <a:prstGeom prst="rect">
            <a:avLst/>
          </a:prstGeom>
          <a:noFill/>
        </p:spPr>
        <p:txBody>
          <a:bodyPr wrap="square" rtlCol="0">
            <a:spAutoFit/>
          </a:bodyPr>
          <a:lstStyle/>
          <a:p>
            <a:pPr algn="ctr"/>
            <a:r>
              <a:rPr lang="en-US" sz="4000" i="1" dirty="0">
                <a:solidFill>
                  <a:srgbClr val="554237"/>
                </a:solidFill>
              </a:rPr>
              <a:t>A Psalm of David when he fled from Absalom his son.</a:t>
            </a:r>
            <a:endParaRPr lang="en-US" sz="4000" dirty="0">
              <a:solidFill>
                <a:srgbClr val="554237"/>
              </a:solidFill>
            </a:endParaRPr>
          </a:p>
        </p:txBody>
      </p:sp>
    </p:spTree>
    <p:extLst>
      <p:ext uri="{BB962C8B-B14F-4D97-AF65-F5344CB8AC3E}">
        <p14:creationId xmlns:p14="http://schemas.microsoft.com/office/powerpoint/2010/main" val="905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5E4D-C3F7-4D35-B3AF-2E2516C5A1FD}"/>
              </a:ext>
            </a:extLst>
          </p:cNvPr>
          <p:cNvSpPr>
            <a:spLocks noGrp="1"/>
          </p:cNvSpPr>
          <p:nvPr>
            <p:ph type="ctrTitle"/>
          </p:nvPr>
        </p:nvSpPr>
        <p:spPr>
          <a:xfrm>
            <a:off x="776515" y="914401"/>
            <a:ext cx="5827486" cy="2931886"/>
          </a:xfrm>
        </p:spPr>
        <p:txBody>
          <a:bodyPr anchor="t">
            <a:normAutofit/>
          </a:bodyPr>
          <a:lstStyle/>
          <a:p>
            <a:r>
              <a:rPr lang="en-US" sz="9600" b="1" dirty="0">
                <a:solidFill>
                  <a:srgbClr val="554237"/>
                </a:solidFill>
                <a:latin typeface="IM FELL English SC" panose="02000000000000000000" pitchFamily="2" charset="0"/>
              </a:rPr>
              <a:t>A Shield</a:t>
            </a:r>
            <a:br>
              <a:rPr lang="en-US" sz="9600" b="1" dirty="0">
                <a:solidFill>
                  <a:srgbClr val="554237"/>
                </a:solidFill>
                <a:latin typeface="IM FELL English SC" panose="02000000000000000000" pitchFamily="2" charset="0"/>
              </a:rPr>
            </a:br>
            <a:r>
              <a:rPr lang="en-US" sz="9600" b="1" dirty="0">
                <a:solidFill>
                  <a:srgbClr val="554237"/>
                </a:solidFill>
                <a:latin typeface="IM FELL English SC" panose="02000000000000000000" pitchFamily="2" charset="0"/>
              </a:rPr>
              <a:t>About Me</a:t>
            </a:r>
          </a:p>
        </p:txBody>
      </p:sp>
      <p:sp>
        <p:nvSpPr>
          <p:cNvPr id="3" name="Subtitle 2">
            <a:extLst>
              <a:ext uri="{FF2B5EF4-FFF2-40B4-BE49-F238E27FC236}">
                <a16:creationId xmlns:a16="http://schemas.microsoft.com/office/drawing/2014/main" id="{E43B273F-3780-4EDB-9F5A-B101E8C22421}"/>
              </a:ext>
            </a:extLst>
          </p:cNvPr>
          <p:cNvSpPr>
            <a:spLocks noGrp="1"/>
          </p:cNvSpPr>
          <p:nvPr>
            <p:ph type="subTitle" idx="1"/>
          </p:nvPr>
        </p:nvSpPr>
        <p:spPr>
          <a:xfrm>
            <a:off x="1405913" y="4220215"/>
            <a:ext cx="4568689" cy="1002246"/>
          </a:xfrm>
        </p:spPr>
        <p:txBody>
          <a:bodyPr>
            <a:normAutofit/>
          </a:bodyPr>
          <a:lstStyle/>
          <a:p>
            <a:r>
              <a:rPr lang="en-US" sz="5400" b="1" dirty="0">
                <a:solidFill>
                  <a:srgbClr val="554237"/>
                </a:solidFill>
              </a:rPr>
              <a:t>Psalm 3</a:t>
            </a:r>
          </a:p>
        </p:txBody>
      </p:sp>
      <p:pic>
        <p:nvPicPr>
          <p:cNvPr id="5" name="Picture 4" descr="A picture containing wooden&#10;&#10;Description automatically generated">
            <a:extLst>
              <a:ext uri="{FF2B5EF4-FFF2-40B4-BE49-F238E27FC236}">
                <a16:creationId xmlns:a16="http://schemas.microsoft.com/office/drawing/2014/main" id="{148FFCB0-4DA9-4CCB-9FA4-8F542C56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9750">
            <a:off x="5067610" y="324896"/>
            <a:ext cx="6307539" cy="6208207"/>
          </a:xfrm>
          <a:prstGeom prst="rect">
            <a:avLst/>
          </a:prstGeom>
          <a:effectLst>
            <a:outerShdw blurRad="241300" dist="63500" dir="2700000" sx="105000" sy="105000" algn="tl" rotWithShape="0">
              <a:prstClr val="black">
                <a:alpha val="49000"/>
              </a:prstClr>
            </a:outerShdw>
          </a:effectLst>
          <a:scene3d>
            <a:camera prst="perspectiveHeroicExtremeLeftFacing"/>
            <a:lightRig rig="threePt" dir="t"/>
          </a:scene3d>
        </p:spPr>
      </p:pic>
    </p:spTree>
    <p:extLst>
      <p:ext uri="{BB962C8B-B14F-4D97-AF65-F5344CB8AC3E}">
        <p14:creationId xmlns:p14="http://schemas.microsoft.com/office/powerpoint/2010/main" val="231256039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1812</TotalTime>
  <Words>1722</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IM FELL English SC</vt:lpstr>
      <vt:lpstr>Calibri Light</vt:lpstr>
      <vt:lpstr>Calibri</vt:lpstr>
      <vt:lpstr>Office Theme</vt:lpstr>
      <vt:lpstr>PowerPoint Presentation</vt:lpstr>
      <vt:lpstr>A Shield About Me</vt:lpstr>
      <vt:lpstr>Psalm 3</vt:lpstr>
      <vt:lpstr>A Shield About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Absalom Usurps                                    the Throne</dc:title>
  <dc:creator>Stan Cox</dc:creator>
  <cp:lastModifiedBy>Stan Cox</cp:lastModifiedBy>
  <cp:revision>5</cp:revision>
  <dcterms:created xsi:type="dcterms:W3CDTF">2017-10-14T19:41:40Z</dcterms:created>
  <dcterms:modified xsi:type="dcterms:W3CDTF">2021-01-16T23:47:40Z</dcterms:modified>
</cp:coreProperties>
</file>