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Nosifer" panose="020000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6B7"/>
    <a:srgbClr val="613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42982-E8D8-4B79-B351-D02C51DE049A}" v="296" dt="2021-08-11T20:36:57.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156" autoAdjust="0"/>
  </p:normalViewPr>
  <p:slideViewPr>
    <p:cSldViewPr snapToGrid="0">
      <p:cViewPr varScale="1">
        <p:scale>
          <a:sx n="45" d="100"/>
          <a:sy n="45" d="100"/>
        </p:scale>
        <p:origin x="2054" y="29"/>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EB42982-E8D8-4B79-B351-D02C51DE049A}"/>
    <pc:docChg chg="custSel addSld delSld modSld modHandout">
      <pc:chgData name="Stan Cox" userId="9376f276357bfffd" providerId="LiveId" clId="{6EB42982-E8D8-4B79-B351-D02C51DE049A}" dt="2021-08-11T20:41:40.564" v="2868" actId="20577"/>
      <pc:docMkLst>
        <pc:docMk/>
      </pc:docMkLst>
      <pc:sldChg chg="modTransition modNotesTx">
        <pc:chgData name="Stan Cox" userId="9376f276357bfffd" providerId="LiveId" clId="{6EB42982-E8D8-4B79-B351-D02C51DE049A}" dt="2021-08-11T20:36:28.129" v="2770"/>
        <pc:sldMkLst>
          <pc:docMk/>
          <pc:sldMk cId="4230019637" sldId="256"/>
        </pc:sldMkLst>
      </pc:sldChg>
      <pc:sldChg chg="modSp mod modTransition modAnim modNotesTx">
        <pc:chgData name="Stan Cox" userId="9376f276357bfffd" providerId="LiveId" clId="{6EB42982-E8D8-4B79-B351-D02C51DE049A}" dt="2021-08-11T20:36:41.066" v="2772"/>
        <pc:sldMkLst>
          <pc:docMk/>
          <pc:sldMk cId="3884827101" sldId="257"/>
        </pc:sldMkLst>
        <pc:spChg chg="mod">
          <ac:chgData name="Stan Cox" userId="9376f276357bfffd" providerId="LiveId" clId="{6EB42982-E8D8-4B79-B351-D02C51DE049A}" dt="2021-08-11T19:45:41.689" v="1128" actId="14100"/>
          <ac:spMkLst>
            <pc:docMk/>
            <pc:sldMk cId="3884827101" sldId="257"/>
            <ac:spMk id="3" creationId="{455C3ED0-CB0B-4C52-A5DC-CA0B09B85660}"/>
          </ac:spMkLst>
        </pc:spChg>
      </pc:sldChg>
      <pc:sldChg chg="modSp modTransition modAnim modNotesTx">
        <pc:chgData name="Stan Cox" userId="9376f276357bfffd" providerId="LiveId" clId="{6EB42982-E8D8-4B79-B351-D02C51DE049A}" dt="2021-08-11T20:36:45.478" v="2773"/>
        <pc:sldMkLst>
          <pc:docMk/>
          <pc:sldMk cId="773097585" sldId="258"/>
        </pc:sldMkLst>
        <pc:spChg chg="mod">
          <ac:chgData name="Stan Cox" userId="9376f276357bfffd" providerId="LiveId" clId="{6EB42982-E8D8-4B79-B351-D02C51DE049A}" dt="2021-08-11T19:40:36.248" v="642" actId="20577"/>
          <ac:spMkLst>
            <pc:docMk/>
            <pc:sldMk cId="773097585" sldId="258"/>
            <ac:spMk id="3" creationId="{455C3ED0-CB0B-4C52-A5DC-CA0B09B85660}"/>
          </ac:spMkLst>
        </pc:spChg>
      </pc:sldChg>
      <pc:sldChg chg="add del setBg">
        <pc:chgData name="Stan Cox" userId="9376f276357bfffd" providerId="LiveId" clId="{6EB42982-E8D8-4B79-B351-D02C51DE049A}" dt="2021-08-11T19:44:58.062" v="1121"/>
        <pc:sldMkLst>
          <pc:docMk/>
          <pc:sldMk cId="227002326" sldId="259"/>
        </pc:sldMkLst>
      </pc:sldChg>
      <pc:sldChg chg="modSp add modTransition modAnim modNotesTx">
        <pc:chgData name="Stan Cox" userId="9376f276357bfffd" providerId="LiveId" clId="{6EB42982-E8D8-4B79-B351-D02C51DE049A}" dt="2021-08-11T20:36:47.536" v="2774"/>
        <pc:sldMkLst>
          <pc:docMk/>
          <pc:sldMk cId="437363705" sldId="259"/>
        </pc:sldMkLst>
        <pc:spChg chg="mod">
          <ac:chgData name="Stan Cox" userId="9376f276357bfffd" providerId="LiveId" clId="{6EB42982-E8D8-4B79-B351-D02C51DE049A}" dt="2021-08-11T20:16:38.780" v="2001" actId="20577"/>
          <ac:spMkLst>
            <pc:docMk/>
            <pc:sldMk cId="437363705" sldId="259"/>
            <ac:spMk id="3" creationId="{455C3ED0-CB0B-4C52-A5DC-CA0B09B85660}"/>
          </ac:spMkLst>
        </pc:spChg>
      </pc:sldChg>
      <pc:sldChg chg="modSp add mod modTransition modAnim modNotesTx">
        <pc:chgData name="Stan Cox" userId="9376f276357bfffd" providerId="LiveId" clId="{6EB42982-E8D8-4B79-B351-D02C51DE049A}" dt="2021-08-11T20:36:57.593" v="2776"/>
        <pc:sldMkLst>
          <pc:docMk/>
          <pc:sldMk cId="601909130" sldId="260"/>
        </pc:sldMkLst>
        <pc:spChg chg="mod">
          <ac:chgData name="Stan Cox" userId="9376f276357bfffd" providerId="LiveId" clId="{6EB42982-E8D8-4B79-B351-D02C51DE049A}" dt="2021-08-11T20:23:03.587" v="2215" actId="14100"/>
          <ac:spMkLst>
            <pc:docMk/>
            <pc:sldMk cId="601909130" sldId="260"/>
            <ac:spMk id="2" creationId="{7CFB0D6B-57ED-4295-AE1D-CF6AE7D23E93}"/>
          </ac:spMkLst>
        </pc:spChg>
        <pc:spChg chg="mod">
          <ac:chgData name="Stan Cox" userId="9376f276357bfffd" providerId="LiveId" clId="{6EB42982-E8D8-4B79-B351-D02C51DE049A}" dt="2021-08-11T20:24:14.175" v="2309" actId="20577"/>
          <ac:spMkLst>
            <pc:docMk/>
            <pc:sldMk cId="601909130" sldId="260"/>
            <ac:spMk id="3" creationId="{455C3ED0-CB0B-4C52-A5DC-CA0B09B85660}"/>
          </ac:spMkLst>
        </pc:spChg>
      </pc:sldChg>
      <pc:sldChg chg="add del setBg">
        <pc:chgData name="Stan Cox" userId="9376f276357bfffd" providerId="LiveId" clId="{6EB42982-E8D8-4B79-B351-D02C51DE049A}" dt="2021-08-11T20:20:17.618" v="2118"/>
        <pc:sldMkLst>
          <pc:docMk/>
          <pc:sldMk cId="1663889914"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3042C-6C82-4994-88F5-1AC032E37E53}"/>
              </a:ext>
            </a:extLst>
          </p:cNvPr>
          <p:cNvSpPr>
            <a:spLocks noGrp="1"/>
          </p:cNvSpPr>
          <p:nvPr>
            <p:ph type="hdr" sz="quarter"/>
          </p:nvPr>
        </p:nvSpPr>
        <p:spPr>
          <a:xfrm>
            <a:off x="0" y="0"/>
            <a:ext cx="3429000" cy="458787"/>
          </a:xfrm>
          <a:prstGeom prst="rect">
            <a:avLst/>
          </a:prstGeom>
        </p:spPr>
        <p:txBody>
          <a:bodyPr vert="horz" lIns="91440" tIns="45720" rIns="91440" bIns="45720" rtlCol="0"/>
          <a:lstStyle>
            <a:lvl1pPr algn="l">
              <a:defRPr sz="1200"/>
            </a:lvl1pPr>
          </a:lstStyle>
          <a:p>
            <a:r>
              <a:rPr lang="en-US" sz="2000" dirty="0">
                <a:ln w="3175">
                  <a:noFill/>
                </a:ln>
                <a:latin typeface="Nosifer" panose="02000000000000000000" pitchFamily="2" charset="0"/>
              </a:rPr>
              <a:t>Abomination</a:t>
            </a:r>
            <a:endParaRPr lang="en-US" sz="2000" dirty="0"/>
          </a:p>
        </p:txBody>
      </p:sp>
      <p:sp>
        <p:nvSpPr>
          <p:cNvPr id="3" name="Date Placeholder 2">
            <a:extLst>
              <a:ext uri="{FF2B5EF4-FFF2-40B4-BE49-F238E27FC236}">
                <a16:creationId xmlns:a16="http://schemas.microsoft.com/office/drawing/2014/main" id="{B6300DD0-4922-4EFB-ADBD-91131B27A8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15, 2021 @ 11am</a:t>
            </a:r>
          </a:p>
        </p:txBody>
      </p:sp>
      <p:sp>
        <p:nvSpPr>
          <p:cNvPr id="4" name="Footer Placeholder 3">
            <a:extLst>
              <a:ext uri="{FF2B5EF4-FFF2-40B4-BE49-F238E27FC236}">
                <a16:creationId xmlns:a16="http://schemas.microsoft.com/office/drawing/2014/main" id="{17CB24AF-A06A-4D21-9799-AC4F427D1B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EEDE489-46A5-43BD-8E89-ADEA961562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4575A21-68EE-4838-969D-A19528EA3E0E}" type="slidenum">
              <a:rPr lang="en-US" smtClean="0"/>
              <a:t>‹#›</a:t>
            </a:fld>
            <a:endParaRPr lang="en-US" dirty="0"/>
          </a:p>
        </p:txBody>
      </p:sp>
    </p:spTree>
    <p:extLst>
      <p:ext uri="{BB962C8B-B14F-4D97-AF65-F5344CB8AC3E}">
        <p14:creationId xmlns:p14="http://schemas.microsoft.com/office/powerpoint/2010/main" val="273816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0A9E4-17B9-4033-8964-E8EAB9B01BE2}" type="datetimeFigureOut">
              <a:rPr lang="en-US" smtClean="0"/>
              <a:t>8/14/2021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45DFF-7D57-41AA-B58C-306503DDE980}" type="slidenum">
              <a:rPr lang="en-US" smtClean="0"/>
              <a:t>‹#›</a:t>
            </a:fld>
            <a:endParaRPr lang="en-US"/>
          </a:p>
        </p:txBody>
      </p:sp>
    </p:spTree>
    <p:extLst>
      <p:ext uri="{BB962C8B-B14F-4D97-AF65-F5344CB8AC3E}">
        <p14:creationId xmlns:p14="http://schemas.microsoft.com/office/powerpoint/2010/main" val="253104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a:t>
            </a:r>
            <a:r>
              <a:rPr lang="en-US" dirty="0"/>
              <a:t>In the 2008 Incredible Hulk movie, the villain of the movie was a soldier who took a serum that was similar to what created the Hulk, but it ended up making him into a grotesque, evil monster.  He was called Abomination.  He was aptly named, as the word best describes the grotesque and evil.</a:t>
            </a:r>
          </a:p>
          <a:p>
            <a:pPr marL="171450" indent="-171450">
              <a:buFont typeface="Arial" panose="020B0604020202020204" pitchFamily="34" charset="0"/>
              <a:buChar char="•"/>
            </a:pPr>
            <a:r>
              <a:rPr lang="en-US" b="1" dirty="0"/>
              <a:t>[CLICK] </a:t>
            </a:r>
            <a:r>
              <a:rPr lang="en-US" dirty="0"/>
              <a:t>English Definition (on slide):  Anything greatly disliked or abhorred.  A vile, shameful, or detestable action, condition, habit or thing.</a:t>
            </a:r>
          </a:p>
          <a:p>
            <a:pPr marL="171450" indent="-171450">
              <a:buFont typeface="Arial" panose="020B0604020202020204" pitchFamily="34" charset="0"/>
              <a:buChar char="•"/>
            </a:pPr>
            <a:r>
              <a:rPr lang="en-US" dirty="0"/>
              <a:t>Bible definition (Hebrew word):  something filthy.  That which elicits disgust and loathing.  Often spoken of in the Old Testament when referencing idols</a:t>
            </a:r>
          </a:p>
          <a:p>
            <a:r>
              <a:rPr lang="en-US" b="1" dirty="0"/>
              <a:t>(Romans 1:22-23), </a:t>
            </a:r>
            <a:r>
              <a:rPr lang="en-US" i="1" dirty="0"/>
              <a:t>“Professing to be wise, they became fools,</a:t>
            </a:r>
            <a:r>
              <a:rPr lang="en-US" i="1" baseline="30000" dirty="0"/>
              <a:t> 23</a:t>
            </a:r>
            <a:r>
              <a:rPr lang="en-US" i="1" dirty="0"/>
              <a:t> and changed the glory of the incorruptible God into an image made like corruptible man—and birds and four-footed animals and creeping things.”</a:t>
            </a:r>
          </a:p>
          <a:p>
            <a:pPr marL="628650" lvl="1" indent="-171450">
              <a:buFont typeface="Arial" panose="020B0604020202020204" pitchFamily="34" charset="0"/>
              <a:buChar char="•"/>
            </a:pPr>
            <a:r>
              <a:rPr lang="en-US" dirty="0"/>
              <a:t>Consider how man’s corruption of God’s glory would be abominable to Him</a:t>
            </a:r>
          </a:p>
          <a:p>
            <a:pPr marL="628650" lvl="1" indent="-171450">
              <a:buFont typeface="Arial" panose="020B0604020202020204" pitchFamily="34" charset="0"/>
              <a:buChar char="•"/>
            </a:pPr>
            <a:r>
              <a:rPr lang="en-US" dirty="0"/>
              <a:t>It disgusted God.  He loathed how Israel treated Him as they (like the Gentiles before them) turned away from His glory to build grotesque distortions of the divine, and worshipped the products of their own hands.</a:t>
            </a:r>
          </a:p>
          <a:p>
            <a:pPr marL="628650" lvl="1" indent="-171450">
              <a:buFont typeface="Arial" panose="020B0604020202020204" pitchFamily="34" charset="0"/>
              <a:buChar char="•"/>
            </a:pPr>
            <a:r>
              <a:rPr lang="en-US" dirty="0"/>
              <a:t>This explains why idolatry is spoken of as it is in the Bible.</a:t>
            </a:r>
          </a:p>
          <a:p>
            <a:r>
              <a:rPr lang="en-US" b="1" dirty="0"/>
              <a:t>When you think of an abomination, what do you imagine?</a:t>
            </a:r>
          </a:p>
          <a:p>
            <a:pPr marL="628650" lvl="1" indent="-171450">
              <a:buFont typeface="Arial" panose="020B0604020202020204" pitchFamily="34" charset="0"/>
              <a:buChar char="•"/>
            </a:pPr>
            <a:r>
              <a:rPr lang="en-US" dirty="0"/>
              <a:t>An image search on google turns up multiheaded monsters, with lots of exposed </a:t>
            </a:r>
            <a:r>
              <a:rPr lang="en-US" dirty="0" err="1"/>
              <a:t>bodyparts</a:t>
            </a:r>
            <a:r>
              <a:rPr lang="en-US" dirty="0"/>
              <a:t>, </a:t>
            </a:r>
            <a:r>
              <a:rPr lang="en-US" dirty="0" err="1"/>
              <a:t>misshapened</a:t>
            </a:r>
            <a:r>
              <a:rPr lang="en-US" dirty="0"/>
              <a:t> faces and things that imaginative artists have dreamed up to have us react to loathing.  (That is fantasy)</a:t>
            </a:r>
          </a:p>
          <a:p>
            <a:pPr marL="628650" lvl="1" indent="-171450">
              <a:buFont typeface="Arial" panose="020B0604020202020204" pitchFamily="34" charset="0"/>
              <a:buChar char="•"/>
            </a:pPr>
            <a:r>
              <a:rPr lang="en-US" b="1" dirty="0"/>
              <a:t>There are worse abominations that exist in the world today</a:t>
            </a:r>
          </a:p>
          <a:p>
            <a:pPr marL="1085850" lvl="2" indent="-171450">
              <a:buFont typeface="Arial" panose="020B0604020202020204" pitchFamily="34" charset="0"/>
              <a:buChar char="•"/>
            </a:pPr>
            <a:r>
              <a:rPr lang="en-US" dirty="0"/>
              <a:t>Abuse and mistreatment of children</a:t>
            </a:r>
          </a:p>
          <a:p>
            <a:pPr marL="1085850" lvl="2" indent="-171450">
              <a:buFont typeface="Arial" panose="020B0604020202020204" pitchFamily="34" charset="0"/>
              <a:buChar char="•"/>
            </a:pPr>
            <a:r>
              <a:rPr lang="en-US" dirty="0"/>
              <a:t>Spousal abuse and the violence perpetrated upon women</a:t>
            </a:r>
          </a:p>
          <a:p>
            <a:pPr marL="1085850" lvl="2" indent="-171450">
              <a:buFont typeface="Arial" panose="020B0604020202020204" pitchFamily="34" charset="0"/>
              <a:buChar char="•"/>
            </a:pPr>
            <a:r>
              <a:rPr lang="en-US" dirty="0"/>
              <a:t>Racism</a:t>
            </a:r>
          </a:p>
          <a:p>
            <a:pPr marL="1085850" lvl="2" indent="-171450">
              <a:buFont typeface="Arial" panose="020B0604020202020204" pitchFamily="34" charset="0"/>
              <a:buChar char="•"/>
            </a:pPr>
            <a:r>
              <a:rPr lang="en-US" dirty="0"/>
              <a:t>Oppression of the poor</a:t>
            </a:r>
          </a:p>
          <a:p>
            <a:pPr marL="1085850" lvl="2" indent="-171450">
              <a:buFont typeface="Arial" panose="020B0604020202020204" pitchFamily="34" charset="0"/>
              <a:buChar char="•"/>
            </a:pPr>
            <a:r>
              <a:rPr lang="en-US" dirty="0"/>
              <a:t>Mistreatment of animals</a:t>
            </a:r>
          </a:p>
          <a:p>
            <a:pPr marL="1085850" lvl="2" indent="-171450">
              <a:buFont typeface="Arial" panose="020B0604020202020204" pitchFamily="34" charset="0"/>
              <a:buChar char="•"/>
            </a:pPr>
            <a:r>
              <a:rPr lang="en-US" dirty="0"/>
              <a:t>Basically, things that most right thinking people believe are vile and detestable</a:t>
            </a:r>
          </a:p>
          <a:p>
            <a:pPr marL="628650" lvl="1" indent="-171450">
              <a:buFont typeface="Arial" panose="020B0604020202020204" pitchFamily="34" charset="0"/>
              <a:buChar char="•"/>
            </a:pPr>
            <a:r>
              <a:rPr lang="en-US" b="1" dirty="0"/>
              <a:t>However, men often have a different view of what is abominable than does God</a:t>
            </a:r>
          </a:p>
          <a:p>
            <a:pPr marL="1085850" lvl="2" indent="-171450">
              <a:buFont typeface="Arial" panose="020B0604020202020204" pitchFamily="34" charset="0"/>
              <a:buChar char="•"/>
            </a:pPr>
            <a:r>
              <a:rPr lang="en-US" dirty="0"/>
              <a:t>Lets look at the Bible’s use of the term abomination, and see what we can learn.</a:t>
            </a:r>
          </a:p>
        </p:txBody>
      </p:sp>
      <p:sp>
        <p:nvSpPr>
          <p:cNvPr id="4" name="Slide Number Placeholder 3"/>
          <p:cNvSpPr>
            <a:spLocks noGrp="1"/>
          </p:cNvSpPr>
          <p:nvPr>
            <p:ph type="sldNum" sz="quarter" idx="5"/>
          </p:nvPr>
        </p:nvSpPr>
        <p:spPr/>
        <p:txBody>
          <a:bodyPr/>
          <a:lstStyle/>
          <a:p>
            <a:fld id="{4C945DFF-7D57-41AA-B58C-306503DDE980}" type="slidenum">
              <a:rPr lang="en-US" smtClean="0"/>
              <a:t>1</a:t>
            </a:fld>
            <a:endParaRPr lang="en-US"/>
          </a:p>
        </p:txBody>
      </p:sp>
    </p:spTree>
    <p:extLst>
      <p:ext uri="{BB962C8B-B14F-4D97-AF65-F5344CB8AC3E}">
        <p14:creationId xmlns:p14="http://schemas.microsoft.com/office/powerpoint/2010/main" val="275135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Abomination:  What men detest</a:t>
            </a:r>
          </a:p>
          <a:p>
            <a:pPr marL="628650" lvl="1" indent="-171450">
              <a:buFont typeface="Arial" panose="020B0604020202020204" pitchFamily="34" charset="0"/>
              <a:buChar char="•"/>
            </a:pPr>
            <a:r>
              <a:rPr lang="en-US" b="1" dirty="0"/>
              <a:t>The Egyptians considered it an abomination to eat with the Jews (slaves in Egypt)</a:t>
            </a:r>
          </a:p>
          <a:p>
            <a:pPr marL="0" lvl="0" indent="0">
              <a:buFont typeface="Arial" panose="020B0604020202020204" pitchFamily="34" charset="0"/>
              <a:buNone/>
            </a:pPr>
            <a:r>
              <a:rPr lang="en-US" b="1" dirty="0"/>
              <a:t>(Genesis 43:32), [A meal with Joseph, his brothers, and Egyptians], </a:t>
            </a:r>
            <a:r>
              <a:rPr lang="en-US" i="1" dirty="0"/>
              <a:t>“So they set him a place by himself, and them by themselves, and the Egyptians who ate with him by themselves; because the Egyptians could not eat food with the Hebrews, for that is an abomination to the Egyptians.”</a:t>
            </a:r>
          </a:p>
          <a:p>
            <a:pPr marL="628650" lvl="1" indent="-171450">
              <a:buFont typeface="Arial" panose="020B0604020202020204" pitchFamily="34" charset="0"/>
              <a:buChar char="•"/>
            </a:pPr>
            <a:r>
              <a:rPr lang="en-US" b="1" i="0" dirty="0"/>
              <a:t>Egyptians also (for some reason) considered Shepherds to be abominations!</a:t>
            </a:r>
          </a:p>
          <a:p>
            <a:pPr marL="0" lvl="0" indent="0">
              <a:buFont typeface="Arial" panose="020B0604020202020204" pitchFamily="34" charset="0"/>
              <a:buNone/>
            </a:pPr>
            <a:r>
              <a:rPr lang="en-US" b="1" i="0" dirty="0"/>
              <a:t>(Genesis 46:34),</a:t>
            </a:r>
            <a:r>
              <a:rPr lang="en-US" i="1" dirty="0"/>
              <a:t> </a:t>
            </a:r>
            <a:r>
              <a:rPr lang="en-US" b="1" i="0" dirty="0"/>
              <a:t>[Joseph’s advice to his father Israel, to secure a place for the family to dwell], </a:t>
            </a:r>
            <a:r>
              <a:rPr lang="en-US" i="1" dirty="0"/>
              <a:t>“So it shall be, when Pharaoh calls you and says, ‘What is your occupation?’</a:t>
            </a:r>
            <a:r>
              <a:rPr lang="en-US" i="1" baseline="30000" dirty="0"/>
              <a:t> 34</a:t>
            </a:r>
            <a:r>
              <a:rPr lang="en-US" i="1" dirty="0"/>
              <a:t> that you shall say, “Your servants’ occupation has been with livestock from our youth even till now, both we and also our fathers,’ that you may dwell in the land of Goshen; for every shepherd is an abomination to the Egyptians.”</a:t>
            </a:r>
          </a:p>
          <a:p>
            <a:pPr marL="628650" lvl="1" indent="-171450">
              <a:buFont typeface="Arial" panose="020B0604020202020204" pitchFamily="34" charset="0"/>
              <a:buChar char="•"/>
            </a:pPr>
            <a:r>
              <a:rPr lang="en-US" b="1" i="0" dirty="0"/>
              <a:t>The Philistines considered the Israelites to be detestable</a:t>
            </a:r>
          </a:p>
          <a:p>
            <a:pPr marL="0" lvl="0" indent="0">
              <a:buFont typeface="Arial" panose="020B0604020202020204" pitchFamily="34" charset="0"/>
              <a:buNone/>
            </a:pPr>
            <a:r>
              <a:rPr lang="en-US" b="1" i="0" dirty="0"/>
              <a:t>(1 Samuel 13:4), </a:t>
            </a:r>
            <a:r>
              <a:rPr lang="en-US" i="1" dirty="0"/>
              <a:t>“Now all Israel heard it said that Saul had attacked a garrison of the Philistines, and that Israel had also become an abomination to the Philistines. And the people were called together to Saul at Gilgal.”</a:t>
            </a:r>
          </a:p>
          <a:p>
            <a:pPr marL="628650" lvl="1" indent="-171450">
              <a:buFont typeface="Arial" panose="020B0604020202020204" pitchFamily="34" charset="0"/>
              <a:buChar char="•"/>
            </a:pPr>
            <a:r>
              <a:rPr lang="en-US" b="1" i="0" dirty="0"/>
              <a:t>Foolish men loath that which is good and righteous!</a:t>
            </a:r>
          </a:p>
          <a:p>
            <a:pPr marL="0" lvl="0" indent="0">
              <a:buFont typeface="Arial" panose="020B0604020202020204" pitchFamily="34" charset="0"/>
              <a:buNone/>
            </a:pPr>
            <a:r>
              <a:rPr lang="en-US" b="1" i="0" dirty="0"/>
              <a:t>(Proverbs 13:19), </a:t>
            </a:r>
            <a:r>
              <a:rPr lang="en-US" i="1" dirty="0"/>
              <a:t>“A desire accomplished is sweet to the soul, but it is an abomination to fools to depart from evil.”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45DFF-7D57-41AA-B58C-306503DDE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38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Abomination: What God instructed Israel to detest:</a:t>
            </a:r>
          </a:p>
          <a:p>
            <a:pPr marL="628650" lvl="1" indent="-171450">
              <a:buFont typeface="Arial" panose="020B0604020202020204" pitchFamily="34" charset="0"/>
              <a:buChar char="•"/>
            </a:pPr>
            <a:r>
              <a:rPr lang="en-US" b="1" dirty="0"/>
              <a:t>Unclean animals (dietary restrictions)</a:t>
            </a:r>
          </a:p>
          <a:p>
            <a:pPr marL="0" lvl="0" indent="0">
              <a:buFont typeface="Arial" panose="020B0604020202020204" pitchFamily="34" charset="0"/>
              <a:buNone/>
            </a:pPr>
            <a:r>
              <a:rPr lang="en-US" b="1" dirty="0"/>
              <a:t>(Leviticus 11:10), </a:t>
            </a:r>
            <a:r>
              <a:rPr lang="en-US" i="1" dirty="0"/>
              <a:t>“But all in the seas or in the rivers that do not have fins and scales, all that move in the water or any living thing which is in the water, they are an abomination to you.”</a:t>
            </a:r>
          </a:p>
          <a:p>
            <a:pPr marL="0" lvl="0" indent="0">
              <a:buFont typeface="Arial" panose="020B0604020202020204" pitchFamily="34" charset="0"/>
              <a:buNone/>
            </a:pPr>
            <a:r>
              <a:rPr lang="en-US" b="1" dirty="0"/>
              <a:t>(Leviticus 11:13-19), </a:t>
            </a:r>
            <a:r>
              <a:rPr lang="en-US" i="1" dirty="0"/>
              <a:t>“And these you shall regard as an abomination among the birds; they shall not be eaten, they are an abomination: the eagle, the vulture, the buzzard,</a:t>
            </a:r>
            <a:r>
              <a:rPr lang="en-US" i="1" baseline="30000" dirty="0"/>
              <a:t> 14</a:t>
            </a:r>
            <a:r>
              <a:rPr lang="en-US" i="1" dirty="0"/>
              <a:t> the kite, and the falcon after its kind;</a:t>
            </a:r>
            <a:r>
              <a:rPr lang="en-US" i="1" baseline="30000" dirty="0"/>
              <a:t> 15</a:t>
            </a:r>
            <a:r>
              <a:rPr lang="en-US" i="1" dirty="0"/>
              <a:t> every raven after its kind,</a:t>
            </a:r>
            <a:r>
              <a:rPr lang="en-US" i="1" baseline="30000" dirty="0"/>
              <a:t> 16</a:t>
            </a:r>
            <a:r>
              <a:rPr lang="en-US" i="1" dirty="0"/>
              <a:t> the ostrich, the short-eared owl, the sea gull, and the hawk after its kind;</a:t>
            </a:r>
            <a:r>
              <a:rPr lang="en-US" i="1" baseline="30000" dirty="0"/>
              <a:t> 17</a:t>
            </a:r>
            <a:r>
              <a:rPr lang="en-US" i="1" dirty="0"/>
              <a:t> the little owl, the fisher owl, and the screech owl;</a:t>
            </a:r>
            <a:r>
              <a:rPr lang="en-US" i="1" baseline="30000" dirty="0"/>
              <a:t> 18</a:t>
            </a:r>
            <a:r>
              <a:rPr lang="en-US" i="1" dirty="0"/>
              <a:t> the white owl, the jackdaw, and the carrion vulture;</a:t>
            </a:r>
            <a:r>
              <a:rPr lang="en-US" i="1" baseline="30000" dirty="0"/>
              <a:t> 19</a:t>
            </a:r>
            <a:r>
              <a:rPr lang="en-US" i="1" dirty="0"/>
              <a:t> the stork, the heron after its kind, the hoopoe, and the bat.”</a:t>
            </a:r>
          </a:p>
          <a:p>
            <a:r>
              <a:rPr lang="en-US" b="1" dirty="0"/>
              <a:t>(Leviticus 11:20), </a:t>
            </a:r>
            <a:r>
              <a:rPr lang="en-US" i="1" dirty="0"/>
              <a:t>“All flying insects that creep on all fours shall be an abomination to you.”</a:t>
            </a:r>
          </a:p>
          <a:p>
            <a:pPr marL="628650" lvl="1" indent="-171450">
              <a:buFont typeface="Arial" panose="020B0604020202020204" pitchFamily="34" charset="0"/>
              <a:buChar char="•"/>
            </a:pPr>
            <a:r>
              <a:rPr lang="en-US" b="1" dirty="0"/>
              <a:t>Note:  </a:t>
            </a:r>
            <a:r>
              <a:rPr lang="en-US" dirty="0"/>
              <a:t>Exception… locust, cricket and grasshopper</a:t>
            </a:r>
          </a:p>
          <a:p>
            <a:pPr marL="628650" lvl="1" indent="-171450">
              <a:buFont typeface="Arial" panose="020B0604020202020204" pitchFamily="34" charset="0"/>
              <a:buChar char="•"/>
            </a:pPr>
            <a:r>
              <a:rPr lang="en-US" dirty="0"/>
              <a:t>And on and on and on… </a:t>
            </a:r>
            <a:r>
              <a:rPr lang="en-US" b="1" dirty="0"/>
              <a:t>Question:  Why would all of these be declared unclean by God? To teach Israel a lesson!</a:t>
            </a:r>
          </a:p>
          <a:p>
            <a:pPr marL="0" lvl="0" indent="0">
              <a:buFont typeface="Arial" panose="020B0604020202020204" pitchFamily="34" charset="0"/>
              <a:buNone/>
            </a:pPr>
            <a:r>
              <a:rPr lang="en-US" b="1" dirty="0"/>
              <a:t>(Leviticus 11:43-45), </a:t>
            </a:r>
            <a:r>
              <a:rPr lang="en-US" i="1" dirty="0"/>
              <a:t>“You shall not make yourselves abominable with any creeping thing that creeps; nor shall you make yourselves unclean with them, lest you be defiled by them.</a:t>
            </a:r>
            <a:r>
              <a:rPr lang="en-US" i="1" baseline="30000" dirty="0"/>
              <a:t> 44</a:t>
            </a:r>
            <a:r>
              <a:rPr lang="en-US" i="1" dirty="0"/>
              <a:t> For I am the Lord your God. You shall therefore consecrate yourselves, and you shall be holy; for I am holy. Neither shall you defile yourselves with any creeping thing that creeps on the earth.</a:t>
            </a:r>
            <a:r>
              <a:rPr lang="en-US" i="1" baseline="30000" dirty="0"/>
              <a:t> 45</a:t>
            </a:r>
            <a:r>
              <a:rPr lang="en-US" i="1" dirty="0"/>
              <a:t> For I am the Lord who brings you up out of the land of Egypt, to be your God. You shall therefore be holy, for I am holy.”</a:t>
            </a:r>
          </a:p>
          <a:p>
            <a:pPr marL="628650" lvl="1" indent="-171450">
              <a:buFont typeface="Arial" panose="020B0604020202020204" pitchFamily="34" charset="0"/>
              <a:buChar char="•"/>
            </a:pPr>
            <a:r>
              <a:rPr lang="en-US" b="1" i="0" dirty="0"/>
              <a:t>Having been taught the lesson, Jesus removed the dietary restrictions under the New Covenant</a:t>
            </a:r>
          </a:p>
          <a:p>
            <a:pPr marL="0" lvl="0" indent="0">
              <a:buFont typeface="Arial" panose="020B0604020202020204" pitchFamily="34" charset="0"/>
              <a:buNone/>
            </a:pPr>
            <a:r>
              <a:rPr lang="en-US" b="1" i="0" dirty="0"/>
              <a:t>(Acts 10:13-15) [Peter’s vision, a sheet with “unclean” animals on it</a:t>
            </a:r>
            <a:r>
              <a:rPr lang="en-US" b="0" i="1" dirty="0"/>
              <a:t>], “And a voice came to him, “Rise, Peter; kill and eat.”</a:t>
            </a:r>
            <a:br>
              <a:rPr lang="en-US" b="0" i="1" dirty="0"/>
            </a:br>
            <a:r>
              <a:rPr lang="en-US" b="0" i="1" baseline="30000" dirty="0"/>
              <a:t>14</a:t>
            </a:r>
            <a:r>
              <a:rPr lang="en-US" b="0" i="1" dirty="0"/>
              <a:t> “But Peter said, “Not so, Lord! For I have never eaten anything common or unclean.” </a:t>
            </a:r>
            <a:r>
              <a:rPr lang="en-US" b="0" i="1" baseline="30000" dirty="0"/>
              <a:t>15</a:t>
            </a:r>
            <a:r>
              <a:rPr lang="en-US" b="0" i="1" dirty="0"/>
              <a:t> And a voice spoke to him again the second time, “What God has cleansed you must not call common.”</a:t>
            </a:r>
          </a:p>
          <a:p>
            <a:pPr marL="628650" lvl="1" indent="-171450">
              <a:buFont typeface="Arial" panose="020B0604020202020204" pitchFamily="34" charset="0"/>
              <a:buChar char="•"/>
            </a:pPr>
            <a:r>
              <a:rPr lang="en-US" b="1" dirty="0"/>
              <a:t>Note:  </a:t>
            </a:r>
            <a:r>
              <a:rPr lang="en-US" dirty="0"/>
              <a:t>These creatures were not objects of God’s loathing.  He prohibited their use by the Israelites to teach them obedience and submission, and to ensure their holiness before Him.</a:t>
            </a:r>
          </a:p>
          <a:p>
            <a:pPr marL="1085850" lvl="2" indent="-171450">
              <a:buFont typeface="Arial" panose="020B0604020202020204" pitchFamily="34" charset="0"/>
              <a:buChar char="•"/>
            </a:pPr>
            <a:r>
              <a:rPr lang="en-US" dirty="0"/>
              <a:t>However, you can see Peter’s  initial repulsion at the vision.  “Not so, Lord!”  They were abominable to him.</a:t>
            </a:r>
          </a:p>
          <a:p>
            <a:pPr marL="1085850" lvl="2" indent="-171450">
              <a:buFont typeface="Arial" panose="020B0604020202020204" pitchFamily="34" charset="0"/>
              <a:buChar char="•"/>
            </a:pPr>
            <a:r>
              <a:rPr lang="en-US" dirty="0"/>
              <a:t>Gentiles were also abominable to Jews.  God taught Peter that they were not an abomination at all.</a:t>
            </a:r>
          </a:p>
          <a:p>
            <a:pPr marL="0" lvl="0" indent="0">
              <a:buFont typeface="Arial" panose="020B0604020202020204" pitchFamily="34" charset="0"/>
              <a:buNone/>
            </a:pPr>
            <a:r>
              <a:rPr lang="en-US" b="1" dirty="0"/>
              <a:t>(Galatians 3:28), </a:t>
            </a:r>
            <a:r>
              <a:rPr lang="en-US" i="1" dirty="0"/>
              <a:t>“There is neither Jew nor Greek, there is neither slave nor free, there is neither male nor female; for you are all one in Christ Jesus.”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45DFF-7D57-41AA-B58C-306503DDE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56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Abomination: What God detests:</a:t>
            </a:r>
          </a:p>
          <a:p>
            <a:pPr marL="628650" lvl="1" indent="-171450">
              <a:buFont typeface="Arial" panose="020B0604020202020204" pitchFamily="34" charset="0"/>
              <a:buChar char="•"/>
            </a:pPr>
            <a:r>
              <a:rPr lang="en-US" b="1" dirty="0"/>
              <a:t>Homosexuality</a:t>
            </a:r>
          </a:p>
          <a:p>
            <a:pPr marL="0" lvl="0" indent="0">
              <a:buFont typeface="Arial" panose="020B0604020202020204" pitchFamily="34" charset="0"/>
              <a:buNone/>
            </a:pPr>
            <a:r>
              <a:rPr lang="en-US" b="1" dirty="0"/>
              <a:t>(Leviticus 18:22), </a:t>
            </a:r>
            <a:r>
              <a:rPr lang="en-US" b="0" i="1" dirty="0"/>
              <a:t>“You shall not lie with a male as with a woman. It is an abomination.”</a:t>
            </a:r>
          </a:p>
          <a:p>
            <a:pPr marL="628650" lvl="1" indent="-171450">
              <a:buFont typeface="Arial" panose="020B0604020202020204" pitchFamily="34" charset="0"/>
              <a:buChar char="•"/>
            </a:pPr>
            <a:r>
              <a:rPr lang="en-US" b="1" dirty="0"/>
              <a:t>Idols and the spoils of idolatry</a:t>
            </a:r>
          </a:p>
          <a:p>
            <a:pPr marL="0" lvl="0" indent="0">
              <a:buFont typeface="Arial" panose="020B0604020202020204" pitchFamily="34" charset="0"/>
              <a:buNone/>
            </a:pPr>
            <a:r>
              <a:rPr lang="en-US" b="1" dirty="0"/>
              <a:t>(Deuteronomy 7:25), </a:t>
            </a:r>
            <a:r>
              <a:rPr lang="en-US" b="0" i="1" dirty="0"/>
              <a:t>“You shall burn the carved images of their gods with fire; you shall not covet the silver or gold that is on them, nor take it for yourselves, lest you be snared by it; for it is an abomination to the Lord your God.”</a:t>
            </a:r>
          </a:p>
          <a:p>
            <a:pPr marL="628650" lvl="1" indent="-171450">
              <a:buFont typeface="Arial" panose="020B0604020202020204" pitchFamily="34" charset="0"/>
              <a:buChar char="•"/>
            </a:pPr>
            <a:r>
              <a:rPr lang="en-US" b="1" i="0" dirty="0"/>
              <a:t>Cheating others</a:t>
            </a:r>
          </a:p>
          <a:p>
            <a:pPr marL="0" lvl="0" indent="0">
              <a:buFont typeface="Arial" panose="020B0604020202020204" pitchFamily="34" charset="0"/>
              <a:buNone/>
            </a:pPr>
            <a:r>
              <a:rPr lang="en-US" b="1" i="0" dirty="0"/>
              <a:t>(Deuteronomy 25:13-16), </a:t>
            </a:r>
            <a:r>
              <a:rPr lang="en-US" b="0" i="1" dirty="0"/>
              <a:t>“</a:t>
            </a:r>
            <a:r>
              <a:rPr lang="en-US" i="1" dirty="0"/>
              <a:t>You shall not have in your bag differing weights, a heavy and a light.</a:t>
            </a:r>
            <a:r>
              <a:rPr lang="en-US" i="1" baseline="30000" dirty="0"/>
              <a:t> 14</a:t>
            </a:r>
            <a:r>
              <a:rPr lang="en-US" i="1" dirty="0"/>
              <a:t> You shall not have in your house differing measures, a large and a small.</a:t>
            </a:r>
            <a:r>
              <a:rPr lang="en-US" i="1" baseline="30000" dirty="0"/>
              <a:t> 15</a:t>
            </a:r>
            <a:r>
              <a:rPr lang="en-US" i="1" dirty="0"/>
              <a:t> You shall have a perfect and just weight, a perfect and just measure, that your days may be lengthened in the land which the Lord your God is giving you.</a:t>
            </a:r>
            <a:r>
              <a:rPr lang="en-US" i="1" baseline="30000" dirty="0"/>
              <a:t> 16</a:t>
            </a:r>
            <a:r>
              <a:rPr lang="en-US" i="1" dirty="0"/>
              <a:t> For all who do such things, all who behave </a:t>
            </a:r>
            <a:r>
              <a:rPr lang="en-US" i="1" dirty="0" err="1"/>
              <a:t>unrighteously</a:t>
            </a:r>
            <a:r>
              <a:rPr lang="en-US" i="1" dirty="0"/>
              <a:t>, are an abomination to the Lord your God.”</a:t>
            </a:r>
          </a:p>
          <a:p>
            <a:pPr marL="628650" lvl="1" indent="-171450">
              <a:buFont typeface="Arial" panose="020B0604020202020204" pitchFamily="34" charset="0"/>
              <a:buChar char="•"/>
            </a:pPr>
            <a:r>
              <a:rPr lang="en-US" b="1" i="0" dirty="0"/>
              <a:t>The List of 7 Things that are an abomination to Him</a:t>
            </a:r>
          </a:p>
          <a:p>
            <a:pPr marL="0" lvl="0" indent="0">
              <a:buFont typeface="Arial" panose="020B0604020202020204" pitchFamily="34" charset="0"/>
              <a:buNone/>
            </a:pPr>
            <a:r>
              <a:rPr lang="en-US" b="1" i="0" dirty="0"/>
              <a:t>(Proverbs 6:16-19), </a:t>
            </a:r>
            <a:r>
              <a:rPr lang="en-US" b="0" i="1" dirty="0"/>
              <a:t>“</a:t>
            </a:r>
            <a:r>
              <a:rPr lang="en-US" i="1" dirty="0"/>
              <a:t>These six things the Lord hates, Yes, seven are an abomination to Him: </a:t>
            </a:r>
            <a:r>
              <a:rPr lang="en-US" i="1" baseline="30000" dirty="0"/>
              <a:t>17</a:t>
            </a:r>
            <a:r>
              <a:rPr lang="en-US" i="1" dirty="0"/>
              <a:t> A proud look, a lying tongue, hands that shed innocent blood, </a:t>
            </a:r>
            <a:r>
              <a:rPr lang="en-US" i="1" baseline="30000" dirty="0"/>
              <a:t>18</a:t>
            </a:r>
            <a:r>
              <a:rPr lang="en-US" i="1" dirty="0"/>
              <a:t> a heart that devises wicked plans, feet that are swift in running to evil, </a:t>
            </a:r>
            <a:r>
              <a:rPr lang="en-US" i="1" baseline="30000" dirty="0"/>
              <a:t>19</a:t>
            </a:r>
            <a:r>
              <a:rPr lang="en-US" i="1" dirty="0"/>
              <a:t> a false witness who speaks lies, and one who sows discord among brethren.”</a:t>
            </a:r>
          </a:p>
          <a:p>
            <a:pPr marL="1085850" lvl="2" indent="-171450">
              <a:buFont typeface="Arial" panose="020B0604020202020204" pitchFamily="34" charset="0"/>
              <a:buChar char="•"/>
            </a:pPr>
            <a:r>
              <a:rPr lang="en-US" b="0" i="0" dirty="0"/>
              <a:t>In fact, there are many things that God detests, summed up in one little word – SIN</a:t>
            </a:r>
          </a:p>
          <a:p>
            <a:pPr marL="1085850" lvl="2" indent="-171450">
              <a:buFont typeface="Arial" panose="020B0604020202020204" pitchFamily="34" charset="0"/>
              <a:buChar char="•"/>
            </a:pPr>
            <a:r>
              <a:rPr lang="en-US" b="0" i="0" dirty="0"/>
              <a:t>Imperfect sacrifices, witchcraft, human sacrifice, making and selling idols, perversity, the sacrifices of wicked men, wicked leaders, those who go along with sin, etc.</a:t>
            </a:r>
          </a:p>
          <a:p>
            <a:pPr marL="628650" lvl="1" indent="-171450">
              <a:buFont typeface="Arial" panose="020B0604020202020204" pitchFamily="34" charset="0"/>
              <a:buChar char="•"/>
            </a:pPr>
            <a:r>
              <a:rPr lang="en-US" b="1" i="0" dirty="0"/>
              <a:t>Summary statements (sacrifices, thoughts and ways of the wicked)</a:t>
            </a:r>
          </a:p>
          <a:p>
            <a:pPr marL="0" lvl="0" indent="0">
              <a:buFont typeface="Arial" panose="020B0604020202020204" pitchFamily="34" charset="0"/>
              <a:buNone/>
            </a:pPr>
            <a:r>
              <a:rPr lang="en-US" b="1" i="0" dirty="0"/>
              <a:t>(Proverbs 15:8), </a:t>
            </a:r>
            <a:r>
              <a:rPr lang="en-US" b="0" i="1" dirty="0"/>
              <a:t>“The sacrifice of the wicked is an abomination to the Lord, but the prayer of the upright is His delight.”</a:t>
            </a:r>
          </a:p>
          <a:p>
            <a:pPr marL="0" lvl="0" indent="0">
              <a:buFont typeface="Arial" panose="020B0604020202020204" pitchFamily="34" charset="0"/>
              <a:buNone/>
            </a:pPr>
            <a:r>
              <a:rPr lang="en-US" b="1" i="0" dirty="0"/>
              <a:t>(Proverbs 15:9), </a:t>
            </a:r>
            <a:r>
              <a:rPr lang="en-US" b="0" i="1" dirty="0"/>
              <a:t>“The way of the wicked is an abomination to the Lord, but He loves him who follows righteousness.”</a:t>
            </a:r>
          </a:p>
          <a:p>
            <a:pPr marL="0" lvl="0" indent="0">
              <a:buFont typeface="Arial" panose="020B0604020202020204" pitchFamily="34" charset="0"/>
              <a:buNone/>
            </a:pPr>
            <a:r>
              <a:rPr lang="en-US" b="1" i="0" dirty="0"/>
              <a:t>(Proverbs 15:26), </a:t>
            </a:r>
            <a:r>
              <a:rPr lang="en-US" b="0" i="1" dirty="0"/>
              <a:t>“The thoughts of the wicked are an abomination to the Lord, but the words of the pure are pleasant.”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45DFF-7D57-41AA-B58C-306503DDE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85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endParaRPr lang="en-US" dirty="0"/>
          </a:p>
          <a:p>
            <a:pPr marL="628650" lvl="1" indent="-171450">
              <a:buFont typeface="Arial" panose="020B0604020202020204" pitchFamily="34" charset="0"/>
              <a:buChar char="•"/>
            </a:pPr>
            <a:r>
              <a:rPr lang="en-US" b="1" dirty="0"/>
              <a:t>Do we look at sin the way God does?  To Him, all sin is an abomination!</a:t>
            </a:r>
          </a:p>
          <a:p>
            <a:pPr marL="0" lvl="0" indent="0">
              <a:buFont typeface="Arial" panose="020B0604020202020204" pitchFamily="34" charset="0"/>
              <a:buNone/>
            </a:pPr>
            <a:r>
              <a:rPr lang="en-US" b="1" dirty="0"/>
              <a:t>(James 1:13), </a:t>
            </a:r>
            <a:r>
              <a:rPr lang="en-US" i="1" dirty="0"/>
              <a:t>“Let no one say when he is tempted, “I am tempted by God”; for God cannot be tempted by evil, nor does He Himself tempt anyone.”</a:t>
            </a:r>
          </a:p>
          <a:p>
            <a:pPr marL="628650" lvl="1" indent="-171450">
              <a:buFont typeface="Arial" panose="020B0604020202020204" pitchFamily="34" charset="0"/>
              <a:buChar char="•"/>
            </a:pPr>
            <a:r>
              <a:rPr lang="en-US" b="1" i="0" dirty="0"/>
              <a:t>Men tend to excuse, explain away, or even revel in those things that God loathes!</a:t>
            </a:r>
          </a:p>
          <a:p>
            <a:pPr marL="628650" lvl="1" indent="-171450">
              <a:buFont typeface="Arial" panose="020B0604020202020204" pitchFamily="34" charset="0"/>
              <a:buChar char="•"/>
            </a:pPr>
            <a:r>
              <a:rPr lang="en-US" b="1" i="0" dirty="0"/>
              <a:t>(Psalm 5:4), </a:t>
            </a:r>
            <a:r>
              <a:rPr lang="en-US" b="0" i="1" dirty="0"/>
              <a:t>“For You are not a God who takes pleasure in wickedness, nor shall evil dwell with You.”</a:t>
            </a:r>
          </a:p>
          <a:p>
            <a:pPr marL="1085850" lvl="2" indent="-171450">
              <a:buFont typeface="Arial" panose="020B0604020202020204" pitchFamily="34" charset="0"/>
              <a:buChar char="•"/>
            </a:pPr>
            <a:r>
              <a:rPr lang="en-US" dirty="0"/>
              <a:t>We should loathe it too!</a:t>
            </a:r>
          </a:p>
          <a:p>
            <a:pPr marL="0" lvl="0" indent="0">
              <a:buFont typeface="Arial" panose="020B0604020202020204" pitchFamily="34" charset="0"/>
              <a:buNone/>
            </a:pPr>
            <a:r>
              <a:rPr lang="en-US" b="1" dirty="0"/>
              <a:t>(Proverbs 8:13), [The words of wisdom personified], </a:t>
            </a:r>
            <a:r>
              <a:rPr lang="en-US" i="1" dirty="0"/>
              <a:t>“The fear of the Lord is to hate evil; pride and arrogance and the evil way and the perverse mouth I hate.”</a:t>
            </a:r>
          </a:p>
          <a:p>
            <a:pPr marL="1085850" lvl="2" indent="-171450">
              <a:buFont typeface="Arial" panose="020B0604020202020204" pitchFamily="34" charset="0"/>
              <a:buChar char="•"/>
            </a:pPr>
            <a:r>
              <a:rPr lang="en-US" b="1" i="0" dirty="0"/>
              <a:t>Detest evil and sin in others.  More importantly, detest evil and sin in yourself!</a:t>
            </a:r>
          </a:p>
          <a:p>
            <a:pPr marL="0" lvl="0" indent="0">
              <a:buFont typeface="Arial" panose="020B0604020202020204" pitchFamily="34" charset="0"/>
              <a:buNone/>
            </a:pPr>
            <a:r>
              <a:rPr lang="en-US" b="1" i="0" dirty="0"/>
              <a:t>(Leviticus 11:45b), [God’s admonition], </a:t>
            </a:r>
            <a:r>
              <a:rPr lang="en-US" i="1" dirty="0"/>
              <a:t>“You shall therefore be holy, for I am holy.”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45DFF-7D57-41AA-B58C-306503DDE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746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358C-D626-4A96-B539-8A7B9CC85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1CEF39-A832-47CE-9D11-A63BBD92EA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72ACF-E060-4C40-A5FC-65330717D53C}"/>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5" name="Footer Placeholder 4">
            <a:extLst>
              <a:ext uri="{FF2B5EF4-FFF2-40B4-BE49-F238E27FC236}">
                <a16:creationId xmlns:a16="http://schemas.microsoft.com/office/drawing/2014/main" id="{4A4011D4-A484-44C5-A1A0-B34612D50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DAD69-E401-4685-B7A4-AF3BC69402AB}"/>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57871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EE83-423A-427E-A020-DB0F293BC9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757D34-0718-4D7C-A257-D0F3FF008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673F9-12ED-4429-BAB6-D100D39E4AF6}"/>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5" name="Footer Placeholder 4">
            <a:extLst>
              <a:ext uri="{FF2B5EF4-FFF2-40B4-BE49-F238E27FC236}">
                <a16:creationId xmlns:a16="http://schemas.microsoft.com/office/drawing/2014/main" id="{00D1A84B-4490-47A6-A7C9-D5C9D43CF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00A42-B931-4F47-812D-4F547DF38367}"/>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197580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1A2C6-26BC-4025-B0D5-D84EE0038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DA214-7DB1-4C92-B394-E943B177BA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BE7FC-8CEC-43B0-B50B-841F635B5AB4}"/>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5" name="Footer Placeholder 4">
            <a:extLst>
              <a:ext uri="{FF2B5EF4-FFF2-40B4-BE49-F238E27FC236}">
                <a16:creationId xmlns:a16="http://schemas.microsoft.com/office/drawing/2014/main" id="{5C13DAE4-20F0-4C20-8D4F-110BC6E39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4D6EA-772F-4F40-B194-8D1C6A5EF3DF}"/>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110978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F47C-E99A-4C30-9C74-A8C4976EF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49E4E-836A-48FD-82A4-A9396A3DC4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1AE2E-1639-43FE-A75E-8BA78E28CCD8}"/>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5" name="Footer Placeholder 4">
            <a:extLst>
              <a:ext uri="{FF2B5EF4-FFF2-40B4-BE49-F238E27FC236}">
                <a16:creationId xmlns:a16="http://schemas.microsoft.com/office/drawing/2014/main" id="{16AEE544-755A-4FAD-8650-3EFC22D44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BD808-2F63-4B0B-B257-2544792101C7}"/>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39458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BFD7-34C4-4569-8C03-E2FB2CEF42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1011BD-FD7F-4198-8735-B7A6EAA13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7D172-0D82-400E-9A32-4D0074082618}"/>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5" name="Footer Placeholder 4">
            <a:extLst>
              <a:ext uri="{FF2B5EF4-FFF2-40B4-BE49-F238E27FC236}">
                <a16:creationId xmlns:a16="http://schemas.microsoft.com/office/drawing/2014/main" id="{03B0224E-0F7D-4C25-88F1-0DBB64C37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AABAD-DDB6-4073-8EE4-39DD73177564}"/>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314179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0B21C-8ABA-4EAD-99FF-8DA7289A2B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E5608-B901-4906-BC8A-31D186CE62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C3F1A2-90F7-453E-B382-E6753F33BD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183D63-449F-4CEC-9869-51D2FAB6AD96}"/>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6" name="Footer Placeholder 5">
            <a:extLst>
              <a:ext uri="{FF2B5EF4-FFF2-40B4-BE49-F238E27FC236}">
                <a16:creationId xmlns:a16="http://schemas.microsoft.com/office/drawing/2014/main" id="{A0BFC103-7D10-4D38-9F27-EF436A582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C8754-0C6C-4D71-BD79-B84A069F1CC8}"/>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259616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DFDE-456A-45F6-8817-55715E5F4C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F21A3A-9016-4760-88BD-FD6E08AB8A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1D52B2-85AA-4882-9EE3-CD65C944F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85CB98-8E34-4FB4-91C5-B955FDE7C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833A3D-29E4-40E2-9864-7186502710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AF93D8-175F-40E2-B795-CCD6EA21AD2C}"/>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8" name="Footer Placeholder 7">
            <a:extLst>
              <a:ext uri="{FF2B5EF4-FFF2-40B4-BE49-F238E27FC236}">
                <a16:creationId xmlns:a16="http://schemas.microsoft.com/office/drawing/2014/main" id="{E9DBBAB8-0084-448D-9D41-8042AF254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4B756-9958-40E3-B7C6-456F985F2D4F}"/>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354168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5AA6A-9FDC-4D24-9380-B7B38DDC63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D59181-C312-413D-8AAE-41ED1E94FC05}"/>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4" name="Footer Placeholder 3">
            <a:extLst>
              <a:ext uri="{FF2B5EF4-FFF2-40B4-BE49-F238E27FC236}">
                <a16:creationId xmlns:a16="http://schemas.microsoft.com/office/drawing/2014/main" id="{01958B98-F846-4818-B443-C0437AD719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6BD246-B8C5-4596-9F83-4F7267DD155D}"/>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334064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ACDBA-F72C-4EF4-9AC8-A9059A434DB5}"/>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3" name="Footer Placeholder 2">
            <a:extLst>
              <a:ext uri="{FF2B5EF4-FFF2-40B4-BE49-F238E27FC236}">
                <a16:creationId xmlns:a16="http://schemas.microsoft.com/office/drawing/2014/main" id="{FA5AFB33-B6F8-4463-A5A0-69BD972801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F74A8-9CB8-452A-88DD-E9A97FD00F54}"/>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149461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1A25-DEF9-4C3B-8299-5876EB575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30EAC4-FE31-4763-A573-D85CC57F47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B05B2-54AD-4DF0-9164-BB2593BFA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4F466-B265-44F6-B7D8-0530BEFBDA9A}"/>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6" name="Footer Placeholder 5">
            <a:extLst>
              <a:ext uri="{FF2B5EF4-FFF2-40B4-BE49-F238E27FC236}">
                <a16:creationId xmlns:a16="http://schemas.microsoft.com/office/drawing/2014/main" id="{715D8E3D-46D0-4D00-9F60-B0A1D389C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65A7D-40B8-4821-B140-B3CBE7EE5DF4}"/>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247572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8AA7-DB53-4683-824B-11224D365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C44675-9C42-42A1-9F42-32D82FA96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8D9579-CE79-4B8B-A364-48130884B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79D46-49B2-42EB-9CCD-611DF619D4C4}"/>
              </a:ext>
            </a:extLst>
          </p:cNvPr>
          <p:cNvSpPr>
            <a:spLocks noGrp="1"/>
          </p:cNvSpPr>
          <p:nvPr>
            <p:ph type="dt" sz="half" idx="10"/>
          </p:nvPr>
        </p:nvSpPr>
        <p:spPr/>
        <p:txBody>
          <a:bodyPr/>
          <a:lstStyle/>
          <a:p>
            <a:fld id="{61F41B17-6B87-44BB-912B-AE68E45E11B9}" type="datetimeFigureOut">
              <a:rPr lang="en-US" smtClean="0"/>
              <a:t>8/14/2021</a:t>
            </a:fld>
            <a:endParaRPr lang="en-US"/>
          </a:p>
        </p:txBody>
      </p:sp>
      <p:sp>
        <p:nvSpPr>
          <p:cNvPr id="6" name="Footer Placeholder 5">
            <a:extLst>
              <a:ext uri="{FF2B5EF4-FFF2-40B4-BE49-F238E27FC236}">
                <a16:creationId xmlns:a16="http://schemas.microsoft.com/office/drawing/2014/main" id="{69DCB4ED-D40A-4C7B-B002-16B9A083B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28140D-A6E2-48C5-8833-A09B2668CB36}"/>
              </a:ext>
            </a:extLst>
          </p:cNvPr>
          <p:cNvSpPr>
            <a:spLocks noGrp="1"/>
          </p:cNvSpPr>
          <p:nvPr>
            <p:ph type="sldNum" sz="quarter" idx="12"/>
          </p:nvPr>
        </p:nvSpPr>
        <p:spPr/>
        <p:txBody>
          <a:bodyPr/>
          <a:lstStyle/>
          <a:p>
            <a:fld id="{EDC571C8-503B-4554-A847-BF54A5A65218}" type="slidenum">
              <a:rPr lang="en-US" smtClean="0"/>
              <a:t>‹#›</a:t>
            </a:fld>
            <a:endParaRPr lang="en-US"/>
          </a:p>
        </p:txBody>
      </p:sp>
    </p:spTree>
    <p:extLst>
      <p:ext uri="{BB962C8B-B14F-4D97-AF65-F5344CB8AC3E}">
        <p14:creationId xmlns:p14="http://schemas.microsoft.com/office/powerpoint/2010/main" val="144443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B26E3-4A30-4695-85C0-D317E620E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7D7110-EC7F-4D7F-A230-42DDC1574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FCD26-C54B-4843-80C9-AEF06B37EC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41B17-6B87-44BB-912B-AE68E45E11B9}" type="datetimeFigureOut">
              <a:rPr lang="en-US" smtClean="0"/>
              <a:t>8/14/2021</a:t>
            </a:fld>
            <a:endParaRPr lang="en-US"/>
          </a:p>
        </p:txBody>
      </p:sp>
      <p:sp>
        <p:nvSpPr>
          <p:cNvPr id="5" name="Footer Placeholder 4">
            <a:extLst>
              <a:ext uri="{FF2B5EF4-FFF2-40B4-BE49-F238E27FC236}">
                <a16:creationId xmlns:a16="http://schemas.microsoft.com/office/drawing/2014/main" id="{94073874-4947-4E95-93E8-84C14B6572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60CEE-2DA4-473E-940E-D51B1C8BEC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571C8-503B-4554-A847-BF54A5A65218}" type="slidenum">
              <a:rPr lang="en-US" smtClean="0"/>
              <a:t>‹#›</a:t>
            </a:fld>
            <a:endParaRPr lang="en-US"/>
          </a:p>
        </p:txBody>
      </p:sp>
    </p:spTree>
    <p:extLst>
      <p:ext uri="{BB962C8B-B14F-4D97-AF65-F5344CB8AC3E}">
        <p14:creationId xmlns:p14="http://schemas.microsoft.com/office/powerpoint/2010/main" val="1451122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0D6B-57ED-4295-AE1D-CF6AE7D23E93}"/>
              </a:ext>
            </a:extLst>
          </p:cNvPr>
          <p:cNvSpPr>
            <a:spLocks noGrp="1"/>
          </p:cNvSpPr>
          <p:nvPr>
            <p:ph type="ctrTitle"/>
          </p:nvPr>
        </p:nvSpPr>
        <p:spPr>
          <a:xfrm>
            <a:off x="1524000" y="493099"/>
            <a:ext cx="9144000" cy="2387600"/>
          </a:xfrm>
          <a:ln>
            <a:noFill/>
          </a:ln>
          <a:effectLst>
            <a:outerShdw blurRad="50800" dist="38100" dir="5400000" algn="t" rotWithShape="0">
              <a:prstClr val="black">
                <a:alpha val="40000"/>
              </a:prstClr>
            </a:outerShdw>
          </a:effectLst>
        </p:spPr>
        <p:txBody>
          <a:bodyPr>
            <a:prstTxWarp prst="textInflateTop">
              <a:avLst>
                <a:gd name="adj" fmla="val 25271"/>
              </a:avLst>
            </a:prstTxWarp>
            <a:normAutofit/>
            <a:scene3d>
              <a:camera prst="orthographicFront"/>
              <a:lightRig rig="threePt" dir="t"/>
            </a:scene3d>
            <a:sp3d extrusionH="57150">
              <a:bevelT w="38100" h="38100" prst="angle"/>
            </a:sp3d>
          </a:bodyPr>
          <a:lstStyle/>
          <a:p>
            <a:r>
              <a:rPr lang="en-US" sz="7200" dirty="0">
                <a:ln w="3175">
                  <a:solidFill>
                    <a:schemeClr val="tx1"/>
                  </a:solidFill>
                </a:ln>
                <a:solidFill>
                  <a:srgbClr val="FBD6B7"/>
                </a:solidFill>
                <a:effectLst>
                  <a:innerShdw blurRad="25400" dist="12700">
                    <a:prstClr val="black">
                      <a:alpha val="90000"/>
                    </a:prstClr>
                  </a:innerShdw>
                </a:effectLst>
                <a:latin typeface="Nosifer" panose="02000000000000000000" pitchFamily="2" charset="0"/>
              </a:rPr>
              <a:t>Abomination</a:t>
            </a:r>
          </a:p>
        </p:txBody>
      </p:sp>
      <p:sp>
        <p:nvSpPr>
          <p:cNvPr id="3" name="Subtitle 2">
            <a:extLst>
              <a:ext uri="{FF2B5EF4-FFF2-40B4-BE49-F238E27FC236}">
                <a16:creationId xmlns:a16="http://schemas.microsoft.com/office/drawing/2014/main" id="{455C3ED0-CB0B-4C52-A5DC-CA0B09B85660}"/>
              </a:ext>
            </a:extLst>
          </p:cNvPr>
          <p:cNvSpPr>
            <a:spLocks noGrp="1"/>
          </p:cNvSpPr>
          <p:nvPr>
            <p:ph type="subTitle" idx="1"/>
          </p:nvPr>
        </p:nvSpPr>
        <p:spPr>
          <a:xfrm>
            <a:off x="1091381" y="3602037"/>
            <a:ext cx="10107561" cy="2159665"/>
          </a:xfrm>
        </p:spPr>
        <p:txBody>
          <a:bodyPr>
            <a:normAutofit/>
          </a:bodyPr>
          <a:lstStyle/>
          <a:p>
            <a:r>
              <a:rPr lang="en-US" sz="4400" dirty="0">
                <a:solidFill>
                  <a:srgbClr val="FBD6B7"/>
                </a:solidFill>
                <a:effectLst>
                  <a:outerShdw blurRad="38100" dist="38100" dir="2700000" algn="tl">
                    <a:srgbClr val="000000">
                      <a:alpha val="43137"/>
                    </a:srgbClr>
                  </a:outerShdw>
                </a:effectLst>
              </a:rPr>
              <a:t>Definition:  Anything greatly disliked or abhorred.  A vile, shameful, or detestable action, condition, habit or thing.</a:t>
            </a:r>
          </a:p>
          <a:p>
            <a:endParaRPr lang="en-US" dirty="0"/>
          </a:p>
        </p:txBody>
      </p:sp>
    </p:spTree>
    <p:extLst>
      <p:ext uri="{BB962C8B-B14F-4D97-AF65-F5344CB8AC3E}">
        <p14:creationId xmlns:p14="http://schemas.microsoft.com/office/powerpoint/2010/main" val="42300196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0D6B-57ED-4295-AE1D-CF6AE7D23E93}"/>
              </a:ext>
            </a:extLst>
          </p:cNvPr>
          <p:cNvSpPr>
            <a:spLocks noGrp="1"/>
          </p:cNvSpPr>
          <p:nvPr>
            <p:ph type="ctrTitle"/>
          </p:nvPr>
        </p:nvSpPr>
        <p:spPr>
          <a:xfrm>
            <a:off x="1825205" y="138301"/>
            <a:ext cx="8554916" cy="1845655"/>
          </a:xfrm>
          <a:ln>
            <a:noFill/>
          </a:ln>
          <a:effectLst>
            <a:outerShdw blurRad="50800" dist="38100" dir="5400000" algn="t" rotWithShape="0">
              <a:prstClr val="black">
                <a:alpha val="40000"/>
              </a:prstClr>
            </a:outerShdw>
          </a:effectLst>
        </p:spPr>
        <p:txBody>
          <a:bodyPr>
            <a:prstTxWarp prst="textInflateTop">
              <a:avLst>
                <a:gd name="adj" fmla="val 34799"/>
              </a:avLst>
            </a:prstTxWarp>
            <a:normAutofit fontScale="90000"/>
            <a:scene3d>
              <a:camera prst="orthographicFront"/>
              <a:lightRig rig="threePt" dir="t"/>
            </a:scene3d>
            <a:sp3d extrusionH="57150">
              <a:bevelT w="38100" h="38100" prst="angle"/>
            </a:sp3d>
          </a:bodyPr>
          <a:lstStyle/>
          <a:p>
            <a:r>
              <a:rPr lang="en-US" sz="7200" dirty="0">
                <a:ln w="3175">
                  <a:solidFill>
                    <a:schemeClr val="tx1"/>
                  </a:solidFill>
                </a:ln>
                <a:solidFill>
                  <a:srgbClr val="FBD6B7"/>
                </a:solidFill>
                <a:effectLst>
                  <a:innerShdw blurRad="25400" dist="12700">
                    <a:prstClr val="black">
                      <a:alpha val="90000"/>
                    </a:prstClr>
                  </a:innerShdw>
                </a:effectLst>
                <a:latin typeface="Nosifer" panose="02000000000000000000" pitchFamily="2" charset="0"/>
              </a:rPr>
              <a:t>Abomination</a:t>
            </a:r>
          </a:p>
        </p:txBody>
      </p:sp>
      <p:sp>
        <p:nvSpPr>
          <p:cNvPr id="3" name="Subtitle 2">
            <a:extLst>
              <a:ext uri="{FF2B5EF4-FFF2-40B4-BE49-F238E27FC236}">
                <a16:creationId xmlns:a16="http://schemas.microsoft.com/office/drawing/2014/main" id="{455C3ED0-CB0B-4C52-A5DC-CA0B09B85660}"/>
              </a:ext>
            </a:extLst>
          </p:cNvPr>
          <p:cNvSpPr>
            <a:spLocks noGrp="1"/>
          </p:cNvSpPr>
          <p:nvPr>
            <p:ph type="subTitle" idx="1"/>
          </p:nvPr>
        </p:nvSpPr>
        <p:spPr>
          <a:xfrm>
            <a:off x="439615" y="2268415"/>
            <a:ext cx="11324493" cy="3991708"/>
          </a:xfrm>
        </p:spPr>
        <p:txBody>
          <a:bodyPr>
            <a:normAutofit/>
          </a:bodyPr>
          <a:lstStyle/>
          <a:p>
            <a:pPr algn="l"/>
            <a:r>
              <a:rPr lang="en-US" sz="5400" b="1" dirty="0">
                <a:solidFill>
                  <a:srgbClr val="FBD6B7"/>
                </a:solidFill>
                <a:effectLst>
                  <a:outerShdw blurRad="38100" dist="38100" dir="2700000" algn="tl">
                    <a:srgbClr val="000000">
                      <a:alpha val="43137"/>
                    </a:srgbClr>
                  </a:outerShdw>
                </a:effectLst>
              </a:rPr>
              <a:t>What men detest:</a:t>
            </a:r>
          </a:p>
          <a:p>
            <a:r>
              <a:rPr lang="en-US" sz="4400" dirty="0">
                <a:solidFill>
                  <a:srgbClr val="FBD6B7"/>
                </a:solidFill>
                <a:effectLst>
                  <a:outerShdw blurRad="38100" dist="38100" dir="2700000" algn="tl">
                    <a:srgbClr val="000000">
                      <a:alpha val="43137"/>
                    </a:srgbClr>
                  </a:outerShdw>
                </a:effectLst>
              </a:rPr>
              <a:t>Genesis 43:32; 46:34</a:t>
            </a:r>
          </a:p>
          <a:p>
            <a:r>
              <a:rPr lang="en-US" sz="4400" dirty="0">
                <a:solidFill>
                  <a:srgbClr val="FBD6B7"/>
                </a:solidFill>
                <a:effectLst>
                  <a:outerShdw blurRad="38100" dist="38100" dir="2700000" algn="tl">
                    <a:srgbClr val="000000">
                      <a:alpha val="43137"/>
                    </a:srgbClr>
                  </a:outerShdw>
                </a:effectLst>
              </a:rPr>
              <a:t>1 Samuel 13:4</a:t>
            </a:r>
          </a:p>
          <a:p>
            <a:r>
              <a:rPr lang="en-US" sz="4400" dirty="0">
                <a:solidFill>
                  <a:srgbClr val="FBD6B7"/>
                </a:solidFill>
                <a:effectLst>
                  <a:outerShdw blurRad="38100" dist="38100" dir="2700000" algn="tl">
                    <a:srgbClr val="000000">
                      <a:alpha val="43137"/>
                    </a:srgbClr>
                  </a:outerShdw>
                </a:effectLst>
              </a:rPr>
              <a:t>Proverbs 13:19</a:t>
            </a:r>
          </a:p>
          <a:p>
            <a:endParaRPr lang="en-US" dirty="0"/>
          </a:p>
        </p:txBody>
      </p:sp>
    </p:spTree>
    <p:extLst>
      <p:ext uri="{BB962C8B-B14F-4D97-AF65-F5344CB8AC3E}">
        <p14:creationId xmlns:p14="http://schemas.microsoft.com/office/powerpoint/2010/main" val="38848271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0D6B-57ED-4295-AE1D-CF6AE7D23E93}"/>
              </a:ext>
            </a:extLst>
          </p:cNvPr>
          <p:cNvSpPr>
            <a:spLocks noGrp="1"/>
          </p:cNvSpPr>
          <p:nvPr>
            <p:ph type="ctrTitle"/>
          </p:nvPr>
        </p:nvSpPr>
        <p:spPr>
          <a:xfrm>
            <a:off x="1825205" y="138301"/>
            <a:ext cx="8554916" cy="1845655"/>
          </a:xfrm>
          <a:ln>
            <a:noFill/>
          </a:ln>
          <a:effectLst>
            <a:outerShdw blurRad="50800" dist="38100" dir="5400000" algn="t" rotWithShape="0">
              <a:prstClr val="black">
                <a:alpha val="40000"/>
              </a:prstClr>
            </a:outerShdw>
          </a:effectLst>
        </p:spPr>
        <p:txBody>
          <a:bodyPr>
            <a:prstTxWarp prst="textInflateTop">
              <a:avLst>
                <a:gd name="adj" fmla="val 34799"/>
              </a:avLst>
            </a:prstTxWarp>
            <a:normAutofit fontScale="90000"/>
            <a:scene3d>
              <a:camera prst="orthographicFront"/>
              <a:lightRig rig="threePt" dir="t"/>
            </a:scene3d>
            <a:sp3d extrusionH="57150">
              <a:bevelT w="38100" h="38100" prst="angle"/>
            </a:sp3d>
          </a:bodyPr>
          <a:lstStyle/>
          <a:p>
            <a:r>
              <a:rPr lang="en-US" sz="7200" dirty="0">
                <a:ln w="3175">
                  <a:solidFill>
                    <a:schemeClr val="tx1"/>
                  </a:solidFill>
                </a:ln>
                <a:solidFill>
                  <a:srgbClr val="FBD6B7"/>
                </a:solidFill>
                <a:effectLst>
                  <a:innerShdw blurRad="25400" dist="12700">
                    <a:prstClr val="black">
                      <a:alpha val="90000"/>
                    </a:prstClr>
                  </a:innerShdw>
                </a:effectLst>
                <a:latin typeface="Nosifer" panose="02000000000000000000" pitchFamily="2" charset="0"/>
              </a:rPr>
              <a:t>Abomination</a:t>
            </a:r>
          </a:p>
        </p:txBody>
      </p:sp>
      <p:sp>
        <p:nvSpPr>
          <p:cNvPr id="3" name="Subtitle 2">
            <a:extLst>
              <a:ext uri="{FF2B5EF4-FFF2-40B4-BE49-F238E27FC236}">
                <a16:creationId xmlns:a16="http://schemas.microsoft.com/office/drawing/2014/main" id="{455C3ED0-CB0B-4C52-A5DC-CA0B09B85660}"/>
              </a:ext>
            </a:extLst>
          </p:cNvPr>
          <p:cNvSpPr>
            <a:spLocks noGrp="1"/>
          </p:cNvSpPr>
          <p:nvPr>
            <p:ph type="subTitle" idx="1"/>
          </p:nvPr>
        </p:nvSpPr>
        <p:spPr>
          <a:xfrm>
            <a:off x="439615" y="2268415"/>
            <a:ext cx="11289323" cy="3991708"/>
          </a:xfrm>
        </p:spPr>
        <p:txBody>
          <a:bodyPr>
            <a:normAutofit/>
          </a:bodyPr>
          <a:lstStyle/>
          <a:p>
            <a:pPr algn="l"/>
            <a:r>
              <a:rPr lang="en-US" sz="5400" b="1" dirty="0">
                <a:solidFill>
                  <a:srgbClr val="FBD6B7"/>
                </a:solidFill>
                <a:effectLst>
                  <a:outerShdw blurRad="38100" dist="38100" dir="2700000" algn="tl">
                    <a:srgbClr val="000000">
                      <a:alpha val="43137"/>
                    </a:srgbClr>
                  </a:outerShdw>
                </a:effectLst>
              </a:rPr>
              <a:t>What God instructed Israel to detest:</a:t>
            </a:r>
          </a:p>
          <a:p>
            <a:r>
              <a:rPr lang="en-US" sz="4400" dirty="0">
                <a:solidFill>
                  <a:srgbClr val="FBD6B7"/>
                </a:solidFill>
                <a:effectLst>
                  <a:outerShdw blurRad="38100" dist="38100" dir="2700000" algn="tl">
                    <a:srgbClr val="000000">
                      <a:alpha val="43137"/>
                    </a:srgbClr>
                  </a:outerShdw>
                </a:effectLst>
              </a:rPr>
              <a:t>Leviticus 11; 11:43-45</a:t>
            </a:r>
          </a:p>
          <a:p>
            <a:r>
              <a:rPr lang="en-US" sz="4400" dirty="0">
                <a:solidFill>
                  <a:srgbClr val="FBD6B7"/>
                </a:solidFill>
                <a:effectLst>
                  <a:outerShdw blurRad="38100" dist="38100" dir="2700000" algn="tl">
                    <a:srgbClr val="000000">
                      <a:alpha val="43137"/>
                    </a:srgbClr>
                  </a:outerShdw>
                </a:effectLst>
              </a:rPr>
              <a:t>Acts 10:13-15</a:t>
            </a:r>
          </a:p>
        </p:txBody>
      </p:sp>
    </p:spTree>
    <p:extLst>
      <p:ext uri="{BB962C8B-B14F-4D97-AF65-F5344CB8AC3E}">
        <p14:creationId xmlns:p14="http://schemas.microsoft.com/office/powerpoint/2010/main" val="773097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0D6B-57ED-4295-AE1D-CF6AE7D23E93}"/>
              </a:ext>
            </a:extLst>
          </p:cNvPr>
          <p:cNvSpPr>
            <a:spLocks noGrp="1"/>
          </p:cNvSpPr>
          <p:nvPr>
            <p:ph type="ctrTitle"/>
          </p:nvPr>
        </p:nvSpPr>
        <p:spPr>
          <a:xfrm>
            <a:off x="1825205" y="138301"/>
            <a:ext cx="8554916" cy="1845655"/>
          </a:xfrm>
          <a:ln>
            <a:noFill/>
          </a:ln>
          <a:effectLst>
            <a:outerShdw blurRad="50800" dist="38100" dir="5400000" algn="t" rotWithShape="0">
              <a:prstClr val="black">
                <a:alpha val="40000"/>
              </a:prstClr>
            </a:outerShdw>
          </a:effectLst>
        </p:spPr>
        <p:txBody>
          <a:bodyPr>
            <a:prstTxWarp prst="textInflateTop">
              <a:avLst>
                <a:gd name="adj" fmla="val 34799"/>
              </a:avLst>
            </a:prstTxWarp>
            <a:normAutofit fontScale="90000"/>
            <a:scene3d>
              <a:camera prst="orthographicFront"/>
              <a:lightRig rig="threePt" dir="t"/>
            </a:scene3d>
            <a:sp3d extrusionH="57150">
              <a:bevelT w="38100" h="38100" prst="angle"/>
            </a:sp3d>
          </a:bodyPr>
          <a:lstStyle/>
          <a:p>
            <a:r>
              <a:rPr lang="en-US" sz="7200" dirty="0">
                <a:ln w="3175">
                  <a:solidFill>
                    <a:schemeClr val="tx1"/>
                  </a:solidFill>
                </a:ln>
                <a:solidFill>
                  <a:srgbClr val="FBD6B7"/>
                </a:solidFill>
                <a:effectLst>
                  <a:innerShdw blurRad="25400" dist="12700">
                    <a:prstClr val="black">
                      <a:alpha val="90000"/>
                    </a:prstClr>
                  </a:innerShdw>
                </a:effectLst>
                <a:latin typeface="Nosifer" panose="02000000000000000000" pitchFamily="2" charset="0"/>
              </a:rPr>
              <a:t>Abomination</a:t>
            </a:r>
          </a:p>
        </p:txBody>
      </p:sp>
      <p:sp>
        <p:nvSpPr>
          <p:cNvPr id="3" name="Subtitle 2">
            <a:extLst>
              <a:ext uri="{FF2B5EF4-FFF2-40B4-BE49-F238E27FC236}">
                <a16:creationId xmlns:a16="http://schemas.microsoft.com/office/drawing/2014/main" id="{455C3ED0-CB0B-4C52-A5DC-CA0B09B85660}"/>
              </a:ext>
            </a:extLst>
          </p:cNvPr>
          <p:cNvSpPr>
            <a:spLocks noGrp="1"/>
          </p:cNvSpPr>
          <p:nvPr>
            <p:ph type="subTitle" idx="1"/>
          </p:nvPr>
        </p:nvSpPr>
        <p:spPr>
          <a:xfrm>
            <a:off x="439615" y="2268415"/>
            <a:ext cx="11289323" cy="3991708"/>
          </a:xfrm>
        </p:spPr>
        <p:txBody>
          <a:bodyPr>
            <a:normAutofit/>
          </a:bodyPr>
          <a:lstStyle/>
          <a:p>
            <a:pPr algn="l"/>
            <a:r>
              <a:rPr lang="en-US" sz="5400" b="1" dirty="0">
                <a:solidFill>
                  <a:srgbClr val="FBD6B7"/>
                </a:solidFill>
                <a:effectLst>
                  <a:outerShdw blurRad="38100" dist="38100" dir="2700000" algn="tl">
                    <a:srgbClr val="000000">
                      <a:alpha val="43137"/>
                    </a:srgbClr>
                  </a:outerShdw>
                </a:effectLst>
              </a:rPr>
              <a:t>What God detests:</a:t>
            </a:r>
          </a:p>
          <a:p>
            <a:r>
              <a:rPr lang="en-US" sz="4400" dirty="0">
                <a:solidFill>
                  <a:srgbClr val="FBD6B7"/>
                </a:solidFill>
                <a:effectLst>
                  <a:outerShdw blurRad="38100" dist="38100" dir="2700000" algn="tl">
                    <a:srgbClr val="000000">
                      <a:alpha val="43137"/>
                    </a:srgbClr>
                  </a:outerShdw>
                </a:effectLst>
              </a:rPr>
              <a:t>Leviticus 18:22</a:t>
            </a:r>
          </a:p>
          <a:p>
            <a:r>
              <a:rPr lang="en-US" sz="4400" dirty="0">
                <a:solidFill>
                  <a:srgbClr val="FBD6B7"/>
                </a:solidFill>
                <a:effectLst>
                  <a:outerShdw blurRad="38100" dist="38100" dir="2700000" algn="tl">
                    <a:srgbClr val="000000">
                      <a:alpha val="43137"/>
                    </a:srgbClr>
                  </a:outerShdw>
                </a:effectLst>
              </a:rPr>
              <a:t>Deuteronomy 7:25; 25:13-16</a:t>
            </a:r>
          </a:p>
          <a:p>
            <a:r>
              <a:rPr lang="en-US" sz="4400" dirty="0">
                <a:solidFill>
                  <a:srgbClr val="FBD6B7"/>
                </a:solidFill>
                <a:effectLst>
                  <a:outerShdw blurRad="38100" dist="38100" dir="2700000" algn="tl">
                    <a:srgbClr val="000000">
                      <a:alpha val="43137"/>
                    </a:srgbClr>
                  </a:outerShdw>
                </a:effectLst>
              </a:rPr>
              <a:t>Proverbs 6:16-19; 15:8,9,26</a:t>
            </a:r>
          </a:p>
        </p:txBody>
      </p:sp>
    </p:spTree>
    <p:extLst>
      <p:ext uri="{BB962C8B-B14F-4D97-AF65-F5344CB8AC3E}">
        <p14:creationId xmlns:p14="http://schemas.microsoft.com/office/powerpoint/2010/main" val="437363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0D6B-57ED-4295-AE1D-CF6AE7D23E93}"/>
              </a:ext>
            </a:extLst>
          </p:cNvPr>
          <p:cNvSpPr>
            <a:spLocks noGrp="1"/>
          </p:cNvSpPr>
          <p:nvPr>
            <p:ph type="ctrTitle"/>
          </p:nvPr>
        </p:nvSpPr>
        <p:spPr>
          <a:xfrm>
            <a:off x="1091379" y="3429000"/>
            <a:ext cx="10107561" cy="2387600"/>
          </a:xfrm>
          <a:ln>
            <a:noFill/>
          </a:ln>
          <a:effectLst>
            <a:outerShdw blurRad="50800" dist="38100" dir="5400000" algn="t" rotWithShape="0">
              <a:prstClr val="black">
                <a:alpha val="40000"/>
              </a:prstClr>
            </a:outerShdw>
          </a:effectLst>
        </p:spPr>
        <p:txBody>
          <a:bodyPr>
            <a:prstTxWarp prst="textInflateTop">
              <a:avLst>
                <a:gd name="adj" fmla="val 25271"/>
              </a:avLst>
            </a:prstTxWarp>
            <a:normAutofit/>
            <a:scene3d>
              <a:camera prst="orthographicFront"/>
              <a:lightRig rig="threePt" dir="t"/>
            </a:scene3d>
            <a:sp3d extrusionH="57150">
              <a:bevelT w="38100" h="38100" prst="angle"/>
            </a:sp3d>
          </a:bodyPr>
          <a:lstStyle/>
          <a:p>
            <a:r>
              <a:rPr lang="en-US" sz="7200" dirty="0">
                <a:ln w="3175">
                  <a:solidFill>
                    <a:schemeClr val="tx1"/>
                  </a:solidFill>
                </a:ln>
                <a:solidFill>
                  <a:srgbClr val="FBD6B7"/>
                </a:solidFill>
                <a:effectLst>
                  <a:innerShdw blurRad="25400" dist="12700">
                    <a:prstClr val="black">
                      <a:alpha val="90000"/>
                    </a:prstClr>
                  </a:innerShdw>
                </a:effectLst>
                <a:latin typeface="Nosifer" panose="02000000000000000000" pitchFamily="2" charset="0"/>
              </a:rPr>
              <a:t>Abomination</a:t>
            </a:r>
          </a:p>
        </p:txBody>
      </p:sp>
      <p:sp>
        <p:nvSpPr>
          <p:cNvPr id="3" name="Subtitle 2">
            <a:extLst>
              <a:ext uri="{FF2B5EF4-FFF2-40B4-BE49-F238E27FC236}">
                <a16:creationId xmlns:a16="http://schemas.microsoft.com/office/drawing/2014/main" id="{455C3ED0-CB0B-4C52-A5DC-CA0B09B85660}"/>
              </a:ext>
            </a:extLst>
          </p:cNvPr>
          <p:cNvSpPr>
            <a:spLocks noGrp="1"/>
          </p:cNvSpPr>
          <p:nvPr>
            <p:ph type="subTitle" idx="1"/>
          </p:nvPr>
        </p:nvSpPr>
        <p:spPr>
          <a:xfrm>
            <a:off x="1091380" y="392913"/>
            <a:ext cx="10107561" cy="3036087"/>
          </a:xfrm>
        </p:spPr>
        <p:txBody>
          <a:bodyPr>
            <a:normAutofit/>
          </a:bodyPr>
          <a:lstStyle/>
          <a:p>
            <a:pPr algn="l"/>
            <a:r>
              <a:rPr lang="en-US" sz="7200" b="1" dirty="0">
                <a:ln w="6350">
                  <a:solidFill>
                    <a:schemeClr val="tx1"/>
                  </a:solidFill>
                </a:ln>
                <a:solidFill>
                  <a:srgbClr val="FBD6B7"/>
                </a:solidFill>
                <a:effectLst>
                  <a:outerShdw blurRad="38100" dist="38100" dir="2700000" algn="tl">
                    <a:srgbClr val="000000">
                      <a:alpha val="43137"/>
                    </a:srgbClr>
                  </a:outerShdw>
                </a:effectLst>
              </a:rPr>
              <a:t>Conclusion</a:t>
            </a:r>
          </a:p>
          <a:p>
            <a:pPr algn="l"/>
            <a:endParaRPr lang="en-US" sz="1400" dirty="0">
              <a:solidFill>
                <a:srgbClr val="FBD6B7"/>
              </a:solidFill>
              <a:effectLst>
                <a:outerShdw blurRad="38100" dist="38100" dir="2700000" algn="tl">
                  <a:srgbClr val="000000">
                    <a:alpha val="43137"/>
                  </a:srgbClr>
                </a:outerShdw>
              </a:effectLst>
            </a:endParaRPr>
          </a:p>
          <a:p>
            <a:pPr algn="l"/>
            <a:r>
              <a:rPr lang="en-US" sz="4400" dirty="0">
                <a:solidFill>
                  <a:srgbClr val="FBD6B7"/>
                </a:solidFill>
                <a:effectLst>
                  <a:outerShdw blurRad="38100" dist="38100" dir="2700000" algn="tl">
                    <a:srgbClr val="000000">
                      <a:alpha val="43137"/>
                    </a:srgbClr>
                  </a:outerShdw>
                </a:effectLst>
              </a:rPr>
              <a:t>Do we look at sin the way God does?  To us, is it an …</a:t>
            </a:r>
          </a:p>
          <a:p>
            <a:endParaRPr lang="en-US" dirty="0"/>
          </a:p>
        </p:txBody>
      </p:sp>
    </p:spTree>
    <p:extLst>
      <p:ext uri="{BB962C8B-B14F-4D97-AF65-F5344CB8AC3E}">
        <p14:creationId xmlns:p14="http://schemas.microsoft.com/office/powerpoint/2010/main" val="60190913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1851</Words>
  <Application>Microsoft Office PowerPoint</Application>
  <PresentationFormat>Widescreen</PresentationFormat>
  <Paragraphs>90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Nosifer</vt:lpstr>
      <vt:lpstr>Calibri</vt:lpstr>
      <vt:lpstr>Arial</vt:lpstr>
      <vt:lpstr>Calibri Light</vt:lpstr>
      <vt:lpstr>Office Theme</vt:lpstr>
      <vt:lpstr>Abomination</vt:lpstr>
      <vt:lpstr>Abomination</vt:lpstr>
      <vt:lpstr>Abomination</vt:lpstr>
      <vt:lpstr>Abomination</vt:lpstr>
      <vt:lpstr>Abomination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Abomination</dc:title>
  <dc:creator>Stan Cox</dc:creator>
  <cp:lastModifiedBy>Stan Cox</cp:lastModifiedBy>
  <cp:revision>1</cp:revision>
  <dcterms:created xsi:type="dcterms:W3CDTF">2021-08-11T19:26:17Z</dcterms:created>
  <dcterms:modified xsi:type="dcterms:W3CDTF">2021-08-15T01:42:27Z</dcterms:modified>
</cp:coreProperties>
</file>