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hiller" panose="04020404031007020602" pitchFamily="82" charset="0"/>
      <p:regular r:id="rId15"/>
    </p:embeddedFont>
    <p:embeddedFont>
      <p:font typeface="Impact" panose="020B0806030902050204" pitchFamily="3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5397" autoAdjust="0"/>
  </p:normalViewPr>
  <p:slideViewPr>
    <p:cSldViewPr snapToGrid="0">
      <p:cViewPr varScale="1">
        <p:scale>
          <a:sx n="35" d="100"/>
          <a:sy n="35" d="100"/>
        </p:scale>
        <p:origin x="2438" y="38"/>
      </p:cViewPr>
      <p:guideLst/>
    </p:cSldViewPr>
  </p:slideViewPr>
  <p:notesTextViewPr>
    <p:cViewPr>
      <p:scale>
        <a:sx n="1" d="1"/>
        <a:sy n="1" d="1"/>
      </p:scale>
      <p:origin x="0" y="0"/>
    </p:cViewPr>
  </p:notesTextViewPr>
  <p:notesViewPr>
    <p:cSldViewPr snapToGrid="0">
      <p:cViewPr varScale="1">
        <p:scale>
          <a:sx n="62" d="100"/>
          <a:sy n="62" d="100"/>
        </p:scale>
        <p:origin x="158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5AED69F8-0719-4326-9B07-7596719F84DE}"/>
    <pc:docChg chg="delSld">
      <pc:chgData name="Stan Cox" userId="9376f276357bfffd" providerId="LiveId" clId="{5AED69F8-0719-4326-9B07-7596719F84DE}" dt="2020-03-04T04:29:58.722" v="0" actId="47"/>
      <pc:docMkLst>
        <pc:docMk/>
      </pc:docMkLst>
      <pc:sldChg chg="del">
        <pc:chgData name="Stan Cox" userId="9376f276357bfffd" providerId="LiveId" clId="{5AED69F8-0719-4326-9B07-7596719F84DE}" dt="2020-03-04T04:29:58.722" v="0" actId="47"/>
        <pc:sldMkLst>
          <pc:docMk/>
          <pc:sldMk cId="3427194639" sldId="261"/>
        </pc:sldMkLst>
      </pc:sldChg>
    </pc:docChg>
  </pc:docChgLst>
  <pc:docChgLst>
    <pc:chgData name="Stan Cox" userId="9376f276357bfffd" providerId="LiveId" clId="{E84C3E13-971B-4AFC-9472-814DC761796C}"/>
    <pc:docChg chg="custSel addSld modSld modHandout">
      <pc:chgData name="Stan Cox" userId="9376f276357bfffd" providerId="LiveId" clId="{E84C3E13-971B-4AFC-9472-814DC761796C}" dt="2020-01-16T23:02:32.744" v="316"/>
      <pc:docMkLst>
        <pc:docMk/>
      </pc:docMkLst>
      <pc:sldChg chg="modNotesTx">
        <pc:chgData name="Stan Cox" userId="9376f276357bfffd" providerId="LiveId" clId="{E84C3E13-971B-4AFC-9472-814DC761796C}" dt="2020-01-16T22:48:34.266" v="314" actId="20577"/>
        <pc:sldMkLst>
          <pc:docMk/>
          <pc:sldMk cId="437475008" sldId="258"/>
        </pc:sldMkLst>
      </pc:sldChg>
      <pc:sldChg chg="add setBg">
        <pc:chgData name="Stan Cox" userId="9376f276357bfffd" providerId="LiveId" clId="{E84C3E13-971B-4AFC-9472-814DC761796C}" dt="2020-01-16T23:02:32.744" v="316"/>
        <pc:sldMkLst>
          <pc:docMk/>
          <pc:sldMk cId="3427194639"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30241-0994-4B16-B61D-08E5E3693430}"/>
              </a:ext>
            </a:extLst>
          </p:cNvPr>
          <p:cNvSpPr>
            <a:spLocks noGrp="1"/>
          </p:cNvSpPr>
          <p:nvPr>
            <p:ph type="hdr" sz="quarter"/>
          </p:nvPr>
        </p:nvSpPr>
        <p:spPr>
          <a:xfrm>
            <a:off x="0" y="-1"/>
            <a:ext cx="3429000" cy="1025611"/>
          </a:xfrm>
          <a:prstGeom prst="rect">
            <a:avLst/>
          </a:prstGeom>
        </p:spPr>
        <p:txBody>
          <a:bodyPr vert="horz" lIns="91440" tIns="45720" rIns="91440" bIns="45720" rtlCol="0"/>
          <a:lstStyle>
            <a:lvl1pPr algn="l">
              <a:defRPr sz="1200"/>
            </a:lvl1pPr>
          </a:lstStyle>
          <a:p>
            <a:r>
              <a:rPr lang="en-US" sz="2400" dirty="0">
                <a:latin typeface="Impact" panose="020B0806030902050204" pitchFamily="34" charset="0"/>
              </a:rPr>
              <a:t>Absalom’s</a:t>
            </a:r>
            <a:r>
              <a:rPr lang="en-US" sz="3600" b="1" dirty="0">
                <a:latin typeface="Chiller" panose="04020404031007020602" pitchFamily="82" charset="0"/>
              </a:rPr>
              <a:t> Treachery</a:t>
            </a:r>
          </a:p>
          <a:p>
            <a:r>
              <a:rPr lang="en-US" b="1" dirty="0"/>
              <a:t>2 Samuel 13-19</a:t>
            </a:r>
          </a:p>
        </p:txBody>
      </p:sp>
      <p:sp>
        <p:nvSpPr>
          <p:cNvPr id="3" name="Date Placeholder 2">
            <a:extLst>
              <a:ext uri="{FF2B5EF4-FFF2-40B4-BE49-F238E27FC236}">
                <a16:creationId xmlns:a16="http://schemas.microsoft.com/office/drawing/2014/main" id="{FEAEDEB8-9787-4252-A50F-66E1A35B5C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20, 2020</a:t>
            </a:r>
          </a:p>
        </p:txBody>
      </p:sp>
      <p:sp>
        <p:nvSpPr>
          <p:cNvPr id="4" name="Footer Placeholder 3">
            <a:extLst>
              <a:ext uri="{FF2B5EF4-FFF2-40B4-BE49-F238E27FC236}">
                <a16:creationId xmlns:a16="http://schemas.microsoft.com/office/drawing/2014/main" id="{03A52D68-BADC-477E-BE9D-AF9DFF4CF5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E7D0204-F04B-4B1E-99F6-69C63D6F45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21A7226-CC3F-42B0-B3D0-5BB6C540CC74}" type="slidenum">
              <a:rPr lang="en-US" smtClean="0"/>
              <a:t>‹#›</a:t>
            </a:fld>
            <a:endParaRPr lang="en-US" dirty="0"/>
          </a:p>
        </p:txBody>
      </p:sp>
    </p:spTree>
    <p:extLst>
      <p:ext uri="{BB962C8B-B14F-4D97-AF65-F5344CB8AC3E}">
        <p14:creationId xmlns:p14="http://schemas.microsoft.com/office/powerpoint/2010/main" val="4097233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1411D-132D-4312-8E6C-F3A7E79F1BCC}"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50CD1-1893-4B14-826E-E4FCB60974C0}" type="slidenum">
              <a:rPr lang="en-US" smtClean="0"/>
              <a:t>‹#›</a:t>
            </a:fld>
            <a:endParaRPr lang="en-US"/>
          </a:p>
        </p:txBody>
      </p:sp>
    </p:spTree>
    <p:extLst>
      <p:ext uri="{BB962C8B-B14F-4D97-AF65-F5344CB8AC3E}">
        <p14:creationId xmlns:p14="http://schemas.microsoft.com/office/powerpoint/2010/main" val="129244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Samuel 3 reveals that Absalom was David’s third son</a:t>
            </a:r>
          </a:p>
          <a:p>
            <a:r>
              <a:rPr lang="en-US" b="1" dirty="0"/>
              <a:t>(2 Samuel 3:1-3), </a:t>
            </a:r>
            <a:r>
              <a:rPr lang="en-US" i="1" dirty="0"/>
              <a:t>“Now there was a long war between the house of Saul and the house of David. But David grew stronger and stronger, and the house of Saul grew weaker and weaker.  </a:t>
            </a:r>
            <a:r>
              <a:rPr lang="en-US" i="1" baseline="30000" dirty="0"/>
              <a:t>2</a:t>
            </a:r>
            <a:r>
              <a:rPr lang="en-US" i="1" dirty="0"/>
              <a:t> Sons were born to David in Hebron: His firstborn was Amnon by </a:t>
            </a:r>
            <a:r>
              <a:rPr lang="en-US" i="1" dirty="0" err="1"/>
              <a:t>Ahinoam</a:t>
            </a:r>
            <a:r>
              <a:rPr lang="en-US" i="1" dirty="0"/>
              <a:t> the </a:t>
            </a:r>
            <a:r>
              <a:rPr lang="en-US" i="1" dirty="0" err="1"/>
              <a:t>Jezreelitess</a:t>
            </a:r>
            <a:r>
              <a:rPr lang="en-US" i="1" dirty="0"/>
              <a:t>;</a:t>
            </a:r>
            <a:r>
              <a:rPr lang="en-US" i="1" baseline="30000" dirty="0"/>
              <a:t> 3</a:t>
            </a:r>
            <a:r>
              <a:rPr lang="en-US" i="1" dirty="0"/>
              <a:t> his second, </a:t>
            </a:r>
            <a:r>
              <a:rPr lang="en-US" i="1" dirty="0" err="1"/>
              <a:t>Chileab</a:t>
            </a:r>
            <a:r>
              <a:rPr lang="en-US" i="1" dirty="0"/>
              <a:t>, by Abigail the widow of </a:t>
            </a:r>
            <a:r>
              <a:rPr lang="en-US" i="1" dirty="0" err="1"/>
              <a:t>Nabal</a:t>
            </a:r>
            <a:r>
              <a:rPr lang="en-US" i="1" dirty="0"/>
              <a:t> the Carmelite; the third, Absalom the son of </a:t>
            </a:r>
            <a:r>
              <a:rPr lang="en-US" i="1" dirty="0" err="1"/>
              <a:t>Maacah</a:t>
            </a:r>
            <a:r>
              <a:rPr lang="en-US" i="1" dirty="0"/>
              <a:t>, the daughter of </a:t>
            </a:r>
            <a:r>
              <a:rPr lang="en-US" i="1" dirty="0" err="1"/>
              <a:t>Talmai</a:t>
            </a:r>
            <a:r>
              <a:rPr lang="en-US" i="1" dirty="0"/>
              <a:t>, king of </a:t>
            </a:r>
            <a:r>
              <a:rPr lang="en-US" i="1" dirty="0" err="1"/>
              <a:t>Geshur</a:t>
            </a:r>
            <a:r>
              <a:rPr lang="en-US" i="1" dirty="0"/>
              <a:t>;</a:t>
            </a:r>
            <a:r>
              <a:rPr lang="en-US" i="1" baseline="30000" dirty="0"/>
              <a:t> 4</a:t>
            </a:r>
            <a:r>
              <a:rPr lang="en-US" i="1" dirty="0"/>
              <a:t> the fourth, Adonijah the son of </a:t>
            </a:r>
            <a:r>
              <a:rPr lang="en-US" i="1" dirty="0" err="1"/>
              <a:t>Haggith</a:t>
            </a:r>
            <a:r>
              <a:rPr lang="en-US" i="1" dirty="0"/>
              <a:t>; the fifth, </a:t>
            </a:r>
            <a:r>
              <a:rPr lang="en-US" i="1" dirty="0" err="1"/>
              <a:t>Shephatiah</a:t>
            </a:r>
            <a:r>
              <a:rPr lang="en-US" i="1" dirty="0"/>
              <a:t> the son of </a:t>
            </a:r>
            <a:r>
              <a:rPr lang="en-US" i="1" dirty="0" err="1"/>
              <a:t>Abital</a:t>
            </a:r>
            <a:r>
              <a:rPr lang="en-US" i="1" dirty="0"/>
              <a:t>;</a:t>
            </a:r>
            <a:r>
              <a:rPr lang="en-US" i="1" baseline="30000" dirty="0"/>
              <a:t> 5</a:t>
            </a:r>
            <a:r>
              <a:rPr lang="en-US" i="1" dirty="0"/>
              <a:t> and the sixth, </a:t>
            </a:r>
            <a:r>
              <a:rPr lang="en-US" i="1" dirty="0" err="1"/>
              <a:t>Ithream</a:t>
            </a:r>
            <a:r>
              <a:rPr lang="en-US" i="1" dirty="0"/>
              <a:t>, by David's wife </a:t>
            </a:r>
            <a:r>
              <a:rPr lang="en-US" i="1" dirty="0" err="1"/>
              <a:t>Eglah</a:t>
            </a:r>
            <a:r>
              <a:rPr lang="en-US" i="1" dirty="0"/>
              <a:t>. These were born to David in Hebron.”</a:t>
            </a:r>
          </a:p>
          <a:p>
            <a:endParaRPr lang="en-US" i="1" dirty="0"/>
          </a:p>
          <a:p>
            <a:r>
              <a:rPr lang="en-US" b="1" i="0" dirty="0"/>
              <a:t>Two major events in </a:t>
            </a:r>
            <a:r>
              <a:rPr lang="en-US" b="1" i="0" dirty="0" err="1"/>
              <a:t>Abaslom’s</a:t>
            </a:r>
            <a:r>
              <a:rPr lang="en-US" b="1" i="0" dirty="0"/>
              <a:t> life reveal much about his character and person</a:t>
            </a:r>
          </a:p>
          <a:p>
            <a:pPr marL="171450" indent="-171450">
              <a:buFont typeface="Arial" panose="020B0604020202020204" pitchFamily="34" charset="0"/>
              <a:buChar char="•"/>
            </a:pPr>
            <a:r>
              <a:rPr lang="en-US" b="0" i="0" dirty="0"/>
              <a:t>The first is his murder of his older half-brother Amnon</a:t>
            </a:r>
          </a:p>
          <a:p>
            <a:pPr marL="171450" indent="-171450">
              <a:buFont typeface="Arial" panose="020B0604020202020204" pitchFamily="34" charset="0"/>
              <a:buChar char="•"/>
            </a:pPr>
            <a:r>
              <a:rPr lang="en-US" b="0" i="0" dirty="0"/>
              <a:t>The second is his efforts to take the throne away from his father David</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r>
              <a:rPr lang="en-US" b="0" i="0" dirty="0"/>
              <a:t>Let us consider both quickly, and then make some observations that may help us in our walks as Christians</a:t>
            </a:r>
          </a:p>
        </p:txBody>
      </p:sp>
      <p:sp>
        <p:nvSpPr>
          <p:cNvPr id="4" name="Slide Number Placeholder 3"/>
          <p:cNvSpPr>
            <a:spLocks noGrp="1"/>
          </p:cNvSpPr>
          <p:nvPr>
            <p:ph type="sldNum" sz="quarter" idx="5"/>
          </p:nvPr>
        </p:nvSpPr>
        <p:spPr/>
        <p:txBody>
          <a:bodyPr/>
          <a:lstStyle/>
          <a:p>
            <a:fld id="{F1F50CD1-1893-4B14-826E-E4FCB60974C0}" type="slidenum">
              <a:rPr lang="en-US" smtClean="0"/>
              <a:t>1</a:t>
            </a:fld>
            <a:endParaRPr lang="en-US"/>
          </a:p>
        </p:txBody>
      </p:sp>
    </p:spTree>
    <p:extLst>
      <p:ext uri="{BB962C8B-B14F-4D97-AF65-F5344CB8AC3E}">
        <p14:creationId xmlns:p14="http://schemas.microsoft.com/office/powerpoint/2010/main" val="150244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important to note that these events happened well into David’s reign as King.  Solomon had been born, after David’s own treachery with Bathsheba, and against Uriah had played out.</a:t>
            </a:r>
          </a:p>
          <a:p>
            <a:pPr marL="628650" lvl="1" indent="-171450">
              <a:buFont typeface="Arial" panose="020B0604020202020204" pitchFamily="34" charset="0"/>
              <a:buChar char="•"/>
            </a:pPr>
            <a:r>
              <a:rPr lang="en-US" b="0" i="0" dirty="0"/>
              <a:t>His sons were grown men, with their own ungodly appetites</a:t>
            </a:r>
          </a:p>
          <a:p>
            <a:pPr marL="628650" lvl="1" indent="-171450">
              <a:buFont typeface="Arial" panose="020B0604020202020204" pitchFamily="34" charset="0"/>
              <a:buChar char="•"/>
            </a:pPr>
            <a:r>
              <a:rPr lang="en-US" b="0" i="0" dirty="0"/>
              <a:t>Amnon, David’s eldest son, fell in love with Tamar, a sister of Absalom</a:t>
            </a:r>
          </a:p>
          <a:p>
            <a:pPr marL="1085850" lvl="2" indent="-171450">
              <a:buFont typeface="Arial" panose="020B0604020202020204" pitchFamily="34" charset="0"/>
              <a:buChar char="•"/>
            </a:pPr>
            <a:r>
              <a:rPr lang="en-US" b="0" i="0" dirty="0"/>
              <a:t>Amnon hatched a plan to get Tamar in his home (by lying to his father David), and alone with him, and sought to seduce her</a:t>
            </a:r>
          </a:p>
          <a:p>
            <a:pPr marL="0" lvl="0" indent="0">
              <a:buFont typeface="Arial" panose="020B0604020202020204" pitchFamily="34" charset="0"/>
              <a:buNone/>
            </a:pPr>
            <a:r>
              <a:rPr lang="en-US" b="1" i="0" dirty="0"/>
              <a:t>(2 Samuel 13:11-17), </a:t>
            </a:r>
            <a:r>
              <a:rPr lang="en-US" b="0" i="1" dirty="0"/>
              <a:t>“</a:t>
            </a:r>
            <a:r>
              <a:rPr lang="en-US" i="1" dirty="0"/>
              <a:t>Now when she had brought them to him to eat, he took hold of her and said to her, “Come, lie with me, my sister.” </a:t>
            </a:r>
            <a:r>
              <a:rPr lang="en-US" i="1" baseline="30000" dirty="0"/>
              <a:t>12</a:t>
            </a:r>
            <a:r>
              <a:rPr lang="en-US" i="1" dirty="0"/>
              <a:t> But she answered him, “No, my brother, do not force me, for no such thing should be done in Israel. Do not do this disgraceful thing!</a:t>
            </a:r>
            <a:r>
              <a:rPr lang="en-US" i="1" baseline="30000" dirty="0"/>
              <a:t> 13</a:t>
            </a:r>
            <a:r>
              <a:rPr lang="en-US" i="1" dirty="0"/>
              <a:t> And I, where could I take my shame? And as for you, you would be like one of the fools in Israel. Now therefore, please speak to the king; for he will not withhold me from you.”</a:t>
            </a:r>
            <a:r>
              <a:rPr lang="en-US" i="1" baseline="30000" dirty="0"/>
              <a:t> 14</a:t>
            </a:r>
            <a:r>
              <a:rPr lang="en-US" i="1" dirty="0"/>
              <a:t> However, he would not heed her voice; and being stronger than she, he forced her and lay with her. </a:t>
            </a:r>
            <a:r>
              <a:rPr lang="en-US" i="1" baseline="30000" dirty="0"/>
              <a:t>15</a:t>
            </a:r>
            <a:r>
              <a:rPr lang="en-US" i="1" dirty="0"/>
              <a:t> Then Amnon hated her exceedingly, so that the hatred with which he hated her was greater than the love with which he had loved her. And Amnon said to her, “Arise, be gone!” </a:t>
            </a:r>
            <a:r>
              <a:rPr lang="en-US" i="1" baseline="30000" dirty="0"/>
              <a:t>16</a:t>
            </a:r>
            <a:r>
              <a:rPr lang="en-US" i="1" dirty="0"/>
              <a:t> So she said to him, “No, indeed! This evil of sending me away is worse than the other that you did to me.” But he would not listen to her.</a:t>
            </a:r>
            <a:r>
              <a:rPr lang="en-US" i="1" baseline="30000" dirty="0"/>
              <a:t> 17</a:t>
            </a:r>
            <a:r>
              <a:rPr lang="en-US" i="1" dirty="0"/>
              <a:t> Then he called his servant who attended him, and said, “Here! Put this woman out, away from me, and bolt the door behind her.”</a:t>
            </a:r>
          </a:p>
          <a:p>
            <a:pPr marL="628650" lvl="1" indent="-171450">
              <a:buFont typeface="Arial" panose="020B0604020202020204" pitchFamily="34" charset="0"/>
              <a:buChar char="•"/>
            </a:pPr>
            <a:r>
              <a:rPr lang="en-US" b="0" i="0" dirty="0"/>
              <a:t>Amnon’s rape of Tamar was found out, and angered David.  We are told Absalom “spoke to his brother neither good nor bad” despite the fact that he hated Amnon for what he had done</a:t>
            </a:r>
          </a:p>
          <a:p>
            <a:pPr marL="628650" lvl="1" indent="-171450">
              <a:buFont typeface="Arial" panose="020B0604020202020204" pitchFamily="34" charset="0"/>
              <a:buChar char="•"/>
            </a:pPr>
            <a:r>
              <a:rPr lang="en-US" b="0" i="0" dirty="0"/>
              <a:t>Two years later, (as he harbored this hate in his heart) he had his servants murder his brother.</a:t>
            </a:r>
          </a:p>
          <a:p>
            <a:pPr marL="0" lvl="0" indent="0">
              <a:buFont typeface="Arial" panose="020B0604020202020204" pitchFamily="34" charset="0"/>
              <a:buNone/>
            </a:pPr>
            <a:r>
              <a:rPr lang="en-US" b="1" i="0" dirty="0"/>
              <a:t>(2 Samuel 13:28-29) [Amnon had come to a feast at Absalom’s house, together with the rest of the sons of David], </a:t>
            </a:r>
            <a:r>
              <a:rPr lang="en-US" b="0" i="1" dirty="0"/>
              <a:t>“</a:t>
            </a:r>
            <a:r>
              <a:rPr lang="en-US" i="1" dirty="0"/>
              <a:t>Now Absalom had commanded his servants, saying, “Watch now, when Amnon's heart is merry with wine, and when I say to you, ‘Strike Amnon!’ then kill him. Do not be afraid. Have I not commanded you? Be courageous and valiant.”</a:t>
            </a:r>
            <a:r>
              <a:rPr lang="en-US" i="1" baseline="30000" dirty="0"/>
              <a:t> 29</a:t>
            </a:r>
            <a:r>
              <a:rPr lang="en-US" i="1" dirty="0"/>
              <a:t> So the servants of Absalom did to Amnon as Absalom had commanded. Then all the king's sons arose, and each one got on his mule and fled.”</a:t>
            </a:r>
          </a:p>
          <a:p>
            <a:pPr marL="628650" lvl="1" indent="-171450">
              <a:buFont typeface="Arial" panose="020B0604020202020204" pitchFamily="34" charset="0"/>
              <a:buChar char="•"/>
            </a:pPr>
            <a:r>
              <a:rPr lang="en-US" b="0" i="0" dirty="0"/>
              <a:t>After killing Amnon, Absalom fled from Israel, and remained in exile for three years, though David loved him and longed to go to him, having forgiven him for what he had done.</a:t>
            </a:r>
          </a:p>
          <a:p>
            <a:pPr marL="628650" lvl="1" indent="-171450">
              <a:buFont typeface="Arial" panose="020B0604020202020204" pitchFamily="34" charset="0"/>
              <a:buChar char="•"/>
            </a:pPr>
            <a:r>
              <a:rPr lang="en-US" b="0" i="0" dirty="0"/>
              <a:t>However, David enforced the exile because of the serious nature of Absalom’s crime</a:t>
            </a:r>
          </a:p>
          <a:p>
            <a:pPr marL="0" lvl="0" indent="0">
              <a:buFont typeface="Arial" panose="020B0604020202020204" pitchFamily="34" charset="0"/>
              <a:buNone/>
            </a:pPr>
            <a:r>
              <a:rPr lang="en-US" b="1" i="0" dirty="0"/>
              <a:t>(2 Samuel 13:37-39), </a:t>
            </a:r>
            <a:r>
              <a:rPr lang="en-US" b="0" i="1" dirty="0"/>
              <a:t>“</a:t>
            </a:r>
            <a:r>
              <a:rPr lang="en-US" i="1" dirty="0"/>
              <a:t>But Absalom fled and went to </a:t>
            </a:r>
            <a:r>
              <a:rPr lang="en-US" i="1" dirty="0" err="1"/>
              <a:t>Talmai</a:t>
            </a:r>
            <a:r>
              <a:rPr lang="en-US" i="1" dirty="0"/>
              <a:t> the son of </a:t>
            </a:r>
            <a:r>
              <a:rPr lang="en-US" i="1" dirty="0" err="1"/>
              <a:t>Ammihud</a:t>
            </a:r>
            <a:r>
              <a:rPr lang="en-US" i="1" dirty="0"/>
              <a:t>, king of </a:t>
            </a:r>
            <a:r>
              <a:rPr lang="en-US" i="1" dirty="0" err="1"/>
              <a:t>Geshur</a:t>
            </a:r>
            <a:r>
              <a:rPr lang="en-US" i="1" dirty="0"/>
              <a:t>. And David mourned for his son every day.</a:t>
            </a:r>
            <a:r>
              <a:rPr lang="en-US" i="1" baseline="30000" dirty="0"/>
              <a:t> 38</a:t>
            </a:r>
            <a:r>
              <a:rPr lang="en-US" i="1" dirty="0"/>
              <a:t> So Absalom fled and went to </a:t>
            </a:r>
            <a:r>
              <a:rPr lang="en-US" i="1" dirty="0" err="1"/>
              <a:t>Geshur</a:t>
            </a:r>
            <a:r>
              <a:rPr lang="en-US" i="1" dirty="0"/>
              <a:t>, and was there three years.</a:t>
            </a:r>
            <a:r>
              <a:rPr lang="en-US" i="1" baseline="30000" dirty="0"/>
              <a:t> 39</a:t>
            </a:r>
            <a:r>
              <a:rPr lang="en-US" i="1" dirty="0"/>
              <a:t> And King David longed to go to Absalom. For he had been comforted concerning Amnon, because he was dead.”</a:t>
            </a:r>
          </a:p>
          <a:p>
            <a:pPr marL="628650" lvl="1" indent="-171450">
              <a:buFont typeface="Arial" panose="020B0604020202020204" pitchFamily="34" charset="0"/>
              <a:buChar char="•"/>
            </a:pPr>
            <a:r>
              <a:rPr lang="en-US" b="1" i="0" dirty="0"/>
              <a:t>You might think Absalom was just in what he did, but two wrongs do not make a right.  Absalom was guilty of cold-blooded murder in taking the life of his half-brother.</a:t>
            </a:r>
          </a:p>
          <a:p>
            <a:pPr marL="0" lvl="0" indent="0">
              <a:buFont typeface="Arial" panose="020B0604020202020204" pitchFamily="34" charset="0"/>
              <a:buNone/>
            </a:pPr>
            <a:r>
              <a:rPr lang="en-US" b="1" i="0" dirty="0"/>
              <a:t>(Romans 12:17-21), </a:t>
            </a:r>
            <a:r>
              <a:rPr lang="en-US" b="1" i="1" dirty="0"/>
              <a:t>“</a:t>
            </a:r>
            <a:r>
              <a:rPr lang="en-US" i="1" dirty="0"/>
              <a:t>Repay no one evil for evil. Have regard for good things in the sight of all men.</a:t>
            </a:r>
            <a:r>
              <a:rPr lang="en-US" i="1" baseline="30000" dirty="0"/>
              <a:t> 18</a:t>
            </a:r>
            <a:r>
              <a:rPr lang="en-US" i="1" dirty="0"/>
              <a:t> If it is possible, as much as depends on you, live peaceably with all men.</a:t>
            </a:r>
            <a:r>
              <a:rPr lang="en-US" i="1" baseline="30000" dirty="0"/>
              <a:t> 19</a:t>
            </a:r>
            <a:r>
              <a:rPr lang="en-US" i="1" dirty="0"/>
              <a:t> Beloved, do not avenge yourselves, but rather give place to wrath; for it is written, “Vengeance is Mine, I will repay,” says the Lord.</a:t>
            </a:r>
            <a:r>
              <a:rPr lang="en-US" i="1" baseline="30000" dirty="0"/>
              <a:t> 20</a:t>
            </a:r>
            <a:r>
              <a:rPr lang="en-US" i="1" dirty="0"/>
              <a:t> Therefore</a:t>
            </a:r>
            <a:br>
              <a:rPr lang="en-US" i="1" dirty="0"/>
            </a:br>
            <a:r>
              <a:rPr lang="en-US" i="1" dirty="0"/>
              <a:t>“If your enemy is hungry, feed him; If he is thirsty, give him a drink; For in so doing you will heap coals of fire on his head.” </a:t>
            </a:r>
            <a:r>
              <a:rPr lang="en-US" i="1" baseline="30000" dirty="0"/>
              <a:t>21</a:t>
            </a:r>
            <a:r>
              <a:rPr lang="en-US" i="1" dirty="0"/>
              <a:t> Do not be overcome by evil, but overcome evil with good.”</a:t>
            </a:r>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50CD1-1893-4B14-826E-E4FCB609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48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three years, at his servant Joab’s advice, David allowed Absalom to return to Jerusalem, though David refused to allow him in his presence.</a:t>
            </a:r>
          </a:p>
          <a:p>
            <a:endParaRPr lang="en-US" b="1" dirty="0"/>
          </a:p>
          <a:p>
            <a:r>
              <a:rPr lang="en-US" b="1" dirty="0"/>
              <a:t>Next, we are given some details concerning Absalom’s personality and presence</a:t>
            </a:r>
          </a:p>
          <a:p>
            <a:r>
              <a:rPr lang="en-US" b="1" dirty="0"/>
              <a:t>(2 Samuel 14:25-26), </a:t>
            </a:r>
            <a:r>
              <a:rPr lang="en-US" b="0" i="1" dirty="0"/>
              <a:t>“Now in all Israel there was no one who was praised as much as Absalom for his good looks. From the sole of his foot to the crown of his head there was no blemish in him.</a:t>
            </a:r>
            <a:r>
              <a:rPr lang="en-US" b="0" i="1" baseline="30000" dirty="0"/>
              <a:t> 26</a:t>
            </a:r>
            <a:r>
              <a:rPr lang="en-US" b="0" i="1" dirty="0"/>
              <a:t> And when he cut the hair of his head—at the end of every year he cut it because it was heavy on him—when he cut it, he weighed the hair of his head at two hundred shekels according to the king's standard.”</a:t>
            </a:r>
          </a:p>
          <a:p>
            <a:pPr marL="628650" lvl="1" indent="-171450">
              <a:buFont typeface="Arial" panose="020B0604020202020204" pitchFamily="34" charset="0"/>
              <a:buChar char="•"/>
            </a:pPr>
            <a:r>
              <a:rPr lang="en-US" b="0" i="0" dirty="0"/>
              <a:t>He desired to see the king. When the king’s servant Joab would not make a petition for him, Absalom instructed his servants to set a field of barley that belonged to Joab on fire.</a:t>
            </a:r>
          </a:p>
          <a:p>
            <a:pPr marL="628650" lvl="1" indent="-171450">
              <a:buFont typeface="Arial" panose="020B0604020202020204" pitchFamily="34" charset="0"/>
              <a:buChar char="•"/>
            </a:pPr>
            <a:r>
              <a:rPr lang="en-US" b="0" i="0" dirty="0"/>
              <a:t>After this, Joab relented, and at his request, David consented to see his son, and their reconciliation was complete.</a:t>
            </a:r>
          </a:p>
          <a:p>
            <a:pPr marL="628650" lvl="1" indent="-171450">
              <a:buFont typeface="Arial" panose="020B0604020202020204" pitchFamily="34" charset="0"/>
              <a:buChar char="•"/>
            </a:pPr>
            <a:r>
              <a:rPr lang="en-US" b="0" i="0" dirty="0"/>
              <a:t>Immediately, Absalom availed himself of the royal privileges</a:t>
            </a:r>
          </a:p>
          <a:p>
            <a:pPr marL="628650" lvl="1" indent="-171450">
              <a:buFont typeface="Arial" panose="020B0604020202020204" pitchFamily="34" charset="0"/>
              <a:buChar char="•"/>
            </a:pPr>
            <a:r>
              <a:rPr lang="en-US" b="1" i="0" dirty="0"/>
              <a:t>Consider the difference between Absalom’s actions, and those of the Prodigal Son of Jesus’ parable</a:t>
            </a:r>
          </a:p>
          <a:p>
            <a:pPr marL="0" lvl="0" indent="0">
              <a:buFont typeface="Arial" panose="020B0604020202020204" pitchFamily="34" charset="0"/>
              <a:buNone/>
            </a:pPr>
            <a:r>
              <a:rPr lang="en-US" b="1" i="0" dirty="0"/>
              <a:t>(Luke 15:18-19), </a:t>
            </a:r>
            <a:r>
              <a:rPr lang="en-US" b="0" i="1" dirty="0"/>
              <a:t>“</a:t>
            </a:r>
            <a:r>
              <a:rPr lang="en-US" i="1" dirty="0"/>
              <a:t>I will arise and go to my father, and will say to him, “Father, I have sinned against heaven and before you,</a:t>
            </a:r>
            <a:r>
              <a:rPr lang="en-US" i="1" baseline="30000" dirty="0"/>
              <a:t> 19</a:t>
            </a:r>
            <a:r>
              <a:rPr lang="en-US" i="1" dirty="0"/>
              <a:t> and I am no longer worthy to be called your son. Make me like one of your hired servants.”</a:t>
            </a:r>
            <a:endParaRPr lang="en-US" b="0" i="1" dirty="0"/>
          </a:p>
          <a:p>
            <a:pPr marL="628650" lvl="1" indent="-171450">
              <a:buFont typeface="Arial" panose="020B0604020202020204" pitchFamily="34" charset="0"/>
              <a:buChar char="•"/>
            </a:pPr>
            <a:r>
              <a:rPr lang="en-US" b="1" i="0" dirty="0"/>
              <a:t>Absalom not only presumed to act as royalty again, he began to scheme to take David’s throne</a:t>
            </a:r>
          </a:p>
          <a:p>
            <a:pPr marL="0" lvl="0" indent="0">
              <a:buFont typeface="Arial" panose="020B0604020202020204" pitchFamily="34" charset="0"/>
              <a:buNone/>
            </a:pPr>
            <a:r>
              <a:rPr lang="en-US" b="1" i="0" dirty="0"/>
              <a:t>(2 Samuel 15:1-6), </a:t>
            </a:r>
            <a:r>
              <a:rPr lang="en-US" b="0" i="1" dirty="0"/>
              <a:t>“</a:t>
            </a:r>
            <a:r>
              <a:rPr lang="en-US" i="1" dirty="0"/>
              <a:t>After this it happened that Absalom provided himself with chariots and horses, and fifty men to run before him.</a:t>
            </a:r>
            <a:r>
              <a:rPr lang="en-US" i="1" baseline="30000" dirty="0"/>
              <a:t> 2</a:t>
            </a:r>
            <a:r>
              <a:rPr lang="en-US" i="1" dirty="0"/>
              <a:t> Now Absalom would rise early and stand beside the way to the gate. So it was, whenever anyone who had a lawsuit came to the king for a decision, that Absalom would call to him and say, “What city are you from?” And he would say, “Your servant is from such and such a tribe of Israel.”</a:t>
            </a:r>
            <a:r>
              <a:rPr lang="en-US" i="1" baseline="30000" dirty="0"/>
              <a:t> 3</a:t>
            </a:r>
            <a:r>
              <a:rPr lang="en-US" i="1" dirty="0"/>
              <a:t> Then Absalom would say to him, “Look, your case is good and right; but there is no deputy of the king to hear you.”</a:t>
            </a:r>
            <a:r>
              <a:rPr lang="en-US" i="1" baseline="30000" dirty="0"/>
              <a:t> 4</a:t>
            </a:r>
            <a:r>
              <a:rPr lang="en-US" i="1" dirty="0"/>
              <a:t> Moreover Absalom would say, “Oh, that I were made judge in the land, and everyone who has any suit or cause would come to me; then I would give him justice.”</a:t>
            </a:r>
            <a:r>
              <a:rPr lang="en-US" i="1" baseline="30000" dirty="0"/>
              <a:t> 5</a:t>
            </a:r>
            <a:r>
              <a:rPr lang="en-US" i="1" dirty="0"/>
              <a:t> And so it was, whenever anyone came near to bow down to him, that he would put out his hand and take him and kiss him.</a:t>
            </a:r>
            <a:r>
              <a:rPr lang="en-US" i="1" baseline="30000" dirty="0"/>
              <a:t> 6</a:t>
            </a:r>
            <a:r>
              <a:rPr lang="en-US" i="1" dirty="0"/>
              <a:t> In this manner Absalom acted toward all Israel who came to the king for judgment. So Absalom stole the hearts of the men of Israel.”</a:t>
            </a:r>
          </a:p>
          <a:p>
            <a:pPr marL="628650" lvl="1" indent="-171450">
              <a:buFont typeface="Arial" panose="020B0604020202020204" pitchFamily="34" charset="0"/>
              <a:buChar char="•"/>
            </a:pPr>
            <a:r>
              <a:rPr lang="en-US" b="1" i="0" dirty="0"/>
              <a:t>It took 40 years [note:  This may be incorrect, as it seems an inordinate amount of time.  Most external authorities say it was 4 years, but no Hebrew manuscript supports the shorter number], but Absalom hatched his plan, asking permission from David to Hebron to pay a vow he had made to the Lord.</a:t>
            </a:r>
          </a:p>
          <a:p>
            <a:pPr marL="0" lvl="0" indent="0">
              <a:buFont typeface="Arial" panose="020B0604020202020204" pitchFamily="34" charset="0"/>
              <a:buNone/>
            </a:pPr>
            <a:r>
              <a:rPr lang="en-US" b="1" i="0" dirty="0"/>
              <a:t>(2 Samuel 15:9-12), </a:t>
            </a:r>
            <a:r>
              <a:rPr lang="en-US" b="0" i="1" dirty="0"/>
              <a:t>“And the king said to him, “Go in peace.” So he arose and went to Hebron.</a:t>
            </a:r>
            <a:br>
              <a:rPr lang="en-US" b="0" i="1" dirty="0"/>
            </a:br>
            <a:r>
              <a:rPr lang="en-US" b="0" i="1" baseline="30000" dirty="0"/>
              <a:t>10</a:t>
            </a:r>
            <a:r>
              <a:rPr lang="en-US" b="0" i="1" dirty="0"/>
              <a:t> Then Absalom sent spies throughout all the tribes of Israel, saying, “As soon as you hear the sound of the trumpet, then you shall say, ‘Absalom reigns in Hebron!’ ”</a:t>
            </a:r>
            <a:r>
              <a:rPr lang="en-US" b="0" i="1" baseline="30000" dirty="0"/>
              <a:t> 11</a:t>
            </a:r>
            <a:r>
              <a:rPr lang="en-US" b="0" i="1" dirty="0"/>
              <a:t> And with Absalom went two hundred men invited from Jerusalem, and they went along innocently and did not know anything.</a:t>
            </a:r>
            <a:r>
              <a:rPr lang="en-US" b="0" i="1" baseline="30000" dirty="0"/>
              <a:t> 12</a:t>
            </a:r>
            <a:r>
              <a:rPr lang="en-US" b="0" i="1" dirty="0"/>
              <a:t> Then Absalom sent for Ahithophel the </a:t>
            </a:r>
            <a:r>
              <a:rPr lang="en-US" b="0" i="1" dirty="0" err="1"/>
              <a:t>Gilonite</a:t>
            </a:r>
            <a:r>
              <a:rPr lang="en-US" b="0" i="1" dirty="0"/>
              <a:t>, David's counselor, from his city—from </a:t>
            </a:r>
            <a:r>
              <a:rPr lang="en-US" b="0" i="1" dirty="0" err="1"/>
              <a:t>Giloh</a:t>
            </a:r>
            <a:r>
              <a:rPr lang="en-US" b="0" i="1" dirty="0"/>
              <a:t>—while he offered sacrifices. And the conspiracy grew strong, for the people with Absalom continually increased in number.”</a:t>
            </a:r>
          </a:p>
          <a:p>
            <a:pPr marL="628650" lvl="1" indent="-171450">
              <a:buFont typeface="Arial" panose="020B0604020202020204" pitchFamily="34" charset="0"/>
              <a:buChar char="•"/>
            </a:pPr>
            <a:r>
              <a:rPr lang="en-US" b="1" i="0" dirty="0"/>
              <a:t>The success of </a:t>
            </a:r>
            <a:r>
              <a:rPr lang="en-US" b="1" i="0" dirty="0" err="1"/>
              <a:t>Abaslom’s</a:t>
            </a:r>
            <a:r>
              <a:rPr lang="en-US" b="1" i="0" dirty="0"/>
              <a:t> insurrection necessitated that David and his servants flee Jerusalem for their lives</a:t>
            </a:r>
          </a:p>
          <a:p>
            <a:pPr marL="0" lvl="0" indent="0">
              <a:buFont typeface="Arial" panose="020B0604020202020204" pitchFamily="34" charset="0"/>
              <a:buNone/>
            </a:pPr>
            <a:r>
              <a:rPr lang="en-US" b="1" i="0" dirty="0"/>
              <a:t>(2 Samuel 15:13-14), </a:t>
            </a:r>
            <a:r>
              <a:rPr lang="en-US" b="0" i="1" dirty="0"/>
              <a:t>“</a:t>
            </a:r>
            <a:r>
              <a:rPr lang="en-US" i="1" dirty="0"/>
              <a:t>Now a messenger came to David, saying, “The hearts of the men of Israel are with Absalom.” </a:t>
            </a:r>
            <a:r>
              <a:rPr lang="en-US" i="1" baseline="30000" dirty="0"/>
              <a:t>14</a:t>
            </a:r>
            <a:r>
              <a:rPr lang="en-US" i="1" dirty="0"/>
              <a:t> So David said to all his servants who were with him at Jerusalem, “Arise, and let us flee, or we shall not escape from Absalom. Make haste to depart, lest he overtake us suddenly and bring disaster upon us, and strike the city with the edge of the sword.”</a:t>
            </a:r>
          </a:p>
          <a:p>
            <a:pPr marL="628650" lvl="1" indent="-171450">
              <a:buFont typeface="Arial" panose="020B0604020202020204" pitchFamily="34" charset="0"/>
              <a:buChar char="•"/>
            </a:pPr>
            <a:r>
              <a:rPr lang="en-US" b="0" i="0" dirty="0"/>
              <a:t>David wrote Psalm 3 about his time in exile from his throne</a:t>
            </a:r>
          </a:p>
          <a:p>
            <a:pPr marL="628650" lvl="1" indent="-171450">
              <a:buFont typeface="Arial" panose="020B0604020202020204" pitchFamily="34" charset="0"/>
              <a:buChar char="•"/>
            </a:pPr>
            <a:endParaRPr lang="en-US"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50CD1-1893-4B14-826E-E4FCB609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04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ctr">
              <a:buFont typeface="Arial" panose="020B0604020202020204" pitchFamily="34" charset="0"/>
              <a:buNone/>
            </a:pPr>
            <a:r>
              <a:rPr lang="en-US" b="1" i="0" dirty="0"/>
              <a:t>(Psalm 3) </a:t>
            </a:r>
          </a:p>
          <a:p>
            <a:pPr marL="0" lvl="0" indent="0" algn="ctr">
              <a:buFont typeface="Arial" panose="020B0604020202020204" pitchFamily="34" charset="0"/>
              <a:buNone/>
            </a:pPr>
            <a:r>
              <a:rPr lang="en-US" b="0" i="1" dirty="0"/>
              <a:t>“</a:t>
            </a:r>
            <a:r>
              <a:rPr lang="en-US" i="1" dirty="0"/>
              <a:t>Lord, how they have increased who trouble me!</a:t>
            </a:r>
            <a:br>
              <a:rPr lang="en-US" i="1" dirty="0"/>
            </a:br>
            <a:r>
              <a:rPr lang="en-US" i="1" dirty="0"/>
              <a:t>Many are they who rise up against me.</a:t>
            </a:r>
            <a:br>
              <a:rPr lang="en-US" i="1" dirty="0"/>
            </a:br>
            <a:r>
              <a:rPr lang="en-US" i="1" baseline="30000" dirty="0"/>
              <a:t>2</a:t>
            </a:r>
            <a:r>
              <a:rPr lang="en-US" i="1" dirty="0"/>
              <a:t> Many are they who say of me,</a:t>
            </a:r>
            <a:br>
              <a:rPr lang="en-US" i="1" dirty="0"/>
            </a:br>
            <a:r>
              <a:rPr lang="en-US" i="1" dirty="0"/>
              <a:t>“There is no help for him in God.”</a:t>
            </a:r>
            <a:br>
              <a:rPr lang="en-US" i="1" dirty="0"/>
            </a:br>
            <a:r>
              <a:rPr lang="en-US" i="1" dirty="0"/>
              <a:t>Selah </a:t>
            </a:r>
            <a:r>
              <a:rPr lang="en-US" b="1" i="0" dirty="0"/>
              <a:t>[Maybe meaning to pause and reflect, or to praise God. Used 71 times in the Psalms]</a:t>
            </a:r>
            <a:br>
              <a:rPr lang="en-US" b="1" i="0" dirty="0"/>
            </a:br>
            <a:r>
              <a:rPr lang="en-US" i="1" baseline="30000" dirty="0"/>
              <a:t>3</a:t>
            </a:r>
            <a:r>
              <a:rPr lang="en-US" i="1" dirty="0"/>
              <a:t> But You, O Lord, are a shield for me,</a:t>
            </a:r>
            <a:br>
              <a:rPr lang="en-US" i="1" dirty="0"/>
            </a:br>
            <a:r>
              <a:rPr lang="en-US" i="1" dirty="0"/>
              <a:t>My glory and the One who lifts up my head.</a:t>
            </a:r>
            <a:br>
              <a:rPr lang="en-US" i="1" dirty="0"/>
            </a:br>
            <a:r>
              <a:rPr lang="en-US" i="1" baseline="30000" dirty="0"/>
              <a:t>4</a:t>
            </a:r>
            <a:r>
              <a:rPr lang="en-US" i="1" dirty="0"/>
              <a:t> I cried to the Lord with my voice,</a:t>
            </a:r>
            <a:br>
              <a:rPr lang="en-US" i="1" dirty="0"/>
            </a:br>
            <a:r>
              <a:rPr lang="en-US" i="1" dirty="0"/>
              <a:t>And He heard me from His holy hill.</a:t>
            </a:r>
            <a:br>
              <a:rPr lang="en-US" i="1" dirty="0"/>
            </a:br>
            <a:r>
              <a:rPr lang="en-US" i="1" dirty="0"/>
              <a:t>Selah</a:t>
            </a:r>
            <a:br>
              <a:rPr lang="en-US" i="1" dirty="0"/>
            </a:br>
            <a:r>
              <a:rPr lang="en-US" i="1" baseline="30000" dirty="0"/>
              <a:t>5</a:t>
            </a:r>
            <a:r>
              <a:rPr lang="en-US" i="1" dirty="0"/>
              <a:t> I lay down and slept;</a:t>
            </a:r>
            <a:br>
              <a:rPr lang="en-US" i="1" dirty="0"/>
            </a:br>
            <a:r>
              <a:rPr lang="en-US" i="1" dirty="0"/>
              <a:t>I awoke, for the Lord sustained me.</a:t>
            </a:r>
            <a:br>
              <a:rPr lang="en-US" i="1" dirty="0"/>
            </a:br>
            <a:r>
              <a:rPr lang="en-US" i="1" baseline="30000" dirty="0"/>
              <a:t>6</a:t>
            </a:r>
            <a:r>
              <a:rPr lang="en-US" i="1" dirty="0"/>
              <a:t> I will not be afraid of ten thousands of people</a:t>
            </a:r>
            <a:br>
              <a:rPr lang="en-US" i="1" dirty="0"/>
            </a:br>
            <a:r>
              <a:rPr lang="en-US" i="1" dirty="0"/>
              <a:t>Who have set themselves against me all around.</a:t>
            </a:r>
            <a:br>
              <a:rPr lang="en-US" i="1" dirty="0"/>
            </a:br>
            <a:r>
              <a:rPr lang="en-US" i="1" baseline="30000" dirty="0"/>
              <a:t>7</a:t>
            </a:r>
            <a:r>
              <a:rPr lang="en-US" i="1" dirty="0"/>
              <a:t> Arise, O Lord;</a:t>
            </a:r>
            <a:br>
              <a:rPr lang="en-US" i="1" dirty="0"/>
            </a:br>
            <a:r>
              <a:rPr lang="en-US" i="1" dirty="0"/>
              <a:t>Save me, O my God!</a:t>
            </a:r>
            <a:br>
              <a:rPr lang="en-US" i="1" dirty="0"/>
            </a:br>
            <a:r>
              <a:rPr lang="en-US" i="1" dirty="0"/>
              <a:t>For You have struck all my enemies on the cheekbone;</a:t>
            </a:r>
            <a:br>
              <a:rPr lang="en-US" i="1" dirty="0"/>
            </a:br>
            <a:r>
              <a:rPr lang="en-US" i="1" dirty="0"/>
              <a:t>You have broken the teeth of the ungodly.</a:t>
            </a:r>
            <a:br>
              <a:rPr lang="en-US" i="1" dirty="0"/>
            </a:br>
            <a:r>
              <a:rPr lang="en-US" i="1" baseline="30000" dirty="0"/>
              <a:t>8</a:t>
            </a:r>
            <a:r>
              <a:rPr lang="en-US" i="1" dirty="0"/>
              <a:t> Salvation belongs to the Lord.</a:t>
            </a:r>
            <a:br>
              <a:rPr lang="en-US" i="1" dirty="0"/>
            </a:br>
            <a:r>
              <a:rPr lang="en-US" i="1" dirty="0"/>
              <a:t>Your blessing is upon Your people.</a:t>
            </a:r>
            <a:br>
              <a:rPr lang="en-US" i="1" dirty="0"/>
            </a:br>
            <a:r>
              <a:rPr lang="en-US" i="1" dirty="0"/>
              <a:t>Selah</a:t>
            </a:r>
          </a:p>
          <a:p>
            <a:pPr marL="0" lvl="0" indent="0" algn="l">
              <a:buFont typeface="Arial" panose="020B0604020202020204" pitchFamily="34" charset="0"/>
              <a:buNone/>
            </a:pPr>
            <a:endParaRPr lang="en-US" b="0" i="1" dirty="0"/>
          </a:p>
          <a:p>
            <a:pPr marL="0" lvl="0" indent="0" algn="l">
              <a:buFont typeface="Arial" panose="020B0604020202020204" pitchFamily="34" charset="0"/>
              <a:buNone/>
            </a:pPr>
            <a:r>
              <a:rPr lang="en-US" b="1" i="0" dirty="0"/>
              <a:t>Though David was in distress at his son and nation’s treachery, he trusted in the Lord</a:t>
            </a:r>
          </a:p>
          <a:p>
            <a:pPr marL="628650" lvl="1" indent="-171450" algn="l">
              <a:buFont typeface="Arial" panose="020B0604020202020204" pitchFamily="34" charset="0"/>
              <a:buChar char="•"/>
            </a:pPr>
            <a:r>
              <a:rPr lang="en-US" b="1" i="0" dirty="0"/>
              <a:t>The claim that </a:t>
            </a:r>
            <a:r>
              <a:rPr lang="en-US" b="0" i="1" dirty="0"/>
              <a:t>“There is no help for him in God” </a:t>
            </a:r>
            <a:r>
              <a:rPr lang="en-US" b="1" i="0" dirty="0"/>
              <a:t>(2) was not true!</a:t>
            </a:r>
          </a:p>
          <a:p>
            <a:pPr marL="628650" lvl="1" indent="-171450" algn="l">
              <a:buFont typeface="Arial" panose="020B0604020202020204" pitchFamily="34" charset="0"/>
              <a:buChar char="•"/>
            </a:pPr>
            <a:r>
              <a:rPr lang="en-US" b="0" i="0" dirty="0"/>
              <a:t>David cried out to the Lord, and was heard! (4)</a:t>
            </a:r>
          </a:p>
          <a:p>
            <a:pPr marL="628650" lvl="1" indent="-171450" algn="l">
              <a:buFont typeface="Arial" panose="020B0604020202020204" pitchFamily="34" charset="0"/>
              <a:buChar char="•"/>
            </a:pPr>
            <a:r>
              <a:rPr lang="en-US" b="0" i="0" dirty="0"/>
              <a:t>The Lord sustained him, and he was not afraid, though the majority of Israel had turned against him (5-6)</a:t>
            </a:r>
          </a:p>
          <a:p>
            <a:pPr marL="628650" lvl="1" indent="-171450" algn="l">
              <a:buFont typeface="Arial" panose="020B0604020202020204" pitchFamily="34" charset="0"/>
              <a:buChar char="•"/>
            </a:pPr>
            <a:r>
              <a:rPr lang="en-US" b="1" i="0" dirty="0"/>
              <a:t>He was saved by the Lord (7)</a:t>
            </a:r>
          </a:p>
          <a:p>
            <a:pPr marL="0" lvl="0" indent="0" algn="l">
              <a:buFont typeface="Arial" panose="020B0604020202020204" pitchFamily="34" charset="0"/>
              <a:buNone/>
            </a:pPr>
            <a:r>
              <a:rPr lang="en-US" b="1" i="0" dirty="0"/>
              <a:t>Absalom and the people of Israel came out to battle against David and his faithful servants</a:t>
            </a:r>
          </a:p>
          <a:p>
            <a:pPr marL="628650" lvl="1" indent="-171450" algn="l">
              <a:buFont typeface="Arial" panose="020B0604020202020204" pitchFamily="34" charset="0"/>
              <a:buChar char="•"/>
            </a:pPr>
            <a:r>
              <a:rPr lang="en-US" b="0" i="0" dirty="0"/>
              <a:t>Absalom came to kill the king</a:t>
            </a:r>
          </a:p>
          <a:p>
            <a:pPr marL="628650" lvl="1" indent="-171450" algn="l">
              <a:buFont typeface="Arial" panose="020B0604020202020204" pitchFamily="34" charset="0"/>
              <a:buChar char="•"/>
            </a:pPr>
            <a:r>
              <a:rPr lang="en-US" b="0" i="0" dirty="0"/>
              <a:t>David instructed his servants to protect Absalom</a:t>
            </a:r>
          </a:p>
          <a:p>
            <a:pPr marL="0" lvl="0" indent="0" algn="l">
              <a:buFont typeface="Arial" panose="020B0604020202020204" pitchFamily="34" charset="0"/>
              <a:buNone/>
            </a:pPr>
            <a:r>
              <a:rPr lang="en-US" b="1" i="0" dirty="0"/>
              <a:t>(2 Samuel 18:5), </a:t>
            </a:r>
            <a:r>
              <a:rPr lang="en-US" b="0" i="1" dirty="0"/>
              <a:t>“Now the king had commanded Joab, Abishai, and </a:t>
            </a:r>
            <a:r>
              <a:rPr lang="en-US" b="0" i="1" dirty="0" err="1"/>
              <a:t>Ittai</a:t>
            </a:r>
            <a:r>
              <a:rPr lang="en-US" b="0" i="1" dirty="0"/>
              <a:t>, saying, ‘Deal gently for my sake with the young man Absalom.’ And all the people heard when the king gave all the captains orders concerning Absalom.”</a:t>
            </a:r>
          </a:p>
          <a:p>
            <a:pPr marL="628650" lvl="1" indent="-171450" algn="l">
              <a:buFont typeface="Arial" panose="020B0604020202020204" pitchFamily="34" charset="0"/>
              <a:buChar char="•"/>
            </a:pPr>
            <a:r>
              <a:rPr lang="en-US" b="0" i="0" dirty="0"/>
              <a:t>Absalom’s hair (his pride and joy in his vanity) got caught in a tree, and pulled him off his mule.</a:t>
            </a:r>
          </a:p>
          <a:p>
            <a:pPr marL="628650" lvl="1" indent="-171450" algn="l">
              <a:buFont typeface="Arial" panose="020B0604020202020204" pitchFamily="34" charset="0"/>
              <a:buChar char="•"/>
            </a:pPr>
            <a:r>
              <a:rPr lang="en-US" b="0" i="0" dirty="0"/>
              <a:t>Joab, David’s servant, ignored his king’s request to deal gently with Absalom</a:t>
            </a:r>
          </a:p>
          <a:p>
            <a:pPr marL="0" lvl="0" indent="0" algn="l">
              <a:buFont typeface="Arial" panose="020B0604020202020204" pitchFamily="34" charset="0"/>
              <a:buNone/>
            </a:pPr>
            <a:r>
              <a:rPr lang="en-US" b="1" i="0" dirty="0"/>
              <a:t>(2 Samuel 18:14-17), </a:t>
            </a:r>
            <a:r>
              <a:rPr lang="en-US" b="0" i="1" dirty="0"/>
              <a:t>“</a:t>
            </a:r>
            <a:r>
              <a:rPr lang="en-US" i="1" dirty="0"/>
              <a:t>And he took three spears in his hand and thrust them through Absalom's heart, while he was still alive in the midst of the terebinth tree.</a:t>
            </a:r>
            <a:r>
              <a:rPr lang="en-US" i="1" baseline="30000" dirty="0"/>
              <a:t> 15</a:t>
            </a:r>
            <a:r>
              <a:rPr lang="en-US" i="1" dirty="0"/>
              <a:t> And ten young men who bore Joab's armor surrounded Absalom, and struck and killed him. </a:t>
            </a:r>
            <a:r>
              <a:rPr lang="en-US" i="1" baseline="30000" dirty="0"/>
              <a:t>16</a:t>
            </a:r>
            <a:r>
              <a:rPr lang="en-US" i="1" dirty="0"/>
              <a:t> So Joab blew the trumpet, and the people returned from pursuing Israel. For Joab held back the people.</a:t>
            </a:r>
            <a:r>
              <a:rPr lang="en-US" i="1" baseline="30000" dirty="0"/>
              <a:t> 17</a:t>
            </a:r>
            <a:r>
              <a:rPr lang="en-US" i="1" dirty="0"/>
              <a:t> And they took Absalom and cast him into a large pit in the woods, and laid a very large heap of stones over him. Then all Israel fled, everyone to his tent.”</a:t>
            </a:r>
          </a:p>
          <a:p>
            <a:pPr marL="628650" lvl="1" indent="-171450" algn="l">
              <a:buFont typeface="Arial" panose="020B0604020202020204" pitchFamily="34" charset="0"/>
              <a:buChar char="•"/>
            </a:pPr>
            <a:r>
              <a:rPr lang="en-US" b="0" i="0" dirty="0"/>
              <a:t>Despite the evil done, David mourned Absalom’s death and was gracious and forgiving to those who had been swayed by Absalom’s treachery.</a:t>
            </a:r>
          </a:p>
          <a:p>
            <a:pPr marL="0" lvl="0" indent="0" algn="l">
              <a:buFont typeface="Arial" panose="020B0604020202020204" pitchFamily="34" charset="0"/>
              <a:buNone/>
            </a:pPr>
            <a:r>
              <a:rPr lang="en-US" b="1" i="0" dirty="0"/>
              <a:t>(2 Samuel 18:33), </a:t>
            </a:r>
            <a:r>
              <a:rPr lang="en-US" b="0" i="1" dirty="0"/>
              <a:t>“Then the king was deeply moved, and went up to the chamber over the gate, and wept. And as he went, he said thus: “O my son Absalom—my son, my son Absalom—if only I had died in your place! O Absalom my son, my son!”</a:t>
            </a:r>
          </a:p>
          <a:p>
            <a:pPr marL="0" lvl="0" indent="0" algn="l">
              <a:buFont typeface="Arial" panose="020B0604020202020204" pitchFamily="34" charset="0"/>
              <a:buNone/>
            </a:pPr>
            <a:r>
              <a:rPr lang="en-US" b="1" i="0" dirty="0"/>
              <a:t>(2 Samuel 19:22-23), </a:t>
            </a:r>
            <a:r>
              <a:rPr lang="en-US" b="0" i="1" dirty="0"/>
              <a:t>“</a:t>
            </a:r>
            <a:r>
              <a:rPr lang="en-US" i="1" dirty="0"/>
              <a:t>Shall any man be put to death today in Israel? For do I not know that today I am king over Israel?”</a:t>
            </a:r>
            <a:r>
              <a:rPr lang="en-US" i="1" baseline="30000" dirty="0"/>
              <a:t> 23</a:t>
            </a:r>
            <a:r>
              <a:rPr lang="en-US" i="1" dirty="0"/>
              <a:t> Therefore the king said to Shimei, “You shall not die.” And the king swore to him.”</a:t>
            </a:r>
          </a:p>
          <a:p>
            <a:pPr marL="0" lvl="0" indent="0" algn="l">
              <a:buFont typeface="Arial" panose="020B0604020202020204" pitchFamily="34" charset="0"/>
              <a:buNone/>
            </a:pPr>
            <a:endParaRPr lang="en-US" b="0" i="1" dirty="0"/>
          </a:p>
          <a:p>
            <a:pPr marL="0" lvl="0" indent="0" algn="l">
              <a:buFont typeface="Arial" panose="020B0604020202020204" pitchFamily="34" charset="0"/>
              <a:buNone/>
            </a:pPr>
            <a:r>
              <a:rPr lang="en-US" b="1" i="0" dirty="0"/>
              <a:t>Consider the Love and Character shown by King David (as contrasted with the evil of his son </a:t>
            </a:r>
            <a:r>
              <a:rPr lang="en-US" b="1" i="0" dirty="0" err="1"/>
              <a:t>Abasalom</a:t>
            </a:r>
            <a:r>
              <a:rPr lang="en-US" b="1" i="0" dirty="0"/>
              <a:t>)</a:t>
            </a:r>
          </a:p>
          <a:p>
            <a:pPr marL="0" lvl="0" indent="0" algn="l">
              <a:buFont typeface="Arial" panose="020B0604020202020204" pitchFamily="34" charset="0"/>
              <a:buNone/>
            </a:pPr>
            <a:r>
              <a:rPr lang="en-US" b="1" i="0" dirty="0"/>
              <a:t>(1 Corinthians 13:4-7), </a:t>
            </a:r>
            <a:r>
              <a:rPr lang="en-US" b="0" i="1" dirty="0"/>
              <a:t>“</a:t>
            </a:r>
            <a:r>
              <a:rPr lang="en-US" i="1" dirty="0"/>
              <a:t>Love suffers long and is kind; love does not envy; love does not parade itself, is not puffed up;</a:t>
            </a:r>
            <a:r>
              <a:rPr lang="en-US" i="1" baseline="30000" dirty="0"/>
              <a:t> 5</a:t>
            </a:r>
            <a:r>
              <a:rPr lang="en-US" i="1" dirty="0"/>
              <a:t> does not behave rudely, does not seek its own, is not provoked, thinks no evil;</a:t>
            </a:r>
            <a:r>
              <a:rPr lang="en-US" i="1" baseline="30000" dirty="0"/>
              <a:t> 6</a:t>
            </a:r>
            <a:r>
              <a:rPr lang="en-US" i="1" dirty="0"/>
              <a:t> does not rejoice in iniquity, but rejoices in the truth;</a:t>
            </a:r>
            <a:r>
              <a:rPr lang="en-US" i="1" baseline="30000" dirty="0"/>
              <a:t> 7</a:t>
            </a:r>
            <a:r>
              <a:rPr lang="en-US" i="1" dirty="0"/>
              <a:t> bears all things, believes all things, hopes all things, endures all things.”</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50CD1-1893-4B14-826E-E4FCB609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768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b="1" i="0" dirty="0"/>
              <a:t>After Absalom was killed, and his body thrown into a large pit in the woods, the chronicler of these events wrote the following</a:t>
            </a:r>
          </a:p>
          <a:p>
            <a:pPr marL="0" lvl="0" indent="0" algn="l">
              <a:buFont typeface="Arial" panose="020B0604020202020204" pitchFamily="34" charset="0"/>
              <a:buNone/>
            </a:pPr>
            <a:r>
              <a:rPr lang="en-US" b="1" i="0" dirty="0"/>
              <a:t>(2 Samuel 18:18), </a:t>
            </a:r>
            <a:r>
              <a:rPr lang="en-US" b="0" i="1" dirty="0"/>
              <a:t>“</a:t>
            </a:r>
            <a:r>
              <a:rPr lang="en-US" i="1" dirty="0"/>
              <a:t>Now Absalom in his lifetime had taken and set up a pillar for himself, which is in the King's Valley. For he said, “I have no son to keep my name in remembrance.” He called the pillar after his own name. And to this day it is called Absalom's Monument.”</a:t>
            </a:r>
          </a:p>
          <a:p>
            <a:pPr marL="628650" lvl="1" indent="-171450" algn="l">
              <a:buFont typeface="Arial" panose="020B0604020202020204" pitchFamily="34" charset="0"/>
              <a:buChar char="•"/>
            </a:pPr>
            <a:r>
              <a:rPr lang="en-US" b="0" i="0" dirty="0"/>
              <a:t>The entirety of Absalom’s life serves as a picture of vanity and selfishness</a:t>
            </a:r>
          </a:p>
          <a:p>
            <a:pPr marL="628650" lvl="1" indent="-171450" algn="l">
              <a:buFont typeface="Arial" panose="020B0604020202020204" pitchFamily="34" charset="0"/>
              <a:buChar char="•"/>
            </a:pPr>
            <a:r>
              <a:rPr lang="en-US" b="0" i="0" dirty="0"/>
              <a:t>He only sought to appease his own desires and needs</a:t>
            </a:r>
          </a:p>
          <a:p>
            <a:pPr marL="628650" lvl="1" indent="-171450" algn="l">
              <a:buFont typeface="Arial" panose="020B0604020202020204" pitchFamily="34" charset="0"/>
              <a:buChar char="•"/>
            </a:pPr>
            <a:r>
              <a:rPr lang="en-US" b="0" i="0" dirty="0"/>
              <a:t>He was unconcerned about others</a:t>
            </a:r>
          </a:p>
          <a:p>
            <a:pPr marL="628650" lvl="1" indent="-171450" algn="l">
              <a:buFont typeface="Arial" panose="020B0604020202020204" pitchFamily="34" charset="0"/>
              <a:buChar char="•"/>
            </a:pPr>
            <a:r>
              <a:rPr lang="en-US" b="0" i="0" dirty="0"/>
              <a:t>His vanity was in vain!  All of his efforts to ascend to the throne, and to have authority over Israel came to naught, and his efforts led only to death and ruin.</a:t>
            </a:r>
          </a:p>
          <a:p>
            <a:pPr marL="0" lvl="0" indent="0" algn="l">
              <a:buFont typeface="Arial" panose="020B0604020202020204" pitchFamily="34" charset="0"/>
              <a:buNone/>
            </a:pPr>
            <a:r>
              <a:rPr lang="en-US" b="1" i="0" dirty="0"/>
              <a:t>(Ecclesiastes 4:7-8), </a:t>
            </a:r>
            <a:r>
              <a:rPr lang="en-US" b="0" i="1" dirty="0"/>
              <a:t>“</a:t>
            </a:r>
            <a:r>
              <a:rPr lang="en-US" i="1" dirty="0"/>
              <a:t>Then I returned, and I saw vanity under the sun: </a:t>
            </a:r>
            <a:r>
              <a:rPr lang="en-US" i="1" baseline="30000" dirty="0"/>
              <a:t>8</a:t>
            </a:r>
            <a:r>
              <a:rPr lang="en-US" i="1" dirty="0"/>
              <a:t> There is one alone, without companion: He has neither son nor brother. Yet there is no end to all his labors, Nor is his eye satisfied with riches. But he never asks, ‘For whom do I toil and deprive myself of good?’ This also is vanity and a grave misfortune.”</a:t>
            </a:r>
          </a:p>
          <a:p>
            <a:pPr marL="0" lvl="0" indent="0" algn="l">
              <a:buFont typeface="Arial" panose="020B0604020202020204" pitchFamily="34" charset="0"/>
              <a:buNone/>
            </a:pPr>
            <a:endParaRPr lang="en-US" b="0" i="1" dirty="0"/>
          </a:p>
          <a:p>
            <a:pPr marL="0" lvl="0" indent="0" algn="l">
              <a:buFont typeface="Arial" panose="020B0604020202020204" pitchFamily="34" charset="0"/>
              <a:buNone/>
            </a:pPr>
            <a:r>
              <a:rPr lang="en-US" b="1" i="0" dirty="0"/>
              <a:t>Our lesson:  </a:t>
            </a:r>
            <a:r>
              <a:rPr lang="en-US" b="0" i="0" dirty="0"/>
              <a:t>Instead of striving so hard to gain money, prestige and power on earth, striving that often brings corruption and evil, instead strive to go to heaven!</a:t>
            </a:r>
          </a:p>
          <a:p>
            <a:pPr marL="628650" lvl="1" indent="-171450" algn="l">
              <a:buFont typeface="Arial" panose="020B0604020202020204" pitchFamily="34" charset="0"/>
              <a:buChar char="•"/>
            </a:pPr>
            <a:r>
              <a:rPr lang="en-US" b="0" i="0" dirty="0"/>
              <a:t>Jesus told the multitude that sought Jesus out for the loaves and fishes He provided them…</a:t>
            </a:r>
          </a:p>
          <a:p>
            <a:pPr marL="0" lvl="0" indent="0" algn="l">
              <a:buFont typeface="Arial" panose="020B0604020202020204" pitchFamily="34" charset="0"/>
              <a:buNone/>
            </a:pPr>
            <a:r>
              <a:rPr lang="en-US" b="1" i="0" dirty="0"/>
              <a:t>(John 6:27), </a:t>
            </a:r>
            <a:r>
              <a:rPr lang="en-US" b="0" i="1" dirty="0"/>
              <a:t>“</a:t>
            </a:r>
            <a:r>
              <a:rPr lang="en-US" i="1" dirty="0"/>
              <a:t>Do not labor for the food which perishes, but for the food which endures to everlasting life, which the Son of Man will give you, because God the Father has set His seal on Him.”</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50CD1-1893-4B14-826E-E4FCB609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6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CFFD-935A-4989-88C0-537C6D2F6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5819A-31AA-47E9-971D-FEDF8F4B7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A2112F-B0DD-4121-9150-C2A7E8E82DC2}"/>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5" name="Footer Placeholder 4">
            <a:extLst>
              <a:ext uri="{FF2B5EF4-FFF2-40B4-BE49-F238E27FC236}">
                <a16:creationId xmlns:a16="http://schemas.microsoft.com/office/drawing/2014/main" id="{95328873-6CCF-4E8D-8B87-909C93DED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817B0-8A83-42D6-A787-CE62FD67E62F}"/>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193195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8495-8B56-4D6C-853A-927B3FC3BF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A6C5B-F235-4794-BBCF-611F2501CA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BCF30-C104-4F51-9BA0-EC08A93D96C8}"/>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5" name="Footer Placeholder 4">
            <a:extLst>
              <a:ext uri="{FF2B5EF4-FFF2-40B4-BE49-F238E27FC236}">
                <a16:creationId xmlns:a16="http://schemas.microsoft.com/office/drawing/2014/main" id="{D95360D0-A5A7-456D-AF3F-E3327B15A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FBB30-9DF6-4A8E-BDF1-129C8EB555A2}"/>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293341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79FFEC-C65C-46CD-B172-CC21C7E00E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44C6A4-5844-4978-9FB1-C5A6550827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08EEA-8FAF-4297-B7FA-EB9D8AD29326}"/>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5" name="Footer Placeholder 4">
            <a:extLst>
              <a:ext uri="{FF2B5EF4-FFF2-40B4-BE49-F238E27FC236}">
                <a16:creationId xmlns:a16="http://schemas.microsoft.com/office/drawing/2014/main" id="{F1340A2C-E57D-4451-8C1B-D9C7BA9B0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BD32D-CCE6-44E2-8646-023609D7A031}"/>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228888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334C-4DA4-4A72-9926-E78BD0E28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D0A1D-DAB8-4C16-8777-06914E6338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55173-E586-40C8-9759-71297DE24811}"/>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5" name="Footer Placeholder 4">
            <a:extLst>
              <a:ext uri="{FF2B5EF4-FFF2-40B4-BE49-F238E27FC236}">
                <a16:creationId xmlns:a16="http://schemas.microsoft.com/office/drawing/2014/main" id="{CCA35588-241F-45D1-8218-32596BB19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E0D230-059D-44BE-962F-EA45F5CD0610}"/>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142084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49C4-31BC-4018-8691-65E68D9E4A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48215D-C859-4BA7-BBE6-6AC8B2C08E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459B6A-3B24-48C2-BB84-94B7EC624AB2}"/>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5" name="Footer Placeholder 4">
            <a:extLst>
              <a:ext uri="{FF2B5EF4-FFF2-40B4-BE49-F238E27FC236}">
                <a16:creationId xmlns:a16="http://schemas.microsoft.com/office/drawing/2014/main" id="{F57F3E74-905F-4AEF-BB72-4D3D2236F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BFF16-7BC1-4D56-91B5-668FA40A2E63}"/>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76896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345B-B28B-4E0F-A5A2-7F1ECA051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5B84C-AE80-4CB3-875B-EFBB6EBACF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22E74F-5672-4377-ABF9-BFF62CAFB8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1F775B-348D-4626-9E48-409713E02D1E}"/>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6" name="Footer Placeholder 5">
            <a:extLst>
              <a:ext uri="{FF2B5EF4-FFF2-40B4-BE49-F238E27FC236}">
                <a16:creationId xmlns:a16="http://schemas.microsoft.com/office/drawing/2014/main" id="{B17984BD-3585-451D-8E69-A41740F36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227A4-EAF0-47EC-A29F-37F9492EA4A3}"/>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382705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E4B2-AE6A-4EA1-A123-3CAAA9781E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930D10-F3FB-4F56-8DC8-603E45C104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710301-8FAB-4064-A132-2505EF8A6B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25165-0700-4209-ACB8-57EFC0ABF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AD43FA-C558-4EEC-B7DA-C6E9BC2D5A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15E36E-8238-44DF-96D9-B5E41A0E8E8A}"/>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8" name="Footer Placeholder 7">
            <a:extLst>
              <a:ext uri="{FF2B5EF4-FFF2-40B4-BE49-F238E27FC236}">
                <a16:creationId xmlns:a16="http://schemas.microsoft.com/office/drawing/2014/main" id="{DBD83944-11AD-468C-A42A-086F4EDCBE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F88AA5-E58D-4A30-98FD-9AF62B8FC2F2}"/>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111098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D1DF-25DC-4198-983A-0741E548B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AFEF78-28A4-424B-BB0B-0548D332CFA5}"/>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4" name="Footer Placeholder 3">
            <a:extLst>
              <a:ext uri="{FF2B5EF4-FFF2-40B4-BE49-F238E27FC236}">
                <a16:creationId xmlns:a16="http://schemas.microsoft.com/office/drawing/2014/main" id="{DEC39F5E-3CBE-477E-AFEE-16D26FAE0A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C4D077-773A-42A6-82A4-55A5167E7ACC}"/>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323763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E02A15-8743-45DE-A6FE-83D7B628B15A}"/>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3" name="Footer Placeholder 2">
            <a:extLst>
              <a:ext uri="{FF2B5EF4-FFF2-40B4-BE49-F238E27FC236}">
                <a16:creationId xmlns:a16="http://schemas.microsoft.com/office/drawing/2014/main" id="{B3FAAC07-1126-40E4-852C-FE16324180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7732F0-284B-464A-9BFF-AE7E4D415481}"/>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31945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9928-502D-46D6-A9AA-731B21BF1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F179F3-4623-40BE-8166-21B1BDF01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962C23-B268-446F-9F15-839A5758F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2A0C-8C06-4771-8196-38D713E2704E}"/>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6" name="Footer Placeholder 5">
            <a:extLst>
              <a:ext uri="{FF2B5EF4-FFF2-40B4-BE49-F238E27FC236}">
                <a16:creationId xmlns:a16="http://schemas.microsoft.com/office/drawing/2014/main" id="{5C3489F5-CBEC-4DD5-B411-A0F3126BC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5537E-D767-45F6-8D14-83144EDB673F}"/>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389108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D430-8DC3-44D4-A91C-B8A74103B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7BCD2B-08E0-420C-92CB-967E9DD9E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D0BAFF-85E5-45EF-9391-5F17D7524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5D407-079F-4FDD-952E-DE90FB3315DD}"/>
              </a:ext>
            </a:extLst>
          </p:cNvPr>
          <p:cNvSpPr>
            <a:spLocks noGrp="1"/>
          </p:cNvSpPr>
          <p:nvPr>
            <p:ph type="dt" sz="half" idx="10"/>
          </p:nvPr>
        </p:nvSpPr>
        <p:spPr/>
        <p:txBody>
          <a:bodyPr/>
          <a:lstStyle/>
          <a:p>
            <a:fld id="{D54A3197-6ED0-441D-A6A7-3DFC56DD240A}" type="datetimeFigureOut">
              <a:rPr lang="en-US" smtClean="0"/>
              <a:t>3/3/2020</a:t>
            </a:fld>
            <a:endParaRPr lang="en-US"/>
          </a:p>
        </p:txBody>
      </p:sp>
      <p:sp>
        <p:nvSpPr>
          <p:cNvPr id="6" name="Footer Placeholder 5">
            <a:extLst>
              <a:ext uri="{FF2B5EF4-FFF2-40B4-BE49-F238E27FC236}">
                <a16:creationId xmlns:a16="http://schemas.microsoft.com/office/drawing/2014/main" id="{4604FEE6-1C2C-4ACF-B231-237F2EF4E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33889-8CDF-4EF9-B4D5-4F3C818A1D65}"/>
              </a:ext>
            </a:extLst>
          </p:cNvPr>
          <p:cNvSpPr>
            <a:spLocks noGrp="1"/>
          </p:cNvSpPr>
          <p:nvPr>
            <p:ph type="sldNum" sz="quarter" idx="12"/>
          </p:nvPr>
        </p:nvSpPr>
        <p:spPr/>
        <p:txBody>
          <a:bodyPr/>
          <a:lstStyle/>
          <a:p>
            <a:fld id="{DAD77FC5-2DBE-4B0E-ACB2-9278FCACE34F}" type="slidenum">
              <a:rPr lang="en-US" smtClean="0"/>
              <a:t>‹#›</a:t>
            </a:fld>
            <a:endParaRPr lang="en-US"/>
          </a:p>
        </p:txBody>
      </p:sp>
    </p:spTree>
    <p:extLst>
      <p:ext uri="{BB962C8B-B14F-4D97-AF65-F5344CB8AC3E}">
        <p14:creationId xmlns:p14="http://schemas.microsoft.com/office/powerpoint/2010/main" val="400126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F61559-4A40-4499-AE9B-D79E95E803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BF29E-BD41-49E3-A201-CCF499E65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A9911-64F8-4899-8EE6-243C2F363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A3197-6ED0-441D-A6A7-3DFC56DD240A}" type="datetimeFigureOut">
              <a:rPr lang="en-US" smtClean="0"/>
              <a:t>3/3/2020</a:t>
            </a:fld>
            <a:endParaRPr lang="en-US"/>
          </a:p>
        </p:txBody>
      </p:sp>
      <p:sp>
        <p:nvSpPr>
          <p:cNvPr id="5" name="Footer Placeholder 4">
            <a:extLst>
              <a:ext uri="{FF2B5EF4-FFF2-40B4-BE49-F238E27FC236}">
                <a16:creationId xmlns:a16="http://schemas.microsoft.com/office/drawing/2014/main" id="{3231C841-4AD1-4D90-84ED-819E3FC63F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AAD303-B464-4D89-ABE5-838861E57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77FC5-2DBE-4B0E-ACB2-9278FCACE34F}" type="slidenum">
              <a:rPr lang="en-US" smtClean="0"/>
              <a:t>‹#›</a:t>
            </a:fld>
            <a:endParaRPr lang="en-US"/>
          </a:p>
        </p:txBody>
      </p:sp>
    </p:spTree>
    <p:extLst>
      <p:ext uri="{BB962C8B-B14F-4D97-AF65-F5344CB8AC3E}">
        <p14:creationId xmlns:p14="http://schemas.microsoft.com/office/powerpoint/2010/main" val="352971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D68D1B-CBFA-44C5-A9AB-0EB579043617}"/>
              </a:ext>
            </a:extLst>
          </p:cNvPr>
          <p:cNvSpPr>
            <a:spLocks noGrp="1"/>
          </p:cNvSpPr>
          <p:nvPr>
            <p:ph type="subTitle" idx="1"/>
          </p:nvPr>
        </p:nvSpPr>
        <p:spPr>
          <a:xfrm>
            <a:off x="2366915" y="1852060"/>
            <a:ext cx="7855038" cy="3018704"/>
          </a:xfrm>
        </p:spPr>
        <p:txBody>
          <a:bodyPr>
            <a:noAutofit/>
          </a:bodyPr>
          <a:lstStyle/>
          <a:p>
            <a:r>
              <a:rPr lang="en-US" sz="18500" b="1" dirty="0">
                <a:ln w="12700">
                  <a:solidFill>
                    <a:schemeClr val="tx1"/>
                  </a:solidFill>
                </a:ln>
                <a:solidFill>
                  <a:schemeClr val="bg1"/>
                </a:solidFill>
                <a:latin typeface="Chiller" panose="04020404031007020602" pitchFamily="82" charset="0"/>
              </a:rPr>
              <a:t>Treachery</a:t>
            </a:r>
          </a:p>
        </p:txBody>
      </p:sp>
      <p:sp>
        <p:nvSpPr>
          <p:cNvPr id="2" name="Title 1">
            <a:extLst>
              <a:ext uri="{FF2B5EF4-FFF2-40B4-BE49-F238E27FC236}">
                <a16:creationId xmlns:a16="http://schemas.microsoft.com/office/drawing/2014/main" id="{97030D1F-BBFD-47D6-8F90-C2C2D63BC086}"/>
              </a:ext>
            </a:extLst>
          </p:cNvPr>
          <p:cNvSpPr>
            <a:spLocks noGrp="1"/>
          </p:cNvSpPr>
          <p:nvPr>
            <p:ph type="ctrTitle"/>
          </p:nvPr>
        </p:nvSpPr>
        <p:spPr>
          <a:xfrm rot="20478317">
            <a:off x="1209367" y="1328474"/>
            <a:ext cx="3794449" cy="1154306"/>
          </a:xfrm>
        </p:spPr>
        <p:txBody>
          <a:bodyPr>
            <a:normAutofit/>
          </a:bodyPr>
          <a:lstStyle/>
          <a:p>
            <a:r>
              <a:rPr lang="en-US" sz="6600" dirty="0">
                <a:solidFill>
                  <a:schemeClr val="accent2">
                    <a:lumMod val="60000"/>
                    <a:lumOff val="40000"/>
                  </a:schemeClr>
                </a:solidFill>
                <a:effectLst>
                  <a:outerShdw blurRad="38100" dist="38100" dir="2700000" algn="tl">
                    <a:srgbClr val="000000">
                      <a:alpha val="43137"/>
                    </a:srgbClr>
                  </a:outerShdw>
                </a:effectLst>
                <a:latin typeface="Impact" panose="020B0806030902050204" pitchFamily="34" charset="0"/>
              </a:rPr>
              <a:t>Absalom’s</a:t>
            </a:r>
            <a:endParaRPr lang="en-US" sz="6600" b="1" dirty="0">
              <a:solidFill>
                <a:schemeClr val="accent2">
                  <a:lumMod val="60000"/>
                  <a:lumOff val="40000"/>
                </a:schemeClr>
              </a:solidFill>
              <a:effectLst>
                <a:outerShdw blurRad="38100" dist="38100" dir="2700000" algn="tl">
                  <a:srgbClr val="000000">
                    <a:alpha val="43137"/>
                  </a:srgbClr>
                </a:outerShdw>
              </a:effectLst>
              <a:latin typeface="Impact" panose="020B0806030902050204" pitchFamily="34" charset="0"/>
            </a:endParaRPr>
          </a:p>
        </p:txBody>
      </p:sp>
      <p:sp>
        <p:nvSpPr>
          <p:cNvPr id="4" name="TextBox 3">
            <a:extLst>
              <a:ext uri="{FF2B5EF4-FFF2-40B4-BE49-F238E27FC236}">
                <a16:creationId xmlns:a16="http://schemas.microsoft.com/office/drawing/2014/main" id="{FCFA825F-3BFF-40CE-8592-C35634CAE07D}"/>
              </a:ext>
            </a:extLst>
          </p:cNvPr>
          <p:cNvSpPr txBox="1"/>
          <p:nvPr/>
        </p:nvSpPr>
        <p:spPr>
          <a:xfrm>
            <a:off x="193782" y="4969334"/>
            <a:ext cx="11764759" cy="1384995"/>
          </a:xfrm>
          <a:prstGeom prst="rect">
            <a:avLst/>
          </a:prstGeom>
          <a:noFill/>
        </p:spPr>
        <p:txBody>
          <a:bodyPr wrap="none" rtlCol="0">
            <a:spAutoFit/>
          </a:bodyPr>
          <a:lstStyle/>
          <a:p>
            <a:pPr algn="ctr"/>
            <a:r>
              <a:rPr lang="en-US" sz="4400" i="1" dirty="0">
                <a:solidFill>
                  <a:schemeClr val="accent2">
                    <a:lumMod val="60000"/>
                    <a:lumOff val="40000"/>
                  </a:schemeClr>
                </a:solidFill>
              </a:rPr>
              <a:t>“So Absalom stole the hearts of the men of Israel”</a:t>
            </a:r>
          </a:p>
          <a:p>
            <a:r>
              <a:rPr lang="en-US" sz="4000" dirty="0">
                <a:solidFill>
                  <a:schemeClr val="accent2">
                    <a:lumMod val="60000"/>
                    <a:lumOff val="40000"/>
                  </a:schemeClr>
                </a:solidFill>
              </a:rPr>
              <a:t>                                                                      ~ 2 Samuel 15:6</a:t>
            </a:r>
          </a:p>
        </p:txBody>
      </p:sp>
    </p:spTree>
    <p:extLst>
      <p:ext uri="{BB962C8B-B14F-4D97-AF65-F5344CB8AC3E}">
        <p14:creationId xmlns:p14="http://schemas.microsoft.com/office/powerpoint/2010/main" val="1647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D68D1B-CBFA-44C5-A9AB-0EB579043617}"/>
              </a:ext>
            </a:extLst>
          </p:cNvPr>
          <p:cNvSpPr>
            <a:spLocks noGrp="1"/>
          </p:cNvSpPr>
          <p:nvPr>
            <p:ph type="subTitle" idx="1"/>
          </p:nvPr>
        </p:nvSpPr>
        <p:spPr>
          <a:xfrm>
            <a:off x="1281065" y="675121"/>
            <a:ext cx="7855038" cy="1384995"/>
          </a:xfrm>
        </p:spPr>
        <p:txBody>
          <a:bodyPr>
            <a:noAutofit/>
          </a:bodyPr>
          <a:lstStyle/>
          <a:p>
            <a:pPr algn="l"/>
            <a:r>
              <a:rPr lang="en-US" sz="8800" b="1" dirty="0">
                <a:ln w="6350">
                  <a:solidFill>
                    <a:schemeClr val="tx1"/>
                  </a:solidFill>
                </a:ln>
                <a:solidFill>
                  <a:schemeClr val="bg1"/>
                </a:solidFill>
                <a:latin typeface="Chiller" panose="04020404031007020602" pitchFamily="82" charset="0"/>
              </a:rPr>
              <a:t>Treachery</a:t>
            </a:r>
          </a:p>
        </p:txBody>
      </p:sp>
      <p:sp>
        <p:nvSpPr>
          <p:cNvPr id="2" name="Title 1">
            <a:extLst>
              <a:ext uri="{FF2B5EF4-FFF2-40B4-BE49-F238E27FC236}">
                <a16:creationId xmlns:a16="http://schemas.microsoft.com/office/drawing/2014/main" id="{97030D1F-BBFD-47D6-8F90-C2C2D63BC086}"/>
              </a:ext>
            </a:extLst>
          </p:cNvPr>
          <p:cNvSpPr>
            <a:spLocks noGrp="1"/>
          </p:cNvSpPr>
          <p:nvPr>
            <p:ph type="ctrTitle"/>
          </p:nvPr>
        </p:nvSpPr>
        <p:spPr>
          <a:xfrm rot="20478317">
            <a:off x="-505133" y="-73483"/>
            <a:ext cx="3794449" cy="1154306"/>
          </a:xfrm>
        </p:spPr>
        <p:txBody>
          <a:bodyPr>
            <a:normAutofit/>
          </a:bodyPr>
          <a:lstStyle/>
          <a:p>
            <a:r>
              <a:rPr lang="en-US" sz="4400" dirty="0">
                <a:solidFill>
                  <a:schemeClr val="accent2">
                    <a:lumMod val="60000"/>
                    <a:lumOff val="40000"/>
                  </a:schemeClr>
                </a:solidFill>
                <a:effectLst>
                  <a:outerShdw blurRad="38100" dist="38100" dir="2700000" algn="tl">
                    <a:srgbClr val="000000">
                      <a:alpha val="43137"/>
                    </a:srgbClr>
                  </a:outerShdw>
                </a:effectLst>
                <a:latin typeface="Impact" panose="020B0806030902050204" pitchFamily="34" charset="0"/>
              </a:rPr>
              <a:t>Absalom’s</a:t>
            </a:r>
            <a:endParaRPr lang="en-US" sz="4400" b="1" dirty="0">
              <a:solidFill>
                <a:schemeClr val="accent2">
                  <a:lumMod val="60000"/>
                  <a:lumOff val="40000"/>
                </a:schemeClr>
              </a:solidFill>
              <a:effectLst>
                <a:outerShdw blurRad="38100" dist="38100" dir="2700000" algn="tl">
                  <a:srgbClr val="000000">
                    <a:alpha val="43137"/>
                  </a:srgbClr>
                </a:outerShdw>
              </a:effectLst>
              <a:latin typeface="Impact" panose="020B0806030902050204" pitchFamily="34" charset="0"/>
            </a:endParaRPr>
          </a:p>
        </p:txBody>
      </p:sp>
      <p:sp>
        <p:nvSpPr>
          <p:cNvPr id="4" name="TextBox 3">
            <a:extLst>
              <a:ext uri="{FF2B5EF4-FFF2-40B4-BE49-F238E27FC236}">
                <a16:creationId xmlns:a16="http://schemas.microsoft.com/office/drawing/2014/main" id="{FCFA825F-3BFF-40CE-8592-C35634CAE07D}"/>
              </a:ext>
            </a:extLst>
          </p:cNvPr>
          <p:cNvSpPr txBox="1"/>
          <p:nvPr/>
        </p:nvSpPr>
        <p:spPr>
          <a:xfrm>
            <a:off x="740229" y="2565681"/>
            <a:ext cx="10711542"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srgbClr val="ED7D31">
                    <a:lumMod val="60000"/>
                    <a:lumOff val="40000"/>
                  </a:srgbClr>
                </a:solidFill>
                <a:latin typeface="Calibri" panose="020F0502020204030204"/>
              </a:rPr>
              <a:t>The Murder of Amnon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ED7D31">
                  <a:lumMod val="60000"/>
                  <a:lumOff val="40000"/>
                </a:srgb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u="none" strike="noStrike" kern="1200" cap="none" spc="0" normalizeH="0" baseline="0" noProof="0" dirty="0">
                <a:ln>
                  <a:noFill/>
                </a:ln>
                <a:solidFill>
                  <a:schemeClr val="bg1"/>
                </a:solidFill>
                <a:effectLst/>
                <a:uLnTx/>
                <a:uFillTx/>
                <a:latin typeface="Calibri" panose="020F0502020204030204"/>
                <a:ea typeface="+mn-ea"/>
                <a:cs typeface="+mn-cs"/>
              </a:rPr>
              <a:t>2 Samuel 13:11-17, 28-29, 37-39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Calibri" panose="020F0502020204030204"/>
              </a:rPr>
              <a:t>Romans 12:17-21</a:t>
            </a:r>
            <a:endParaRPr kumimoji="0" lang="en-US" sz="440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1838413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D68D1B-CBFA-44C5-A9AB-0EB579043617}"/>
              </a:ext>
            </a:extLst>
          </p:cNvPr>
          <p:cNvSpPr>
            <a:spLocks noGrp="1"/>
          </p:cNvSpPr>
          <p:nvPr>
            <p:ph type="subTitle" idx="1"/>
          </p:nvPr>
        </p:nvSpPr>
        <p:spPr>
          <a:xfrm>
            <a:off x="1281065" y="675121"/>
            <a:ext cx="7855038" cy="1384995"/>
          </a:xfrm>
        </p:spPr>
        <p:txBody>
          <a:bodyPr>
            <a:noAutofit/>
          </a:bodyPr>
          <a:lstStyle/>
          <a:p>
            <a:pPr algn="l"/>
            <a:r>
              <a:rPr lang="en-US" sz="8800" b="1" dirty="0">
                <a:ln w="6350">
                  <a:solidFill>
                    <a:schemeClr val="tx1"/>
                  </a:solidFill>
                </a:ln>
                <a:solidFill>
                  <a:schemeClr val="bg1"/>
                </a:solidFill>
                <a:latin typeface="Chiller" panose="04020404031007020602" pitchFamily="82" charset="0"/>
              </a:rPr>
              <a:t>Treachery</a:t>
            </a:r>
          </a:p>
        </p:txBody>
      </p:sp>
      <p:sp>
        <p:nvSpPr>
          <p:cNvPr id="2" name="Title 1">
            <a:extLst>
              <a:ext uri="{FF2B5EF4-FFF2-40B4-BE49-F238E27FC236}">
                <a16:creationId xmlns:a16="http://schemas.microsoft.com/office/drawing/2014/main" id="{97030D1F-BBFD-47D6-8F90-C2C2D63BC086}"/>
              </a:ext>
            </a:extLst>
          </p:cNvPr>
          <p:cNvSpPr>
            <a:spLocks noGrp="1"/>
          </p:cNvSpPr>
          <p:nvPr>
            <p:ph type="ctrTitle"/>
          </p:nvPr>
        </p:nvSpPr>
        <p:spPr>
          <a:xfrm rot="20478317">
            <a:off x="-505133" y="-73483"/>
            <a:ext cx="3794449" cy="1154306"/>
          </a:xfrm>
        </p:spPr>
        <p:txBody>
          <a:bodyPr>
            <a:normAutofit/>
          </a:bodyPr>
          <a:lstStyle/>
          <a:p>
            <a:r>
              <a:rPr lang="en-US" sz="4400" dirty="0">
                <a:solidFill>
                  <a:schemeClr val="accent2">
                    <a:lumMod val="60000"/>
                    <a:lumOff val="40000"/>
                  </a:schemeClr>
                </a:solidFill>
                <a:effectLst>
                  <a:outerShdw blurRad="38100" dist="38100" dir="2700000" algn="tl">
                    <a:srgbClr val="000000">
                      <a:alpha val="43137"/>
                    </a:srgbClr>
                  </a:outerShdw>
                </a:effectLst>
                <a:latin typeface="Impact" panose="020B0806030902050204" pitchFamily="34" charset="0"/>
              </a:rPr>
              <a:t>Absalom’s</a:t>
            </a:r>
            <a:endParaRPr lang="en-US" sz="4400" b="1" dirty="0">
              <a:solidFill>
                <a:schemeClr val="accent2">
                  <a:lumMod val="60000"/>
                  <a:lumOff val="40000"/>
                </a:schemeClr>
              </a:solidFill>
              <a:effectLst>
                <a:outerShdw blurRad="38100" dist="38100" dir="2700000" algn="tl">
                  <a:srgbClr val="000000">
                    <a:alpha val="43137"/>
                  </a:srgbClr>
                </a:outerShdw>
              </a:effectLst>
              <a:latin typeface="Impact" panose="020B0806030902050204" pitchFamily="34" charset="0"/>
            </a:endParaRPr>
          </a:p>
        </p:txBody>
      </p:sp>
      <p:sp>
        <p:nvSpPr>
          <p:cNvPr id="4" name="TextBox 3">
            <a:extLst>
              <a:ext uri="{FF2B5EF4-FFF2-40B4-BE49-F238E27FC236}">
                <a16:creationId xmlns:a16="http://schemas.microsoft.com/office/drawing/2014/main" id="{FCFA825F-3BFF-40CE-8592-C35634CAE07D}"/>
              </a:ext>
            </a:extLst>
          </p:cNvPr>
          <p:cNvSpPr txBox="1"/>
          <p:nvPr/>
        </p:nvSpPr>
        <p:spPr>
          <a:xfrm>
            <a:off x="740229" y="2565681"/>
            <a:ext cx="10711542"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Stealing His Father’s Throne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2 Samuel 14:25-26, 15:1-6, 9-12, 13-14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Luke 15:18-19</a:t>
            </a:r>
          </a:p>
        </p:txBody>
      </p:sp>
    </p:spTree>
    <p:extLst>
      <p:ext uri="{BB962C8B-B14F-4D97-AF65-F5344CB8AC3E}">
        <p14:creationId xmlns:p14="http://schemas.microsoft.com/office/powerpoint/2010/main" val="437475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D68D1B-CBFA-44C5-A9AB-0EB579043617}"/>
              </a:ext>
            </a:extLst>
          </p:cNvPr>
          <p:cNvSpPr>
            <a:spLocks noGrp="1"/>
          </p:cNvSpPr>
          <p:nvPr>
            <p:ph type="subTitle" idx="1"/>
          </p:nvPr>
        </p:nvSpPr>
        <p:spPr>
          <a:xfrm>
            <a:off x="1281065" y="675121"/>
            <a:ext cx="7855038" cy="1384995"/>
          </a:xfrm>
        </p:spPr>
        <p:txBody>
          <a:bodyPr>
            <a:noAutofit/>
          </a:bodyPr>
          <a:lstStyle/>
          <a:p>
            <a:pPr algn="l"/>
            <a:r>
              <a:rPr lang="en-US" sz="8800" b="1" dirty="0">
                <a:ln w="6350">
                  <a:solidFill>
                    <a:schemeClr val="tx1"/>
                  </a:solidFill>
                </a:ln>
                <a:solidFill>
                  <a:schemeClr val="bg1"/>
                </a:solidFill>
                <a:latin typeface="Chiller" panose="04020404031007020602" pitchFamily="82" charset="0"/>
              </a:rPr>
              <a:t>Treachery</a:t>
            </a:r>
          </a:p>
        </p:txBody>
      </p:sp>
      <p:sp>
        <p:nvSpPr>
          <p:cNvPr id="2" name="Title 1">
            <a:extLst>
              <a:ext uri="{FF2B5EF4-FFF2-40B4-BE49-F238E27FC236}">
                <a16:creationId xmlns:a16="http://schemas.microsoft.com/office/drawing/2014/main" id="{97030D1F-BBFD-47D6-8F90-C2C2D63BC086}"/>
              </a:ext>
            </a:extLst>
          </p:cNvPr>
          <p:cNvSpPr>
            <a:spLocks noGrp="1"/>
          </p:cNvSpPr>
          <p:nvPr>
            <p:ph type="ctrTitle"/>
          </p:nvPr>
        </p:nvSpPr>
        <p:spPr>
          <a:xfrm rot="20478317">
            <a:off x="-505133" y="-73483"/>
            <a:ext cx="3794449" cy="1154306"/>
          </a:xfrm>
        </p:spPr>
        <p:txBody>
          <a:bodyPr>
            <a:normAutofit/>
          </a:bodyPr>
          <a:lstStyle/>
          <a:p>
            <a:r>
              <a:rPr lang="en-US" sz="4400" dirty="0">
                <a:solidFill>
                  <a:schemeClr val="accent2">
                    <a:lumMod val="60000"/>
                    <a:lumOff val="40000"/>
                  </a:schemeClr>
                </a:solidFill>
                <a:effectLst>
                  <a:outerShdw blurRad="38100" dist="38100" dir="2700000" algn="tl">
                    <a:srgbClr val="000000">
                      <a:alpha val="43137"/>
                    </a:srgbClr>
                  </a:outerShdw>
                </a:effectLst>
                <a:latin typeface="Impact" panose="020B0806030902050204" pitchFamily="34" charset="0"/>
              </a:rPr>
              <a:t>Absalom’s</a:t>
            </a:r>
            <a:endParaRPr lang="en-US" sz="4400" b="1" dirty="0">
              <a:solidFill>
                <a:schemeClr val="accent2">
                  <a:lumMod val="60000"/>
                  <a:lumOff val="40000"/>
                </a:schemeClr>
              </a:solidFill>
              <a:effectLst>
                <a:outerShdw blurRad="38100" dist="38100" dir="2700000" algn="tl">
                  <a:srgbClr val="000000">
                    <a:alpha val="43137"/>
                  </a:srgbClr>
                </a:outerShdw>
              </a:effectLst>
              <a:latin typeface="Impact" panose="020B0806030902050204" pitchFamily="34" charset="0"/>
            </a:endParaRPr>
          </a:p>
        </p:txBody>
      </p:sp>
      <p:sp>
        <p:nvSpPr>
          <p:cNvPr id="4" name="TextBox 3">
            <a:extLst>
              <a:ext uri="{FF2B5EF4-FFF2-40B4-BE49-F238E27FC236}">
                <a16:creationId xmlns:a16="http://schemas.microsoft.com/office/drawing/2014/main" id="{FCFA825F-3BFF-40CE-8592-C35634CAE07D}"/>
              </a:ext>
            </a:extLst>
          </p:cNvPr>
          <p:cNvSpPr txBox="1"/>
          <p:nvPr/>
        </p:nvSpPr>
        <p:spPr>
          <a:xfrm>
            <a:off x="740229" y="2565681"/>
            <a:ext cx="10711542"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Psalm 3 – God’s Help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2 Samuel 18:5 14-17; 18:33; 19:22-23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alibri" panose="020F0502020204030204"/>
              </a:rPr>
              <a:t>1 Corinthians 13:4-7</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146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D68D1B-CBFA-44C5-A9AB-0EB579043617}"/>
              </a:ext>
            </a:extLst>
          </p:cNvPr>
          <p:cNvSpPr>
            <a:spLocks noGrp="1"/>
          </p:cNvSpPr>
          <p:nvPr>
            <p:ph type="subTitle" idx="1"/>
          </p:nvPr>
        </p:nvSpPr>
        <p:spPr>
          <a:xfrm>
            <a:off x="1281065" y="675121"/>
            <a:ext cx="7855038" cy="1384995"/>
          </a:xfrm>
        </p:spPr>
        <p:txBody>
          <a:bodyPr>
            <a:noAutofit/>
          </a:bodyPr>
          <a:lstStyle/>
          <a:p>
            <a:pPr algn="l"/>
            <a:r>
              <a:rPr lang="en-US" sz="8800" b="1" dirty="0">
                <a:ln w="6350">
                  <a:solidFill>
                    <a:schemeClr val="tx1"/>
                  </a:solidFill>
                </a:ln>
                <a:solidFill>
                  <a:schemeClr val="bg1"/>
                </a:solidFill>
                <a:latin typeface="Chiller" panose="04020404031007020602" pitchFamily="82" charset="0"/>
              </a:rPr>
              <a:t>Treachery</a:t>
            </a:r>
          </a:p>
        </p:txBody>
      </p:sp>
      <p:sp>
        <p:nvSpPr>
          <p:cNvPr id="2" name="Title 1">
            <a:extLst>
              <a:ext uri="{FF2B5EF4-FFF2-40B4-BE49-F238E27FC236}">
                <a16:creationId xmlns:a16="http://schemas.microsoft.com/office/drawing/2014/main" id="{97030D1F-BBFD-47D6-8F90-C2C2D63BC086}"/>
              </a:ext>
            </a:extLst>
          </p:cNvPr>
          <p:cNvSpPr>
            <a:spLocks noGrp="1"/>
          </p:cNvSpPr>
          <p:nvPr>
            <p:ph type="ctrTitle"/>
          </p:nvPr>
        </p:nvSpPr>
        <p:spPr>
          <a:xfrm rot="20478317">
            <a:off x="-505133" y="-73483"/>
            <a:ext cx="3794449" cy="1154306"/>
          </a:xfrm>
        </p:spPr>
        <p:txBody>
          <a:bodyPr>
            <a:normAutofit/>
          </a:bodyPr>
          <a:lstStyle/>
          <a:p>
            <a:r>
              <a:rPr lang="en-US" sz="4400" dirty="0">
                <a:solidFill>
                  <a:schemeClr val="accent2">
                    <a:lumMod val="60000"/>
                    <a:lumOff val="40000"/>
                  </a:schemeClr>
                </a:solidFill>
                <a:effectLst>
                  <a:outerShdw blurRad="38100" dist="38100" dir="2700000" algn="tl">
                    <a:srgbClr val="000000">
                      <a:alpha val="43137"/>
                    </a:srgbClr>
                  </a:outerShdw>
                </a:effectLst>
                <a:latin typeface="Impact" panose="020B0806030902050204" pitchFamily="34" charset="0"/>
              </a:rPr>
              <a:t>Absalom’s</a:t>
            </a:r>
            <a:endParaRPr lang="en-US" sz="4400" b="1" dirty="0">
              <a:solidFill>
                <a:schemeClr val="accent2">
                  <a:lumMod val="60000"/>
                  <a:lumOff val="40000"/>
                </a:schemeClr>
              </a:solidFill>
              <a:effectLst>
                <a:outerShdw blurRad="38100" dist="38100" dir="2700000" algn="tl">
                  <a:srgbClr val="000000">
                    <a:alpha val="43137"/>
                  </a:srgbClr>
                </a:outerShdw>
              </a:effectLst>
              <a:latin typeface="Impact" panose="020B0806030902050204" pitchFamily="34" charset="0"/>
            </a:endParaRPr>
          </a:p>
        </p:txBody>
      </p:sp>
      <p:sp>
        <p:nvSpPr>
          <p:cNvPr id="4" name="TextBox 3">
            <a:extLst>
              <a:ext uri="{FF2B5EF4-FFF2-40B4-BE49-F238E27FC236}">
                <a16:creationId xmlns:a16="http://schemas.microsoft.com/office/drawing/2014/main" id="{FCFA825F-3BFF-40CE-8592-C35634CAE07D}"/>
              </a:ext>
            </a:extLst>
          </p:cNvPr>
          <p:cNvSpPr txBox="1"/>
          <p:nvPr/>
        </p:nvSpPr>
        <p:spPr>
          <a:xfrm>
            <a:off x="250371" y="2280809"/>
            <a:ext cx="11691257"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Conclusion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Vanity &amp; Selfishness Destroy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2 Samuel 18:5 14-17; 18:33; 19:22-23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alibri" panose="020F0502020204030204"/>
              </a:rPr>
              <a:t>Ecclesiastes 4:7-8; John 6:27</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28694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2980</Words>
  <Application>Microsoft Office PowerPoint</Application>
  <PresentationFormat>Widescreen</PresentationFormat>
  <Paragraphs>103</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Chiller</vt:lpstr>
      <vt:lpstr>Arial</vt:lpstr>
      <vt:lpstr>Impact</vt:lpstr>
      <vt:lpstr>Calibri</vt:lpstr>
      <vt:lpstr>Calibri Light</vt:lpstr>
      <vt:lpstr>Office Theme</vt:lpstr>
      <vt:lpstr>Absalom’s</vt:lpstr>
      <vt:lpstr>Absalom’s</vt:lpstr>
      <vt:lpstr>Absalom’s</vt:lpstr>
      <vt:lpstr>Absalom’s</vt:lpstr>
      <vt:lpstr>Absalom’s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Absalom’s Treachery</dc:title>
  <dc:creator>Stan Cox</dc:creator>
  <cp:lastModifiedBy>Stan Cox</cp:lastModifiedBy>
  <cp:revision>16</cp:revision>
  <dcterms:created xsi:type="dcterms:W3CDTF">2020-01-16T19:43:22Z</dcterms:created>
  <dcterms:modified xsi:type="dcterms:W3CDTF">2020-03-04T04:30:03Z</dcterms:modified>
</cp:coreProperties>
</file>