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7D7AF-FE63-4876-820D-5C0E290CA707}" v="105" dt="2020-05-02T22:24:27.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5409" autoAdjust="0"/>
  </p:normalViewPr>
  <p:slideViewPr>
    <p:cSldViewPr snapToGrid="0">
      <p:cViewPr varScale="1">
        <p:scale>
          <a:sx n="35" d="100"/>
          <a:sy n="35" d="100"/>
        </p:scale>
        <p:origin x="2438" y="24"/>
      </p:cViewPr>
      <p:guideLst/>
    </p:cSldViewPr>
  </p:slideViewPr>
  <p:notesTextViewPr>
    <p:cViewPr>
      <p:scale>
        <a:sx n="1" d="1"/>
        <a:sy n="1" d="1"/>
      </p:scale>
      <p:origin x="0" y="-6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2F7D7AF-FE63-4876-820D-5C0E290CA707}"/>
    <pc:docChg chg="custSel addSld modSld">
      <pc:chgData name="Stan Cox" userId="9376f276357bfffd" providerId="LiveId" clId="{22F7D7AF-FE63-4876-820D-5C0E290CA707}" dt="2020-05-03T02:21:16.168" v="465" actId="6549"/>
      <pc:docMkLst>
        <pc:docMk/>
      </pc:docMkLst>
      <pc:sldChg chg="addSp delSp modNotesTx">
        <pc:chgData name="Stan Cox" userId="9376f276357bfffd" providerId="LiveId" clId="{22F7D7AF-FE63-4876-820D-5C0E290CA707}" dt="2020-05-03T02:21:16.168" v="465" actId="6549"/>
        <pc:sldMkLst>
          <pc:docMk/>
          <pc:sldMk cId="1714405707" sldId="256"/>
        </pc:sldMkLst>
        <pc:spChg chg="add del">
          <ac:chgData name="Stan Cox" userId="9376f276357bfffd" providerId="LiveId" clId="{22F7D7AF-FE63-4876-820D-5C0E290CA707}" dt="2020-05-02T21:48:31.448" v="460"/>
          <ac:spMkLst>
            <pc:docMk/>
            <pc:sldMk cId="1714405707" sldId="256"/>
            <ac:spMk id="5" creationId="{DE751DBA-B615-43F6-85C1-743961EF23E7}"/>
          </ac:spMkLst>
        </pc:spChg>
      </pc:sldChg>
      <pc:sldChg chg="modSp mod modAnim modNotesTx">
        <pc:chgData name="Stan Cox" userId="9376f276357bfffd" providerId="LiveId" clId="{22F7D7AF-FE63-4876-820D-5C0E290CA707}" dt="2020-05-02T21:29:50.118" v="458" actId="207"/>
        <pc:sldMkLst>
          <pc:docMk/>
          <pc:sldMk cId="2416995427" sldId="260"/>
        </pc:sldMkLst>
        <pc:spChg chg="mod">
          <ac:chgData name="Stan Cox" userId="9376f276357bfffd" providerId="LiveId" clId="{22F7D7AF-FE63-4876-820D-5C0E290CA707}" dt="2020-05-02T21:29:50.118" v="458" actId="207"/>
          <ac:spMkLst>
            <pc:docMk/>
            <pc:sldMk cId="2416995427" sldId="260"/>
            <ac:spMk id="3" creationId="{EE6C30A7-6409-447A-AB87-F47A9B6D4242}"/>
          </ac:spMkLst>
        </pc:spChg>
      </pc:sldChg>
      <pc:sldChg chg="new setBg">
        <pc:chgData name="Stan Cox" userId="9376f276357bfffd" providerId="LiveId" clId="{22F7D7AF-FE63-4876-820D-5C0E290CA707}" dt="2020-05-02T22:24:27.432" v="463"/>
        <pc:sldMkLst>
          <pc:docMk/>
          <pc:sldMk cId="3195480841"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91B9-6195-48D3-B565-C621CB6170A7}" type="datetimeFigureOut">
              <a:rPr lang="en-US" smtClean="0"/>
              <a:t>5/2/2020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3921B-91E3-49BC-8F8E-6712B710AD3D}" type="slidenum">
              <a:rPr lang="en-US" smtClean="0"/>
              <a:t>‹#›</a:t>
            </a:fld>
            <a:endParaRPr lang="en-US"/>
          </a:p>
        </p:txBody>
      </p:sp>
    </p:spTree>
    <p:extLst>
      <p:ext uri="{BB962C8B-B14F-4D97-AF65-F5344CB8AC3E}">
        <p14:creationId xmlns:p14="http://schemas.microsoft.com/office/powerpoint/2010/main" val="18001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baseline="0" dirty="0"/>
              <a:t>Introduction:  The Sin</a:t>
            </a:r>
          </a:p>
          <a:p>
            <a:pPr marL="628650" lvl="1" indent="-171450">
              <a:buFont typeface="Arial" panose="020B0604020202020204" pitchFamily="34" charset="0"/>
              <a:buChar char="•"/>
            </a:pPr>
            <a:r>
              <a:rPr lang="en-US" b="1" dirty="0"/>
              <a:t>1 Chronicles 21 records a sin committed by David that serves as an object lesson for us today</a:t>
            </a:r>
          </a:p>
          <a:p>
            <a:pPr marL="0" lvl="0" indent="0">
              <a:buFont typeface="Arial" panose="020B0604020202020204" pitchFamily="34" charset="0"/>
              <a:buNone/>
            </a:pPr>
            <a:r>
              <a:rPr lang="en-US" b="1" dirty="0"/>
              <a:t>(1 Chronicles 1:21:1-7), </a:t>
            </a:r>
            <a:r>
              <a:rPr lang="en-US" i="1" dirty="0"/>
              <a:t>“Now Satan stood up against Israel, and moved David to number Israel.</a:t>
            </a:r>
            <a:r>
              <a:rPr lang="en-US" i="1" baseline="30000" dirty="0"/>
              <a:t> 2</a:t>
            </a:r>
            <a:r>
              <a:rPr lang="en-US" i="1" dirty="0"/>
              <a:t> So David said to Joab and to the leaders of the people, “Go, number Israel from Beersheba to Dan, and bring the number of them to me that I may know </a:t>
            </a:r>
            <a:r>
              <a:rPr lang="en-US" i="1"/>
              <a:t>it.” </a:t>
            </a:r>
            <a:r>
              <a:rPr lang="en-US" i="1" baseline="30000"/>
              <a:t>3</a:t>
            </a:r>
            <a:r>
              <a:rPr lang="en-US" i="1"/>
              <a:t> </a:t>
            </a:r>
            <a:r>
              <a:rPr lang="en-US" i="1" dirty="0"/>
              <a:t>And Joab answered, “May the Lord make His people a hundred times more than they are. But, my lord the king, are they not all my lord's servants? Why then does my lord require this thing? Why should he be a cause of guilt in Israel?” </a:t>
            </a:r>
            <a:r>
              <a:rPr lang="en-US" i="1" baseline="30000" dirty="0"/>
              <a:t>4</a:t>
            </a:r>
            <a:r>
              <a:rPr lang="en-US" i="1" dirty="0"/>
              <a:t> Nevertheless the king's word prevailed against Joab. Therefore Joab departed and went throughout all Israel and came to Jerusalem.</a:t>
            </a:r>
            <a:r>
              <a:rPr lang="en-US" i="1" baseline="30000" dirty="0"/>
              <a:t> 5</a:t>
            </a:r>
            <a:r>
              <a:rPr lang="en-US" i="1" dirty="0"/>
              <a:t> Then Joab gave the sum of the number of the people to David. All Israel had one million one hundred thousand men who drew the sword, and Judah had four hundred and seventy thousand men who drew the sword.</a:t>
            </a:r>
            <a:r>
              <a:rPr lang="en-US" i="1" baseline="30000" dirty="0"/>
              <a:t> 6</a:t>
            </a:r>
            <a:r>
              <a:rPr lang="en-US" i="1" dirty="0"/>
              <a:t> But he did not count Levi and Benjamin among them, for the king's word was abominable to Joab. </a:t>
            </a:r>
            <a:r>
              <a:rPr lang="en-US" i="1" baseline="30000" dirty="0"/>
              <a:t>7</a:t>
            </a:r>
            <a:r>
              <a:rPr lang="en-US" i="1" dirty="0"/>
              <a:t> And God was displeased with this thing; therefore He struck Israel.”</a:t>
            </a:r>
          </a:p>
          <a:p>
            <a:pPr marL="628650" lvl="1" indent="-171450">
              <a:buFont typeface="Arial" panose="020B0604020202020204" pitchFamily="34" charset="0"/>
              <a:buChar char="•"/>
            </a:pPr>
            <a:r>
              <a:rPr lang="en-US" dirty="0"/>
              <a:t>First, need to explain the first verse</a:t>
            </a:r>
            <a:r>
              <a:rPr lang="en-US" i="1" dirty="0"/>
              <a:t>.  “Satan stood up against Israel, and moved David to number Israel.”</a:t>
            </a:r>
          </a:p>
          <a:p>
            <a:pPr marL="628650" lvl="1" indent="-171450">
              <a:buFont typeface="Arial" panose="020B0604020202020204" pitchFamily="34" charset="0"/>
              <a:buChar char="•"/>
            </a:pPr>
            <a:r>
              <a:rPr lang="en-US" dirty="0"/>
              <a:t>There is a companion reading from 2 Samuel</a:t>
            </a:r>
          </a:p>
          <a:p>
            <a:pPr marL="0" lvl="0" indent="0">
              <a:buFont typeface="Arial" panose="020B0604020202020204" pitchFamily="34" charset="0"/>
              <a:buNone/>
            </a:pPr>
            <a:r>
              <a:rPr lang="en-US" b="1" dirty="0"/>
              <a:t>(2 Samuel 24:1), </a:t>
            </a:r>
            <a:r>
              <a:rPr lang="en-US" i="1" dirty="0"/>
              <a:t>“Again the anger of the Lord was aroused against Israel, and He moved David against them to say, “Go, number Israel and Judah.”</a:t>
            </a:r>
          </a:p>
          <a:p>
            <a:pPr marL="628650" lvl="1" indent="-171450">
              <a:buFont typeface="Arial" panose="020B0604020202020204" pitchFamily="34" charset="0"/>
              <a:buChar char="•"/>
            </a:pPr>
            <a:r>
              <a:rPr lang="en-US" b="1" i="0" dirty="0"/>
              <a:t>How to correlate the two statements:</a:t>
            </a:r>
          </a:p>
          <a:p>
            <a:pPr marL="1085850" lvl="2" indent="-171450">
              <a:buFont typeface="Arial" panose="020B0604020202020204" pitchFamily="34" charset="0"/>
              <a:buChar char="•"/>
            </a:pPr>
            <a:r>
              <a:rPr lang="en-US" i="0" dirty="0"/>
              <a:t>1 Chronicles states that Satan “stood up against Israel”, and moved David</a:t>
            </a:r>
          </a:p>
          <a:p>
            <a:pPr marL="1085850" lvl="2" indent="-171450">
              <a:buFont typeface="Arial" panose="020B0604020202020204" pitchFamily="34" charset="0"/>
              <a:buChar char="•"/>
            </a:pPr>
            <a:r>
              <a:rPr lang="en-US" i="0" dirty="0"/>
              <a:t>2 Samuel states that God was angry with Israel, and moved David against them</a:t>
            </a:r>
            <a:r>
              <a:rPr lang="en-US" i="1" dirty="0"/>
              <a:t>.</a:t>
            </a:r>
          </a:p>
          <a:p>
            <a:pPr marL="628650" lvl="1" indent="-171450">
              <a:buFont typeface="Arial" panose="020B0604020202020204" pitchFamily="34" charset="0"/>
              <a:buChar char="•"/>
            </a:pPr>
            <a:r>
              <a:rPr lang="en-US" i="0" dirty="0"/>
              <a:t>First, Israel was guilty of sin.  This is important, because the punishment related in 1 Chronicles, because of David’s sin, was against Israel as well!</a:t>
            </a:r>
          </a:p>
          <a:p>
            <a:pPr marL="628650" lvl="1" indent="-171450">
              <a:buFont typeface="Arial" panose="020B0604020202020204" pitchFamily="34" charset="0"/>
              <a:buChar char="•"/>
            </a:pPr>
            <a:r>
              <a:rPr lang="en-US" i="0" dirty="0"/>
              <a:t>Second, though Satan is the tempter, there are times he is allowed opportunities by God Himself.</a:t>
            </a:r>
          </a:p>
          <a:p>
            <a:pPr marL="1085850" lvl="2" indent="-171450">
              <a:buFont typeface="Arial" panose="020B0604020202020204" pitchFamily="34" charset="0"/>
              <a:buChar char="•"/>
            </a:pPr>
            <a:r>
              <a:rPr lang="en-US" i="0" dirty="0"/>
              <a:t>Job records an example of this</a:t>
            </a:r>
          </a:p>
          <a:p>
            <a:pPr marL="0" lvl="0" indent="0">
              <a:buFont typeface="Arial" panose="020B0604020202020204" pitchFamily="34" charset="0"/>
              <a:buNone/>
            </a:pPr>
            <a:r>
              <a:rPr lang="en-US" b="1" i="0" dirty="0"/>
              <a:t>(Job 1:12), </a:t>
            </a:r>
            <a:r>
              <a:rPr lang="en-US" i="1" dirty="0"/>
              <a:t>“And the Lord said to Satan, ‘Behold, all that he has is in your power; only do not lay a hand on his person.’”</a:t>
            </a:r>
          </a:p>
          <a:p>
            <a:pPr marL="1085850" lvl="2" indent="-171450">
              <a:buFont typeface="Arial" panose="020B0604020202020204" pitchFamily="34" charset="0"/>
              <a:buChar char="•"/>
            </a:pPr>
            <a:r>
              <a:rPr lang="en-US" i="0" dirty="0"/>
              <a:t>The temptation of Jesus in the wilderness is another example</a:t>
            </a:r>
          </a:p>
          <a:p>
            <a:pPr marL="0" lvl="0" indent="0">
              <a:buFont typeface="Arial" panose="020B0604020202020204" pitchFamily="34" charset="0"/>
              <a:buNone/>
            </a:pPr>
            <a:r>
              <a:rPr lang="en-US" b="1" i="0" dirty="0"/>
              <a:t>(Matthew 4:1),</a:t>
            </a:r>
            <a:r>
              <a:rPr lang="en-US" i="0" dirty="0"/>
              <a:t> </a:t>
            </a:r>
            <a:r>
              <a:rPr lang="en-US" i="1" dirty="0"/>
              <a:t>“Then Jesus was led up by the Spirit into the wilderness to be tempted by the devil.”</a:t>
            </a:r>
          </a:p>
          <a:p>
            <a:pPr marL="1085850" lvl="2" indent="-171450">
              <a:buFont typeface="Arial" panose="020B0604020202020204" pitchFamily="34" charset="0"/>
              <a:buChar char="•"/>
            </a:pPr>
            <a:r>
              <a:rPr lang="en-US" i="0" dirty="0"/>
              <a:t>It is only in this way that it can be said that </a:t>
            </a:r>
            <a:r>
              <a:rPr lang="en-US" i="1" dirty="0"/>
              <a:t>God “moved David against them.”</a:t>
            </a:r>
          </a:p>
          <a:p>
            <a:pPr marL="0" lvl="0" indent="0">
              <a:buFont typeface="Arial" panose="020B0604020202020204" pitchFamily="34" charset="0"/>
              <a:buNone/>
            </a:pPr>
            <a:r>
              <a:rPr lang="en-US" b="1" i="0" dirty="0"/>
              <a:t>(Job 2:3), </a:t>
            </a:r>
            <a:r>
              <a:rPr lang="en-US" i="1" dirty="0"/>
              <a:t>“Then the Lord said to Satan, “Have you considered My servant Job, that there is none like him on the earth, a blameless and upright man, one who fears God and shuns evil? And still he holds fast to his integrity, although you incited Me against him, to destroy him without cause.”</a:t>
            </a:r>
          </a:p>
          <a:p>
            <a:pPr marL="1085850" lvl="2" indent="-171450">
              <a:buFont typeface="Arial" panose="020B0604020202020204" pitchFamily="34" charset="0"/>
              <a:buChar char="•"/>
            </a:pPr>
            <a:r>
              <a:rPr lang="en-US" i="0" dirty="0"/>
              <a:t>So, the enticement of Satan is what caused David to number the children of Israel in a census.  This was a sin!</a:t>
            </a:r>
          </a:p>
          <a:p>
            <a:pPr marL="628650" lvl="1" indent="-171450">
              <a:buFont typeface="Arial" panose="020B0604020202020204" pitchFamily="34" charset="0"/>
              <a:buChar char="•"/>
            </a:pPr>
            <a:r>
              <a:rPr lang="en-US" b="1" i="0" dirty="0"/>
              <a:t>Why was it a sin?</a:t>
            </a:r>
          </a:p>
          <a:p>
            <a:pPr marL="1085850" lvl="2" indent="-171450">
              <a:buFont typeface="Arial" panose="020B0604020202020204" pitchFamily="34" charset="0"/>
              <a:buChar char="•"/>
            </a:pPr>
            <a:r>
              <a:rPr lang="en-US" i="0" dirty="0"/>
              <a:t>Perhaps because God has not authorized it.  David was acting presumptuously.  In contrast, when Moses numbered Israel it was at God’s direction</a:t>
            </a:r>
          </a:p>
          <a:p>
            <a:pPr marL="0" lvl="0" indent="0">
              <a:buFont typeface="Arial" panose="020B0604020202020204" pitchFamily="34" charset="0"/>
              <a:buNone/>
            </a:pPr>
            <a:r>
              <a:rPr lang="en-US" b="1" i="0" dirty="0"/>
              <a:t>(Numbers 1:1-2), </a:t>
            </a:r>
            <a:r>
              <a:rPr lang="en-US" i="1" dirty="0"/>
              <a:t>“Now the Lord spoke to Moses in the Wilderness of Sinai…  saying:</a:t>
            </a:r>
            <a:r>
              <a:rPr lang="en-US" i="1" baseline="30000" dirty="0"/>
              <a:t> 2</a:t>
            </a:r>
            <a:r>
              <a:rPr lang="en-US" i="1" dirty="0"/>
              <a:t> “Take a census of all the congregation of the children of Israel…”</a:t>
            </a:r>
          </a:p>
          <a:p>
            <a:pPr marL="1085850" lvl="2" indent="-171450">
              <a:buFont typeface="Arial" panose="020B0604020202020204" pitchFamily="34" charset="0"/>
              <a:buChar char="•"/>
            </a:pPr>
            <a:r>
              <a:rPr lang="en-US" i="0" dirty="0"/>
              <a:t>Perhaps it was a sign of David’s pride and arrogance, seeking the number as an indication of his own might!</a:t>
            </a:r>
          </a:p>
          <a:p>
            <a:pPr marL="1085850" lvl="2" indent="-171450">
              <a:buFont typeface="Arial" panose="020B0604020202020204" pitchFamily="34" charset="0"/>
              <a:buChar char="•"/>
            </a:pPr>
            <a:r>
              <a:rPr lang="en-US" i="0" dirty="0"/>
              <a:t>Joab certainly understood the sinful nature of the request, </a:t>
            </a:r>
            <a:r>
              <a:rPr lang="en-US" i="1" dirty="0"/>
              <a:t>“for the king’s word was abominable to Joab” </a:t>
            </a:r>
            <a:r>
              <a:rPr lang="en-US" i="0" dirty="0"/>
              <a:t>(6).</a:t>
            </a:r>
          </a:p>
          <a:p>
            <a:pPr marL="1085850" lvl="2" indent="-171450">
              <a:buFont typeface="Arial" panose="020B0604020202020204" pitchFamily="34" charset="0"/>
              <a:buChar char="•"/>
            </a:pPr>
            <a:r>
              <a:rPr lang="en-US" i="0" dirty="0"/>
              <a:t>Interestingly, God has never equated numbers with might.  (Remember Gideon?) 32,000 down to 300</a:t>
            </a:r>
          </a:p>
          <a:p>
            <a:pPr marL="0" lvl="0" indent="0">
              <a:buFont typeface="Arial" panose="020B0604020202020204" pitchFamily="34" charset="0"/>
              <a:buNone/>
            </a:pPr>
            <a:r>
              <a:rPr lang="en-US" b="1" i="0" dirty="0"/>
              <a:t>(Judges 7:2), </a:t>
            </a:r>
            <a:r>
              <a:rPr lang="en-US" i="1" dirty="0"/>
              <a:t>“And the Lord said to Gideon, “The people who are with you are too many for Me to give the Midianites into their hands, lest Israel claim glory for itself against Me, saying, ‘My own hand has saved me.”</a:t>
            </a:r>
          </a:p>
          <a:p>
            <a:pPr marL="1085850" lvl="2" indent="-171450">
              <a:buFont typeface="Arial" panose="020B0604020202020204" pitchFamily="34" charset="0"/>
              <a:buChar char="•"/>
            </a:pPr>
            <a:r>
              <a:rPr lang="en-US" i="0" dirty="0"/>
              <a:t>David knew this as a young man (His words to Goliath indicates this). </a:t>
            </a:r>
            <a:r>
              <a:rPr lang="en-US" b="1" i="0" dirty="0"/>
              <a:t>Maybe he had forgotten this truth.</a:t>
            </a:r>
          </a:p>
          <a:p>
            <a:pPr marL="0" lvl="0" indent="0">
              <a:buFont typeface="Arial" panose="020B0604020202020204" pitchFamily="34" charset="0"/>
              <a:buNone/>
            </a:pPr>
            <a:r>
              <a:rPr lang="en-US" b="1" i="0" dirty="0"/>
              <a:t>(1 Samuel 17:47), </a:t>
            </a:r>
            <a:r>
              <a:rPr lang="en-US" i="1" dirty="0"/>
              <a:t>“Then all this assembly shall know that the Lord does not save with sword and spear; for the battle is the Lord's, and He will give you into our hands.”</a:t>
            </a:r>
          </a:p>
        </p:txBody>
      </p:sp>
      <p:sp>
        <p:nvSpPr>
          <p:cNvPr id="4" name="Slide Number Placeholder 3"/>
          <p:cNvSpPr>
            <a:spLocks noGrp="1"/>
          </p:cNvSpPr>
          <p:nvPr>
            <p:ph type="sldNum" sz="quarter" idx="5"/>
          </p:nvPr>
        </p:nvSpPr>
        <p:spPr/>
        <p:txBody>
          <a:bodyPr/>
          <a:lstStyle/>
          <a:p>
            <a:fld id="{FE73921B-91E3-49BC-8F8E-6712B710AD3D}" type="slidenum">
              <a:rPr lang="en-US" smtClean="0"/>
              <a:t>2</a:t>
            </a:fld>
            <a:endParaRPr lang="en-US"/>
          </a:p>
        </p:txBody>
      </p:sp>
    </p:spTree>
    <p:extLst>
      <p:ext uri="{BB962C8B-B14F-4D97-AF65-F5344CB8AC3E}">
        <p14:creationId xmlns:p14="http://schemas.microsoft.com/office/powerpoint/2010/main" val="3355555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baseline="0" dirty="0"/>
              <a:t>Discussion:</a:t>
            </a:r>
          </a:p>
          <a:p>
            <a:r>
              <a:rPr lang="en-US" b="1" dirty="0"/>
              <a:t>God’s Punishment (There are consequences to sin!)</a:t>
            </a:r>
          </a:p>
          <a:p>
            <a:r>
              <a:rPr lang="en-US" b="1" dirty="0"/>
              <a:t>(1 Chronicles 21:8-14), </a:t>
            </a:r>
            <a:r>
              <a:rPr lang="en-US" i="1" dirty="0"/>
              <a:t>“So David said to God, “I have sinned greatly, because I have done this thing; but now, I pray, take away the iniquity of Your servant, for I have done very foolishly.” </a:t>
            </a:r>
            <a:r>
              <a:rPr lang="en-US" i="1" baseline="30000" dirty="0"/>
              <a:t>9</a:t>
            </a:r>
            <a:r>
              <a:rPr lang="en-US" i="1" dirty="0"/>
              <a:t> Then the Lord spoke to Gad, David's seer, saying,</a:t>
            </a:r>
            <a:r>
              <a:rPr lang="en-US" i="1" baseline="30000" dirty="0"/>
              <a:t> 10</a:t>
            </a:r>
            <a:r>
              <a:rPr lang="en-US" i="1" dirty="0"/>
              <a:t> “Go and tell David, saying, ‘Thus says the Lord: “I offer you three things; choose one of them for yourself, that I may do it to you.” ’ ” </a:t>
            </a:r>
            <a:r>
              <a:rPr lang="en-US" i="1" baseline="30000" dirty="0"/>
              <a:t>11</a:t>
            </a:r>
            <a:r>
              <a:rPr lang="en-US" i="1" dirty="0"/>
              <a:t> So Gad came to David and said to him, “Thus says the Lord: ‘Choose for yourself,</a:t>
            </a:r>
            <a:r>
              <a:rPr lang="en-US" i="1" baseline="30000" dirty="0"/>
              <a:t> 12</a:t>
            </a:r>
            <a:r>
              <a:rPr lang="en-US" i="1" dirty="0"/>
              <a:t> either three years of famine, or three months to be defeated by your foes with the sword of your enemies overtaking you, or else for three days the sword of the Lord—the plague in the land, with the angel of the Lord destroying throughout all the territory of Israel.’ Now consider what answer I should take back to Him who sent me.” </a:t>
            </a:r>
            <a:r>
              <a:rPr lang="en-US" i="1" baseline="30000" dirty="0"/>
              <a:t>13</a:t>
            </a:r>
            <a:r>
              <a:rPr lang="en-US" i="1" dirty="0"/>
              <a:t> And David said to Gad, “I am in great distress. Please let me fall into the hand of the Lord, for His mercies are very great; but do not let me fall into the hand of man.” </a:t>
            </a:r>
            <a:r>
              <a:rPr lang="en-US" i="1" baseline="30000" dirty="0"/>
              <a:t>14</a:t>
            </a:r>
            <a:r>
              <a:rPr lang="en-US" i="1" dirty="0"/>
              <a:t> So the Lord sent a plague upon Israel, and seventy thousand men of Israel fell.”</a:t>
            </a:r>
          </a:p>
          <a:p>
            <a:pPr marL="628650" lvl="1" indent="-171450">
              <a:buFont typeface="Arial" panose="020B0604020202020204" pitchFamily="34" charset="0"/>
              <a:buChar char="•"/>
            </a:pPr>
            <a:r>
              <a:rPr lang="en-US" b="1" i="0" dirty="0"/>
              <a:t>The three choices God gave David as punishment for his sin were all designed to reduce the population.  This may be an indication that David’s pride motivated the census</a:t>
            </a:r>
          </a:p>
          <a:p>
            <a:pPr marL="1085850" lvl="2" indent="-171450">
              <a:buFont typeface="Arial" panose="020B0604020202020204" pitchFamily="34" charset="0"/>
              <a:buChar char="•"/>
            </a:pPr>
            <a:r>
              <a:rPr lang="en-US" i="0" dirty="0"/>
              <a:t>Three years of famine would have caused deaths by starvation</a:t>
            </a:r>
          </a:p>
          <a:p>
            <a:pPr marL="1085850" lvl="2" indent="-171450">
              <a:buFont typeface="Arial" panose="020B0604020202020204" pitchFamily="34" charset="0"/>
              <a:buChar char="•"/>
            </a:pPr>
            <a:r>
              <a:rPr lang="en-US" i="0" dirty="0"/>
              <a:t>Three months of warfare leading to defeat would have cost many lives</a:t>
            </a:r>
          </a:p>
          <a:p>
            <a:pPr marL="1085850" lvl="2" indent="-171450">
              <a:buFont typeface="Arial" panose="020B0604020202020204" pitchFamily="34" charset="0"/>
              <a:buChar char="•"/>
            </a:pPr>
            <a:r>
              <a:rPr lang="en-US" i="0" dirty="0"/>
              <a:t>Three days of plagues at the hand of the angel of the Lord led to the death of 70,000 men of Israel</a:t>
            </a:r>
          </a:p>
          <a:p>
            <a:pPr marL="0" lvl="0" indent="0">
              <a:buFont typeface="Arial" panose="020B0604020202020204" pitchFamily="34" charset="0"/>
              <a:buNone/>
            </a:pPr>
            <a:r>
              <a:rPr lang="en-US" b="1" i="0" dirty="0"/>
              <a:t>(Proverbs 16:5), </a:t>
            </a:r>
            <a:r>
              <a:rPr lang="en-US" i="1" dirty="0"/>
              <a:t>“Everyone proud in heart is an abomination to the Lord; though they join forces, none will go unpunished.”</a:t>
            </a:r>
          </a:p>
          <a:p>
            <a:pPr marL="0" lvl="0" indent="0">
              <a:buFont typeface="Arial" panose="020B0604020202020204" pitchFamily="34" charset="0"/>
              <a:buNone/>
            </a:pPr>
            <a:r>
              <a:rPr lang="en-US" b="1" i="0" dirty="0"/>
              <a:t>(Proverbs 16:18), </a:t>
            </a:r>
            <a:r>
              <a:rPr lang="en-US" i="1" dirty="0"/>
              <a:t>“Pride goes before destruction, and a haughty spirit before a fall.”</a:t>
            </a:r>
          </a:p>
          <a:p>
            <a:pPr marL="628650" lvl="1" indent="-171450">
              <a:buFont typeface="Arial" panose="020B0604020202020204" pitchFamily="34" charset="0"/>
              <a:buChar char="•"/>
            </a:pPr>
            <a:r>
              <a:rPr lang="en-US" b="1" i="0" dirty="0"/>
              <a:t>[CLICK] Sins often have far reaching consequences.  Sometimes even the innocent suffer loss because of the sins of others.</a:t>
            </a:r>
          </a:p>
          <a:p>
            <a:pPr marL="1085850" lvl="2" indent="-171450">
              <a:buFont typeface="Arial" panose="020B0604020202020204" pitchFamily="34" charset="0"/>
              <a:buChar char="•"/>
            </a:pPr>
            <a:r>
              <a:rPr lang="en-US" dirty="0"/>
              <a:t>All of Israel was defeated by the small city of Ai because of </a:t>
            </a:r>
            <a:r>
              <a:rPr lang="en-US" dirty="0" err="1"/>
              <a:t>Achan’s</a:t>
            </a:r>
            <a:r>
              <a:rPr lang="en-US" dirty="0"/>
              <a:t> sin (Joshua 7)</a:t>
            </a:r>
          </a:p>
          <a:p>
            <a:pPr marL="1085850" lvl="2" indent="-171450">
              <a:buFont typeface="Arial" panose="020B0604020202020204" pitchFamily="34" charset="0"/>
              <a:buChar char="•"/>
            </a:pPr>
            <a:r>
              <a:rPr lang="en-US" dirty="0"/>
              <a:t>Even the righteous can suffer when God brings judgment upon a people</a:t>
            </a:r>
          </a:p>
          <a:p>
            <a:pPr marL="1085850" lvl="2" indent="-171450">
              <a:buFont typeface="Arial" panose="020B0604020202020204" pitchFamily="34" charset="0"/>
              <a:buChar char="•"/>
            </a:pPr>
            <a:r>
              <a:rPr lang="en-US" dirty="0"/>
              <a:t>Suffering of the innocent is a common consequence of sin (drunk driving, drug use, alcoholism, spousal abuse, murder, lying, etc., etc., etc.)</a:t>
            </a:r>
          </a:p>
          <a:p>
            <a:pPr marL="628650" lvl="1" indent="-171450">
              <a:buFont typeface="Arial" panose="020B0604020202020204" pitchFamily="34" charset="0"/>
              <a:buChar char="•"/>
            </a:pPr>
            <a:r>
              <a:rPr lang="en-US" b="1" dirty="0"/>
              <a:t>[CLICK] Is there a lesson we can learn from the parallels to today?</a:t>
            </a:r>
          </a:p>
          <a:p>
            <a:pPr marL="1085850" lvl="2" indent="-171450">
              <a:buFont typeface="Arial" panose="020B0604020202020204" pitchFamily="34" charset="0"/>
              <a:buChar char="•"/>
            </a:pPr>
            <a:r>
              <a:rPr lang="en-US" b="0" dirty="0"/>
              <a:t>The plague that Israel suffered was because of sin (the people, and the leader of the people).</a:t>
            </a:r>
          </a:p>
          <a:p>
            <a:pPr marL="1543050" lvl="3" indent="-171450">
              <a:buFont typeface="Arial" panose="020B0604020202020204" pitchFamily="34" charset="0"/>
              <a:buChar char="•"/>
            </a:pPr>
            <a:r>
              <a:rPr lang="en-US" b="0" dirty="0"/>
              <a:t>We are suffering a plague today</a:t>
            </a:r>
          </a:p>
          <a:p>
            <a:pPr marL="1085850" lvl="2" indent="-171450">
              <a:buFont typeface="Arial" panose="020B0604020202020204" pitchFamily="34" charset="0"/>
              <a:buChar char="•"/>
            </a:pPr>
            <a:r>
              <a:rPr lang="en-US" b="0" dirty="0"/>
              <a:t>A census was held, which resulted in the death of 70,000 by plague.</a:t>
            </a:r>
          </a:p>
          <a:p>
            <a:pPr marL="1543050" lvl="3" indent="-171450">
              <a:buFont typeface="Arial" panose="020B0604020202020204" pitchFamily="34" charset="0"/>
              <a:buChar char="•"/>
            </a:pPr>
            <a:r>
              <a:rPr lang="en-US" b="0" dirty="0"/>
              <a:t>A census is being held today.  As of yesterday, almost 70,000 people (66,426) NOT A REAL PARALLEL</a:t>
            </a:r>
          </a:p>
          <a:p>
            <a:pPr marL="1085850" lvl="2" indent="-171450">
              <a:buFont typeface="Arial" panose="020B0604020202020204" pitchFamily="34" charset="0"/>
              <a:buChar char="•"/>
            </a:pPr>
            <a:r>
              <a:rPr lang="en-US" b="0" dirty="0"/>
              <a:t>The response of David to the plague was repentance</a:t>
            </a:r>
          </a:p>
          <a:p>
            <a:pPr marL="1543050" lvl="3" indent="-171450">
              <a:buFont typeface="Arial" panose="020B0604020202020204" pitchFamily="34" charset="0"/>
              <a:buChar char="•"/>
            </a:pPr>
            <a:r>
              <a:rPr lang="en-US" b="0" dirty="0"/>
              <a:t>Will repentance be forthcoming by America?</a:t>
            </a:r>
          </a:p>
          <a:p>
            <a:pPr marL="1085850" lvl="2" indent="-171450">
              <a:buFont typeface="Arial" panose="020B0604020202020204" pitchFamily="34" charset="0"/>
              <a:buChar char="•"/>
            </a:pPr>
            <a:r>
              <a:rPr lang="en-US" b="1" dirty="0"/>
              <a:t>Note: </a:t>
            </a:r>
            <a:r>
              <a:rPr lang="en-US" b="0" dirty="0"/>
              <a:t> It doesn’t matter whether this COVID-19 pandemic is punishment from God, or mere happenstance.  It should cause every person to reflect on their own mortality and dependence upon God.  It should lead our nation to repent of the evident sin!</a:t>
            </a:r>
          </a:p>
          <a:p>
            <a:pPr marL="0" lvl="0" indent="0">
              <a:buFont typeface="Arial" panose="020B0604020202020204" pitchFamily="34" charset="0"/>
              <a:buNone/>
            </a:pPr>
            <a:r>
              <a:rPr lang="en-US" b="1" dirty="0"/>
              <a:t>(Acts 17:26-31), </a:t>
            </a:r>
            <a:r>
              <a:rPr lang="en-US" b="0" i="1" dirty="0"/>
              <a:t>“</a:t>
            </a:r>
            <a:r>
              <a:rPr lang="en-US" i="1" dirty="0"/>
              <a:t>And He has made from one blood every nation of men to dwell on all the face of the earth, </a:t>
            </a:r>
            <a:r>
              <a:rPr lang="en-US" i="1" u="sng" dirty="0"/>
              <a:t>and has determined their </a:t>
            </a:r>
            <a:r>
              <a:rPr lang="en-US" i="1" u="sng" dirty="0" err="1"/>
              <a:t>preappointed</a:t>
            </a:r>
            <a:r>
              <a:rPr lang="en-US" i="1" u="sng" dirty="0"/>
              <a:t> times and the boundaries of their dwellings</a:t>
            </a:r>
            <a:r>
              <a:rPr lang="en-US" i="1" u="none" dirty="0"/>
              <a:t>,</a:t>
            </a:r>
            <a:r>
              <a:rPr lang="en-US" i="1" u="none" baseline="30000" dirty="0"/>
              <a:t> </a:t>
            </a:r>
            <a:r>
              <a:rPr lang="en-US" i="1" baseline="30000" dirty="0"/>
              <a:t>27</a:t>
            </a:r>
            <a:r>
              <a:rPr lang="en-US" i="1" dirty="0"/>
              <a:t> so that they should seek the Lord, in the hope that they </a:t>
            </a:r>
            <a:r>
              <a:rPr lang="en-US" i="1" u="sng" dirty="0"/>
              <a:t>might grope for Him and find Him</a:t>
            </a:r>
            <a:r>
              <a:rPr lang="en-US" i="1" u="none" dirty="0"/>
              <a:t>, </a:t>
            </a:r>
            <a:r>
              <a:rPr lang="en-US" i="1" dirty="0"/>
              <a:t>though He is not far from each one of us;</a:t>
            </a:r>
            <a:r>
              <a:rPr lang="en-US" i="1" baseline="30000" dirty="0"/>
              <a:t> 28</a:t>
            </a:r>
            <a:r>
              <a:rPr lang="en-US" i="1" dirty="0"/>
              <a:t> for in Him we live and move and have our being, as also some of your own poets have said, ‘For we are also His offspring.’</a:t>
            </a:r>
            <a:r>
              <a:rPr lang="en-US" i="1" baseline="30000" dirty="0"/>
              <a:t> 29</a:t>
            </a:r>
            <a:r>
              <a:rPr lang="en-US" i="1" dirty="0"/>
              <a:t> Therefore, since we are the offspring of God, we ought not to think that the Divine Nature is like gold or silver or stone, something shaped by art and man's devising.</a:t>
            </a:r>
            <a:r>
              <a:rPr lang="en-US" i="1" baseline="30000" dirty="0"/>
              <a:t> 30</a:t>
            </a:r>
            <a:r>
              <a:rPr lang="en-US" i="1" dirty="0"/>
              <a:t> </a:t>
            </a:r>
            <a:r>
              <a:rPr lang="en-US" i="1" u="sng" dirty="0"/>
              <a:t>Truly, these times of ignorance God overlooked, but now commands all men everywhere to repent</a:t>
            </a:r>
            <a:r>
              <a:rPr lang="en-US" i="1" dirty="0"/>
              <a:t>,</a:t>
            </a:r>
            <a:r>
              <a:rPr lang="en-US" i="1" baseline="30000" dirty="0"/>
              <a:t> 31</a:t>
            </a:r>
            <a:r>
              <a:rPr lang="en-US" i="1" dirty="0"/>
              <a:t> because He has appointed a day on which He will judge the world in righteousness by the Man whom He has ordained. He has given assurance of this to all by raising Him from the dead.”</a:t>
            </a:r>
            <a:endParaRPr lang="en-US" b="0" i="1" dirty="0"/>
          </a:p>
        </p:txBody>
      </p:sp>
      <p:sp>
        <p:nvSpPr>
          <p:cNvPr id="4" name="Slide Number Placeholder 3"/>
          <p:cNvSpPr>
            <a:spLocks noGrp="1"/>
          </p:cNvSpPr>
          <p:nvPr>
            <p:ph type="sldNum" sz="quarter" idx="5"/>
          </p:nvPr>
        </p:nvSpPr>
        <p:spPr/>
        <p:txBody>
          <a:bodyPr/>
          <a:lstStyle/>
          <a:p>
            <a:fld id="{FE73921B-91E3-49BC-8F8E-6712B710AD3D}" type="slidenum">
              <a:rPr lang="en-US" smtClean="0"/>
              <a:t>3</a:t>
            </a:fld>
            <a:endParaRPr lang="en-US"/>
          </a:p>
        </p:txBody>
      </p:sp>
    </p:spTree>
    <p:extLst>
      <p:ext uri="{BB962C8B-B14F-4D97-AF65-F5344CB8AC3E}">
        <p14:creationId xmlns:p14="http://schemas.microsoft.com/office/powerpoint/2010/main" val="136612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baseline="0" dirty="0"/>
              <a:t>Discussion:</a:t>
            </a:r>
          </a:p>
          <a:p>
            <a:r>
              <a:rPr lang="en-US" b="1" dirty="0"/>
              <a:t>David’s Repentance (The proper response to chastisement)</a:t>
            </a:r>
          </a:p>
          <a:p>
            <a:r>
              <a:rPr lang="en-US" b="1" dirty="0"/>
              <a:t>(1 Chronicles 21:17-26), </a:t>
            </a:r>
            <a:r>
              <a:rPr lang="en-US" i="1" dirty="0"/>
              <a:t>“And David said to God, “Was it not I who commanded the people to be numbered? I am the one who has sinned and done evil indeed; but these sheep, what have they done? Let Your hand, I pray, O Lord my God, be against me and my father's house, but not against Your people that they should be plagued.” </a:t>
            </a:r>
            <a:r>
              <a:rPr lang="en-US" i="1" baseline="30000" dirty="0"/>
              <a:t>18</a:t>
            </a:r>
            <a:r>
              <a:rPr lang="en-US" i="1" dirty="0"/>
              <a:t> Therefore, the angel of the Lord commanded Gad to say to David that David should go and erect an altar to the Lord on the threshing floor of </a:t>
            </a:r>
            <a:r>
              <a:rPr lang="en-US" i="1" dirty="0" err="1"/>
              <a:t>Ornan</a:t>
            </a:r>
            <a:r>
              <a:rPr lang="en-US" i="1" dirty="0"/>
              <a:t> the Jebusite.</a:t>
            </a:r>
            <a:r>
              <a:rPr lang="en-US" i="1" baseline="30000" dirty="0"/>
              <a:t> 19</a:t>
            </a:r>
            <a:r>
              <a:rPr lang="en-US" i="1" dirty="0"/>
              <a:t> So David went up at the word of Gad, which he had spoken in the name of the Lord.</a:t>
            </a:r>
            <a:r>
              <a:rPr lang="en-US" i="1" baseline="30000" dirty="0"/>
              <a:t> 20</a:t>
            </a:r>
            <a:r>
              <a:rPr lang="en-US" i="1" dirty="0"/>
              <a:t> Now </a:t>
            </a:r>
            <a:r>
              <a:rPr lang="en-US" i="1" dirty="0" err="1"/>
              <a:t>Ornan</a:t>
            </a:r>
            <a:r>
              <a:rPr lang="en-US" i="1" dirty="0"/>
              <a:t> turned and saw the angel; and his four sons who were with him hid themselves, but </a:t>
            </a:r>
            <a:r>
              <a:rPr lang="en-US" i="1" dirty="0" err="1"/>
              <a:t>Ornan</a:t>
            </a:r>
            <a:r>
              <a:rPr lang="en-US" i="1" dirty="0"/>
              <a:t> continued threshing wheat.</a:t>
            </a:r>
            <a:r>
              <a:rPr lang="en-US" i="1" baseline="30000" dirty="0"/>
              <a:t> 21</a:t>
            </a:r>
            <a:r>
              <a:rPr lang="en-US" i="1" dirty="0"/>
              <a:t> So David came to </a:t>
            </a:r>
            <a:r>
              <a:rPr lang="en-US" i="1" dirty="0" err="1"/>
              <a:t>Ornan</a:t>
            </a:r>
            <a:r>
              <a:rPr lang="en-US" i="1" dirty="0"/>
              <a:t>, and </a:t>
            </a:r>
            <a:r>
              <a:rPr lang="en-US" i="1" dirty="0" err="1"/>
              <a:t>Ornan</a:t>
            </a:r>
            <a:r>
              <a:rPr lang="en-US" i="1" dirty="0"/>
              <a:t> looked and saw David. And he went out from the threshing floor, and bowed before David with his face to the ground.</a:t>
            </a:r>
            <a:r>
              <a:rPr lang="en-US" i="1" baseline="30000" dirty="0"/>
              <a:t> 22</a:t>
            </a:r>
            <a:r>
              <a:rPr lang="en-US" i="1" dirty="0"/>
              <a:t> Then David said to </a:t>
            </a:r>
            <a:r>
              <a:rPr lang="en-US" i="1" dirty="0" err="1"/>
              <a:t>Ornan</a:t>
            </a:r>
            <a:r>
              <a:rPr lang="en-US" i="1" dirty="0"/>
              <a:t>, “Grant me the place of this threshing floor, that I may build an altar on it to the Lord. You shall grant it to me at the full price, that the plague may be withdrawn from the people.” </a:t>
            </a:r>
            <a:r>
              <a:rPr lang="en-US" i="1" baseline="30000" dirty="0"/>
              <a:t>23</a:t>
            </a:r>
            <a:r>
              <a:rPr lang="en-US" i="1" dirty="0"/>
              <a:t> But </a:t>
            </a:r>
            <a:r>
              <a:rPr lang="en-US" i="1" dirty="0" err="1"/>
              <a:t>Ornan</a:t>
            </a:r>
            <a:r>
              <a:rPr lang="en-US" i="1" dirty="0"/>
              <a:t> said to David, “Take it to yourself, and let my lord the king do what is good in his eyes. Look, I also give you the oxen for burnt offerings, the threshing implements for wood, and the wheat for the grain offering; I give it all.” </a:t>
            </a:r>
            <a:r>
              <a:rPr lang="en-US" i="1" baseline="30000" dirty="0"/>
              <a:t>24</a:t>
            </a:r>
            <a:r>
              <a:rPr lang="en-US" i="1" dirty="0"/>
              <a:t> Then King David said to </a:t>
            </a:r>
            <a:r>
              <a:rPr lang="en-US" i="1" dirty="0" err="1"/>
              <a:t>Ornan</a:t>
            </a:r>
            <a:r>
              <a:rPr lang="en-US" i="1" dirty="0"/>
              <a:t>, “No, but I will surely buy it for the full price, for I will not take what is yours for the Lord, nor offer burnt offerings with that which costs me nothing.”</a:t>
            </a:r>
            <a:r>
              <a:rPr lang="en-US" i="1" baseline="30000" dirty="0"/>
              <a:t> 25</a:t>
            </a:r>
            <a:r>
              <a:rPr lang="en-US" i="1" dirty="0"/>
              <a:t> So David gave </a:t>
            </a:r>
            <a:r>
              <a:rPr lang="en-US" i="1" dirty="0" err="1"/>
              <a:t>Ornan</a:t>
            </a:r>
            <a:r>
              <a:rPr lang="en-US" i="1" dirty="0"/>
              <a:t> six hundred shekels of gold by weight for the place.</a:t>
            </a:r>
            <a:r>
              <a:rPr lang="en-US" i="1" baseline="30000" dirty="0"/>
              <a:t> 26</a:t>
            </a:r>
            <a:r>
              <a:rPr lang="en-US" i="1" dirty="0"/>
              <a:t> And David built there an altar to the Lord, and offered burnt offerings and peace offerings, and called on the Lord; and He answered him from heaven by fire on the altar of burnt offering.”</a:t>
            </a:r>
          </a:p>
          <a:p>
            <a:pPr marL="628650" lvl="1" indent="-171450">
              <a:buFont typeface="Arial" panose="020B0604020202020204" pitchFamily="34" charset="0"/>
              <a:buChar char="•"/>
            </a:pPr>
            <a:r>
              <a:rPr lang="en-US" b="1" i="0" dirty="0"/>
              <a:t>Since we can’t see “behind the scenes”, any hardship we suffer should always cause us to evaluate ourselves, and repent when necessary.</a:t>
            </a:r>
          </a:p>
          <a:p>
            <a:pPr marL="0" lvl="0" indent="0">
              <a:buFont typeface="Arial" panose="020B0604020202020204" pitchFamily="34" charset="0"/>
              <a:buNone/>
            </a:pPr>
            <a:r>
              <a:rPr lang="en-US" b="1" i="0" dirty="0"/>
              <a:t>(Proverbs 3:11-12), </a:t>
            </a:r>
            <a:r>
              <a:rPr lang="en-US" b="0" i="1" dirty="0"/>
              <a:t>“My son, do not despise the chastening of the Lord, nor detest His correction; </a:t>
            </a:r>
            <a:r>
              <a:rPr lang="en-US" b="0" i="1" baseline="30000" dirty="0"/>
              <a:t>12</a:t>
            </a:r>
            <a:r>
              <a:rPr lang="en-US" b="0" i="1" dirty="0"/>
              <a:t> For whom the Lord loves He corrects, just as a father the son in whom he delights.”</a:t>
            </a:r>
          </a:p>
          <a:p>
            <a:pPr marL="0" lvl="0" indent="0">
              <a:buFont typeface="Arial" panose="020B0604020202020204" pitchFamily="34" charset="0"/>
              <a:buNone/>
            </a:pPr>
            <a:r>
              <a:rPr lang="en-US" b="1" i="0" dirty="0"/>
              <a:t>(2 Corinthians 13:5), </a:t>
            </a:r>
            <a:r>
              <a:rPr lang="en-US" b="0" i="1" dirty="0"/>
              <a:t>“Examine yourselves as to whether you are in the faith. Test yourselves. Do you not know yourselves, that Jesus Christ is in you?—unless indeed you are disqualified.”</a:t>
            </a:r>
          </a:p>
          <a:p>
            <a:pPr marL="628650" lvl="1" indent="-171450">
              <a:buFont typeface="Arial" panose="020B0604020202020204" pitchFamily="34" charset="0"/>
              <a:buChar char="•"/>
            </a:pPr>
            <a:r>
              <a:rPr lang="en-US" b="1" i="0" dirty="0"/>
              <a:t>[CLICK] Like David, we are responsible for our own sins!</a:t>
            </a:r>
          </a:p>
          <a:p>
            <a:pPr marL="0" lvl="0" indent="0">
              <a:buFont typeface="Arial" panose="020B0604020202020204" pitchFamily="34" charset="0"/>
              <a:buNone/>
            </a:pPr>
            <a:r>
              <a:rPr lang="en-US" b="1" i="0" dirty="0"/>
              <a:t>(1 Chronicles 21:17), </a:t>
            </a:r>
            <a:r>
              <a:rPr lang="en-US" b="0" i="1" dirty="0"/>
              <a:t>“And David said to God, “Was it not I who commanded the people to be numbered? I am the one who has sinned and done evil indeed; but these sheep, what have they done? Let Your hand, I pray, O Lord my God, be against me and my father's house, but not against Your people that they should be plagued.”</a:t>
            </a:r>
          </a:p>
          <a:p>
            <a:pPr marL="0" lvl="0" indent="0">
              <a:buFont typeface="Arial" panose="020B0604020202020204" pitchFamily="34" charset="0"/>
              <a:buNone/>
            </a:pPr>
            <a:r>
              <a:rPr lang="en-US" b="1" i="0" dirty="0"/>
              <a:t>(Ezekiel 18:20), </a:t>
            </a:r>
            <a:r>
              <a:rPr lang="en-US" b="0" i="1" dirty="0"/>
              <a:t>“</a:t>
            </a:r>
            <a:r>
              <a:rPr lang="en-US" i="1" dirty="0"/>
              <a:t>The soul who sins shall die. The son shall not bear the guilt of the father, nor the father bear the guilt of the son. The righteousness of the righteous shall be upon himself, and the wickedness of the wicked shall be upon himself.”</a:t>
            </a:r>
          </a:p>
          <a:p>
            <a:pPr marL="1085850" lvl="2" indent="-171450">
              <a:buFont typeface="Arial" panose="020B0604020202020204" pitchFamily="34" charset="0"/>
              <a:buChar char="•"/>
            </a:pPr>
            <a:r>
              <a:rPr lang="en-US" b="0" i="0" dirty="0"/>
              <a:t>Each of us need to own our sins, and come to repentance!</a:t>
            </a:r>
          </a:p>
          <a:p>
            <a:pPr marL="628650" lvl="1" indent="-171450">
              <a:buFont typeface="Arial" panose="020B0604020202020204" pitchFamily="34" charset="0"/>
              <a:buChar char="•"/>
            </a:pPr>
            <a:r>
              <a:rPr lang="en-US" b="1" i="0" dirty="0"/>
              <a:t>[CLICK] Repentance is seen in the acts of contrition we offer. We must bring forth fruit proving our repentance!</a:t>
            </a:r>
          </a:p>
          <a:p>
            <a:pPr marL="1085850" lvl="2" indent="-171450">
              <a:buFont typeface="Arial" panose="020B0604020202020204" pitchFamily="34" charset="0"/>
              <a:buChar char="•"/>
            </a:pPr>
            <a:r>
              <a:rPr lang="en-US" dirty="0" err="1"/>
              <a:t>Ornan</a:t>
            </a:r>
            <a:r>
              <a:rPr lang="en-US" dirty="0"/>
              <a:t> offered his threshing floor at no cost to David, who needed it to offer burnt offerings to appease the Lord</a:t>
            </a:r>
          </a:p>
          <a:p>
            <a:pPr marL="1085850" lvl="2" indent="-171450">
              <a:buFont typeface="Arial" panose="020B0604020202020204" pitchFamily="34" charset="0"/>
              <a:buChar char="•"/>
            </a:pPr>
            <a:r>
              <a:rPr lang="en-US" dirty="0"/>
              <a:t>David refused the offer of the land</a:t>
            </a:r>
          </a:p>
          <a:p>
            <a:pPr marL="0" lvl="0" indent="0">
              <a:buFont typeface="Arial" panose="020B0604020202020204" pitchFamily="34" charset="0"/>
              <a:buNone/>
            </a:pPr>
            <a:r>
              <a:rPr lang="en-US" b="1" dirty="0"/>
              <a:t>(24-26), </a:t>
            </a:r>
            <a:r>
              <a:rPr lang="en-US" i="1" dirty="0"/>
              <a:t>“Then King David said to </a:t>
            </a:r>
            <a:r>
              <a:rPr lang="en-US" i="1" dirty="0" err="1"/>
              <a:t>Ornan</a:t>
            </a:r>
            <a:r>
              <a:rPr lang="en-US" i="1" dirty="0"/>
              <a:t>, “No, but I will surely buy it for the full price, for I will not take what is yours for the Lord, nor offer burnt offerings with that which costs me nothing.”</a:t>
            </a:r>
            <a:r>
              <a:rPr lang="en-US" i="1" baseline="30000" dirty="0"/>
              <a:t> 25</a:t>
            </a:r>
            <a:r>
              <a:rPr lang="en-US" i="1" dirty="0"/>
              <a:t> So David gave </a:t>
            </a:r>
            <a:r>
              <a:rPr lang="en-US" i="1" dirty="0" err="1"/>
              <a:t>Ornan</a:t>
            </a:r>
            <a:r>
              <a:rPr lang="en-US" i="1" dirty="0"/>
              <a:t> six hundred shekels of gold by weight for the place.</a:t>
            </a:r>
            <a:r>
              <a:rPr lang="en-US" i="1" baseline="30000" dirty="0"/>
              <a:t> 26</a:t>
            </a:r>
            <a:r>
              <a:rPr lang="en-US" i="1" dirty="0"/>
              <a:t> And David built there an altar to the Lord, and offered burnt offerings and peace offerings, and called on the Lord; and He answered him from heaven by fire on the altar of burnt offering.”</a:t>
            </a:r>
          </a:p>
          <a:p>
            <a:pPr marL="1085850" lvl="2" indent="-171450">
              <a:buFont typeface="Arial" panose="020B0604020202020204" pitchFamily="34" charset="0"/>
              <a:buChar char="•"/>
            </a:pPr>
            <a:r>
              <a:rPr lang="en-US" b="0" i="0" dirty="0"/>
              <a:t>Like David, we should seek to prove our heart is contrite, and we are obedient</a:t>
            </a:r>
          </a:p>
          <a:p>
            <a:pPr marL="0" lvl="0" indent="0">
              <a:buFont typeface="Arial" panose="020B0604020202020204" pitchFamily="34" charset="0"/>
              <a:buNone/>
            </a:pPr>
            <a:r>
              <a:rPr lang="en-US" b="1" i="0" dirty="0"/>
              <a:t>(2 Corinthians 7:11), </a:t>
            </a:r>
            <a:r>
              <a:rPr lang="en-US" b="0" i="1" dirty="0"/>
              <a:t>“</a:t>
            </a:r>
            <a:r>
              <a:rPr lang="en-US" i="1" dirty="0"/>
              <a:t>For observe this very thing, that you sorrowed in a godly manner: What diligence it produced in you, what clearing of yourselves, what indignation, what fear, what vehement desire, what zeal, what vindication! In all things you proved yourselves to be clear in this matter.”</a:t>
            </a:r>
            <a:endParaRPr lang="en-US" b="0" i="1"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pPr marL="1085850" lvl="2" indent="-171450">
              <a:buFont typeface="Arial" panose="020B0604020202020204" pitchFamily="34" charset="0"/>
              <a:buChar char="•"/>
            </a:pPr>
            <a:endParaRPr lang="en-US" dirty="0"/>
          </a:p>
          <a:p>
            <a:endParaRPr lang="en-US" dirty="0"/>
          </a:p>
          <a:p>
            <a:r>
              <a:rPr lang="en-US" dirty="0"/>
              <a:t>BIG LESSON:  We see famines, plagues, pandemics, rise and fall of nations, wars, etc. only on the surface.  (use idea of </a:t>
            </a:r>
            <a:r>
              <a:rPr lang="en-US" dirty="0" err="1"/>
              <a:t>xrays</a:t>
            </a:r>
            <a:r>
              <a:rPr lang="en-US" dirty="0"/>
              <a:t> and imaging as an example.  Look good on the outside, but disease may be under the skin).  Also as an example, whited </a:t>
            </a:r>
            <a:r>
              <a:rPr lang="en-US" dirty="0" err="1"/>
              <a:t>sepulchres</a:t>
            </a:r>
            <a:r>
              <a:rPr lang="en-US" dirty="0"/>
              <a:t>.</a:t>
            </a:r>
          </a:p>
          <a:p>
            <a:endParaRPr lang="en-US" dirty="0"/>
          </a:p>
          <a:p>
            <a:r>
              <a:rPr lang="en-US" dirty="0"/>
              <a:t>Conclusion:  The scars of disobedience.  (vs. 30).  But David could not go before it (tabernacle) to inquire of God, for he was afraid of the sword of the angel of the Lord."</a:t>
            </a:r>
          </a:p>
          <a:p>
            <a:endParaRPr lang="en-US" dirty="0"/>
          </a:p>
          <a:p>
            <a:r>
              <a:rPr lang="en-US" dirty="0"/>
              <a:t>Look at God's response to the sin of David:</a:t>
            </a:r>
          </a:p>
          <a:p>
            <a:r>
              <a:rPr lang="en-US" dirty="0"/>
              <a:t>- HE struck Israel (7)</a:t>
            </a:r>
          </a:p>
          <a:p>
            <a:r>
              <a:rPr lang="en-US" dirty="0"/>
              <a:t>- HE raised His hand in judgment for David's sin (13, 14-15)</a:t>
            </a:r>
          </a:p>
          <a:p>
            <a:r>
              <a:rPr lang="en-US" dirty="0"/>
              <a:t>- This judgment used God's angel to destroy (70,000 men fell).</a:t>
            </a:r>
          </a:p>
          <a:p>
            <a:endParaRPr lang="en-US" dirty="0"/>
          </a:p>
          <a:p>
            <a:r>
              <a:rPr lang="en-US" dirty="0"/>
              <a:t>Interestingly, it was a plague.  The choices David had (3 years of famine, 3 months of defeat by your foes, 3 days the sword of the Lord - the plague in the land, with the angel of the Lord destroying throughout all the territory of Israel" (11-12).</a:t>
            </a:r>
          </a:p>
          <a:p>
            <a:endParaRPr lang="en-US" dirty="0"/>
          </a:p>
          <a:p>
            <a:r>
              <a:rPr lang="en-US" dirty="0"/>
              <a:t>David chose the 3 days of plague, 70,000 died. (verse 15, the intended destruction of Jerusalem by the hand of God's angel).</a:t>
            </a:r>
          </a:p>
          <a:p>
            <a:r>
              <a:rPr lang="en-US" dirty="0"/>
              <a:t>At the end, "So the Lord commanded the angel, and he returned his sword to its sheath" (27).</a:t>
            </a:r>
          </a:p>
        </p:txBody>
      </p:sp>
      <p:sp>
        <p:nvSpPr>
          <p:cNvPr id="4" name="Slide Number Placeholder 3"/>
          <p:cNvSpPr>
            <a:spLocks noGrp="1"/>
          </p:cNvSpPr>
          <p:nvPr>
            <p:ph type="sldNum" sz="quarter" idx="5"/>
          </p:nvPr>
        </p:nvSpPr>
        <p:spPr/>
        <p:txBody>
          <a:bodyPr/>
          <a:lstStyle/>
          <a:p>
            <a:fld id="{FE73921B-91E3-49BC-8F8E-6712B710AD3D}" type="slidenum">
              <a:rPr lang="en-US" smtClean="0"/>
              <a:t>4</a:t>
            </a:fld>
            <a:endParaRPr lang="en-US"/>
          </a:p>
        </p:txBody>
      </p:sp>
    </p:spTree>
    <p:extLst>
      <p:ext uri="{BB962C8B-B14F-4D97-AF65-F5344CB8AC3E}">
        <p14:creationId xmlns:p14="http://schemas.microsoft.com/office/powerpoint/2010/main" val="3043539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small" baseline="0" dirty="0"/>
              <a:t>Discussion:</a:t>
            </a:r>
          </a:p>
          <a:p>
            <a:r>
              <a:rPr lang="en-US" b="1" dirty="0"/>
              <a:t>Behind the Curtain (Things are not always as they seem!)</a:t>
            </a:r>
          </a:p>
          <a:p>
            <a:pPr marL="628650" lvl="1" indent="-171450">
              <a:buFont typeface="Arial" panose="020B0604020202020204" pitchFamily="34" charset="0"/>
              <a:buChar char="•"/>
            </a:pPr>
            <a:r>
              <a:rPr lang="en-US" b="1" dirty="0"/>
              <a:t>Satan is real, and stands up against us!  (He is an enemy)</a:t>
            </a:r>
          </a:p>
          <a:p>
            <a:pPr marL="0" lvl="0" indent="0">
              <a:buFont typeface="Arial" panose="020B0604020202020204" pitchFamily="34" charset="0"/>
              <a:buNone/>
            </a:pPr>
            <a:r>
              <a:rPr lang="en-US" b="1" dirty="0"/>
              <a:t>(1), </a:t>
            </a:r>
            <a:r>
              <a:rPr lang="en-US" b="0" i="1" dirty="0"/>
              <a:t>“Now Satan stood up against Israel, and moved David to number Israel.”</a:t>
            </a:r>
          </a:p>
          <a:p>
            <a:pPr marL="0" lvl="0" indent="0">
              <a:buFont typeface="Arial" panose="020B0604020202020204" pitchFamily="34" charset="0"/>
              <a:buNone/>
            </a:pPr>
            <a:r>
              <a:rPr lang="en-US" b="1" dirty="0"/>
              <a:t>(Job 2:7), </a:t>
            </a:r>
            <a:r>
              <a:rPr lang="en-US" b="0" i="1" dirty="0"/>
              <a:t>“So Satan went out from the presence of the Lord, and struck Job with painful boils from the sole of his foot to the crown of his head.”</a:t>
            </a:r>
          </a:p>
          <a:p>
            <a:pPr marL="0" lvl="0" indent="0">
              <a:buFont typeface="Arial" panose="020B0604020202020204" pitchFamily="34" charset="0"/>
              <a:buNone/>
            </a:pPr>
            <a:r>
              <a:rPr lang="en-US" b="1" i="0" dirty="0"/>
              <a:t>(1 Peter 5:8-9), </a:t>
            </a:r>
            <a:r>
              <a:rPr lang="en-US" b="0" i="1" dirty="0"/>
              <a:t>“</a:t>
            </a:r>
            <a:r>
              <a:rPr lang="en-US" i="1" dirty="0"/>
              <a:t>Be sober, be vigilant; because your adversary the devil walks about like a roaring lion, seeking whom he may devour.</a:t>
            </a:r>
            <a:r>
              <a:rPr lang="en-US" i="1" baseline="30000" dirty="0"/>
              <a:t> 9</a:t>
            </a:r>
            <a:r>
              <a:rPr lang="en-US" i="1" dirty="0"/>
              <a:t> Resist him, steadfast in the faith, knowing that the same sufferings are experienced by your brotherhood in the world.”</a:t>
            </a:r>
            <a:endParaRPr lang="en-US" b="0" i="1" dirty="0"/>
          </a:p>
          <a:p>
            <a:pPr marL="628650" lvl="1" indent="-171450">
              <a:buFont typeface="Arial" panose="020B0604020202020204" pitchFamily="34" charset="0"/>
              <a:buChar char="•"/>
            </a:pPr>
            <a:r>
              <a:rPr lang="en-US" b="1" dirty="0"/>
              <a:t>God does punish men on this earth, for their sins</a:t>
            </a:r>
          </a:p>
          <a:p>
            <a:pPr marL="0" lvl="0" indent="0">
              <a:buFont typeface="Arial" panose="020B0604020202020204" pitchFamily="34" charset="0"/>
              <a:buNone/>
            </a:pPr>
            <a:r>
              <a:rPr lang="en-US" b="1" dirty="0"/>
              <a:t>(12) [David’s 3</a:t>
            </a:r>
            <a:r>
              <a:rPr lang="en-US" b="1" baseline="30000" dirty="0"/>
              <a:t>rd</a:t>
            </a:r>
            <a:r>
              <a:rPr lang="en-US" b="1" dirty="0"/>
              <a:t> option, although all three punishments would have been by His will], </a:t>
            </a:r>
            <a:r>
              <a:rPr lang="en-US" b="0" i="1" dirty="0"/>
              <a:t>“or else for three days the sword of the Lord—the plague in the land, with the angel of the Lord destroying throughout all the territory of Israel.”</a:t>
            </a:r>
          </a:p>
          <a:p>
            <a:r>
              <a:rPr lang="en-US" b="1" dirty="0"/>
              <a:t>(Hebrews 12:9-11), </a:t>
            </a:r>
            <a:r>
              <a:rPr lang="en-US" b="0" i="1" dirty="0"/>
              <a:t>“Furthermore, we have had human fathers who corrected us, and we paid them respect. Shall we not much more readily be in subjection to the Father of spirits and live?</a:t>
            </a:r>
            <a:r>
              <a:rPr lang="en-US" b="0" i="1" baseline="30000" dirty="0"/>
              <a:t> 10</a:t>
            </a:r>
            <a:r>
              <a:rPr lang="en-US" b="0" i="1" dirty="0"/>
              <a:t> For they indeed for a few days chastened us as seemed best to them, but He for our profit, that we may be partakers of His holiness.</a:t>
            </a:r>
            <a:r>
              <a:rPr lang="en-US" b="0" i="1" baseline="30000" dirty="0"/>
              <a:t> 11</a:t>
            </a:r>
            <a:r>
              <a:rPr lang="en-US" b="0" i="1" dirty="0"/>
              <a:t> Now no chastening seems to be joyful for the present, but painful; nevertheless, afterward it yields the peaceable fruit of righteousness to those who have been trained by it.”</a:t>
            </a:r>
          </a:p>
          <a:p>
            <a:pPr marL="628650" lvl="1" indent="-171450">
              <a:buFont typeface="Arial" panose="020B0604020202020204" pitchFamily="34" charset="0"/>
              <a:buChar char="•"/>
            </a:pPr>
            <a:r>
              <a:rPr lang="en-US" b="1" i="0" dirty="0"/>
              <a:t>David saw what we today are not allowed to see.  A </a:t>
            </a:r>
            <a:r>
              <a:rPr lang="en-US" b="1" i="0" dirty="0" err="1"/>
              <a:t>manifestion</a:t>
            </a:r>
            <a:r>
              <a:rPr lang="en-US" b="1" i="0" dirty="0"/>
              <a:t> of God’s angel of judgment because of his sin.  (Maybe it would be a good thing for us to see it).</a:t>
            </a:r>
          </a:p>
          <a:p>
            <a:pPr marL="0" lvl="0" indent="0">
              <a:buFont typeface="Arial" panose="020B0604020202020204" pitchFamily="34" charset="0"/>
              <a:buNone/>
            </a:pPr>
            <a:r>
              <a:rPr lang="en-US" b="1" i="0" dirty="0"/>
              <a:t>(15-16), </a:t>
            </a:r>
            <a:r>
              <a:rPr lang="en-US" b="0" i="1" dirty="0"/>
              <a:t>“And God sent </a:t>
            </a:r>
            <a:r>
              <a:rPr lang="en-US" b="1" i="1" dirty="0"/>
              <a:t>an angel to Jerusalem to destroy it</a:t>
            </a:r>
            <a:r>
              <a:rPr lang="en-US" b="0" i="1" dirty="0"/>
              <a:t>. As he was destroying, the Lord looked and relented of the disaster, and said to the angel who was destroying, “It is enough; now </a:t>
            </a:r>
            <a:r>
              <a:rPr lang="en-US" b="1" i="1" dirty="0"/>
              <a:t>restrain your hand</a:t>
            </a:r>
            <a:r>
              <a:rPr lang="en-US" b="0" i="1" dirty="0"/>
              <a:t>.” And the angel of the Lord stood by the threshing floor of </a:t>
            </a:r>
            <a:r>
              <a:rPr lang="en-US" b="0" i="1" dirty="0" err="1"/>
              <a:t>Ornan</a:t>
            </a:r>
            <a:r>
              <a:rPr lang="en-US" b="0" i="1" dirty="0"/>
              <a:t> the Jebusite. </a:t>
            </a:r>
            <a:r>
              <a:rPr lang="en-US" b="0" i="1" baseline="30000" dirty="0"/>
              <a:t>16</a:t>
            </a:r>
            <a:r>
              <a:rPr lang="en-US" b="0" i="1" dirty="0"/>
              <a:t> Then David lifted his eyes and saw the angel of the Lord standing between earth and heaven, having in his hand </a:t>
            </a:r>
            <a:r>
              <a:rPr lang="en-US" b="1" i="1" dirty="0"/>
              <a:t>a drawn sword stretched out over Jerusalem</a:t>
            </a:r>
            <a:r>
              <a:rPr lang="en-US" b="0" i="1" dirty="0"/>
              <a:t>. So David and the elders, clothed in sackcloth, fell on their faces.”</a:t>
            </a:r>
          </a:p>
          <a:p>
            <a:pPr marL="0" lvl="0" indent="0">
              <a:buFont typeface="Arial" panose="020B0604020202020204" pitchFamily="34" charset="0"/>
              <a:buNone/>
            </a:pPr>
            <a:r>
              <a:rPr lang="en-US" b="1" i="0" dirty="0"/>
              <a:t>(27), </a:t>
            </a:r>
            <a:r>
              <a:rPr lang="en-US" b="0" i="1" dirty="0"/>
              <a:t>“So the Lord commanded </a:t>
            </a:r>
            <a:r>
              <a:rPr lang="en-US" b="1" i="1" dirty="0"/>
              <a:t>the angel, and he returned his sword to its sheath</a:t>
            </a:r>
            <a:r>
              <a:rPr lang="en-US" b="0" i="1" dirty="0"/>
              <a:t>.”</a:t>
            </a:r>
          </a:p>
          <a:p>
            <a:pPr marL="1085850" lvl="2" indent="-171450">
              <a:buFont typeface="Arial" panose="020B0604020202020204" pitchFamily="34" charset="0"/>
              <a:buChar char="•"/>
            </a:pPr>
            <a:r>
              <a:rPr lang="en-US" b="1" dirty="0"/>
              <a:t>Note: </a:t>
            </a:r>
            <a:r>
              <a:rPr lang="en-US" b="0" dirty="0"/>
              <a:t>Just because we do not see the angel, doesn’t mean he is not there!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3921B-91E3-49BC-8F8E-6712B710AD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09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r>
              <a:rPr lang="en-US" b="1" dirty="0"/>
              <a:t>The Invisible God is Preeminent in the Universe!</a:t>
            </a:r>
          </a:p>
          <a:p>
            <a:r>
              <a:rPr lang="en-US" b="1" dirty="0"/>
              <a:t>(Romans 1:20), </a:t>
            </a:r>
            <a:r>
              <a:rPr lang="en-US" b="0" i="1" dirty="0"/>
              <a:t>“For since the creation of the world His invisible attributes are clearly seen, being understood by the things that are made, even His eternal power and Godhead, so that they are without excuse.”</a:t>
            </a:r>
          </a:p>
          <a:p>
            <a:endParaRPr lang="en-US" b="0" i="1" dirty="0"/>
          </a:p>
          <a:p>
            <a:r>
              <a:rPr lang="en-US" b="1" i="0" dirty="0"/>
              <a:t>If at any time you think that your sin is insignificant, or will not bring God’s punishment for iniquity, remember what David saw… </a:t>
            </a:r>
            <a:r>
              <a:rPr lang="en-US" b="0" i="1" dirty="0"/>
              <a:t>“Then David lifted his eyes and saw the angel of the Lord standing between earth and heaven, having in his hand a drawn sword stretched out over Jerusalem” </a:t>
            </a:r>
            <a:r>
              <a:rPr lang="en-US" b="1" dirty="0"/>
              <a:t>(16).</a:t>
            </a:r>
          </a:p>
          <a:p>
            <a:endParaRPr lang="en-US" b="1" i="1" dirty="0"/>
          </a:p>
          <a:p>
            <a:r>
              <a:rPr lang="en-US" b="1" i="0" dirty="0"/>
              <a:t>Consider finally, the importance of repentance, and imagine David’s relief when he saw the angel of judgment returning the sword to its sheath.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73921B-91E3-49BC-8F8E-6712B710AD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00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38BA-D515-4451-B02C-63F81133E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C1E7F-1EC5-4F08-83B8-5CCB34DB7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10AA2C-B43A-4E49-8B3A-0F0AF4F1585C}"/>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5" name="Footer Placeholder 4">
            <a:extLst>
              <a:ext uri="{FF2B5EF4-FFF2-40B4-BE49-F238E27FC236}">
                <a16:creationId xmlns:a16="http://schemas.microsoft.com/office/drawing/2014/main" id="{E82597B2-D483-4733-8D79-2C92A95077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33F11-F293-4A7D-B92C-3FE302A412EE}"/>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393877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0916-FDA6-4F1D-9D55-7496082C5C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97067D-57A0-4654-800B-9366A12E7F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49B10E-2C42-4C03-A321-3FF6C3B95B33}"/>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5" name="Footer Placeholder 4">
            <a:extLst>
              <a:ext uri="{FF2B5EF4-FFF2-40B4-BE49-F238E27FC236}">
                <a16:creationId xmlns:a16="http://schemas.microsoft.com/office/drawing/2014/main" id="{BB540EF4-F87F-43FC-95D2-D764FFAE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FA1BA-2AE5-461E-B946-BCEC652FEAC9}"/>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421092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78FC2-3362-483A-8745-3405510461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D8A07-5162-425C-B9DA-F345DB7E04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6D20-FA7F-463A-B023-BAA115764B33}"/>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5" name="Footer Placeholder 4">
            <a:extLst>
              <a:ext uri="{FF2B5EF4-FFF2-40B4-BE49-F238E27FC236}">
                <a16:creationId xmlns:a16="http://schemas.microsoft.com/office/drawing/2014/main" id="{E2883535-D30F-4D12-80C9-5525817CE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84B0E-0C8E-41AA-93A9-22F1F08B03AC}"/>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22493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B32D-CE0B-48F6-B28B-D14595E5EC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32AF0F-82EF-4FBC-9278-7B0EC5C66E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17048-B2F7-40A7-82A4-C356D88EDA81}"/>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5" name="Footer Placeholder 4">
            <a:extLst>
              <a:ext uri="{FF2B5EF4-FFF2-40B4-BE49-F238E27FC236}">
                <a16:creationId xmlns:a16="http://schemas.microsoft.com/office/drawing/2014/main" id="{3CD88C58-1515-4358-9A64-ACD286C16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99884-9BE0-4A28-BFF6-B26C74C147C2}"/>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120767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6179-FCC2-45C1-A048-6345FEDB04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93B4C4-79FA-4380-8DC7-0C3C60543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82906-5E09-42BD-8BCC-D4B323771879}"/>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5" name="Footer Placeholder 4">
            <a:extLst>
              <a:ext uri="{FF2B5EF4-FFF2-40B4-BE49-F238E27FC236}">
                <a16:creationId xmlns:a16="http://schemas.microsoft.com/office/drawing/2014/main" id="{4B01850E-1F29-4540-A9E5-27A02C5FC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95C98-FDA9-4ABC-A125-B43D57D59B30}"/>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402036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6C296-A328-49A5-9AFE-46A849265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D59EF-6621-43F2-82D8-41FC957625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CF0E6-3049-4552-A93D-F71C00413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F49460-CE35-4379-AC49-A6DA02247B8E}"/>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6" name="Footer Placeholder 5">
            <a:extLst>
              <a:ext uri="{FF2B5EF4-FFF2-40B4-BE49-F238E27FC236}">
                <a16:creationId xmlns:a16="http://schemas.microsoft.com/office/drawing/2014/main" id="{0E0F6368-B962-462F-93A8-CC8FC80C0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F7651-BE9E-4B88-94FF-C51A018A18AA}"/>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214134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254E-3583-41B3-A8C9-903F7EF2C6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616D2-0313-47EB-BBAC-2859AC698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DCC94-E323-49B1-84F0-601981147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A206C-EC1B-4255-B7F8-ADDF9A94C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FC284-C1CF-46EB-A046-21BFF287E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C2D61-7422-4F77-A2B3-ED70D788AD3C}"/>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8" name="Footer Placeholder 7">
            <a:extLst>
              <a:ext uri="{FF2B5EF4-FFF2-40B4-BE49-F238E27FC236}">
                <a16:creationId xmlns:a16="http://schemas.microsoft.com/office/drawing/2014/main" id="{4437C680-7874-4DCB-90F5-26267A9F76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95493E-6D9B-45C5-8791-4B5FC3529C81}"/>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42076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9386-B0D4-4757-B2A0-FCC73B9D85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62671-7441-488A-859C-C92EF01EF248}"/>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4" name="Footer Placeholder 3">
            <a:extLst>
              <a:ext uri="{FF2B5EF4-FFF2-40B4-BE49-F238E27FC236}">
                <a16:creationId xmlns:a16="http://schemas.microsoft.com/office/drawing/2014/main" id="{1B834BEF-F5AE-4FD1-B373-757B5D275D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49B97A-5A55-49C3-BA3C-05397B82F8D9}"/>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95635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3D6E-E12E-4CFC-8808-AA75FA590178}"/>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3" name="Footer Placeholder 2">
            <a:extLst>
              <a:ext uri="{FF2B5EF4-FFF2-40B4-BE49-F238E27FC236}">
                <a16:creationId xmlns:a16="http://schemas.microsoft.com/office/drawing/2014/main" id="{0787650B-20CD-4E4D-8821-A5AF660303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C1E80-3438-4CAA-B58F-5BAA31E11F92}"/>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158079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19DD-CA92-49F6-BE05-57042212F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6A28DB-504A-42E0-A9F2-61106208C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A3CD7E-94F8-43EE-9A5A-EBA937E40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480E0-452A-4E39-A436-2094FCE82D00}"/>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6" name="Footer Placeholder 5">
            <a:extLst>
              <a:ext uri="{FF2B5EF4-FFF2-40B4-BE49-F238E27FC236}">
                <a16:creationId xmlns:a16="http://schemas.microsoft.com/office/drawing/2014/main" id="{F22BE6C9-81CF-4DFE-9B03-3154D2FAB1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32F63-8966-400E-A810-BBFD76C352C6}"/>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297699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40C6-E0AB-4068-8C9B-29C04D604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BF5041-EE27-4C3D-9DA3-1B38488877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2C739F-3D26-44BE-B8B3-BDCE724291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CDC22-99A0-466B-A6AC-C58E77EFD293}"/>
              </a:ext>
            </a:extLst>
          </p:cNvPr>
          <p:cNvSpPr>
            <a:spLocks noGrp="1"/>
          </p:cNvSpPr>
          <p:nvPr>
            <p:ph type="dt" sz="half" idx="10"/>
          </p:nvPr>
        </p:nvSpPr>
        <p:spPr/>
        <p:txBody>
          <a:bodyPr/>
          <a:lstStyle/>
          <a:p>
            <a:fld id="{7A8A6C6E-EA88-4991-870C-4BEAB9934E67}" type="datetimeFigureOut">
              <a:rPr lang="en-US" smtClean="0"/>
              <a:t>5/2/2020</a:t>
            </a:fld>
            <a:endParaRPr lang="en-US"/>
          </a:p>
        </p:txBody>
      </p:sp>
      <p:sp>
        <p:nvSpPr>
          <p:cNvPr id="6" name="Footer Placeholder 5">
            <a:extLst>
              <a:ext uri="{FF2B5EF4-FFF2-40B4-BE49-F238E27FC236}">
                <a16:creationId xmlns:a16="http://schemas.microsoft.com/office/drawing/2014/main" id="{D9F44F1C-711E-46B5-B011-EBB2276E9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17ECA-67FA-470B-A3B4-1A7C8A57B876}"/>
              </a:ext>
            </a:extLst>
          </p:cNvPr>
          <p:cNvSpPr>
            <a:spLocks noGrp="1"/>
          </p:cNvSpPr>
          <p:nvPr>
            <p:ph type="sldNum" sz="quarter" idx="12"/>
          </p:nvPr>
        </p:nvSpPr>
        <p:spPr/>
        <p:txBody>
          <a:bodyPr/>
          <a:lstStyle/>
          <a:p>
            <a:fld id="{6C656DAE-49C3-49D4-8028-3BA18272C65D}" type="slidenum">
              <a:rPr lang="en-US" smtClean="0"/>
              <a:t>‹#›</a:t>
            </a:fld>
            <a:endParaRPr lang="en-US"/>
          </a:p>
        </p:txBody>
      </p:sp>
    </p:spTree>
    <p:extLst>
      <p:ext uri="{BB962C8B-B14F-4D97-AF65-F5344CB8AC3E}">
        <p14:creationId xmlns:p14="http://schemas.microsoft.com/office/powerpoint/2010/main" val="2355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19D7D-F1B0-4B1D-A7B4-BDD19E700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8607C0-2A65-4DF9-92BA-EE7516D41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8F152-AEFD-4648-9A88-67EF8682A9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A6C6E-EA88-4991-870C-4BEAB9934E67}" type="datetimeFigureOut">
              <a:rPr lang="en-US" smtClean="0"/>
              <a:t>5/2/2020</a:t>
            </a:fld>
            <a:endParaRPr lang="en-US"/>
          </a:p>
        </p:txBody>
      </p:sp>
      <p:sp>
        <p:nvSpPr>
          <p:cNvPr id="5" name="Footer Placeholder 4">
            <a:extLst>
              <a:ext uri="{FF2B5EF4-FFF2-40B4-BE49-F238E27FC236}">
                <a16:creationId xmlns:a16="http://schemas.microsoft.com/office/drawing/2014/main" id="{46430577-CFE6-4D14-9DBE-A6C4A76924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BAB58-4E96-49FE-927F-6373D193A1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56DAE-49C3-49D4-8028-3BA18272C65D}" type="slidenum">
              <a:rPr lang="en-US" smtClean="0"/>
              <a:t>‹#›</a:t>
            </a:fld>
            <a:endParaRPr lang="en-US"/>
          </a:p>
        </p:txBody>
      </p:sp>
    </p:spTree>
    <p:extLst>
      <p:ext uri="{BB962C8B-B14F-4D97-AF65-F5344CB8AC3E}">
        <p14:creationId xmlns:p14="http://schemas.microsoft.com/office/powerpoint/2010/main" val="100010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48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754A-5D8E-43D8-A726-D050C188EFFC}"/>
              </a:ext>
            </a:extLst>
          </p:cNvPr>
          <p:cNvSpPr>
            <a:spLocks noGrp="1"/>
          </p:cNvSpPr>
          <p:nvPr>
            <p:ph type="ctrTitle"/>
          </p:nvPr>
        </p:nvSpPr>
        <p:spPr>
          <a:xfrm>
            <a:off x="500743" y="501877"/>
            <a:ext cx="6792686" cy="2437266"/>
          </a:xfrm>
        </p:spPr>
        <p:txBody>
          <a:bodyPr anchor="t"/>
          <a:lstStyle/>
          <a:p>
            <a:r>
              <a:rPr lang="en-US" dirty="0">
                <a:solidFill>
                  <a:schemeClr val="bg1"/>
                </a:solidFill>
                <a:effectLst>
                  <a:outerShdw blurRad="38100" dist="38100" dir="2700000" algn="tl">
                    <a:srgbClr val="000000">
                      <a:alpha val="43137"/>
                    </a:srgbClr>
                  </a:outerShdw>
                </a:effectLst>
                <a:latin typeface="GOOD BRUSH" pitchFamily="2" charset="0"/>
              </a:rPr>
              <a:t>An Object Lesson</a:t>
            </a:r>
            <a:br>
              <a:rPr lang="en-US" dirty="0">
                <a:solidFill>
                  <a:schemeClr val="bg1"/>
                </a:solidFill>
                <a:effectLst>
                  <a:outerShdw blurRad="38100" dist="38100" dir="2700000" algn="tl">
                    <a:srgbClr val="000000">
                      <a:alpha val="43137"/>
                    </a:srgbClr>
                  </a:outerShdw>
                </a:effectLst>
                <a:latin typeface="GOOD BRUSH" pitchFamily="2" charset="0"/>
              </a:rPr>
            </a:br>
            <a:r>
              <a:rPr lang="en-US" dirty="0">
                <a:solidFill>
                  <a:schemeClr val="bg1"/>
                </a:solidFill>
                <a:effectLst>
                  <a:outerShdw blurRad="38100" dist="38100" dir="2700000" algn="tl">
                    <a:srgbClr val="000000">
                      <a:alpha val="43137"/>
                    </a:srgbClr>
                  </a:outerShdw>
                </a:effectLst>
                <a:latin typeface="+mn-lt"/>
              </a:rPr>
              <a:t>1 Chronicles 21</a:t>
            </a:r>
          </a:p>
        </p:txBody>
      </p:sp>
      <p:sp>
        <p:nvSpPr>
          <p:cNvPr id="3" name="Subtitle 2">
            <a:extLst>
              <a:ext uri="{FF2B5EF4-FFF2-40B4-BE49-F238E27FC236}">
                <a16:creationId xmlns:a16="http://schemas.microsoft.com/office/drawing/2014/main" id="{EE6C30A7-6409-447A-AB87-F47A9B6D4242}"/>
              </a:ext>
            </a:extLst>
          </p:cNvPr>
          <p:cNvSpPr>
            <a:spLocks noGrp="1"/>
          </p:cNvSpPr>
          <p:nvPr>
            <p:ph type="subTitle" idx="1"/>
          </p:nvPr>
        </p:nvSpPr>
        <p:spPr>
          <a:xfrm>
            <a:off x="5486401" y="4572000"/>
            <a:ext cx="6444342" cy="2132466"/>
          </a:xfrm>
        </p:spPr>
        <p:txBody>
          <a:bodyPr>
            <a:normAutofit/>
          </a:bodyPr>
          <a:lstStyle/>
          <a:p>
            <a:r>
              <a:rPr lang="en-US" sz="6600" dirty="0">
                <a:solidFill>
                  <a:schemeClr val="bg1"/>
                </a:solidFill>
                <a:effectLst>
                  <a:outerShdw blurRad="38100" dist="38100" dir="2700000" algn="tl">
                    <a:srgbClr val="000000">
                      <a:alpha val="43137"/>
                    </a:srgbClr>
                  </a:outerShdw>
                </a:effectLst>
                <a:latin typeface="Impact" panose="020B0806030902050204" pitchFamily="34" charset="0"/>
              </a:rPr>
              <a:t>Why Repentance is Important!</a:t>
            </a:r>
          </a:p>
        </p:txBody>
      </p:sp>
    </p:spTree>
    <p:extLst>
      <p:ext uri="{BB962C8B-B14F-4D97-AF65-F5344CB8AC3E}">
        <p14:creationId xmlns:p14="http://schemas.microsoft.com/office/powerpoint/2010/main" val="171440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754A-5D8E-43D8-A726-D050C188EFFC}"/>
              </a:ext>
            </a:extLst>
          </p:cNvPr>
          <p:cNvSpPr>
            <a:spLocks noGrp="1"/>
          </p:cNvSpPr>
          <p:nvPr>
            <p:ph type="ctrTitle"/>
          </p:nvPr>
        </p:nvSpPr>
        <p:spPr>
          <a:xfrm>
            <a:off x="500743" y="436563"/>
            <a:ext cx="4136571" cy="2437266"/>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GOOD BRUSH" pitchFamily="2" charset="0"/>
              </a:rPr>
              <a:t>God’s</a:t>
            </a:r>
            <a:br>
              <a:rPr lang="en-US" sz="5400" dirty="0">
                <a:solidFill>
                  <a:schemeClr val="bg1"/>
                </a:solidFill>
                <a:effectLst>
                  <a:outerShdw blurRad="38100" dist="38100" dir="2700000" algn="tl">
                    <a:srgbClr val="000000">
                      <a:alpha val="43137"/>
                    </a:srgbClr>
                  </a:outerShdw>
                </a:effectLst>
                <a:latin typeface="GOOD BRUSH" pitchFamily="2" charset="0"/>
              </a:rPr>
            </a:br>
            <a:r>
              <a:rPr lang="en-US" sz="5400" dirty="0" err="1">
                <a:solidFill>
                  <a:schemeClr val="bg1"/>
                </a:solidFill>
                <a:effectLst>
                  <a:outerShdw blurRad="38100" dist="38100" dir="2700000" algn="tl">
                    <a:srgbClr val="000000">
                      <a:alpha val="43137"/>
                    </a:srgbClr>
                  </a:outerShdw>
                </a:effectLst>
                <a:latin typeface="GOOD BRUSH" pitchFamily="2" charset="0"/>
              </a:rPr>
              <a:t>PUnishment</a:t>
            </a:r>
            <a:br>
              <a:rPr lang="en-US" sz="5400" dirty="0">
                <a:solidFill>
                  <a:schemeClr val="bg1"/>
                </a:solidFill>
                <a:effectLst>
                  <a:outerShdw blurRad="38100" dist="38100" dir="2700000" algn="tl">
                    <a:srgbClr val="000000">
                      <a:alpha val="43137"/>
                    </a:srgbClr>
                  </a:outerShdw>
                </a:effectLst>
                <a:latin typeface="GOOD BRUSH" pitchFamily="2" charset="0"/>
              </a:rPr>
            </a:br>
            <a:r>
              <a:rPr lang="en-US" sz="5400" dirty="0">
                <a:solidFill>
                  <a:schemeClr val="bg1"/>
                </a:solidFill>
                <a:effectLst>
                  <a:outerShdw blurRad="38100" dist="38100" dir="2700000" algn="tl">
                    <a:srgbClr val="000000">
                      <a:alpha val="43137"/>
                    </a:srgbClr>
                  </a:outerShdw>
                </a:effectLst>
                <a:latin typeface="+mn-lt"/>
              </a:rPr>
              <a:t>8-14</a:t>
            </a:r>
          </a:p>
        </p:txBody>
      </p:sp>
      <p:sp>
        <p:nvSpPr>
          <p:cNvPr id="3" name="Subtitle 2">
            <a:extLst>
              <a:ext uri="{FF2B5EF4-FFF2-40B4-BE49-F238E27FC236}">
                <a16:creationId xmlns:a16="http://schemas.microsoft.com/office/drawing/2014/main" id="{EE6C30A7-6409-447A-AB87-F47A9B6D4242}"/>
              </a:ext>
            </a:extLst>
          </p:cNvPr>
          <p:cNvSpPr>
            <a:spLocks noGrp="1"/>
          </p:cNvSpPr>
          <p:nvPr>
            <p:ph type="subTitle" idx="1"/>
          </p:nvPr>
        </p:nvSpPr>
        <p:spPr>
          <a:xfrm>
            <a:off x="5486401" y="523648"/>
            <a:ext cx="6204856" cy="5811836"/>
          </a:xfrm>
          <a:solidFill>
            <a:srgbClr val="1F3666">
              <a:alpha val="62000"/>
            </a:srgbClr>
          </a:solidFill>
          <a:ln w="19050">
            <a:solidFill>
              <a:schemeClr val="accent1">
                <a:lumMod val="50000"/>
              </a:schemeClr>
            </a:solidFill>
          </a:ln>
        </p:spPr>
        <p:txBody>
          <a:bodyPr>
            <a:normAutofit/>
          </a:bodyPr>
          <a:lstStyle/>
          <a:p>
            <a:r>
              <a:rPr lang="en-US" sz="4800" b="1" dirty="0">
                <a:solidFill>
                  <a:schemeClr val="bg1"/>
                </a:solidFill>
                <a:effectLst>
                  <a:outerShdw blurRad="38100" dist="38100" dir="2700000" algn="tl">
                    <a:srgbClr val="000000">
                      <a:alpha val="43137"/>
                    </a:srgbClr>
                  </a:outerShdw>
                </a:effectLst>
              </a:rPr>
              <a:t>Designed to Reduce Numbers</a:t>
            </a:r>
          </a:p>
          <a:p>
            <a:r>
              <a:rPr lang="en-US" sz="4800" dirty="0">
                <a:solidFill>
                  <a:schemeClr val="bg1"/>
                </a:solidFill>
                <a:effectLst>
                  <a:outerShdw blurRad="38100" dist="38100" dir="2700000" algn="tl">
                    <a:srgbClr val="000000">
                      <a:alpha val="43137"/>
                    </a:srgbClr>
                  </a:outerShdw>
                </a:effectLst>
              </a:rPr>
              <a:t>(David’s Pride?)</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chemeClr val="bg1"/>
                </a:solidFill>
                <a:effectLst>
                  <a:outerShdw blurRad="38100" dist="38100" dir="2700000" algn="tl">
                    <a:srgbClr val="000000">
                      <a:alpha val="43137"/>
                    </a:srgbClr>
                  </a:outerShdw>
                </a:effectLst>
              </a:rPr>
              <a:t>Far Reaching Consequences!</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chemeClr val="bg1"/>
                </a:solidFill>
                <a:effectLst>
                  <a:outerShdw blurRad="38100" dist="38100" dir="2700000" algn="tl">
                    <a:srgbClr val="000000">
                      <a:alpha val="43137"/>
                    </a:srgbClr>
                  </a:outerShdw>
                </a:effectLst>
              </a:rPr>
              <a:t>What About Today?</a:t>
            </a:r>
          </a:p>
          <a:p>
            <a:r>
              <a:rPr lang="en-US" sz="4800" dirty="0">
                <a:solidFill>
                  <a:schemeClr val="bg1"/>
                </a:solidFill>
                <a:effectLst>
                  <a:outerShdw blurRad="38100" dist="38100" dir="2700000" algn="tl">
                    <a:srgbClr val="000000">
                      <a:alpha val="43137"/>
                    </a:srgbClr>
                  </a:outerShdw>
                </a:effectLst>
              </a:rPr>
              <a:t>(Acts 17:26-31)</a:t>
            </a:r>
          </a:p>
        </p:txBody>
      </p:sp>
    </p:spTree>
    <p:extLst>
      <p:ext uri="{BB962C8B-B14F-4D97-AF65-F5344CB8AC3E}">
        <p14:creationId xmlns:p14="http://schemas.microsoft.com/office/powerpoint/2010/main" val="2888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anim calcmode="lin" valueType="num">
                                      <p:cBhvr>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754A-5D8E-43D8-A726-D050C188EFFC}"/>
              </a:ext>
            </a:extLst>
          </p:cNvPr>
          <p:cNvSpPr>
            <a:spLocks noGrp="1"/>
          </p:cNvSpPr>
          <p:nvPr>
            <p:ph type="ctrTitle"/>
          </p:nvPr>
        </p:nvSpPr>
        <p:spPr>
          <a:xfrm>
            <a:off x="500743" y="436563"/>
            <a:ext cx="4136571" cy="2437266"/>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GOOD BRUSH" pitchFamily="2" charset="0"/>
              </a:rPr>
              <a:t>David’s</a:t>
            </a:r>
            <a:br>
              <a:rPr lang="en-US" sz="5400" dirty="0">
                <a:solidFill>
                  <a:schemeClr val="bg1"/>
                </a:solidFill>
                <a:effectLst>
                  <a:outerShdw blurRad="38100" dist="38100" dir="2700000" algn="tl">
                    <a:srgbClr val="000000">
                      <a:alpha val="43137"/>
                    </a:srgbClr>
                  </a:outerShdw>
                </a:effectLst>
                <a:latin typeface="GOOD BRUSH" pitchFamily="2" charset="0"/>
              </a:rPr>
            </a:br>
            <a:r>
              <a:rPr lang="en-US" sz="5400" dirty="0">
                <a:solidFill>
                  <a:schemeClr val="bg1"/>
                </a:solidFill>
                <a:effectLst>
                  <a:outerShdw blurRad="38100" dist="38100" dir="2700000" algn="tl">
                    <a:srgbClr val="000000">
                      <a:alpha val="43137"/>
                    </a:srgbClr>
                  </a:outerShdw>
                </a:effectLst>
                <a:latin typeface="GOOD BRUSH" pitchFamily="2" charset="0"/>
              </a:rPr>
              <a:t>Repentance</a:t>
            </a:r>
            <a:br>
              <a:rPr lang="en-US" sz="5400" dirty="0">
                <a:solidFill>
                  <a:schemeClr val="bg1"/>
                </a:solidFill>
                <a:effectLst>
                  <a:outerShdw blurRad="38100" dist="38100" dir="2700000" algn="tl">
                    <a:srgbClr val="000000">
                      <a:alpha val="43137"/>
                    </a:srgbClr>
                  </a:outerShdw>
                </a:effectLst>
                <a:latin typeface="GOOD BRUSH" pitchFamily="2" charset="0"/>
              </a:rPr>
            </a:br>
            <a:r>
              <a:rPr lang="en-US" sz="5400" dirty="0">
                <a:solidFill>
                  <a:schemeClr val="bg1"/>
                </a:solidFill>
                <a:effectLst>
                  <a:outerShdw blurRad="38100" dist="38100" dir="2700000" algn="tl">
                    <a:srgbClr val="000000">
                      <a:alpha val="43137"/>
                    </a:srgbClr>
                  </a:outerShdw>
                </a:effectLst>
                <a:latin typeface="+mn-lt"/>
              </a:rPr>
              <a:t>17-26</a:t>
            </a:r>
          </a:p>
        </p:txBody>
      </p:sp>
      <p:sp>
        <p:nvSpPr>
          <p:cNvPr id="3" name="Subtitle 2">
            <a:extLst>
              <a:ext uri="{FF2B5EF4-FFF2-40B4-BE49-F238E27FC236}">
                <a16:creationId xmlns:a16="http://schemas.microsoft.com/office/drawing/2014/main" id="{EE6C30A7-6409-447A-AB87-F47A9B6D4242}"/>
              </a:ext>
            </a:extLst>
          </p:cNvPr>
          <p:cNvSpPr>
            <a:spLocks noGrp="1"/>
          </p:cNvSpPr>
          <p:nvPr>
            <p:ph type="subTitle" idx="1"/>
          </p:nvPr>
        </p:nvSpPr>
        <p:spPr>
          <a:xfrm>
            <a:off x="5486401" y="588961"/>
            <a:ext cx="6204856" cy="5681207"/>
          </a:xfrm>
          <a:solidFill>
            <a:srgbClr val="1F3666">
              <a:alpha val="62000"/>
            </a:srgbClr>
          </a:solidFill>
          <a:ln w="19050">
            <a:solidFill>
              <a:schemeClr val="accent1">
                <a:lumMod val="50000"/>
              </a:schemeClr>
            </a:solidFill>
          </a:ln>
        </p:spPr>
        <p:txBody>
          <a:bodyPr>
            <a:normAutofit/>
          </a:bodyPr>
          <a:lstStyle/>
          <a:p>
            <a:r>
              <a:rPr lang="en-US" sz="4800" b="1" dirty="0">
                <a:solidFill>
                  <a:schemeClr val="bg1"/>
                </a:solidFill>
                <a:effectLst>
                  <a:outerShdw blurRad="38100" dist="38100" dir="2700000" algn="tl">
                    <a:srgbClr val="000000">
                      <a:alpha val="43137"/>
                    </a:srgbClr>
                  </a:outerShdw>
                </a:effectLst>
              </a:rPr>
              <a:t>Chastisement Should Lead Us to Repent</a:t>
            </a:r>
            <a:endParaRPr lang="en-US" sz="4800" dirty="0">
              <a:solidFill>
                <a:schemeClr val="bg1"/>
              </a:solidFill>
              <a:effectLst>
                <a:outerShdw blurRad="38100" dist="38100" dir="2700000" algn="tl">
                  <a:srgbClr val="000000">
                    <a:alpha val="43137"/>
                  </a:srgbClr>
                </a:outerShdw>
              </a:effectLst>
            </a:endParaRPr>
          </a:p>
          <a:p>
            <a:endParaRPr lang="en-US" sz="800" dirty="0">
              <a:solidFill>
                <a:schemeClr val="bg1"/>
              </a:solidFill>
              <a:effectLst>
                <a:outerShdw blurRad="38100" dist="38100" dir="2700000" algn="tl">
                  <a:srgbClr val="000000">
                    <a:alpha val="43137"/>
                  </a:srgbClr>
                </a:outerShdw>
              </a:effectLst>
            </a:endParaRPr>
          </a:p>
          <a:p>
            <a:r>
              <a:rPr lang="en-US" sz="4800" b="1" dirty="0">
                <a:solidFill>
                  <a:schemeClr val="bg1"/>
                </a:solidFill>
                <a:effectLst>
                  <a:outerShdw blurRad="38100" dist="38100" dir="2700000" algn="tl">
                    <a:srgbClr val="000000">
                      <a:alpha val="43137"/>
                    </a:srgbClr>
                  </a:outerShdw>
                </a:effectLst>
              </a:rPr>
              <a:t>We are Responsible for our Own Sins!</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chemeClr val="bg1"/>
                </a:solidFill>
                <a:effectLst>
                  <a:outerShdw blurRad="38100" dist="38100" dir="2700000" algn="tl">
                    <a:srgbClr val="000000">
                      <a:alpha val="43137"/>
                    </a:srgbClr>
                  </a:outerShdw>
                </a:effectLst>
              </a:rPr>
              <a:t>Bring Forth Fruit Worthy of Repentance</a:t>
            </a:r>
          </a:p>
          <a:p>
            <a:r>
              <a:rPr lang="en-US" sz="4800" dirty="0">
                <a:solidFill>
                  <a:schemeClr val="bg1"/>
                </a:solidFill>
                <a:effectLst>
                  <a:outerShdw blurRad="38100" dist="38100" dir="2700000" algn="tl">
                    <a:srgbClr val="000000">
                      <a:alpha val="43137"/>
                    </a:srgbClr>
                  </a:outerShdw>
                </a:effectLst>
              </a:rPr>
              <a:t>(2 Corinthians 7:11)</a:t>
            </a:r>
          </a:p>
        </p:txBody>
      </p:sp>
    </p:spTree>
    <p:extLst>
      <p:ext uri="{BB962C8B-B14F-4D97-AF65-F5344CB8AC3E}">
        <p14:creationId xmlns:p14="http://schemas.microsoft.com/office/powerpoint/2010/main" val="13079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anim calcmode="lin" valueType="num">
                                      <p:cBhvr>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754A-5D8E-43D8-A726-D050C188EFFC}"/>
              </a:ext>
            </a:extLst>
          </p:cNvPr>
          <p:cNvSpPr>
            <a:spLocks noGrp="1"/>
          </p:cNvSpPr>
          <p:nvPr>
            <p:ph type="ctrTitle"/>
          </p:nvPr>
        </p:nvSpPr>
        <p:spPr>
          <a:xfrm>
            <a:off x="500743" y="436563"/>
            <a:ext cx="4136571" cy="4462008"/>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GOOD BRUSH" pitchFamily="2" charset="0"/>
              </a:rPr>
              <a:t>Behind the Curtain</a:t>
            </a:r>
            <a:br>
              <a:rPr lang="en-US" sz="5400" dirty="0">
                <a:solidFill>
                  <a:schemeClr val="bg1"/>
                </a:solidFill>
                <a:effectLst>
                  <a:outerShdw blurRad="38100" dist="38100" dir="2700000" algn="tl">
                    <a:srgbClr val="000000">
                      <a:alpha val="43137"/>
                    </a:srgbClr>
                  </a:outerShdw>
                </a:effectLst>
                <a:latin typeface="GOOD BRUSH" pitchFamily="2" charset="0"/>
              </a:rPr>
            </a:br>
            <a:r>
              <a:rPr lang="en-US" sz="5400" dirty="0">
                <a:solidFill>
                  <a:schemeClr val="bg1"/>
                </a:solidFill>
                <a:effectLst>
                  <a:outerShdw blurRad="38100" dist="38100" dir="2700000" algn="tl">
                    <a:srgbClr val="000000">
                      <a:alpha val="43137"/>
                    </a:srgbClr>
                  </a:outerShdw>
                </a:effectLst>
                <a:latin typeface="+mn-lt"/>
              </a:rPr>
              <a:t>1, 12,          15-16, 27</a:t>
            </a:r>
          </a:p>
        </p:txBody>
      </p:sp>
      <p:sp>
        <p:nvSpPr>
          <p:cNvPr id="3" name="Subtitle 2">
            <a:extLst>
              <a:ext uri="{FF2B5EF4-FFF2-40B4-BE49-F238E27FC236}">
                <a16:creationId xmlns:a16="http://schemas.microsoft.com/office/drawing/2014/main" id="{EE6C30A7-6409-447A-AB87-F47A9B6D4242}"/>
              </a:ext>
            </a:extLst>
          </p:cNvPr>
          <p:cNvSpPr>
            <a:spLocks noGrp="1"/>
          </p:cNvSpPr>
          <p:nvPr>
            <p:ph type="subTitle" idx="1"/>
          </p:nvPr>
        </p:nvSpPr>
        <p:spPr>
          <a:xfrm>
            <a:off x="5486401" y="1263882"/>
            <a:ext cx="6204856" cy="4287836"/>
          </a:xfrm>
          <a:solidFill>
            <a:srgbClr val="1F3666">
              <a:alpha val="62000"/>
            </a:srgbClr>
          </a:solidFill>
          <a:ln w="19050">
            <a:solidFill>
              <a:schemeClr val="accent1">
                <a:lumMod val="50000"/>
              </a:schemeClr>
            </a:solidFill>
          </a:ln>
        </p:spPr>
        <p:txBody>
          <a:bodyPr>
            <a:normAutofit/>
          </a:bodyPr>
          <a:lstStyle/>
          <a:p>
            <a:r>
              <a:rPr lang="en-US" sz="4800" b="1" dirty="0">
                <a:solidFill>
                  <a:schemeClr val="bg1"/>
                </a:solidFill>
                <a:effectLst>
                  <a:outerShdw blurRad="38100" dist="38100" dir="2700000" algn="tl">
                    <a:srgbClr val="000000">
                      <a:alpha val="43137"/>
                    </a:srgbClr>
                  </a:outerShdw>
                </a:effectLst>
              </a:rPr>
              <a:t>Satan is Real! </a:t>
            </a:r>
            <a:r>
              <a:rPr lang="en-US" sz="4800" dirty="0">
                <a:solidFill>
                  <a:schemeClr val="bg1"/>
                </a:solidFill>
                <a:effectLst>
                  <a:outerShdw blurRad="38100" dist="38100" dir="2700000" algn="tl">
                    <a:srgbClr val="000000">
                      <a:alpha val="43137"/>
                    </a:srgbClr>
                  </a:outerShdw>
                </a:effectLst>
              </a:rPr>
              <a:t>(1)</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chemeClr val="bg1"/>
                </a:solidFill>
                <a:effectLst>
                  <a:outerShdw blurRad="38100" dist="38100" dir="2700000" algn="tl">
                    <a:srgbClr val="000000">
                      <a:alpha val="43137"/>
                    </a:srgbClr>
                  </a:outerShdw>
                </a:effectLst>
              </a:rPr>
              <a:t>God Does Punish Men On This Earth! </a:t>
            </a:r>
            <a:r>
              <a:rPr lang="en-US" sz="4800" dirty="0">
                <a:solidFill>
                  <a:schemeClr val="bg1"/>
                </a:solidFill>
                <a:effectLst>
                  <a:outerShdw blurRad="38100" dist="38100" dir="2700000" algn="tl">
                    <a:srgbClr val="000000">
                      <a:alpha val="43137"/>
                    </a:srgbClr>
                  </a:outerShdw>
                </a:effectLst>
              </a:rPr>
              <a:t>(12)</a:t>
            </a:r>
          </a:p>
          <a:p>
            <a:endParaRPr lang="en-US" sz="800" dirty="0">
              <a:solidFill>
                <a:schemeClr val="bg1"/>
              </a:solidFill>
              <a:effectLst>
                <a:outerShdw blurRad="38100" dist="38100" dir="2700000" algn="tl">
                  <a:srgbClr val="000000">
                    <a:alpha val="43137"/>
                  </a:srgbClr>
                </a:outerShdw>
              </a:effectLst>
            </a:endParaRPr>
          </a:p>
          <a:p>
            <a:r>
              <a:rPr lang="en-US" sz="4800" b="1" dirty="0">
                <a:solidFill>
                  <a:schemeClr val="bg1"/>
                </a:solidFill>
                <a:effectLst>
                  <a:outerShdw blurRad="38100" dist="38100" dir="2700000" algn="tl">
                    <a:srgbClr val="000000">
                      <a:alpha val="43137"/>
                    </a:srgbClr>
                  </a:outerShdw>
                </a:effectLst>
              </a:rPr>
              <a:t>The Angel and            the Sword </a:t>
            </a:r>
            <a:r>
              <a:rPr lang="en-US" sz="4800" dirty="0">
                <a:solidFill>
                  <a:schemeClr val="bg1"/>
                </a:solidFill>
                <a:effectLst>
                  <a:outerShdw blurRad="38100" dist="38100" dir="2700000" algn="tl">
                    <a:srgbClr val="000000">
                      <a:alpha val="43137"/>
                    </a:srgbClr>
                  </a:outerShdw>
                </a:effectLst>
              </a:rPr>
              <a:t>(15-16, 27)</a:t>
            </a:r>
          </a:p>
        </p:txBody>
      </p:sp>
    </p:spTree>
    <p:extLst>
      <p:ext uri="{BB962C8B-B14F-4D97-AF65-F5344CB8AC3E}">
        <p14:creationId xmlns:p14="http://schemas.microsoft.com/office/powerpoint/2010/main" val="26822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anim calcmode="lin" valueType="num">
                                      <p:cBhvr>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754A-5D8E-43D8-A726-D050C188EFFC}"/>
              </a:ext>
            </a:extLst>
          </p:cNvPr>
          <p:cNvSpPr>
            <a:spLocks noGrp="1"/>
          </p:cNvSpPr>
          <p:nvPr>
            <p:ph type="ctrTitle"/>
          </p:nvPr>
        </p:nvSpPr>
        <p:spPr>
          <a:xfrm>
            <a:off x="500743" y="1240971"/>
            <a:ext cx="4136571" cy="3657600"/>
          </a:xfrm>
        </p:spPr>
        <p:txBody>
          <a:bodyPr anchor="t">
            <a:normAutofit/>
          </a:bodyPr>
          <a:lstStyle/>
          <a:p>
            <a:r>
              <a:rPr lang="en-US" sz="5400" dirty="0">
                <a:solidFill>
                  <a:schemeClr val="bg1"/>
                </a:solidFill>
                <a:effectLst>
                  <a:outerShdw blurRad="38100" dist="38100" dir="2700000" algn="tl">
                    <a:srgbClr val="000000">
                      <a:alpha val="43137"/>
                    </a:srgbClr>
                  </a:outerShdw>
                </a:effectLst>
                <a:latin typeface="GOOD BRUSH" pitchFamily="2" charset="0"/>
              </a:rPr>
              <a:t>Conclusion</a:t>
            </a:r>
            <a:br>
              <a:rPr lang="en-US" sz="5400" dirty="0">
                <a:solidFill>
                  <a:schemeClr val="bg1"/>
                </a:solidFill>
                <a:effectLst>
                  <a:outerShdw blurRad="38100" dist="38100" dir="2700000" algn="tl">
                    <a:srgbClr val="000000">
                      <a:alpha val="43137"/>
                    </a:srgbClr>
                  </a:outerShdw>
                </a:effectLst>
                <a:latin typeface="GOOD BRUSH" pitchFamily="2" charset="0"/>
              </a:rPr>
            </a:br>
            <a:endParaRPr lang="en-US" sz="5400" dirty="0">
              <a:solidFill>
                <a:schemeClr val="bg1"/>
              </a:solidFill>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EE6C30A7-6409-447A-AB87-F47A9B6D4242}"/>
              </a:ext>
            </a:extLst>
          </p:cNvPr>
          <p:cNvSpPr>
            <a:spLocks noGrp="1"/>
          </p:cNvSpPr>
          <p:nvPr>
            <p:ph type="subTitle" idx="1"/>
          </p:nvPr>
        </p:nvSpPr>
        <p:spPr>
          <a:xfrm>
            <a:off x="5486401" y="414793"/>
            <a:ext cx="6204856" cy="6073094"/>
          </a:xfrm>
          <a:solidFill>
            <a:srgbClr val="1F3666">
              <a:alpha val="62000"/>
            </a:srgbClr>
          </a:solidFill>
          <a:ln w="19050">
            <a:solidFill>
              <a:schemeClr val="accent1">
                <a:lumMod val="50000"/>
              </a:schemeClr>
            </a:solidFill>
          </a:ln>
        </p:spPr>
        <p:txBody>
          <a:bodyPr>
            <a:normAutofit/>
          </a:bodyPr>
          <a:lstStyle/>
          <a:p>
            <a:r>
              <a:rPr lang="en-US" sz="4800" b="1" dirty="0">
                <a:solidFill>
                  <a:schemeClr val="bg1"/>
                </a:solidFill>
                <a:effectLst>
                  <a:outerShdw blurRad="38100" dist="38100" dir="2700000" algn="tl">
                    <a:srgbClr val="000000">
                      <a:alpha val="43137"/>
                    </a:srgbClr>
                  </a:outerShdw>
                </a:effectLst>
              </a:rPr>
              <a:t>The Invisible God is Preeminent in the Universe</a:t>
            </a:r>
          </a:p>
          <a:p>
            <a:r>
              <a:rPr lang="en-US" sz="4800" dirty="0">
                <a:solidFill>
                  <a:schemeClr val="bg1"/>
                </a:solidFill>
                <a:effectLst>
                  <a:outerShdw blurRad="38100" dist="38100" dir="2700000" algn="tl">
                    <a:srgbClr val="000000">
                      <a:alpha val="43137"/>
                    </a:srgbClr>
                  </a:outerShdw>
                </a:effectLst>
              </a:rPr>
              <a:t>(Romans 1:20)</a:t>
            </a:r>
          </a:p>
          <a:p>
            <a:endParaRPr lang="en-US" sz="900" dirty="0">
              <a:solidFill>
                <a:schemeClr val="bg1"/>
              </a:solidFill>
              <a:effectLst>
                <a:outerShdw blurRad="38100" dist="38100" dir="2700000" algn="tl">
                  <a:srgbClr val="000000">
                    <a:alpha val="43137"/>
                  </a:srgbClr>
                </a:outerShdw>
              </a:effectLst>
            </a:endParaRPr>
          </a:p>
          <a:p>
            <a:r>
              <a:rPr lang="en-US" sz="4800" b="1" dirty="0">
                <a:solidFill>
                  <a:schemeClr val="accent4">
                    <a:lumMod val="40000"/>
                    <a:lumOff val="60000"/>
                  </a:schemeClr>
                </a:solidFill>
                <a:effectLst>
                  <a:outerShdw blurRad="38100" dist="38100" dir="2700000" algn="tl">
                    <a:srgbClr val="000000">
                      <a:alpha val="43137"/>
                    </a:srgbClr>
                  </a:outerShdw>
                </a:effectLst>
              </a:rPr>
              <a:t>Repentance results in the sword of judgment being returned to its sheath!</a:t>
            </a:r>
          </a:p>
        </p:txBody>
      </p:sp>
    </p:spTree>
    <p:extLst>
      <p:ext uri="{BB962C8B-B14F-4D97-AF65-F5344CB8AC3E}">
        <p14:creationId xmlns:p14="http://schemas.microsoft.com/office/powerpoint/2010/main" val="241699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3543</Words>
  <Application>Microsoft Office PowerPoint</Application>
  <PresentationFormat>Widescreen</PresentationFormat>
  <Paragraphs>137</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GOOD BRUSH</vt:lpstr>
      <vt:lpstr>Impact</vt:lpstr>
      <vt:lpstr>Office Theme</vt:lpstr>
      <vt:lpstr>PowerPoint Presentation</vt:lpstr>
      <vt:lpstr>An Object Lesson 1 Chronicles 21</vt:lpstr>
      <vt:lpstr>God’s PUnishment 8-14</vt:lpstr>
      <vt:lpstr>David’s Repentance 17-26</vt:lpstr>
      <vt:lpstr>Behind the Curtain 1, 12,          15-16, 27</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Object Lesson 1 Chronicles 21</dc:title>
  <dc:creator>Stan Cox</dc:creator>
  <cp:lastModifiedBy>Stan Cox</cp:lastModifiedBy>
  <cp:revision>15</cp:revision>
  <dcterms:created xsi:type="dcterms:W3CDTF">2020-05-02T18:38:28Z</dcterms:created>
  <dcterms:modified xsi:type="dcterms:W3CDTF">2020-05-03T02:21:25Z</dcterms:modified>
</cp:coreProperties>
</file>