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8" r:id="rId12"/>
  </p:sldIdLst>
  <p:sldSz cx="9144000" cy="6858000" type="screen4x3"/>
  <p:notesSz cx="6858000" cy="9144000"/>
  <p:embeddedFontLst>
    <p:embeddedFont>
      <p:font typeface="Calibri Light" panose="020F0302020204030204" pitchFamily="34" charset="0"/>
      <p:regular r:id="rId14"/>
      <p:italic r:id="rId15"/>
    </p:embeddedFont>
    <p:embeddedFont>
      <p:font typeface="Goudy Stout" panose="0202090407030B020401" pitchFamily="18" charset="0"/>
      <p:regular r:id="rId16"/>
    </p:embeddedFont>
    <p:embeddedFont>
      <p:font typeface="Char BB" panose="02000508000000020004" pitchFamily="2" charset="0"/>
      <p:regular r:id="rId17"/>
    </p:embeddedFont>
    <p:embeddedFont>
      <p:font typeface="Calibri" panose="020F0502020204030204" pitchFamily="34" charset="0"/>
      <p:regular r:id="rId18"/>
      <p:bold r:id="rId19"/>
      <p:italic r:id="rId20"/>
      <p:boldItalic r:id="rId21"/>
    </p:embeddedFont>
    <p:embeddedFont>
      <p:font typeface="Bernard MT Condensed" panose="02050806060905020404" pitchFamily="18"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9785" autoAdjust="0"/>
  </p:normalViewPr>
  <p:slideViewPr>
    <p:cSldViewPr snapToGrid="0">
      <p:cViewPr varScale="1">
        <p:scale>
          <a:sx n="41" d="100"/>
          <a:sy n="41" d="100"/>
        </p:scale>
        <p:origin x="216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E7EA1-0C6F-471A-8644-C38A4E6E5D5F}" type="datetimeFigureOut">
              <a:rPr lang="en-US" smtClean="0"/>
              <a:t>8/23/2015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6B08A-8832-470E-B82E-7DE1C660822A}" type="slidenum">
              <a:rPr lang="en-US" smtClean="0"/>
              <a:t>‹#›</a:t>
            </a:fld>
            <a:endParaRPr lang="en-US"/>
          </a:p>
        </p:txBody>
      </p:sp>
    </p:spTree>
    <p:extLst>
      <p:ext uri="{BB962C8B-B14F-4D97-AF65-F5344CB8AC3E}">
        <p14:creationId xmlns:p14="http://schemas.microsoft.com/office/powerpoint/2010/main" val="258412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Perhaps you have some similar</a:t>
            </a:r>
            <a:r>
              <a:rPr lang="en-US" sz="1200" kern="1200" baseline="0" dirty="0" smtClean="0">
                <a:solidFill>
                  <a:schemeClr val="tx1"/>
                </a:solidFill>
                <a:effectLst/>
                <a:latin typeface="+mn-lt"/>
                <a:ea typeface="+mn-ea"/>
                <a:cs typeface="+mn-cs"/>
              </a:rPr>
              <a:t> examples to these actual situations among Christians: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Two brethren had a fist fight in the church building as a result of their differences.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 elder and his wife both lose control to the point of shouting and shaking fingers in the face of others.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former preacher made a threat of violence on a faithful brother in a business meeting.</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Sadder still is the fact that in each case, those supposed “Christians” not only justified their ungodly actions, but were joined by others who justified them as well. The sinful anger and wrath has been given the benign label of “intensity” or “frustration” or some other term rather than what it really is – SIN.</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The Bible has much to say upon the subject of controlling our temper. God repeatedly condemns the one who is quick to anger, but He praises those who let reason predominate over wrath. Let us notice a few examples: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(Note:  Based on an article by Harry Osborne, found in “The Spirit’s Sword”,</a:t>
            </a:r>
            <a:r>
              <a:rPr lang="en-US" sz="1200" kern="1200" baseline="0" dirty="0" smtClean="0">
                <a:solidFill>
                  <a:schemeClr val="tx1"/>
                </a:solidFill>
                <a:effectLst/>
                <a:latin typeface="+mn-lt"/>
                <a:ea typeface="+mn-ea"/>
                <a:cs typeface="+mn-cs"/>
              </a:rPr>
              <a:t> 11/28/2010)</a:t>
            </a:r>
            <a:endParaRPr lang="en-US" dirty="0" smtClean="0"/>
          </a:p>
        </p:txBody>
      </p:sp>
      <p:sp>
        <p:nvSpPr>
          <p:cNvPr id="4" name="Slide Number Placeholder 3"/>
          <p:cNvSpPr>
            <a:spLocks noGrp="1"/>
          </p:cNvSpPr>
          <p:nvPr>
            <p:ph type="sldNum" sz="quarter" idx="10"/>
          </p:nvPr>
        </p:nvSpPr>
        <p:spPr/>
        <p:txBody>
          <a:bodyPr/>
          <a:lstStyle/>
          <a:p>
            <a:fld id="{C936B08A-8832-470E-B82E-7DE1C660822A}" type="slidenum">
              <a:rPr lang="en-US" smtClean="0"/>
              <a:t>1</a:t>
            </a:fld>
            <a:endParaRPr lang="en-US"/>
          </a:p>
        </p:txBody>
      </p:sp>
    </p:spTree>
    <p:extLst>
      <p:ext uri="{BB962C8B-B14F-4D97-AF65-F5344CB8AC3E}">
        <p14:creationId xmlns:p14="http://schemas.microsoft.com/office/powerpoint/2010/main" val="14635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Plain</a:t>
            </a:r>
            <a:r>
              <a:rPr lang="en-US" baseline="0" dirty="0" smtClean="0"/>
              <a:t> enough, isn’t it?</a:t>
            </a:r>
            <a:endParaRPr lang="en-US" dirty="0"/>
          </a:p>
        </p:txBody>
      </p:sp>
      <p:sp>
        <p:nvSpPr>
          <p:cNvPr id="4" name="Slide Number Placeholder 3"/>
          <p:cNvSpPr>
            <a:spLocks noGrp="1"/>
          </p:cNvSpPr>
          <p:nvPr>
            <p:ph type="sldNum" sz="quarter" idx="10"/>
          </p:nvPr>
        </p:nvSpPr>
        <p:spPr/>
        <p:txBody>
          <a:bodyPr/>
          <a:lstStyle/>
          <a:p>
            <a:fld id="{C936B08A-8832-470E-B82E-7DE1C660822A}" type="slidenum">
              <a:rPr lang="en-US" smtClean="0"/>
              <a:t>10</a:t>
            </a:fld>
            <a:endParaRPr lang="en-US"/>
          </a:p>
        </p:txBody>
      </p:sp>
    </p:spTree>
    <p:extLst>
      <p:ext uri="{BB962C8B-B14F-4D97-AF65-F5344CB8AC3E}">
        <p14:creationId xmlns:p14="http://schemas.microsoft.com/office/powerpoint/2010/main" val="310845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(James</a:t>
            </a:r>
            <a:r>
              <a:rPr lang="en-US" sz="1200" b="1" kern="1200" baseline="0" dirty="0" smtClean="0">
                <a:solidFill>
                  <a:schemeClr val="tx1"/>
                </a:solidFill>
                <a:effectLst/>
                <a:latin typeface="+mn-lt"/>
                <a:ea typeface="+mn-ea"/>
                <a:cs typeface="+mn-cs"/>
              </a:rPr>
              <a:t> 1:19-21), </a:t>
            </a:r>
            <a:r>
              <a:rPr lang="en-US" sz="1200" i="1" kern="1200" baseline="0" dirty="0" smtClean="0">
                <a:solidFill>
                  <a:schemeClr val="tx1"/>
                </a:solidFill>
                <a:effectLst/>
                <a:latin typeface="+mn-lt"/>
                <a:ea typeface="+mn-ea"/>
                <a:cs typeface="+mn-cs"/>
              </a:rPr>
              <a:t>“So then, my beloved brethren, let every man be swift to hear, slow to speak, slow to wrath;  </a:t>
            </a:r>
            <a:r>
              <a:rPr lang="en-US" sz="1200" i="1" kern="1200" baseline="30000" dirty="0" smtClean="0">
                <a:solidFill>
                  <a:schemeClr val="tx1"/>
                </a:solidFill>
                <a:effectLst/>
                <a:latin typeface="+mn-lt"/>
                <a:ea typeface="+mn-ea"/>
                <a:cs typeface="+mn-cs"/>
              </a:rPr>
              <a:t>20</a:t>
            </a:r>
            <a:r>
              <a:rPr lang="en-US" sz="1200" i="1" kern="1200" baseline="0" dirty="0" smtClean="0">
                <a:solidFill>
                  <a:schemeClr val="tx1"/>
                </a:solidFill>
                <a:effectLst/>
                <a:latin typeface="+mn-lt"/>
                <a:ea typeface="+mn-ea"/>
                <a:cs typeface="+mn-cs"/>
              </a:rPr>
              <a:t> for the wrath of man does not produce the righteousness of God. </a:t>
            </a:r>
            <a:r>
              <a:rPr lang="en-US" sz="1200" i="1" kern="1200" baseline="30000" dirty="0" smtClean="0">
                <a:solidFill>
                  <a:schemeClr val="tx1"/>
                </a:solidFill>
                <a:effectLst/>
                <a:latin typeface="+mn-lt"/>
                <a:ea typeface="+mn-ea"/>
                <a:cs typeface="+mn-cs"/>
              </a:rPr>
              <a:t> 21 </a:t>
            </a:r>
            <a:r>
              <a:rPr lang="en-US" sz="1200" i="1" kern="1200" baseline="0" dirty="0" smtClean="0">
                <a:solidFill>
                  <a:schemeClr val="tx1"/>
                </a:solidFill>
                <a:effectLst/>
                <a:latin typeface="+mn-lt"/>
                <a:ea typeface="+mn-ea"/>
                <a:cs typeface="+mn-cs"/>
              </a:rPr>
              <a:t>Therefore lay aside all filthiness and overflow of wickedness, and receive with meekness the implanted word, which is able to save your souls.</a:t>
            </a:r>
          </a:p>
          <a:p>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Both men and women are challenged by this command.  (Churches have been destroyed by both genders).  May we be slow to wrath!</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36B08A-8832-470E-B82E-7DE1C660822A}" type="slidenum">
              <a:rPr lang="en-US" smtClean="0"/>
              <a:t>11</a:t>
            </a:fld>
            <a:endParaRPr lang="en-US"/>
          </a:p>
        </p:txBody>
      </p:sp>
    </p:spTree>
    <p:extLst>
      <p:ext uri="{BB962C8B-B14F-4D97-AF65-F5344CB8AC3E}">
        <p14:creationId xmlns:p14="http://schemas.microsoft.com/office/powerpoint/2010/main" val="313730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person who continually flies off the handle does not learn from situations and become wiser, but lingers in ignorance.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person who controls anger learns something from every occasion that will make him a better person.</a:t>
            </a:r>
            <a:endParaRPr lang="en-US" dirty="0"/>
          </a:p>
        </p:txBody>
      </p:sp>
      <p:sp>
        <p:nvSpPr>
          <p:cNvPr id="4" name="Slide Number Placeholder 3"/>
          <p:cNvSpPr>
            <a:spLocks noGrp="1"/>
          </p:cNvSpPr>
          <p:nvPr>
            <p:ph type="sldNum" sz="quarter" idx="10"/>
          </p:nvPr>
        </p:nvSpPr>
        <p:spPr/>
        <p:txBody>
          <a:bodyPr/>
          <a:lstStyle/>
          <a:p>
            <a:fld id="{C936B08A-8832-470E-B82E-7DE1C660822A}" type="slidenum">
              <a:rPr lang="en-US" smtClean="0"/>
              <a:t>2</a:t>
            </a:fld>
            <a:endParaRPr lang="en-US"/>
          </a:p>
        </p:txBody>
      </p:sp>
    </p:spTree>
    <p:extLst>
      <p:ext uri="{BB962C8B-B14F-4D97-AF65-F5344CB8AC3E}">
        <p14:creationId xmlns:p14="http://schemas.microsoft.com/office/powerpoint/2010/main" val="150603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 anger which is not controlled always brings other sins along with it.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fury of one so driven by anger leads him to do many things that more rational thought would have prevented.</a:t>
            </a:r>
            <a:endParaRPr lang="en-US" dirty="0"/>
          </a:p>
        </p:txBody>
      </p:sp>
      <p:sp>
        <p:nvSpPr>
          <p:cNvPr id="4" name="Slide Number Placeholder 3"/>
          <p:cNvSpPr>
            <a:spLocks noGrp="1"/>
          </p:cNvSpPr>
          <p:nvPr>
            <p:ph type="sldNum" sz="quarter" idx="10"/>
          </p:nvPr>
        </p:nvSpPr>
        <p:spPr/>
        <p:txBody>
          <a:bodyPr/>
          <a:lstStyle/>
          <a:p>
            <a:fld id="{C936B08A-8832-470E-B82E-7DE1C660822A}" type="slidenum">
              <a:rPr lang="en-US" smtClean="0"/>
              <a:t>3</a:t>
            </a:fld>
            <a:endParaRPr lang="en-US"/>
          </a:p>
        </p:txBody>
      </p:sp>
    </p:spTree>
    <p:extLst>
      <p:ext uri="{BB962C8B-B14F-4D97-AF65-F5344CB8AC3E}">
        <p14:creationId xmlns:p14="http://schemas.microsoft.com/office/powerpoint/2010/main" val="411322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Unreasonable anger is not only foolish, but will cause one to lose his soul.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rash words vented in anger are not a harmless release of steam, but an evidence of sin which will cause one to spend eternity with the devil in hell.</a:t>
            </a:r>
            <a:endParaRPr lang="en-US" dirty="0"/>
          </a:p>
        </p:txBody>
      </p:sp>
      <p:sp>
        <p:nvSpPr>
          <p:cNvPr id="4" name="Slide Number Placeholder 3"/>
          <p:cNvSpPr>
            <a:spLocks noGrp="1"/>
          </p:cNvSpPr>
          <p:nvPr>
            <p:ph type="sldNum" sz="quarter" idx="10"/>
          </p:nvPr>
        </p:nvSpPr>
        <p:spPr/>
        <p:txBody>
          <a:bodyPr/>
          <a:lstStyle/>
          <a:p>
            <a:fld id="{C936B08A-8832-470E-B82E-7DE1C660822A}" type="slidenum">
              <a:rPr lang="en-US" smtClean="0"/>
              <a:t>4</a:t>
            </a:fld>
            <a:endParaRPr lang="en-US"/>
          </a:p>
        </p:txBody>
      </p:sp>
    </p:spTree>
    <p:extLst>
      <p:ext uri="{BB962C8B-B14F-4D97-AF65-F5344CB8AC3E}">
        <p14:creationId xmlns:p14="http://schemas.microsoft.com/office/powerpoint/2010/main" val="249532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Anger should not be allowed to dwell in one’s heart and fester into raging wrath.</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must be pushed out of the heart immediately “with all malice” never to return again. That means today and not tomorrow!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Giving more time to a wrathful person in hopes of peace being achieved will only guarantee future outbursts, less peace and the loss of souls.</a:t>
            </a:r>
            <a:endParaRPr lang="en-US" dirty="0"/>
          </a:p>
        </p:txBody>
      </p:sp>
      <p:sp>
        <p:nvSpPr>
          <p:cNvPr id="4" name="Slide Number Placeholder 3"/>
          <p:cNvSpPr>
            <a:spLocks noGrp="1"/>
          </p:cNvSpPr>
          <p:nvPr>
            <p:ph type="sldNum" sz="quarter" idx="10"/>
          </p:nvPr>
        </p:nvSpPr>
        <p:spPr/>
        <p:txBody>
          <a:bodyPr/>
          <a:lstStyle/>
          <a:p>
            <a:fld id="{C936B08A-8832-470E-B82E-7DE1C660822A}" type="slidenum">
              <a:rPr lang="en-US" smtClean="0"/>
              <a:t>5</a:t>
            </a:fld>
            <a:endParaRPr lang="en-US"/>
          </a:p>
        </p:txBody>
      </p:sp>
    </p:spTree>
    <p:extLst>
      <p:ext uri="{BB962C8B-B14F-4D97-AF65-F5344CB8AC3E}">
        <p14:creationId xmlns:p14="http://schemas.microsoft.com/office/powerpoint/2010/main" val="284297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Not only does the unbridled wrath of an angry man bring trouble to himself, it also brings great turmoil for those who would associate with such a person.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Thus, God instructs us to keep our distance from a wrathful person lest we suffer from the fallout of his fiery temper. </a:t>
            </a:r>
            <a:endParaRPr lang="en-US" dirty="0"/>
          </a:p>
        </p:txBody>
      </p:sp>
      <p:sp>
        <p:nvSpPr>
          <p:cNvPr id="4" name="Slide Number Placeholder 3"/>
          <p:cNvSpPr>
            <a:spLocks noGrp="1"/>
          </p:cNvSpPr>
          <p:nvPr>
            <p:ph type="sldNum" sz="quarter" idx="10"/>
          </p:nvPr>
        </p:nvSpPr>
        <p:spPr/>
        <p:txBody>
          <a:bodyPr/>
          <a:lstStyle/>
          <a:p>
            <a:fld id="{C936B08A-8832-470E-B82E-7DE1C660822A}" type="slidenum">
              <a:rPr lang="en-US" smtClean="0"/>
              <a:t>6</a:t>
            </a:fld>
            <a:endParaRPr lang="en-US"/>
          </a:p>
        </p:txBody>
      </p:sp>
    </p:spTree>
    <p:extLst>
      <p:ext uri="{BB962C8B-B14F-4D97-AF65-F5344CB8AC3E}">
        <p14:creationId xmlns:p14="http://schemas.microsoft.com/office/powerpoint/2010/main" val="400239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Usually, a rash temper and constant talker occupy the same body.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traits prevent one from gaining understanding.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wrathful man is often the same one who engages in filibuster to justify self instead of opening the Scripture and calmly discussing differences.</a:t>
            </a:r>
            <a:endParaRPr lang="en-US" dirty="0"/>
          </a:p>
        </p:txBody>
      </p:sp>
      <p:sp>
        <p:nvSpPr>
          <p:cNvPr id="4" name="Slide Number Placeholder 3"/>
          <p:cNvSpPr>
            <a:spLocks noGrp="1"/>
          </p:cNvSpPr>
          <p:nvPr>
            <p:ph type="sldNum" sz="quarter" idx="10"/>
          </p:nvPr>
        </p:nvSpPr>
        <p:spPr/>
        <p:txBody>
          <a:bodyPr/>
          <a:lstStyle/>
          <a:p>
            <a:fld id="{C936B08A-8832-470E-B82E-7DE1C660822A}" type="slidenum">
              <a:rPr lang="en-US" smtClean="0"/>
              <a:t>7</a:t>
            </a:fld>
            <a:endParaRPr lang="en-US"/>
          </a:p>
        </p:txBody>
      </p:sp>
    </p:spTree>
    <p:extLst>
      <p:ext uri="{BB962C8B-B14F-4D97-AF65-F5344CB8AC3E}">
        <p14:creationId xmlns:p14="http://schemas.microsoft.com/office/powerpoint/2010/main" val="222729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Patience and an even temper will aid us far more than strength in this life.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More importantly, such a demeanor is necessary to please God and share an eternal home in heaven with Him!</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kern="1200" dirty="0" smtClean="0">
                <a:solidFill>
                  <a:schemeClr val="tx1"/>
                </a:solidFill>
                <a:effectLst/>
                <a:latin typeface="+mn-lt"/>
                <a:ea typeface="+mn-ea"/>
                <a:cs typeface="+mn-cs"/>
              </a:rPr>
              <a:t>(2 Peter 1:10-11),</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(Adding Christian graces/correct demeanor) </a:t>
            </a:r>
            <a:r>
              <a:rPr lang="en-US" sz="1200" i="1" kern="1200" baseline="0" dirty="0" smtClean="0">
                <a:solidFill>
                  <a:schemeClr val="tx1"/>
                </a:solidFill>
                <a:effectLst/>
                <a:latin typeface="+mn-lt"/>
                <a:ea typeface="+mn-ea"/>
                <a:cs typeface="+mn-cs"/>
              </a:rPr>
              <a:t>“Therefore, brethren, be even more diligent to make your call and election sure, for if you do these things you will never stumble; 11 for so an entrance will be supplied to you abundantly into the everlasting kingdom of our Lord and Savior Jesus Christ.”</a:t>
            </a:r>
            <a:endParaRPr lang="en-US" i="1" dirty="0"/>
          </a:p>
        </p:txBody>
      </p:sp>
      <p:sp>
        <p:nvSpPr>
          <p:cNvPr id="4" name="Slide Number Placeholder 3"/>
          <p:cNvSpPr>
            <a:spLocks noGrp="1"/>
          </p:cNvSpPr>
          <p:nvPr>
            <p:ph type="sldNum" sz="quarter" idx="10"/>
          </p:nvPr>
        </p:nvSpPr>
        <p:spPr/>
        <p:txBody>
          <a:bodyPr/>
          <a:lstStyle/>
          <a:p>
            <a:fld id="{C936B08A-8832-470E-B82E-7DE1C660822A}" type="slidenum">
              <a:rPr lang="en-US" smtClean="0"/>
              <a:t>8</a:t>
            </a:fld>
            <a:endParaRPr lang="en-US"/>
          </a:p>
        </p:txBody>
      </p:sp>
    </p:spTree>
    <p:extLst>
      <p:ext uri="{BB962C8B-B14F-4D97-AF65-F5344CB8AC3E}">
        <p14:creationId xmlns:p14="http://schemas.microsoft.com/office/powerpoint/2010/main" val="2531355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A  patient  man of wisdom recognizes that it is often best to suffer a wrong in silence.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He does not try to retaliate for perceived wrongs done to him.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Vengeance only works to make a bad situation worse by increasing hostility.</a:t>
            </a:r>
          </a:p>
          <a:p>
            <a:endParaRPr lang="en-US" dirty="0"/>
          </a:p>
        </p:txBody>
      </p:sp>
      <p:sp>
        <p:nvSpPr>
          <p:cNvPr id="4" name="Slide Number Placeholder 3"/>
          <p:cNvSpPr>
            <a:spLocks noGrp="1"/>
          </p:cNvSpPr>
          <p:nvPr>
            <p:ph type="sldNum" sz="quarter" idx="10"/>
          </p:nvPr>
        </p:nvSpPr>
        <p:spPr/>
        <p:txBody>
          <a:bodyPr/>
          <a:lstStyle/>
          <a:p>
            <a:fld id="{C936B08A-8832-470E-B82E-7DE1C660822A}" type="slidenum">
              <a:rPr lang="en-US" smtClean="0"/>
              <a:t>9</a:t>
            </a:fld>
            <a:endParaRPr lang="en-US"/>
          </a:p>
        </p:txBody>
      </p:sp>
    </p:spTree>
    <p:extLst>
      <p:ext uri="{BB962C8B-B14F-4D97-AF65-F5344CB8AC3E}">
        <p14:creationId xmlns:p14="http://schemas.microsoft.com/office/powerpoint/2010/main" val="252321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5F601-2747-4343-8C39-6342C7AC5A0C}"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8B2BD-90A4-4B58-B615-F67E1F664981}" type="slidenum">
              <a:rPr lang="en-US" smtClean="0"/>
              <a:t>‹#›</a:t>
            </a:fld>
            <a:endParaRPr lang="en-US"/>
          </a:p>
        </p:txBody>
      </p:sp>
    </p:spTree>
    <p:extLst>
      <p:ext uri="{BB962C8B-B14F-4D97-AF65-F5344CB8AC3E}">
        <p14:creationId xmlns:p14="http://schemas.microsoft.com/office/powerpoint/2010/main" val="369369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5F601-2747-4343-8C39-6342C7AC5A0C}"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8B2BD-90A4-4B58-B615-F67E1F664981}" type="slidenum">
              <a:rPr lang="en-US" smtClean="0"/>
              <a:t>‹#›</a:t>
            </a:fld>
            <a:endParaRPr lang="en-US"/>
          </a:p>
        </p:txBody>
      </p:sp>
    </p:spTree>
    <p:extLst>
      <p:ext uri="{BB962C8B-B14F-4D97-AF65-F5344CB8AC3E}">
        <p14:creationId xmlns:p14="http://schemas.microsoft.com/office/powerpoint/2010/main" val="247496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5F601-2747-4343-8C39-6342C7AC5A0C}"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8B2BD-90A4-4B58-B615-F67E1F664981}" type="slidenum">
              <a:rPr lang="en-US" smtClean="0"/>
              <a:t>‹#›</a:t>
            </a:fld>
            <a:endParaRPr lang="en-US"/>
          </a:p>
        </p:txBody>
      </p:sp>
    </p:spTree>
    <p:extLst>
      <p:ext uri="{BB962C8B-B14F-4D97-AF65-F5344CB8AC3E}">
        <p14:creationId xmlns:p14="http://schemas.microsoft.com/office/powerpoint/2010/main" val="157462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5F601-2747-4343-8C39-6342C7AC5A0C}"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8B2BD-90A4-4B58-B615-F67E1F664981}" type="slidenum">
              <a:rPr lang="en-US" smtClean="0"/>
              <a:t>‹#›</a:t>
            </a:fld>
            <a:endParaRPr lang="en-US"/>
          </a:p>
        </p:txBody>
      </p:sp>
    </p:spTree>
    <p:extLst>
      <p:ext uri="{BB962C8B-B14F-4D97-AF65-F5344CB8AC3E}">
        <p14:creationId xmlns:p14="http://schemas.microsoft.com/office/powerpoint/2010/main" val="186300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5F601-2747-4343-8C39-6342C7AC5A0C}"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8B2BD-90A4-4B58-B615-F67E1F664981}" type="slidenum">
              <a:rPr lang="en-US" smtClean="0"/>
              <a:t>‹#›</a:t>
            </a:fld>
            <a:endParaRPr lang="en-US"/>
          </a:p>
        </p:txBody>
      </p:sp>
    </p:spTree>
    <p:extLst>
      <p:ext uri="{BB962C8B-B14F-4D97-AF65-F5344CB8AC3E}">
        <p14:creationId xmlns:p14="http://schemas.microsoft.com/office/powerpoint/2010/main" val="284282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85F601-2747-4343-8C39-6342C7AC5A0C}"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8B2BD-90A4-4B58-B615-F67E1F664981}" type="slidenum">
              <a:rPr lang="en-US" smtClean="0"/>
              <a:t>‹#›</a:t>
            </a:fld>
            <a:endParaRPr lang="en-US"/>
          </a:p>
        </p:txBody>
      </p:sp>
    </p:spTree>
    <p:extLst>
      <p:ext uri="{BB962C8B-B14F-4D97-AF65-F5344CB8AC3E}">
        <p14:creationId xmlns:p14="http://schemas.microsoft.com/office/powerpoint/2010/main" val="122084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85F601-2747-4343-8C39-6342C7AC5A0C}" type="datetimeFigureOut">
              <a:rPr lang="en-US" smtClean="0"/>
              <a:t>8/23/2015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8B2BD-90A4-4B58-B615-F67E1F664981}" type="slidenum">
              <a:rPr lang="en-US" smtClean="0"/>
              <a:t>‹#›</a:t>
            </a:fld>
            <a:endParaRPr lang="en-US"/>
          </a:p>
        </p:txBody>
      </p:sp>
    </p:spTree>
    <p:extLst>
      <p:ext uri="{BB962C8B-B14F-4D97-AF65-F5344CB8AC3E}">
        <p14:creationId xmlns:p14="http://schemas.microsoft.com/office/powerpoint/2010/main" val="229175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5F601-2747-4343-8C39-6342C7AC5A0C}" type="datetimeFigureOut">
              <a:rPr lang="en-US" smtClean="0"/>
              <a:t>8/23/2015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8B2BD-90A4-4B58-B615-F67E1F664981}" type="slidenum">
              <a:rPr lang="en-US" smtClean="0"/>
              <a:t>‹#›</a:t>
            </a:fld>
            <a:endParaRPr lang="en-US"/>
          </a:p>
        </p:txBody>
      </p:sp>
    </p:spTree>
    <p:extLst>
      <p:ext uri="{BB962C8B-B14F-4D97-AF65-F5344CB8AC3E}">
        <p14:creationId xmlns:p14="http://schemas.microsoft.com/office/powerpoint/2010/main" val="340324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5F601-2747-4343-8C39-6342C7AC5A0C}" type="datetimeFigureOut">
              <a:rPr lang="en-US" smtClean="0"/>
              <a:t>8/23/2015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8B2BD-90A4-4B58-B615-F67E1F664981}" type="slidenum">
              <a:rPr lang="en-US" smtClean="0"/>
              <a:t>‹#›</a:t>
            </a:fld>
            <a:endParaRPr lang="en-US"/>
          </a:p>
        </p:txBody>
      </p:sp>
    </p:spTree>
    <p:extLst>
      <p:ext uri="{BB962C8B-B14F-4D97-AF65-F5344CB8AC3E}">
        <p14:creationId xmlns:p14="http://schemas.microsoft.com/office/powerpoint/2010/main" val="25352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5F601-2747-4343-8C39-6342C7AC5A0C}"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8B2BD-90A4-4B58-B615-F67E1F664981}" type="slidenum">
              <a:rPr lang="en-US" smtClean="0"/>
              <a:t>‹#›</a:t>
            </a:fld>
            <a:endParaRPr lang="en-US"/>
          </a:p>
        </p:txBody>
      </p:sp>
    </p:spTree>
    <p:extLst>
      <p:ext uri="{BB962C8B-B14F-4D97-AF65-F5344CB8AC3E}">
        <p14:creationId xmlns:p14="http://schemas.microsoft.com/office/powerpoint/2010/main" val="127322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5F601-2747-4343-8C39-6342C7AC5A0C}"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8B2BD-90A4-4B58-B615-F67E1F664981}" type="slidenum">
              <a:rPr lang="en-US" smtClean="0"/>
              <a:t>‹#›</a:t>
            </a:fld>
            <a:endParaRPr lang="en-US"/>
          </a:p>
        </p:txBody>
      </p:sp>
    </p:spTree>
    <p:extLst>
      <p:ext uri="{BB962C8B-B14F-4D97-AF65-F5344CB8AC3E}">
        <p14:creationId xmlns:p14="http://schemas.microsoft.com/office/powerpoint/2010/main" val="391719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85F601-2747-4343-8C39-6342C7AC5A0C}" type="datetimeFigureOut">
              <a:rPr lang="en-US" smtClean="0"/>
              <a:t>8/23/2015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B8B2BD-90A4-4B58-B615-F67E1F664981}" type="slidenum">
              <a:rPr lang="en-US" smtClean="0"/>
              <a:t>‹#›</a:t>
            </a:fld>
            <a:endParaRPr lang="en-US"/>
          </a:p>
        </p:txBody>
      </p:sp>
    </p:spTree>
    <p:extLst>
      <p:ext uri="{BB962C8B-B14F-4D97-AF65-F5344CB8AC3E}">
        <p14:creationId xmlns:p14="http://schemas.microsoft.com/office/powerpoint/2010/main" val="3779009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51543"/>
            <a:ext cx="6858000" cy="3222172"/>
          </a:xfrm>
        </p:spPr>
        <p:txBody>
          <a:bodyPr>
            <a:normAutofit/>
          </a:bodyPr>
          <a:lstStyle/>
          <a:p>
            <a:pPr>
              <a:lnSpc>
                <a:spcPct val="100000"/>
              </a:lnSpc>
              <a:spcBef>
                <a:spcPts val="1800"/>
              </a:spcBef>
            </a:pPr>
            <a:r>
              <a:rPr lang="en-US" sz="9600" dirty="0" smtClean="0">
                <a:latin typeface="Char BB" panose="02000508000000020004" pitchFamily="2" charset="0"/>
              </a:rPr>
              <a:t>Anger</a:t>
            </a:r>
            <a:r>
              <a:rPr lang="en-US" dirty="0" smtClean="0"/>
              <a:t/>
            </a:r>
            <a:br>
              <a:rPr lang="en-US" dirty="0" smtClean="0"/>
            </a:br>
            <a:r>
              <a:rPr lang="en-US" dirty="0" smtClean="0"/>
              <a:t/>
            </a:r>
            <a:br>
              <a:rPr lang="en-US" dirty="0" smtClean="0"/>
            </a:br>
            <a:r>
              <a:rPr lang="en-US" sz="6000" dirty="0" smtClean="0">
                <a:latin typeface="Goudy Stout" panose="0202090407030B020401" pitchFamily="18" charset="0"/>
              </a:rPr>
              <a:t>Wrath</a:t>
            </a:r>
            <a:endParaRPr lang="en-US" sz="6000" dirty="0">
              <a:latin typeface="Goudy Stout" panose="0202090407030B020401" pitchFamily="18" charset="0"/>
            </a:endParaRPr>
          </a:p>
        </p:txBody>
      </p:sp>
      <p:sp>
        <p:nvSpPr>
          <p:cNvPr id="3" name="Subtitle 2"/>
          <p:cNvSpPr>
            <a:spLocks noGrp="1"/>
          </p:cNvSpPr>
          <p:nvPr>
            <p:ph type="subTitle" idx="1"/>
          </p:nvPr>
        </p:nvSpPr>
        <p:spPr>
          <a:xfrm>
            <a:off x="1143000" y="2019981"/>
            <a:ext cx="6858000" cy="679676"/>
          </a:xfrm>
        </p:spPr>
        <p:txBody>
          <a:bodyPr>
            <a:normAutofit lnSpcReduction="10000"/>
          </a:bodyPr>
          <a:lstStyle/>
          <a:p>
            <a:r>
              <a:rPr lang="en-US" sz="4400" dirty="0" smtClean="0"/>
              <a:t>and</a:t>
            </a:r>
            <a:endParaRPr lang="en-US" sz="4400" dirty="0"/>
          </a:p>
        </p:txBody>
      </p:sp>
      <p:sp>
        <p:nvSpPr>
          <p:cNvPr id="4" name="TextBox 3"/>
          <p:cNvSpPr txBox="1"/>
          <p:nvPr/>
        </p:nvSpPr>
        <p:spPr>
          <a:xfrm>
            <a:off x="595087" y="4484914"/>
            <a:ext cx="7924800" cy="1200329"/>
          </a:xfrm>
          <a:prstGeom prst="rect">
            <a:avLst/>
          </a:prstGeom>
          <a:noFill/>
        </p:spPr>
        <p:txBody>
          <a:bodyPr wrap="square" rtlCol="0">
            <a:spAutoFit/>
          </a:bodyPr>
          <a:lstStyle/>
          <a:p>
            <a:pPr algn="ctr"/>
            <a:r>
              <a:rPr lang="en-US" sz="3600" dirty="0" smtClean="0"/>
              <a:t>Bible teaching on the importance of controlling your anger!</a:t>
            </a:r>
            <a:endParaRPr lang="en-US" sz="3600" dirty="0"/>
          </a:p>
        </p:txBody>
      </p:sp>
    </p:spTree>
    <p:extLst>
      <p:ext uri="{BB962C8B-B14F-4D97-AF65-F5344CB8AC3E}">
        <p14:creationId xmlns:p14="http://schemas.microsoft.com/office/powerpoint/2010/main" val="2560271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65127"/>
            <a:ext cx="8123464" cy="752474"/>
          </a:xfrm>
        </p:spPr>
        <p:txBody>
          <a:bodyPr>
            <a:normAutofit/>
          </a:bodyPr>
          <a:lstStyle/>
          <a:p>
            <a:r>
              <a:rPr lang="en-US" sz="4400" dirty="0" smtClean="0">
                <a:latin typeface="Bernard MT Condensed" panose="02050806060905020404" pitchFamily="18" charset="0"/>
              </a:rPr>
              <a:t>Ecclesiastes 7:9</a:t>
            </a:r>
            <a:endParaRPr lang="en-US" sz="4400" dirty="0">
              <a:latin typeface="Bernard MT Condensed" panose="02050806060905020404" pitchFamily="18" charset="0"/>
            </a:endParaRPr>
          </a:p>
        </p:txBody>
      </p:sp>
      <p:sp>
        <p:nvSpPr>
          <p:cNvPr id="3" name="Content Placeholder 2"/>
          <p:cNvSpPr>
            <a:spLocks noGrp="1"/>
          </p:cNvSpPr>
          <p:nvPr>
            <p:ph idx="1"/>
          </p:nvPr>
        </p:nvSpPr>
        <p:spPr>
          <a:xfrm>
            <a:off x="628650" y="1393371"/>
            <a:ext cx="7886700" cy="4978400"/>
          </a:xfrm>
        </p:spPr>
        <p:txBody>
          <a:bodyPr>
            <a:normAutofit/>
          </a:bodyPr>
          <a:lstStyle/>
          <a:p>
            <a:pPr marL="0" indent="290513">
              <a:buNone/>
            </a:pPr>
            <a:r>
              <a:rPr lang="en-US" sz="3600" dirty="0" smtClean="0"/>
              <a:t>Do not hasten in your                                 spirit to be angry, for anger rests in the bosom of fools.</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65127"/>
            <a:ext cx="2743200" cy="1419376"/>
          </a:xfrm>
          <a:prstGeom prst="rect">
            <a:avLst/>
          </a:prstGeom>
        </p:spPr>
      </p:pic>
    </p:spTree>
    <p:extLst>
      <p:ext uri="{BB962C8B-B14F-4D97-AF65-F5344CB8AC3E}">
        <p14:creationId xmlns:p14="http://schemas.microsoft.com/office/powerpoint/2010/main" val="3249364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385" y="551543"/>
            <a:ext cx="7297615" cy="1230365"/>
          </a:xfrm>
        </p:spPr>
        <p:txBody>
          <a:bodyPr>
            <a:normAutofit/>
          </a:bodyPr>
          <a:lstStyle/>
          <a:p>
            <a:pPr algn="l">
              <a:lnSpc>
                <a:spcPct val="100000"/>
              </a:lnSpc>
              <a:spcBef>
                <a:spcPts val="1800"/>
              </a:spcBef>
            </a:pPr>
            <a:r>
              <a:rPr lang="en-US" sz="6600" dirty="0" smtClean="0">
                <a:latin typeface="Bernard MT Condensed" panose="02050806060905020404" pitchFamily="18" charset="0"/>
              </a:rPr>
              <a:t>Conclusion</a:t>
            </a:r>
            <a:endParaRPr lang="en-US" sz="6600" dirty="0">
              <a:latin typeface="Bernard MT Condensed" panose="02050806060905020404" pitchFamily="18" charset="0"/>
            </a:endParaRPr>
          </a:p>
        </p:txBody>
      </p:sp>
      <p:sp>
        <p:nvSpPr>
          <p:cNvPr id="3" name="Subtitle 2"/>
          <p:cNvSpPr>
            <a:spLocks noGrp="1"/>
          </p:cNvSpPr>
          <p:nvPr>
            <p:ph type="subTitle" idx="1"/>
          </p:nvPr>
        </p:nvSpPr>
        <p:spPr>
          <a:xfrm>
            <a:off x="1143000" y="2274277"/>
            <a:ext cx="6858000" cy="3423138"/>
          </a:xfrm>
        </p:spPr>
        <p:txBody>
          <a:bodyPr>
            <a:normAutofit/>
          </a:bodyPr>
          <a:lstStyle/>
          <a:p>
            <a:pPr algn="l"/>
            <a:r>
              <a:rPr lang="en-US" sz="4400" dirty="0"/>
              <a:t>Instead of being rash, the Bible instructs us to follow a different path</a:t>
            </a:r>
            <a:r>
              <a:rPr lang="en-US" sz="4400" dirty="0" smtClean="0"/>
              <a:t>.</a:t>
            </a:r>
          </a:p>
          <a:p>
            <a:pPr algn="l"/>
            <a:endParaRPr lang="en-US" sz="4400" dirty="0"/>
          </a:p>
          <a:p>
            <a:r>
              <a:rPr lang="en-US" sz="4400" b="1" dirty="0" smtClean="0"/>
              <a:t>James 1:19-21</a:t>
            </a:r>
            <a:endParaRPr lang="en-US" sz="4400" b="1" dirty="0"/>
          </a:p>
        </p:txBody>
      </p:sp>
    </p:spTree>
    <p:extLst>
      <p:ext uri="{BB962C8B-B14F-4D97-AF65-F5344CB8AC3E}">
        <p14:creationId xmlns:p14="http://schemas.microsoft.com/office/powerpoint/2010/main" val="25796074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65127"/>
            <a:ext cx="8123464" cy="752474"/>
          </a:xfrm>
        </p:spPr>
        <p:txBody>
          <a:bodyPr>
            <a:normAutofit/>
          </a:bodyPr>
          <a:lstStyle/>
          <a:p>
            <a:r>
              <a:rPr lang="en-US" sz="4400" dirty="0" smtClean="0">
                <a:latin typeface="Bernard MT Condensed" panose="02050806060905020404" pitchFamily="18" charset="0"/>
              </a:rPr>
              <a:t>Proverbs 14:29</a:t>
            </a:r>
            <a:endParaRPr lang="en-US" sz="4400" dirty="0">
              <a:latin typeface="Bernard MT Condensed" panose="02050806060905020404" pitchFamily="18" charset="0"/>
            </a:endParaRPr>
          </a:p>
        </p:txBody>
      </p:sp>
      <p:sp>
        <p:nvSpPr>
          <p:cNvPr id="3" name="Content Placeholder 2"/>
          <p:cNvSpPr>
            <a:spLocks noGrp="1"/>
          </p:cNvSpPr>
          <p:nvPr>
            <p:ph idx="1"/>
          </p:nvPr>
        </p:nvSpPr>
        <p:spPr>
          <a:xfrm>
            <a:off x="628650" y="1393371"/>
            <a:ext cx="7886700" cy="4978400"/>
          </a:xfrm>
        </p:spPr>
        <p:txBody>
          <a:bodyPr>
            <a:normAutofit/>
          </a:bodyPr>
          <a:lstStyle/>
          <a:p>
            <a:pPr marL="0" indent="290513">
              <a:buNone/>
            </a:pPr>
            <a:r>
              <a:rPr lang="en-US" sz="3600" dirty="0" smtClean="0"/>
              <a:t>He who is slow to wrath                               has great understanding, but he who is impulsive exalts folly.</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65127"/>
            <a:ext cx="2743200" cy="1419376"/>
          </a:xfrm>
          <a:prstGeom prst="rect">
            <a:avLst/>
          </a:prstGeom>
        </p:spPr>
      </p:pic>
    </p:spTree>
    <p:extLst>
      <p:ext uri="{BB962C8B-B14F-4D97-AF65-F5344CB8AC3E}">
        <p14:creationId xmlns:p14="http://schemas.microsoft.com/office/powerpoint/2010/main" val="1029487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65127"/>
            <a:ext cx="8123464" cy="752474"/>
          </a:xfrm>
        </p:spPr>
        <p:txBody>
          <a:bodyPr>
            <a:normAutofit/>
          </a:bodyPr>
          <a:lstStyle/>
          <a:p>
            <a:r>
              <a:rPr lang="en-US" sz="4400" dirty="0" smtClean="0">
                <a:latin typeface="Bernard MT Condensed" panose="02050806060905020404" pitchFamily="18" charset="0"/>
              </a:rPr>
              <a:t>Proverbs 29:22</a:t>
            </a:r>
            <a:endParaRPr lang="en-US" sz="4400" dirty="0">
              <a:latin typeface="Bernard MT Condensed" panose="02050806060905020404" pitchFamily="18" charset="0"/>
            </a:endParaRPr>
          </a:p>
        </p:txBody>
      </p:sp>
      <p:sp>
        <p:nvSpPr>
          <p:cNvPr id="3" name="Content Placeholder 2"/>
          <p:cNvSpPr>
            <a:spLocks noGrp="1"/>
          </p:cNvSpPr>
          <p:nvPr>
            <p:ph idx="1"/>
          </p:nvPr>
        </p:nvSpPr>
        <p:spPr>
          <a:xfrm>
            <a:off x="628650" y="1393371"/>
            <a:ext cx="7886700" cy="4978400"/>
          </a:xfrm>
        </p:spPr>
        <p:txBody>
          <a:bodyPr>
            <a:normAutofit/>
          </a:bodyPr>
          <a:lstStyle/>
          <a:p>
            <a:pPr marL="0" indent="290513">
              <a:buNone/>
            </a:pPr>
            <a:r>
              <a:rPr lang="en-US" sz="3600" dirty="0" smtClean="0"/>
              <a:t>An angry man stirs up                               strife, and a furious man abounds in transgression.</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65127"/>
            <a:ext cx="2743200" cy="1419376"/>
          </a:xfrm>
          <a:prstGeom prst="rect">
            <a:avLst/>
          </a:prstGeom>
        </p:spPr>
      </p:pic>
    </p:spTree>
    <p:extLst>
      <p:ext uri="{BB962C8B-B14F-4D97-AF65-F5344CB8AC3E}">
        <p14:creationId xmlns:p14="http://schemas.microsoft.com/office/powerpoint/2010/main" val="3739827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65127"/>
            <a:ext cx="8123464" cy="752474"/>
          </a:xfrm>
        </p:spPr>
        <p:txBody>
          <a:bodyPr>
            <a:normAutofit/>
          </a:bodyPr>
          <a:lstStyle/>
          <a:p>
            <a:r>
              <a:rPr lang="en-US" sz="4400" dirty="0" smtClean="0">
                <a:latin typeface="Bernard MT Condensed" panose="02050806060905020404" pitchFamily="18" charset="0"/>
              </a:rPr>
              <a:t>Matthew 5:22</a:t>
            </a:r>
            <a:endParaRPr lang="en-US" sz="4400" dirty="0">
              <a:latin typeface="Bernard MT Condensed" panose="02050806060905020404" pitchFamily="18" charset="0"/>
            </a:endParaRPr>
          </a:p>
        </p:txBody>
      </p:sp>
      <p:sp>
        <p:nvSpPr>
          <p:cNvPr id="3" name="Content Placeholder 2"/>
          <p:cNvSpPr>
            <a:spLocks noGrp="1"/>
          </p:cNvSpPr>
          <p:nvPr>
            <p:ph idx="1"/>
          </p:nvPr>
        </p:nvSpPr>
        <p:spPr>
          <a:xfrm>
            <a:off x="628650" y="1393371"/>
            <a:ext cx="7886700" cy="4978400"/>
          </a:xfrm>
        </p:spPr>
        <p:txBody>
          <a:bodyPr>
            <a:normAutofit/>
          </a:bodyPr>
          <a:lstStyle/>
          <a:p>
            <a:pPr marL="0" indent="290513">
              <a:buNone/>
            </a:pPr>
            <a:r>
              <a:rPr lang="en-US" sz="3600" dirty="0" smtClean="0"/>
              <a:t>But I say to you that                           whoever is angry with his brother without a cause shall be in danger of the judgment. And whoever says to his brother, '</a:t>
            </a:r>
            <a:r>
              <a:rPr lang="en-US" sz="3600" dirty="0" err="1" smtClean="0"/>
              <a:t>Raca</a:t>
            </a:r>
            <a:r>
              <a:rPr lang="en-US" sz="3600" dirty="0" smtClean="0"/>
              <a:t>! ' shall be in danger of the council. But whoever says, 'You fool! ' shall be in danger of hell fire.</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65127"/>
            <a:ext cx="2743200" cy="1419376"/>
          </a:xfrm>
          <a:prstGeom prst="rect">
            <a:avLst/>
          </a:prstGeom>
        </p:spPr>
      </p:pic>
    </p:spTree>
    <p:extLst>
      <p:ext uri="{BB962C8B-B14F-4D97-AF65-F5344CB8AC3E}">
        <p14:creationId xmlns:p14="http://schemas.microsoft.com/office/powerpoint/2010/main" val="556037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65127"/>
            <a:ext cx="8123464" cy="752474"/>
          </a:xfrm>
        </p:spPr>
        <p:txBody>
          <a:bodyPr>
            <a:normAutofit/>
          </a:bodyPr>
          <a:lstStyle/>
          <a:p>
            <a:r>
              <a:rPr lang="en-US" sz="4400" dirty="0" smtClean="0">
                <a:latin typeface="Bernard MT Condensed" panose="02050806060905020404" pitchFamily="18" charset="0"/>
              </a:rPr>
              <a:t>Ephesians 4:26, 31</a:t>
            </a:r>
            <a:endParaRPr lang="en-US" sz="4400" dirty="0">
              <a:latin typeface="Bernard MT Condensed" panose="02050806060905020404" pitchFamily="18" charset="0"/>
            </a:endParaRPr>
          </a:p>
        </p:txBody>
      </p:sp>
      <p:sp>
        <p:nvSpPr>
          <p:cNvPr id="3" name="Content Placeholder 2"/>
          <p:cNvSpPr>
            <a:spLocks noGrp="1"/>
          </p:cNvSpPr>
          <p:nvPr>
            <p:ph idx="1"/>
          </p:nvPr>
        </p:nvSpPr>
        <p:spPr>
          <a:xfrm>
            <a:off x="628650" y="1393371"/>
            <a:ext cx="7886700" cy="4978400"/>
          </a:xfrm>
        </p:spPr>
        <p:txBody>
          <a:bodyPr>
            <a:normAutofit/>
          </a:bodyPr>
          <a:lstStyle/>
          <a:p>
            <a:pPr marL="0" indent="290513">
              <a:buNone/>
            </a:pPr>
            <a:r>
              <a:rPr lang="en-US" sz="3600" dirty="0" smtClean="0"/>
              <a:t>“‘Be angry, and do not sin’:                       do not let the sun go down on your wrath” …</a:t>
            </a:r>
          </a:p>
          <a:p>
            <a:pPr marL="0" indent="290513">
              <a:buNone/>
            </a:pPr>
            <a:endParaRPr lang="en-US" sz="3600" dirty="0"/>
          </a:p>
          <a:p>
            <a:pPr marL="0" indent="290513">
              <a:buNone/>
            </a:pPr>
            <a:r>
              <a:rPr lang="en-US" sz="3600" dirty="0" smtClean="0"/>
              <a:t>“Let all bitterness, wrath, anger, clamor, and evil speaking be put away from you, with all malice.”</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65127"/>
            <a:ext cx="2743200" cy="1419376"/>
          </a:xfrm>
          <a:prstGeom prst="rect">
            <a:avLst/>
          </a:prstGeom>
        </p:spPr>
      </p:pic>
    </p:spTree>
    <p:extLst>
      <p:ext uri="{BB962C8B-B14F-4D97-AF65-F5344CB8AC3E}">
        <p14:creationId xmlns:p14="http://schemas.microsoft.com/office/powerpoint/2010/main" val="3579901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65127"/>
            <a:ext cx="8123464" cy="752474"/>
          </a:xfrm>
        </p:spPr>
        <p:txBody>
          <a:bodyPr>
            <a:normAutofit/>
          </a:bodyPr>
          <a:lstStyle/>
          <a:p>
            <a:r>
              <a:rPr lang="en-US" sz="4400" dirty="0" smtClean="0">
                <a:latin typeface="Bernard MT Condensed" panose="02050806060905020404" pitchFamily="18" charset="0"/>
              </a:rPr>
              <a:t>Proverbs 22:24-25</a:t>
            </a:r>
            <a:endParaRPr lang="en-US" sz="4400" dirty="0">
              <a:latin typeface="Bernard MT Condensed" panose="02050806060905020404" pitchFamily="18" charset="0"/>
            </a:endParaRPr>
          </a:p>
        </p:txBody>
      </p:sp>
      <p:sp>
        <p:nvSpPr>
          <p:cNvPr id="3" name="Content Placeholder 2"/>
          <p:cNvSpPr>
            <a:spLocks noGrp="1"/>
          </p:cNvSpPr>
          <p:nvPr>
            <p:ph idx="1"/>
          </p:nvPr>
        </p:nvSpPr>
        <p:spPr>
          <a:xfrm>
            <a:off x="628650" y="1393371"/>
            <a:ext cx="7886700" cy="4978400"/>
          </a:xfrm>
        </p:spPr>
        <p:txBody>
          <a:bodyPr>
            <a:normAutofit/>
          </a:bodyPr>
          <a:lstStyle/>
          <a:p>
            <a:pPr marL="0" indent="290513">
              <a:buNone/>
            </a:pPr>
            <a:r>
              <a:rPr lang="en-US" sz="3600" dirty="0" smtClean="0"/>
              <a:t>Make no friendship with                              an angry man, and with a furious man do not go, </a:t>
            </a:r>
            <a:r>
              <a:rPr lang="en-US" sz="3600" baseline="30000" dirty="0" smtClean="0"/>
              <a:t>25</a:t>
            </a:r>
            <a:r>
              <a:rPr lang="en-US" sz="3600" dirty="0" smtClean="0"/>
              <a:t> lest you learn his ways and set a snare for your soul.</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65127"/>
            <a:ext cx="2743200" cy="1419376"/>
          </a:xfrm>
          <a:prstGeom prst="rect">
            <a:avLst/>
          </a:prstGeom>
        </p:spPr>
      </p:pic>
    </p:spTree>
    <p:extLst>
      <p:ext uri="{BB962C8B-B14F-4D97-AF65-F5344CB8AC3E}">
        <p14:creationId xmlns:p14="http://schemas.microsoft.com/office/powerpoint/2010/main" val="2558177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65127"/>
            <a:ext cx="8123464" cy="752474"/>
          </a:xfrm>
        </p:spPr>
        <p:txBody>
          <a:bodyPr>
            <a:normAutofit/>
          </a:bodyPr>
          <a:lstStyle/>
          <a:p>
            <a:r>
              <a:rPr lang="en-US" sz="4400" dirty="0" smtClean="0">
                <a:latin typeface="Bernard MT Condensed" panose="02050806060905020404" pitchFamily="18" charset="0"/>
              </a:rPr>
              <a:t>Proverbs 17:27</a:t>
            </a:r>
            <a:endParaRPr lang="en-US" sz="4400" dirty="0">
              <a:latin typeface="Bernard MT Condensed" panose="02050806060905020404" pitchFamily="18" charset="0"/>
            </a:endParaRPr>
          </a:p>
        </p:txBody>
      </p:sp>
      <p:sp>
        <p:nvSpPr>
          <p:cNvPr id="3" name="Content Placeholder 2"/>
          <p:cNvSpPr>
            <a:spLocks noGrp="1"/>
          </p:cNvSpPr>
          <p:nvPr>
            <p:ph idx="1"/>
          </p:nvPr>
        </p:nvSpPr>
        <p:spPr>
          <a:xfrm>
            <a:off x="628650" y="1393371"/>
            <a:ext cx="7886700" cy="4978400"/>
          </a:xfrm>
        </p:spPr>
        <p:txBody>
          <a:bodyPr>
            <a:normAutofit/>
          </a:bodyPr>
          <a:lstStyle/>
          <a:p>
            <a:pPr marL="0" indent="290513">
              <a:buNone/>
            </a:pPr>
            <a:r>
              <a:rPr lang="en-US" sz="3600" dirty="0" smtClean="0"/>
              <a:t>He who has knowledge                           spares his words, and a man of understanding is of a calm spirit.</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65127"/>
            <a:ext cx="2743200" cy="1419376"/>
          </a:xfrm>
          <a:prstGeom prst="rect">
            <a:avLst/>
          </a:prstGeom>
        </p:spPr>
      </p:pic>
    </p:spTree>
    <p:extLst>
      <p:ext uri="{BB962C8B-B14F-4D97-AF65-F5344CB8AC3E}">
        <p14:creationId xmlns:p14="http://schemas.microsoft.com/office/powerpoint/2010/main" val="2747968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65127"/>
            <a:ext cx="8123464" cy="752474"/>
          </a:xfrm>
        </p:spPr>
        <p:txBody>
          <a:bodyPr>
            <a:normAutofit/>
          </a:bodyPr>
          <a:lstStyle/>
          <a:p>
            <a:r>
              <a:rPr lang="en-US" sz="4400" dirty="0" smtClean="0">
                <a:latin typeface="Bernard MT Condensed" panose="02050806060905020404" pitchFamily="18" charset="0"/>
              </a:rPr>
              <a:t>Proverbs 16:32</a:t>
            </a:r>
            <a:endParaRPr lang="en-US" sz="4400" dirty="0">
              <a:latin typeface="Bernard MT Condensed" panose="02050806060905020404" pitchFamily="18" charset="0"/>
            </a:endParaRPr>
          </a:p>
        </p:txBody>
      </p:sp>
      <p:sp>
        <p:nvSpPr>
          <p:cNvPr id="3" name="Content Placeholder 2"/>
          <p:cNvSpPr>
            <a:spLocks noGrp="1"/>
          </p:cNvSpPr>
          <p:nvPr>
            <p:ph idx="1"/>
          </p:nvPr>
        </p:nvSpPr>
        <p:spPr>
          <a:xfrm>
            <a:off x="628650" y="1393371"/>
            <a:ext cx="7886700" cy="4978400"/>
          </a:xfrm>
        </p:spPr>
        <p:txBody>
          <a:bodyPr>
            <a:normAutofit/>
          </a:bodyPr>
          <a:lstStyle/>
          <a:p>
            <a:pPr marL="0" indent="290513">
              <a:buNone/>
            </a:pPr>
            <a:r>
              <a:rPr lang="en-US" sz="3600" dirty="0" smtClean="0"/>
              <a:t>He who is slow to anger is                   better than the mighty, and he who rules his spirit than he who takes a city.</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65127"/>
            <a:ext cx="2743200" cy="1419376"/>
          </a:xfrm>
          <a:prstGeom prst="rect">
            <a:avLst/>
          </a:prstGeom>
        </p:spPr>
      </p:pic>
    </p:spTree>
    <p:extLst>
      <p:ext uri="{BB962C8B-B14F-4D97-AF65-F5344CB8AC3E}">
        <p14:creationId xmlns:p14="http://schemas.microsoft.com/office/powerpoint/2010/main" val="4156017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65127"/>
            <a:ext cx="8123464" cy="752474"/>
          </a:xfrm>
        </p:spPr>
        <p:txBody>
          <a:bodyPr>
            <a:normAutofit/>
          </a:bodyPr>
          <a:lstStyle/>
          <a:p>
            <a:r>
              <a:rPr lang="en-US" sz="4400" dirty="0" smtClean="0">
                <a:latin typeface="Bernard MT Condensed" panose="02050806060905020404" pitchFamily="18" charset="0"/>
              </a:rPr>
              <a:t>Proverbs 19:11</a:t>
            </a:r>
            <a:endParaRPr lang="en-US" sz="4400" dirty="0">
              <a:latin typeface="Bernard MT Condensed" panose="02050806060905020404" pitchFamily="18" charset="0"/>
            </a:endParaRPr>
          </a:p>
        </p:txBody>
      </p:sp>
      <p:sp>
        <p:nvSpPr>
          <p:cNvPr id="3" name="Content Placeholder 2"/>
          <p:cNvSpPr>
            <a:spLocks noGrp="1"/>
          </p:cNvSpPr>
          <p:nvPr>
            <p:ph idx="1"/>
          </p:nvPr>
        </p:nvSpPr>
        <p:spPr>
          <a:xfrm>
            <a:off x="628650" y="1393371"/>
            <a:ext cx="7886700" cy="4978400"/>
          </a:xfrm>
        </p:spPr>
        <p:txBody>
          <a:bodyPr>
            <a:normAutofit/>
          </a:bodyPr>
          <a:lstStyle/>
          <a:p>
            <a:pPr marL="0" indent="290513">
              <a:buNone/>
            </a:pPr>
            <a:r>
              <a:rPr lang="en-US" sz="3600" dirty="0" smtClean="0"/>
              <a:t>The discretion of a man                           makes him slow to anger, and his glory is to overlook a transgression.</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65127"/>
            <a:ext cx="2743200" cy="1419376"/>
          </a:xfrm>
          <a:prstGeom prst="rect">
            <a:avLst/>
          </a:prstGeom>
        </p:spPr>
      </p:pic>
    </p:spTree>
    <p:extLst>
      <p:ext uri="{BB962C8B-B14F-4D97-AF65-F5344CB8AC3E}">
        <p14:creationId xmlns:p14="http://schemas.microsoft.com/office/powerpoint/2010/main" val="542837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1001</Words>
  <Application>Microsoft Office PowerPoint</Application>
  <PresentationFormat>On-screen Show (4:3)</PresentationFormat>
  <Paragraphs>73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 Light</vt:lpstr>
      <vt:lpstr>Goudy Stout</vt:lpstr>
      <vt:lpstr>Char BB</vt:lpstr>
      <vt:lpstr>Calibri</vt:lpstr>
      <vt:lpstr>Arial</vt:lpstr>
      <vt:lpstr>Bernard MT Condensed</vt:lpstr>
      <vt:lpstr>Office Theme</vt:lpstr>
      <vt:lpstr>Anger  Wrath</vt:lpstr>
      <vt:lpstr>Proverbs 14:29</vt:lpstr>
      <vt:lpstr>Proverbs 29:22</vt:lpstr>
      <vt:lpstr>Matthew 5:22</vt:lpstr>
      <vt:lpstr>Ephesians 4:26, 31</vt:lpstr>
      <vt:lpstr>Proverbs 22:24-25</vt:lpstr>
      <vt:lpstr>Proverbs 17:27</vt:lpstr>
      <vt:lpstr>Proverbs 16:32</vt:lpstr>
      <vt:lpstr>Proverbs 19:11</vt:lpstr>
      <vt:lpstr>Ecclesiastes 7:9</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Anger  Wrath</dc:title>
  <dc:creator>Stan Cox</dc:creator>
  <cp:lastModifiedBy>Stan Cox</cp:lastModifiedBy>
  <cp:revision>9</cp:revision>
  <dcterms:created xsi:type="dcterms:W3CDTF">2015-08-23T20:46:16Z</dcterms:created>
  <dcterms:modified xsi:type="dcterms:W3CDTF">2015-08-23T21:41:37Z</dcterms:modified>
</cp:coreProperties>
</file>