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010400" cy="9296400"/>
  <p:embeddedFontLst>
    <p:embeddedFont>
      <p:font typeface="Berlin Sans FB Demi" panose="020E0802020502020306" pitchFamily="34" charset="0"/>
      <p:bold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1041" autoAdjust="0"/>
  </p:normalViewPr>
  <p:slideViewPr>
    <p:cSldViewPr snapToGrid="0">
      <p:cViewPr varScale="1">
        <p:scale>
          <a:sx n="42" d="100"/>
          <a:sy n="42" d="100"/>
        </p:scale>
        <p:origin x="1428" y="42"/>
      </p:cViewPr>
      <p:guideLst/>
    </p:cSldViewPr>
  </p:slideViewPr>
  <p:notesTextViewPr>
    <p:cViewPr>
      <p:scale>
        <a:sx n="1" d="1"/>
        <a:sy n="1" d="1"/>
      </p:scale>
      <p:origin x="0" y="0"/>
    </p:cViewPr>
  </p:notesTextViewPr>
  <p:notesViewPr>
    <p:cSldViewPr snapToGrid="0">
      <p:cViewPr varScale="1">
        <p:scale>
          <a:sx n="54" d="100"/>
          <a:sy n="54" d="100"/>
        </p:scale>
        <p:origin x="19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757207" cy="466434"/>
          </a:xfrm>
          <a:prstGeom prst="rect">
            <a:avLst/>
          </a:prstGeom>
        </p:spPr>
        <p:txBody>
          <a:bodyPr vert="horz" lIns="93172" tIns="46587" rIns="93172" bIns="46587" rtlCol="0"/>
          <a:lstStyle>
            <a:lvl1pPr algn="l">
              <a:defRPr sz="1200"/>
            </a:lvl1pPr>
          </a:lstStyle>
          <a:p>
            <a:r>
              <a:rPr lang="en-US" sz="2000">
                <a:latin typeface="Berlin Sans FB Demi" panose="020E0802020502020306" pitchFamily="34" charset="0"/>
              </a:rPr>
              <a:t>Antipathy Towards </a:t>
            </a:r>
            <a:r>
              <a:rPr lang="en-US" sz="2000" dirty="0">
                <a:latin typeface="Berlin Sans FB Demi" panose="020E0802020502020306" pitchFamily="34" charset="0"/>
              </a:rPr>
              <a:t>Autonomy</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r>
              <a:rPr lang="en-US" dirty="0" smtClean="0"/>
              <a:t>December 13, 2015 AM</a:t>
            </a:r>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2917667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D433844B-5A34-49B1-80D8-6468EAD034E6}" type="datetimeFigureOut">
              <a:rPr lang="en-US" smtClean="0"/>
              <a:t>12/11/2015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B8E5EE6-ECF1-4C8F-B995-CDEB9E05B624}" type="slidenum">
              <a:rPr lang="en-US" smtClean="0"/>
              <a:t>‹#›</a:t>
            </a:fld>
            <a:endParaRPr lang="en-US"/>
          </a:p>
        </p:txBody>
      </p:sp>
    </p:spTree>
    <p:extLst>
      <p:ext uri="{BB962C8B-B14F-4D97-AF65-F5344CB8AC3E}">
        <p14:creationId xmlns:p14="http://schemas.microsoft.com/office/powerpoint/2010/main" val="235882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Sermon preached at West Side church of Christ on December 13, 2015 am</a:t>
            </a:r>
          </a:p>
          <a:p>
            <a:pPr marL="640559" lvl="1" indent="-174698">
              <a:buFont typeface="Arial" panose="020B0604020202020204" pitchFamily="34" charset="0"/>
              <a:buChar char="•"/>
            </a:pPr>
            <a:r>
              <a:rPr lang="en-US" dirty="0" smtClean="0"/>
              <a:t>Petition,</a:t>
            </a:r>
            <a:r>
              <a:rPr lang="en-US" baseline="0" dirty="0" smtClean="0"/>
              <a:t> when current, was found at the following URL:</a:t>
            </a:r>
          </a:p>
          <a:p>
            <a:pPr marL="640559" lvl="1" indent="-174698">
              <a:buFont typeface="Arial" panose="020B0604020202020204" pitchFamily="34" charset="0"/>
              <a:buChar char="•"/>
            </a:pPr>
            <a:endParaRPr lang="en-US" baseline="0" dirty="0" smtClean="0"/>
          </a:p>
          <a:p>
            <a:r>
              <a:rPr lang="en-US" dirty="0" smtClean="0"/>
              <a:t>https://www.change.org/p/calling-all-alumni-urge-churches-of-christ-colleges-to-reject-islamophobia</a:t>
            </a:r>
          </a:p>
          <a:p>
            <a:endParaRPr lang="en-US" dirty="0" smtClean="0"/>
          </a:p>
          <a:p>
            <a:r>
              <a:rPr lang="en-US" dirty="0" smtClean="0"/>
              <a:t>Final number of signatures, last time I checked, on morning of December 13, 2015:  </a:t>
            </a:r>
            <a:endParaRPr lang="en-US" dirty="0"/>
          </a:p>
        </p:txBody>
      </p:sp>
      <p:sp>
        <p:nvSpPr>
          <p:cNvPr id="4" name="Slide Number Placeholder 3"/>
          <p:cNvSpPr>
            <a:spLocks noGrp="1"/>
          </p:cNvSpPr>
          <p:nvPr>
            <p:ph type="sldNum" sz="quarter" idx="10"/>
          </p:nvPr>
        </p:nvSpPr>
        <p:spPr/>
        <p:txBody>
          <a:bodyPr/>
          <a:lstStyle/>
          <a:p>
            <a:fld id="{EB8E5EE6-ECF1-4C8F-B995-CDEB9E05B624}" type="slidenum">
              <a:rPr lang="en-US" smtClean="0"/>
              <a:t>1</a:t>
            </a:fld>
            <a:endParaRPr lang="en-US"/>
          </a:p>
        </p:txBody>
      </p:sp>
    </p:spTree>
    <p:extLst>
      <p:ext uri="{BB962C8B-B14F-4D97-AF65-F5344CB8AC3E}">
        <p14:creationId xmlns:p14="http://schemas.microsoft.com/office/powerpoint/2010/main" val="387933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is curious</a:t>
            </a:r>
            <a:r>
              <a:rPr lang="en-US" b="1" baseline="0" dirty="0" smtClean="0"/>
              <a:t> why so many consider God’s designed autonomy to be a hindrance, but they do!</a:t>
            </a:r>
          </a:p>
        </p:txBody>
      </p:sp>
      <p:sp>
        <p:nvSpPr>
          <p:cNvPr id="4" name="Slide Number Placeholder 3"/>
          <p:cNvSpPr>
            <a:spLocks noGrp="1"/>
          </p:cNvSpPr>
          <p:nvPr>
            <p:ph type="sldNum" sz="quarter" idx="10"/>
          </p:nvPr>
        </p:nvSpPr>
        <p:spPr/>
        <p:txBody>
          <a:bodyPr/>
          <a:lstStyle/>
          <a:p>
            <a:fld id="{EB8E5EE6-ECF1-4C8F-B995-CDEB9E05B624}" type="slidenum">
              <a:rPr lang="en-US" smtClean="0"/>
              <a:t>10</a:t>
            </a:fld>
            <a:endParaRPr lang="en-US"/>
          </a:p>
        </p:txBody>
      </p:sp>
    </p:spTree>
    <p:extLst>
      <p:ext uri="{BB962C8B-B14F-4D97-AF65-F5344CB8AC3E}">
        <p14:creationId xmlns:p14="http://schemas.microsoft.com/office/powerpoint/2010/main" val="96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Antipathy:</a:t>
            </a:r>
            <a:r>
              <a:rPr lang="en-US" b="1" baseline="0" dirty="0" smtClean="0"/>
              <a:t>  </a:t>
            </a:r>
            <a:r>
              <a:rPr lang="en-US" dirty="0" smtClean="0"/>
              <a:t>a deep-seated feeling of dislike; aversion.</a:t>
            </a:r>
          </a:p>
          <a:p>
            <a:endParaRPr lang="en-US" b="1" dirty="0" smtClean="0"/>
          </a:p>
          <a:p>
            <a:pPr marL="640559" lvl="1" indent="-174698">
              <a:buFont typeface="Arial" panose="020B0604020202020204" pitchFamily="34" charset="0"/>
              <a:buChar char="•"/>
            </a:pPr>
            <a:r>
              <a:rPr lang="en-US" b="1" dirty="0" smtClean="0"/>
              <a:t>Correct in</a:t>
            </a:r>
            <a:r>
              <a:rPr lang="en-US" b="1" baseline="0" dirty="0" smtClean="0"/>
              <a:t> rejecting a “denominational body”</a:t>
            </a:r>
          </a:p>
          <a:p>
            <a:pPr marL="640559" lvl="1" indent="-174698">
              <a:buFont typeface="Arial" panose="020B0604020202020204" pitchFamily="34" charset="0"/>
              <a:buChar char="•"/>
            </a:pPr>
            <a:r>
              <a:rPr lang="en-US" b="1" baseline="0" dirty="0" smtClean="0"/>
              <a:t>Nevertheless a desire to coordinate</a:t>
            </a:r>
          </a:p>
          <a:p>
            <a:pPr marL="640559" lvl="1" indent="-174698">
              <a:buFont typeface="Arial" panose="020B0604020202020204" pitchFamily="34" charset="0"/>
              <a:buChar char="•"/>
            </a:pPr>
            <a:r>
              <a:rPr lang="en-US" b="1" baseline="0" dirty="0" smtClean="0"/>
              <a:t>i.e. – a desire to find a way around God’s call for autonomy!</a:t>
            </a:r>
          </a:p>
          <a:p>
            <a:pPr marL="1106420" lvl="2" indent="-174698">
              <a:buFont typeface="Arial" panose="020B0604020202020204" pitchFamily="34" charset="0"/>
              <a:buChar char="•"/>
            </a:pPr>
            <a:r>
              <a:rPr lang="en-US" b="0" baseline="0" dirty="0" smtClean="0"/>
              <a:t>Missionary Society</a:t>
            </a:r>
          </a:p>
          <a:p>
            <a:pPr marL="1106420" lvl="2" indent="-174698">
              <a:buFont typeface="Arial" panose="020B0604020202020204" pitchFamily="34" charset="0"/>
              <a:buChar char="•"/>
            </a:pPr>
            <a:r>
              <a:rPr lang="en-US" b="0" baseline="0" dirty="0" smtClean="0"/>
              <a:t>Sponsoring church arrangement</a:t>
            </a:r>
          </a:p>
          <a:p>
            <a:pPr marL="1106420" lvl="2" indent="-174698">
              <a:buFont typeface="Arial" panose="020B0604020202020204" pitchFamily="34" charset="0"/>
              <a:buChar char="•"/>
            </a:pPr>
            <a:r>
              <a:rPr lang="en-US" b="0" baseline="0" dirty="0" smtClean="0"/>
              <a:t>These types of calls for universal activation of the church for some “just” cause</a:t>
            </a:r>
          </a:p>
          <a:p>
            <a:pPr marL="1106420" lvl="2" indent="-174698">
              <a:buFont typeface="Arial" panose="020B0604020202020204" pitchFamily="34" charset="0"/>
              <a:buChar char="•"/>
            </a:pPr>
            <a:endParaRPr lang="en-US" b="0" baseline="0" dirty="0" smtClean="0"/>
          </a:p>
          <a:p>
            <a:r>
              <a:rPr lang="en-US" b="0" baseline="0" dirty="0" smtClean="0"/>
              <a:t>It is incumbent upon the leadership in individual churches (elders) determine along with the membership of that local congregation how best to serve the Lord in their community.  </a:t>
            </a:r>
            <a:r>
              <a:rPr lang="en-US" b="1" baseline="0" dirty="0" smtClean="0"/>
              <a:t>FOLLOWING THE DIRECTIVES OF SCRIPTURE</a:t>
            </a:r>
          </a:p>
          <a:p>
            <a:endParaRPr lang="en-US" b="1" baseline="0" dirty="0" smtClean="0"/>
          </a:p>
          <a:p>
            <a:pPr marL="640559" lvl="1" indent="-174698">
              <a:buFont typeface="Arial" panose="020B0604020202020204" pitchFamily="34" charset="0"/>
              <a:buChar char="•"/>
            </a:pPr>
            <a:r>
              <a:rPr lang="en-US" b="1" baseline="0" dirty="0" smtClean="0"/>
              <a:t>Anything more than that is unscriptural and unwise…</a:t>
            </a:r>
            <a:endParaRPr lang="en-US" b="1" dirty="0"/>
          </a:p>
        </p:txBody>
      </p:sp>
      <p:sp>
        <p:nvSpPr>
          <p:cNvPr id="4" name="Slide Number Placeholder 3"/>
          <p:cNvSpPr>
            <a:spLocks noGrp="1"/>
          </p:cNvSpPr>
          <p:nvPr>
            <p:ph type="sldNum" sz="quarter" idx="10"/>
          </p:nvPr>
        </p:nvSpPr>
        <p:spPr/>
        <p:txBody>
          <a:bodyPr/>
          <a:lstStyle/>
          <a:p>
            <a:fld id="{EB8E5EE6-ECF1-4C8F-B995-CDEB9E05B624}" type="slidenum">
              <a:rPr lang="en-US" smtClean="0"/>
              <a:t>11</a:t>
            </a:fld>
            <a:endParaRPr lang="en-US"/>
          </a:p>
        </p:txBody>
      </p:sp>
    </p:spTree>
    <p:extLst>
      <p:ext uri="{BB962C8B-B14F-4D97-AF65-F5344CB8AC3E}">
        <p14:creationId xmlns:p14="http://schemas.microsoft.com/office/powerpoint/2010/main" val="362597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a:buFont typeface="Arial" panose="020B0604020202020204" pitchFamily="34" charset="0"/>
              <a:buChar char="•"/>
            </a:pPr>
            <a:r>
              <a:rPr lang="en-US" b="0" dirty="0" smtClean="0"/>
              <a:t>Rightly</a:t>
            </a:r>
            <a:r>
              <a:rPr lang="en-US" b="0" baseline="0" dirty="0" smtClean="0"/>
              <a:t> describes efforts of local churches as “grass roots.”  That’s the way God designed it.  However, it is wrong to indicate that this is a matter of tradition!</a:t>
            </a:r>
          </a:p>
          <a:p>
            <a:pPr marL="174698" indent="-174698">
              <a:buFont typeface="Arial" panose="020B0604020202020204" pitchFamily="34" charset="0"/>
              <a:buChar char="•"/>
            </a:pPr>
            <a:r>
              <a:rPr lang="en-US" b="0" baseline="0" dirty="0" smtClean="0"/>
              <a:t>Too commonly, our uniqueness as a church of the Lord is attributed to tradition (this is demeaning and untrue)</a:t>
            </a:r>
          </a:p>
          <a:p>
            <a:pPr marL="640559" lvl="1" indent="-174698">
              <a:buFont typeface="Arial" panose="020B0604020202020204" pitchFamily="34" charset="0"/>
              <a:buChar char="•"/>
            </a:pPr>
            <a:r>
              <a:rPr lang="en-US" b="0" baseline="0" dirty="0" smtClean="0"/>
              <a:t>A Capella music</a:t>
            </a:r>
          </a:p>
          <a:p>
            <a:pPr marL="640559" lvl="1" indent="-174698">
              <a:buFont typeface="Arial" panose="020B0604020202020204" pitchFamily="34" charset="0"/>
              <a:buChar char="•"/>
            </a:pPr>
            <a:r>
              <a:rPr lang="en-US" b="0" baseline="0" dirty="0" smtClean="0"/>
              <a:t>Weekly observance of the Lord’s supper</a:t>
            </a:r>
          </a:p>
          <a:p>
            <a:pPr marL="640559" lvl="1" indent="-174698">
              <a:buFont typeface="Arial" panose="020B0604020202020204" pitchFamily="34" charset="0"/>
              <a:buChar char="•"/>
            </a:pPr>
            <a:r>
              <a:rPr lang="en-US" b="0" baseline="0" dirty="0" smtClean="0"/>
              <a:t>Church autonomy (Church government)</a:t>
            </a:r>
          </a:p>
          <a:p>
            <a:pPr marL="640559" lvl="1" indent="-174698">
              <a:buFont typeface="Arial" panose="020B0604020202020204" pitchFamily="34" charset="0"/>
              <a:buChar char="•"/>
            </a:pPr>
            <a:r>
              <a:rPr lang="en-US" b="0" baseline="0" dirty="0" smtClean="0"/>
              <a:t>Limitations on the work of the church (Evangelism, edification, Benevolence)</a:t>
            </a:r>
          </a:p>
          <a:p>
            <a:pPr marL="640559" lvl="1" indent="-174698">
              <a:buFont typeface="Arial" panose="020B0604020202020204" pitchFamily="34" charset="0"/>
              <a:buChar char="•"/>
            </a:pPr>
            <a:r>
              <a:rPr lang="en-US" b="0" baseline="0" dirty="0" smtClean="0"/>
              <a:t>Hermeneutic (concepts of authority)</a:t>
            </a:r>
          </a:p>
          <a:p>
            <a:pPr marL="640559" lvl="1" indent="-174698">
              <a:buFont typeface="Arial" panose="020B0604020202020204" pitchFamily="34" charset="0"/>
              <a:buChar char="•"/>
            </a:pPr>
            <a:r>
              <a:rPr lang="en-US" b="0" baseline="0" dirty="0" smtClean="0"/>
              <a:t>Etc.</a:t>
            </a:r>
          </a:p>
          <a:p>
            <a:pPr marL="640559" lvl="1" indent="-17469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EB8E5EE6-ECF1-4C8F-B995-CDEB9E05B624}" type="slidenum">
              <a:rPr lang="en-US" smtClean="0"/>
              <a:t>12</a:t>
            </a:fld>
            <a:endParaRPr lang="en-US"/>
          </a:p>
        </p:txBody>
      </p:sp>
    </p:spTree>
    <p:extLst>
      <p:ext uri="{BB962C8B-B14F-4D97-AF65-F5344CB8AC3E}">
        <p14:creationId xmlns:p14="http://schemas.microsoft.com/office/powerpoint/2010/main" val="322917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 7:21-23), </a:t>
            </a:r>
            <a:r>
              <a:rPr lang="en-US" i="1" dirty="0" smtClean="0"/>
              <a:t>“" Not everyone who says to Me, 'Lord, Lord,' shall enter the kingdom of heaven, but he who does the will of My Father in heaven. </a:t>
            </a:r>
            <a:r>
              <a:rPr lang="en-US" i="1" baseline="30000" dirty="0" smtClean="0"/>
              <a:t>22</a:t>
            </a:r>
            <a:r>
              <a:rPr lang="en-US" i="1" dirty="0" smtClean="0"/>
              <a:t> Many will say to Me in that day, 'Lord, Lord, have we not prophesied in Your name, cast out demons in Your name, and done many wonders in Your name? ' </a:t>
            </a:r>
            <a:r>
              <a:rPr lang="en-US" i="1" baseline="30000" dirty="0" smtClean="0"/>
              <a:t>23</a:t>
            </a:r>
            <a:r>
              <a:rPr lang="en-US" i="1" dirty="0" smtClean="0"/>
              <a:t> And then I will declare to them, 'I never knew you; depart from Me, you who practice lawlessness! '</a:t>
            </a:r>
            <a:endParaRPr lang="en-US" i="1" dirty="0"/>
          </a:p>
        </p:txBody>
      </p:sp>
      <p:sp>
        <p:nvSpPr>
          <p:cNvPr id="4" name="Slide Number Placeholder 3"/>
          <p:cNvSpPr>
            <a:spLocks noGrp="1"/>
          </p:cNvSpPr>
          <p:nvPr>
            <p:ph type="sldNum" sz="quarter" idx="10"/>
          </p:nvPr>
        </p:nvSpPr>
        <p:spPr/>
        <p:txBody>
          <a:bodyPr/>
          <a:lstStyle/>
          <a:p>
            <a:fld id="{EB8E5EE6-ECF1-4C8F-B995-CDEB9E05B624}" type="slidenum">
              <a:rPr lang="en-US" smtClean="0"/>
              <a:t>13</a:t>
            </a:fld>
            <a:endParaRPr lang="en-US"/>
          </a:p>
        </p:txBody>
      </p:sp>
    </p:spTree>
    <p:extLst>
      <p:ext uri="{BB962C8B-B14F-4D97-AF65-F5344CB8AC3E}">
        <p14:creationId xmlns:p14="http://schemas.microsoft.com/office/powerpoint/2010/main" val="290748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Petition posted on December 8, 2015, seeking</a:t>
            </a:r>
            <a:r>
              <a:rPr lang="en-US" b="1" baseline="0" dirty="0" smtClean="0"/>
              <a:t> 2500 signatures</a:t>
            </a:r>
          </a:p>
          <a:p>
            <a:pPr marL="640559" lvl="1" indent="-174698">
              <a:buFont typeface="Arial" panose="020B0604020202020204" pitchFamily="34" charset="0"/>
              <a:buChar char="•"/>
            </a:pPr>
            <a:r>
              <a:rPr lang="en-US" baseline="0" dirty="0" smtClean="0"/>
              <a:t>As of the afternoon of December 11, signed by 19,986 individuals</a:t>
            </a:r>
          </a:p>
          <a:p>
            <a:pPr marL="640559" lvl="1" indent="-174698">
              <a:buFont typeface="Arial" panose="020B0604020202020204" pitchFamily="34" charset="0"/>
              <a:buChar char="•"/>
            </a:pPr>
            <a:endParaRPr lang="en-US" baseline="0" dirty="0" smtClean="0"/>
          </a:p>
          <a:p>
            <a:r>
              <a:rPr lang="en-US" baseline="0" dirty="0" smtClean="0"/>
              <a:t>Objecting to:  “</a:t>
            </a:r>
            <a:r>
              <a:rPr lang="en-US" dirty="0" smtClean="0"/>
              <a:t>any call for restrictions on Muslim immigration, suggestion that we register Muslim citizens, encouragement of violence against Muslims, or equation of Islam with violence. Such statements and the vengeful sentiments they reflect are unworthy of our shared spiritual and intellectual heritage; they violate the moral limits of political discourse.”</a:t>
            </a:r>
          </a:p>
          <a:p>
            <a:pPr marL="640559" lvl="1" indent="-174698">
              <a:buFont typeface="Arial" panose="020B0604020202020204" pitchFamily="34" charset="0"/>
              <a:buChar char="•"/>
            </a:pPr>
            <a:r>
              <a:rPr lang="en-US" dirty="0" smtClean="0"/>
              <a:t>Not interested in examining</a:t>
            </a:r>
            <a:r>
              <a:rPr lang="en-US" baseline="0" dirty="0" smtClean="0"/>
              <a:t> the politics of the question, not an appropriate use of this pulpit.</a:t>
            </a:r>
          </a:p>
          <a:p>
            <a:pPr marL="640559" lvl="1" indent="-174698">
              <a:buFont typeface="Arial" panose="020B0604020202020204" pitchFamily="34" charset="0"/>
              <a:buChar char="•"/>
            </a:pPr>
            <a:r>
              <a:rPr lang="en-US" baseline="0" dirty="0" smtClean="0"/>
              <a:t>Not going to address the “morality” of the various attitudes toward “Islam” and “immigration”.  (Though I think I could do so from the pulpit, as the concept of morality falls under the auspices of Bible teaching and Christian behavior).</a:t>
            </a:r>
          </a:p>
          <a:p>
            <a:pPr marL="640559" lvl="1" indent="-174698">
              <a:buFont typeface="Arial" panose="020B0604020202020204" pitchFamily="34" charset="0"/>
              <a:buChar char="•"/>
            </a:pPr>
            <a:endParaRPr lang="en-US" baseline="0" dirty="0" smtClean="0"/>
          </a:p>
          <a:p>
            <a:r>
              <a:rPr lang="en-US" baseline="0" dirty="0" smtClean="0"/>
              <a:t>In this lesson I want to deal with obvious denominational concepts regarding the Lord’s church, its affiliation with human institutions, </a:t>
            </a:r>
            <a:r>
              <a:rPr lang="en-US" b="1" baseline="0" dirty="0" smtClean="0"/>
              <a:t>and an increasing antipathy that is shown by some members of the Lord’s church toward the concept of the biblical concept of autonomy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B8E5EE6-ECF1-4C8F-B995-CDEB9E05B624}" type="slidenum">
              <a:rPr lang="en-US" smtClean="0"/>
              <a:t>2</a:t>
            </a:fld>
            <a:endParaRPr lang="en-US"/>
          </a:p>
        </p:txBody>
      </p:sp>
    </p:spTree>
    <p:extLst>
      <p:ext uri="{BB962C8B-B14F-4D97-AF65-F5344CB8AC3E}">
        <p14:creationId xmlns:p14="http://schemas.microsoft.com/office/powerpoint/2010/main" val="174929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Only proper name given to the followers of Christ is “Christian”</a:t>
            </a:r>
          </a:p>
          <a:p>
            <a:endParaRPr lang="en-US" dirty="0" smtClean="0"/>
          </a:p>
          <a:p>
            <a:r>
              <a:rPr lang="en-US" b="1" dirty="0" smtClean="0"/>
              <a:t>(Acts 11:25-26), </a:t>
            </a:r>
            <a:r>
              <a:rPr lang="en-US" i="1" dirty="0" smtClean="0"/>
              <a:t>“Then departed Barnabas to Tarsus, for to seek Saul: </a:t>
            </a:r>
            <a:r>
              <a:rPr lang="en-US" i="1" baseline="30000" dirty="0" smtClean="0"/>
              <a:t>26</a:t>
            </a:r>
            <a:r>
              <a:rPr lang="en-US" i="1" dirty="0" smtClean="0"/>
              <a:t> And when he had found him, he brought him unto Antioch. And it came to pass, that a whole year they assembled themselves with the church, and taught much people. And the disciples were called Christians first in Antioch.”</a:t>
            </a:r>
          </a:p>
          <a:p>
            <a:endParaRPr lang="en-US" i="1" dirty="0" smtClean="0"/>
          </a:p>
          <a:p>
            <a:r>
              <a:rPr lang="en-US" b="1" i="0" dirty="0" smtClean="0"/>
              <a:t>Term “church of Christ” a reference to either the elected,</a:t>
            </a:r>
            <a:r>
              <a:rPr lang="en-US" b="1" i="0" baseline="0" dirty="0" smtClean="0"/>
              <a:t> or the elected at a particular location/local congregation.  Term church is a noun, not an adjective!  In scripture the church was affiliated with NO Human institution!</a:t>
            </a:r>
          </a:p>
          <a:p>
            <a:endParaRPr lang="en-US" i="1" baseline="0" dirty="0" smtClean="0"/>
          </a:p>
          <a:p>
            <a:r>
              <a:rPr lang="en-US" b="1" i="0" baseline="0" dirty="0" smtClean="0"/>
              <a:t>(Romans 16:16), </a:t>
            </a:r>
            <a:r>
              <a:rPr lang="en-US" i="1" baseline="0" dirty="0" smtClean="0"/>
              <a:t>“Salute one another with an holy kiss. The churches of Christ salute you.”</a:t>
            </a:r>
            <a:endParaRPr lang="en-US" i="1" dirty="0"/>
          </a:p>
        </p:txBody>
      </p:sp>
      <p:sp>
        <p:nvSpPr>
          <p:cNvPr id="4" name="Slide Number Placeholder 3"/>
          <p:cNvSpPr>
            <a:spLocks noGrp="1"/>
          </p:cNvSpPr>
          <p:nvPr>
            <p:ph type="sldNum" sz="quarter" idx="10"/>
          </p:nvPr>
        </p:nvSpPr>
        <p:spPr/>
        <p:txBody>
          <a:bodyPr/>
          <a:lstStyle/>
          <a:p>
            <a:fld id="{EB8E5EE6-ECF1-4C8F-B995-CDEB9E05B624}" type="slidenum">
              <a:rPr lang="en-US" smtClean="0"/>
              <a:t>3</a:t>
            </a:fld>
            <a:endParaRPr lang="en-US"/>
          </a:p>
        </p:txBody>
      </p:sp>
    </p:spTree>
    <p:extLst>
      <p:ext uri="{BB962C8B-B14F-4D97-AF65-F5344CB8AC3E}">
        <p14:creationId xmlns:p14="http://schemas.microsoft.com/office/powerpoint/2010/main" val="109304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Quote</a:t>
            </a:r>
            <a:r>
              <a:rPr lang="en-US" b="1" baseline="0" dirty="0" smtClean="0"/>
              <a:t> we read from the petition:  “</a:t>
            </a:r>
            <a:r>
              <a:rPr lang="en-US" b="1" dirty="0" smtClean="0"/>
              <a:t>and the many additional post-secondary institutions of higher education affiliated with the Churches of Christ.”</a:t>
            </a:r>
          </a:p>
          <a:p>
            <a:endParaRPr lang="en-US" dirty="0" smtClean="0"/>
          </a:p>
          <a:p>
            <a:r>
              <a:rPr lang="en-US" b="1" dirty="0" smtClean="0"/>
              <a:t>(Acts 20:28), </a:t>
            </a:r>
            <a:r>
              <a:rPr lang="en-US" i="1" dirty="0" smtClean="0"/>
              <a:t>“Take heed therefore unto yourselves, and to all </a:t>
            </a:r>
            <a:r>
              <a:rPr lang="en-US" i="1" u="sng" dirty="0" smtClean="0"/>
              <a:t>the flock</a:t>
            </a:r>
            <a:r>
              <a:rPr lang="en-US" i="1" dirty="0" smtClean="0"/>
              <a:t>, </a:t>
            </a:r>
            <a:r>
              <a:rPr lang="en-US" i="1" u="sng" dirty="0" smtClean="0"/>
              <a:t>over the which the Holy Ghost hath made you overseers</a:t>
            </a:r>
            <a:r>
              <a:rPr lang="en-US" i="1" dirty="0" smtClean="0"/>
              <a:t>, to feed the church of God, which he hath purchased with his own blood.”</a:t>
            </a:r>
          </a:p>
          <a:p>
            <a:pPr marL="640559" lvl="1" indent="-174698">
              <a:buFont typeface="Arial" panose="020B0604020202020204" pitchFamily="34" charset="0"/>
              <a:buChar char="•"/>
            </a:pPr>
            <a:r>
              <a:rPr lang="en-US" i="0" dirty="0" smtClean="0"/>
              <a:t>In the 1940’s churches of Christ began to affiliate with orphan’s homes and colleges</a:t>
            </a:r>
          </a:p>
          <a:p>
            <a:pPr marL="640559" lvl="1" indent="-174698">
              <a:buFont typeface="Arial" panose="020B0604020202020204" pitchFamily="34" charset="0"/>
              <a:buChar char="•"/>
            </a:pPr>
            <a:r>
              <a:rPr lang="en-US" i="0" dirty="0" smtClean="0"/>
              <a:t>No such</a:t>
            </a:r>
            <a:r>
              <a:rPr lang="en-US" i="0" baseline="0" dirty="0" smtClean="0"/>
              <a:t> institutional entanglements existed in the early church, and such affiliations are not scriptural</a:t>
            </a:r>
          </a:p>
          <a:p>
            <a:pPr marL="640559" lvl="1" indent="-174698">
              <a:buFont typeface="Arial" panose="020B0604020202020204" pitchFamily="34" charset="0"/>
              <a:buChar char="•"/>
            </a:pPr>
            <a:r>
              <a:rPr lang="en-US" i="0" baseline="0" dirty="0" smtClean="0"/>
              <a:t>The church is autonomous as an institution!</a:t>
            </a:r>
          </a:p>
          <a:p>
            <a:pPr marL="640559" lvl="1" indent="-174698">
              <a:buFont typeface="Arial" panose="020B0604020202020204" pitchFamily="34" charset="0"/>
              <a:buChar char="•"/>
            </a:pPr>
            <a:r>
              <a:rPr lang="en-US" i="0" baseline="0" dirty="0" smtClean="0"/>
              <a:t>Each local church (as seen in the text) is autonomous from any other congregation.</a:t>
            </a:r>
            <a:endParaRPr lang="en-US" i="0" dirty="0"/>
          </a:p>
        </p:txBody>
      </p:sp>
      <p:sp>
        <p:nvSpPr>
          <p:cNvPr id="4" name="Slide Number Placeholder 3"/>
          <p:cNvSpPr>
            <a:spLocks noGrp="1"/>
          </p:cNvSpPr>
          <p:nvPr>
            <p:ph type="sldNum" sz="quarter" idx="10"/>
          </p:nvPr>
        </p:nvSpPr>
        <p:spPr/>
        <p:txBody>
          <a:bodyPr/>
          <a:lstStyle/>
          <a:p>
            <a:fld id="{EB8E5EE6-ECF1-4C8F-B995-CDEB9E05B624}" type="slidenum">
              <a:rPr lang="en-US" smtClean="0"/>
              <a:t>4</a:t>
            </a:fld>
            <a:endParaRPr lang="en-US"/>
          </a:p>
        </p:txBody>
      </p:sp>
    </p:spTree>
    <p:extLst>
      <p:ext uri="{BB962C8B-B14F-4D97-AF65-F5344CB8AC3E}">
        <p14:creationId xmlns:p14="http://schemas.microsoft.com/office/powerpoint/2010/main" val="362725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 every</a:t>
            </a:r>
            <a:r>
              <a:rPr lang="en-US" b="1" baseline="0" dirty="0" smtClean="0"/>
              <a:t> age, men have been unwilling to accept the God ordained limitation of autonomy on the church</a:t>
            </a:r>
          </a:p>
          <a:p>
            <a:pPr marL="640559" lvl="1" indent="-174698">
              <a:buFont typeface="Arial" panose="020B0604020202020204" pitchFamily="34" charset="0"/>
              <a:buChar char="•"/>
            </a:pPr>
            <a:r>
              <a:rPr lang="en-US" b="0" baseline="0" dirty="0" smtClean="0"/>
              <a:t>Note:  It is as God intended</a:t>
            </a:r>
          </a:p>
          <a:p>
            <a:pPr marL="640559" lvl="1" indent="-174698">
              <a:buFont typeface="Arial" panose="020B0604020202020204" pitchFamily="34" charset="0"/>
              <a:buChar char="•"/>
            </a:pPr>
            <a:r>
              <a:rPr lang="en-US" b="0" baseline="0" dirty="0" smtClean="0"/>
              <a:t>It has purpose and benefit – it keeps God’s people free from systemic apostasy, and from institutional attitudes that would corrupt both the organization and the work that He ordained.  (This wisdom has been demonstrated time and again).</a:t>
            </a:r>
          </a:p>
          <a:p>
            <a:pPr marL="640559" lvl="1" indent="-174698">
              <a:buFont typeface="Arial" panose="020B0604020202020204" pitchFamily="34" charset="0"/>
              <a:buChar char="•"/>
            </a:pPr>
            <a:endParaRPr lang="en-US" b="0" baseline="0" dirty="0" smtClean="0"/>
          </a:p>
          <a:p>
            <a:r>
              <a:rPr lang="en-US" b="0" baseline="0" dirty="0" smtClean="0"/>
              <a:t>(Acts 20:28 and 1 Peter 5:1-4) both indicate the limit of pastor oversight:  To church alone/to local church alone!</a:t>
            </a:r>
          </a:p>
          <a:p>
            <a:pPr marL="640559" lvl="1" indent="-174698">
              <a:buFont typeface="Arial" panose="020B0604020202020204" pitchFamily="34" charset="0"/>
              <a:buChar char="•"/>
            </a:pPr>
            <a:r>
              <a:rPr lang="en-US" b="1" baseline="0" dirty="0" smtClean="0"/>
              <a:t>(Acts 20:28), </a:t>
            </a:r>
            <a:r>
              <a:rPr lang="en-US" b="0" i="1" baseline="0" dirty="0" smtClean="0"/>
              <a:t>“take heed to yourselves and to all the flock, among which the Holy Spirit has made you overseers.”</a:t>
            </a:r>
          </a:p>
          <a:p>
            <a:pPr marL="640559" lvl="1" indent="-174698">
              <a:buFont typeface="Arial" panose="020B0604020202020204" pitchFamily="34" charset="0"/>
              <a:buChar char="•"/>
            </a:pPr>
            <a:r>
              <a:rPr lang="en-US" b="1" baseline="0" dirty="0" smtClean="0"/>
              <a:t>(1 Peter 5:2), </a:t>
            </a:r>
            <a:r>
              <a:rPr lang="en-US" b="0" i="1" baseline="0" dirty="0" smtClean="0"/>
              <a:t>“Shepherd the flock of God which is among you.”</a:t>
            </a:r>
          </a:p>
          <a:p>
            <a:pPr marL="465861" lvl="1"/>
            <a:endParaRPr lang="en-US" b="0" i="0" baseline="0" dirty="0" smtClean="0"/>
          </a:p>
          <a:p>
            <a:pPr marL="232930" indent="-232930">
              <a:buFont typeface="+mj-lt"/>
              <a:buAutoNum type="arabicPeriod"/>
            </a:pPr>
            <a:r>
              <a:rPr lang="en-US" b="0" i="0" dirty="0" smtClean="0"/>
              <a:t>Catholicism the result</a:t>
            </a:r>
            <a:r>
              <a:rPr lang="en-US" b="0" i="0" baseline="0" dirty="0" smtClean="0"/>
              <a:t> of men seeking to consolidate church oversight beyond a congregational scope.</a:t>
            </a:r>
          </a:p>
          <a:p>
            <a:pPr marL="232930" indent="-232930">
              <a:buFont typeface="+mj-lt"/>
              <a:buAutoNum type="arabicPeriod"/>
            </a:pPr>
            <a:r>
              <a:rPr lang="en-US" b="0" i="0" baseline="0" dirty="0" smtClean="0"/>
              <a:t>Disciples of Christ congregation resulted partially from a desire to consolidate the work of evangelism.</a:t>
            </a:r>
          </a:p>
          <a:p>
            <a:pPr marL="232930" indent="-232930">
              <a:buFont typeface="+mj-lt"/>
              <a:buAutoNum type="arabicPeriod"/>
            </a:pPr>
            <a:r>
              <a:rPr lang="en-US" b="0" i="0" baseline="0" dirty="0" smtClean="0"/>
              <a:t>Institutional division of the 1940’s-1960’s resulted from a desire to consolidate the works of evangelism, edification &amp; benevolence.</a:t>
            </a:r>
          </a:p>
          <a:p>
            <a:endParaRPr lang="en-US" b="0" i="0" baseline="0" dirty="0" smtClean="0"/>
          </a:p>
          <a:p>
            <a:r>
              <a:rPr lang="en-US" b="1" i="0" baseline="0" dirty="0" smtClean="0"/>
              <a:t>The fruits of this last effort clearly seen in the language of this petition!</a:t>
            </a:r>
            <a:endParaRPr lang="en-US" b="0" i="0" baseline="0" dirty="0" smtClean="0"/>
          </a:p>
        </p:txBody>
      </p:sp>
      <p:sp>
        <p:nvSpPr>
          <p:cNvPr id="4" name="Slide Number Placeholder 3"/>
          <p:cNvSpPr>
            <a:spLocks noGrp="1"/>
          </p:cNvSpPr>
          <p:nvPr>
            <p:ph type="sldNum" sz="quarter" idx="10"/>
          </p:nvPr>
        </p:nvSpPr>
        <p:spPr/>
        <p:txBody>
          <a:bodyPr/>
          <a:lstStyle/>
          <a:p>
            <a:fld id="{EB8E5EE6-ECF1-4C8F-B995-CDEB9E05B624}" type="slidenum">
              <a:rPr lang="en-US" smtClean="0"/>
              <a:t>5</a:t>
            </a:fld>
            <a:endParaRPr lang="en-US"/>
          </a:p>
        </p:txBody>
      </p:sp>
    </p:spTree>
    <p:extLst>
      <p:ext uri="{BB962C8B-B14F-4D97-AF65-F5344CB8AC3E}">
        <p14:creationId xmlns:p14="http://schemas.microsoft.com/office/powerpoint/2010/main" val="397755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Language of Ashdod:</a:t>
            </a:r>
          </a:p>
          <a:p>
            <a:endParaRPr lang="en-US" baseline="0" dirty="0" smtClean="0"/>
          </a:p>
          <a:p>
            <a:r>
              <a:rPr lang="en-US" b="1" baseline="0" dirty="0" smtClean="0"/>
              <a:t>(Numbers 13</a:t>
            </a:r>
            <a:r>
              <a:rPr lang="en-US" b="1" baseline="0" dirty="0" smtClean="0">
                <a:sym typeface="Wingdings" panose="05000000000000000000" pitchFamily="2" charset="2"/>
              </a:rPr>
              <a:t>:23-24), </a:t>
            </a:r>
            <a:r>
              <a:rPr lang="en-US" i="1" baseline="0" dirty="0" smtClean="0">
                <a:sym typeface="Wingdings" panose="05000000000000000000" pitchFamily="2" charset="2"/>
              </a:rPr>
              <a:t>“In those days also saw I Jews that had married wives of Ashdod, of Ammon, and of Moab: </a:t>
            </a:r>
            <a:r>
              <a:rPr lang="en-US" i="1" baseline="30000" dirty="0" smtClean="0">
                <a:sym typeface="Wingdings" panose="05000000000000000000" pitchFamily="2" charset="2"/>
              </a:rPr>
              <a:t>24</a:t>
            </a:r>
            <a:r>
              <a:rPr lang="en-US" i="1" baseline="0" dirty="0" smtClean="0">
                <a:sym typeface="Wingdings" panose="05000000000000000000" pitchFamily="2" charset="2"/>
              </a:rPr>
              <a:t> And their children </a:t>
            </a:r>
            <a:r>
              <a:rPr lang="en-US" i="1" baseline="0" dirty="0" err="1" smtClean="0">
                <a:sym typeface="Wingdings" panose="05000000000000000000" pitchFamily="2" charset="2"/>
              </a:rPr>
              <a:t>spake</a:t>
            </a:r>
            <a:r>
              <a:rPr lang="en-US" i="1" baseline="0" dirty="0" smtClean="0">
                <a:sym typeface="Wingdings" panose="05000000000000000000" pitchFamily="2" charset="2"/>
              </a:rPr>
              <a:t> half in the speech of Ashdod, and could not speak in the Jews 'language, but according to the language of each people.”</a:t>
            </a:r>
          </a:p>
          <a:p>
            <a:endParaRPr lang="en-US" i="1" baseline="0" dirty="0" smtClean="0">
              <a:sym typeface="Wingdings" panose="05000000000000000000" pitchFamily="2" charset="2"/>
            </a:endParaRPr>
          </a:p>
          <a:p>
            <a:pPr marL="640559" lvl="1" indent="-174698">
              <a:buFont typeface="Arial" panose="020B0604020202020204" pitchFamily="34" charset="0"/>
              <a:buChar char="•"/>
            </a:pPr>
            <a:r>
              <a:rPr lang="en-US" i="0" baseline="0" dirty="0" smtClean="0">
                <a:sym typeface="Wingdings" panose="05000000000000000000" pitchFamily="2" charset="2"/>
              </a:rPr>
              <a:t>In the quotes, note the degraded terminology used, and consider how dangerous it is.</a:t>
            </a:r>
          </a:p>
          <a:p>
            <a:pPr marL="640559" lvl="1" indent="-174698">
              <a:buFont typeface="Arial" panose="020B0604020202020204" pitchFamily="34" charset="0"/>
              <a:buChar char="•"/>
            </a:pPr>
            <a:r>
              <a:rPr lang="en-US" i="0" baseline="0" dirty="0" smtClean="0">
                <a:sym typeface="Wingdings" panose="05000000000000000000" pitchFamily="2" charset="2"/>
              </a:rPr>
              <a:t>Chicken VS egg:  language derives from improper understanding/improper understanding leads to corrupt language!</a:t>
            </a:r>
            <a:endParaRPr lang="en-US" i="0" dirty="0"/>
          </a:p>
        </p:txBody>
      </p:sp>
      <p:sp>
        <p:nvSpPr>
          <p:cNvPr id="4" name="Slide Number Placeholder 3"/>
          <p:cNvSpPr>
            <a:spLocks noGrp="1"/>
          </p:cNvSpPr>
          <p:nvPr>
            <p:ph type="sldNum" sz="quarter" idx="10"/>
          </p:nvPr>
        </p:nvSpPr>
        <p:spPr/>
        <p:txBody>
          <a:bodyPr/>
          <a:lstStyle/>
          <a:p>
            <a:fld id="{EB8E5EE6-ECF1-4C8F-B995-CDEB9E05B624}" type="slidenum">
              <a:rPr lang="en-US" smtClean="0"/>
              <a:t>6</a:t>
            </a:fld>
            <a:endParaRPr lang="en-US"/>
          </a:p>
        </p:txBody>
      </p:sp>
    </p:spTree>
    <p:extLst>
      <p:ext uri="{BB962C8B-B14F-4D97-AF65-F5344CB8AC3E}">
        <p14:creationId xmlns:p14="http://schemas.microsoft.com/office/powerpoint/2010/main" val="1880996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not funny.  Nor is it inconsequential.</a:t>
            </a:r>
          </a:p>
          <a:p>
            <a:endParaRPr lang="en-US" baseline="0" dirty="0" smtClean="0"/>
          </a:p>
          <a:p>
            <a:r>
              <a:rPr lang="en-US" b="0" baseline="0" dirty="0" smtClean="0"/>
              <a:t>It shows a complete lack of understanding of the nature, purpose and work of the Lord’s church.</a:t>
            </a:r>
          </a:p>
          <a:p>
            <a:endParaRPr lang="en-US" b="1" baseline="0" dirty="0" smtClean="0"/>
          </a:p>
          <a:p>
            <a:r>
              <a:rPr lang="en-US" b="1" baseline="0" dirty="0" smtClean="0"/>
              <a:t>Be careful of your language.  Always seek to use scripturally correct language and concepts.</a:t>
            </a:r>
            <a:endParaRPr lang="en-US" b="1" dirty="0"/>
          </a:p>
        </p:txBody>
      </p:sp>
      <p:sp>
        <p:nvSpPr>
          <p:cNvPr id="4" name="Slide Number Placeholder 3"/>
          <p:cNvSpPr>
            <a:spLocks noGrp="1"/>
          </p:cNvSpPr>
          <p:nvPr>
            <p:ph type="sldNum" sz="quarter" idx="10"/>
          </p:nvPr>
        </p:nvSpPr>
        <p:spPr/>
        <p:txBody>
          <a:bodyPr/>
          <a:lstStyle/>
          <a:p>
            <a:fld id="{EB8E5EE6-ECF1-4C8F-B995-CDEB9E05B624}" type="slidenum">
              <a:rPr lang="en-US" smtClean="0"/>
              <a:t>7</a:t>
            </a:fld>
            <a:endParaRPr lang="en-US"/>
          </a:p>
        </p:txBody>
      </p:sp>
    </p:spTree>
    <p:extLst>
      <p:ext uri="{BB962C8B-B14F-4D97-AF65-F5344CB8AC3E}">
        <p14:creationId xmlns:p14="http://schemas.microsoft.com/office/powerpoint/2010/main" val="406718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Wrong concept to speak of Church of Christ:  schools, colleges, camps, homes, hospitals, etc.</a:t>
            </a:r>
          </a:p>
          <a:p>
            <a:pPr marL="640559" lvl="1" indent="-174698">
              <a:buFont typeface="Arial" panose="020B0604020202020204" pitchFamily="34" charset="0"/>
              <a:buChar char="•"/>
            </a:pPr>
            <a:r>
              <a:rPr lang="en-US" b="0" baseline="0" dirty="0" smtClean="0"/>
              <a:t>Wrong for the church to be “affiliated with” them.  </a:t>
            </a:r>
            <a:r>
              <a:rPr lang="en-US" b="0" i="1" baseline="0" dirty="0" smtClean="0"/>
              <a:t>(def. Affiliated - </a:t>
            </a:r>
            <a:r>
              <a:rPr lang="en-US" i="1" dirty="0" smtClean="0"/>
              <a:t>officially attached or connected to an organization)</a:t>
            </a:r>
            <a:endParaRPr lang="en-US" b="0" i="1" baseline="0" dirty="0" smtClean="0"/>
          </a:p>
          <a:p>
            <a:pPr marL="640559" lvl="1" indent="-174698">
              <a:buFont typeface="Arial" panose="020B0604020202020204" pitchFamily="34" charset="0"/>
              <a:buChar char="•"/>
            </a:pPr>
            <a:r>
              <a:rPr lang="en-US" b="0" baseline="0" dirty="0" smtClean="0"/>
              <a:t>Wrong for the church to support, or be supported by them.</a:t>
            </a:r>
          </a:p>
          <a:p>
            <a:pPr marL="640559" lvl="1" indent="-174698">
              <a:buFont typeface="Arial" panose="020B0604020202020204" pitchFamily="34" charset="0"/>
              <a:buChar char="•"/>
            </a:pPr>
            <a:r>
              <a:rPr lang="en-US" b="0" baseline="0" dirty="0" smtClean="0"/>
              <a:t>Need to understand the difference between the individual and the church!</a:t>
            </a:r>
          </a:p>
          <a:p>
            <a:endParaRPr lang="en-US" baseline="0" dirty="0" smtClean="0"/>
          </a:p>
          <a:p>
            <a:r>
              <a:rPr lang="en-US" b="1" baseline="0" dirty="0" smtClean="0"/>
              <a:t>(1 Timothy 3:14-15</a:t>
            </a:r>
            <a:r>
              <a:rPr lang="en-US" b="1" baseline="0" dirty="0" smtClean="0">
                <a:sym typeface="Wingdings" panose="05000000000000000000" pitchFamily="2" charset="2"/>
              </a:rPr>
              <a:t>), </a:t>
            </a:r>
            <a:r>
              <a:rPr lang="en-US" i="1" baseline="0" dirty="0" smtClean="0">
                <a:sym typeface="Wingdings" panose="05000000000000000000" pitchFamily="2" charset="2"/>
              </a:rPr>
              <a:t>“These things I write to you, though I hope to come to you shortly; </a:t>
            </a:r>
            <a:r>
              <a:rPr lang="en-US" i="1" baseline="30000" dirty="0" smtClean="0">
                <a:sym typeface="Wingdings" panose="05000000000000000000" pitchFamily="2" charset="2"/>
              </a:rPr>
              <a:t>15</a:t>
            </a:r>
            <a:r>
              <a:rPr lang="en-US" i="1" baseline="0" dirty="0" smtClean="0">
                <a:sym typeface="Wingdings" panose="05000000000000000000" pitchFamily="2" charset="2"/>
              </a:rPr>
              <a:t> but if I am delayed, I write so that you may know how you ought to conduct yourself in the house of God, which is the church of the living God, </a:t>
            </a:r>
            <a:r>
              <a:rPr lang="en-US" i="1" u="sng" baseline="0" dirty="0" smtClean="0">
                <a:sym typeface="Wingdings" panose="05000000000000000000" pitchFamily="2" charset="2"/>
              </a:rPr>
              <a:t>the pillar and ground of the truth</a:t>
            </a:r>
            <a:r>
              <a:rPr lang="en-US" i="1" baseline="0" dirty="0" smtClean="0">
                <a:sym typeface="Wingdings" panose="05000000000000000000" pitchFamily="2" charset="2"/>
              </a:rPr>
              <a:t>.”</a:t>
            </a:r>
            <a:endParaRPr lang="en-US" i="0" dirty="0"/>
          </a:p>
        </p:txBody>
      </p:sp>
      <p:sp>
        <p:nvSpPr>
          <p:cNvPr id="4" name="Slide Number Placeholder 3"/>
          <p:cNvSpPr>
            <a:spLocks noGrp="1"/>
          </p:cNvSpPr>
          <p:nvPr>
            <p:ph type="sldNum" sz="quarter" idx="10"/>
          </p:nvPr>
        </p:nvSpPr>
        <p:spPr/>
        <p:txBody>
          <a:bodyPr/>
          <a:lstStyle/>
          <a:p>
            <a:fld id="{EB8E5EE6-ECF1-4C8F-B995-CDEB9E05B624}" type="slidenum">
              <a:rPr lang="en-US" smtClean="0"/>
              <a:t>8</a:t>
            </a:fld>
            <a:endParaRPr lang="en-US"/>
          </a:p>
        </p:txBody>
      </p:sp>
    </p:spTree>
    <p:extLst>
      <p:ext uri="{BB962C8B-B14F-4D97-AF65-F5344CB8AC3E}">
        <p14:creationId xmlns:p14="http://schemas.microsoft.com/office/powerpoint/2010/main" val="249623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that affiliations, whether official or unofficial</a:t>
            </a:r>
            <a:r>
              <a:rPr lang="en-US" b="1" baseline="0" dirty="0" smtClean="0"/>
              <a:t> can and does lead to the human organization INFLUENCING the Lord’s church.</a:t>
            </a:r>
          </a:p>
          <a:p>
            <a:pPr marL="640559" lvl="1" indent="-174698">
              <a:buFont typeface="Arial" panose="020B0604020202020204" pitchFamily="34" charset="0"/>
              <a:buChar char="•"/>
            </a:pPr>
            <a:r>
              <a:rPr lang="en-US" b="1" baseline="0" dirty="0" smtClean="0"/>
              <a:t>This is absolutely WRONG</a:t>
            </a:r>
          </a:p>
          <a:p>
            <a:pPr marL="640559" lvl="1" indent="-174698">
              <a:buFont typeface="Arial" panose="020B0604020202020204" pitchFamily="34" charset="0"/>
              <a:buChar char="•"/>
            </a:pPr>
            <a:r>
              <a:rPr lang="en-US" b="1" baseline="0" dirty="0" smtClean="0"/>
              <a:t>No justification, even if said influence is claimed to be beneficial.</a:t>
            </a:r>
          </a:p>
          <a:p>
            <a:pPr marL="640559" lvl="1" indent="-174698">
              <a:buFont typeface="Arial" panose="020B0604020202020204" pitchFamily="34" charset="0"/>
              <a:buChar char="•"/>
            </a:pPr>
            <a:r>
              <a:rPr lang="en-US" b="1" baseline="0" dirty="0" smtClean="0"/>
              <a:t>The Human should never influence the Divine (it is supposed to be the other way around)</a:t>
            </a:r>
            <a:endParaRPr lang="en-US" b="1" dirty="0"/>
          </a:p>
        </p:txBody>
      </p:sp>
      <p:sp>
        <p:nvSpPr>
          <p:cNvPr id="4" name="Slide Number Placeholder 3"/>
          <p:cNvSpPr>
            <a:spLocks noGrp="1"/>
          </p:cNvSpPr>
          <p:nvPr>
            <p:ph type="sldNum" sz="quarter" idx="10"/>
          </p:nvPr>
        </p:nvSpPr>
        <p:spPr/>
        <p:txBody>
          <a:bodyPr/>
          <a:lstStyle/>
          <a:p>
            <a:fld id="{EB8E5EE6-ECF1-4C8F-B995-CDEB9E05B624}" type="slidenum">
              <a:rPr lang="en-US" smtClean="0"/>
              <a:t>9</a:t>
            </a:fld>
            <a:endParaRPr lang="en-US"/>
          </a:p>
        </p:txBody>
      </p:sp>
    </p:spTree>
    <p:extLst>
      <p:ext uri="{BB962C8B-B14F-4D97-AF65-F5344CB8AC3E}">
        <p14:creationId xmlns:p14="http://schemas.microsoft.com/office/powerpoint/2010/main" val="18735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F8BF191-8E4B-4A92-A923-41CBDCA58F76}"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2693579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BF191-8E4B-4A92-A923-41CBDCA58F76}"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414490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BF191-8E4B-4A92-A923-41CBDCA58F76}"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333853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8BF191-8E4B-4A92-A923-41CBDCA58F76}"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396310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BF191-8E4B-4A92-A923-41CBDCA58F76}" type="datetimeFigureOut">
              <a:rPr lang="en-US" smtClean="0"/>
              <a:t>12/11/2015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8423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8BF191-8E4B-4A92-A923-41CBDCA58F76}"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146772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8BF191-8E4B-4A92-A923-41CBDCA58F76}" type="datetimeFigureOut">
              <a:rPr lang="en-US" smtClean="0"/>
              <a:t>12/11/2015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260626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BF191-8E4B-4A92-A923-41CBDCA58F76}" type="datetimeFigureOut">
              <a:rPr lang="en-US" smtClean="0"/>
              <a:t>12/11/2015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281636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BF191-8E4B-4A92-A923-41CBDCA58F76}" type="datetimeFigureOut">
              <a:rPr lang="en-US" smtClean="0"/>
              <a:t>12/11/2015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247290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BF191-8E4B-4A92-A923-41CBDCA58F76}"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227188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BF191-8E4B-4A92-A923-41CBDCA58F76}" type="datetimeFigureOut">
              <a:rPr lang="en-US" smtClean="0"/>
              <a:t>12/11/2015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D9768-FF24-41C4-8778-27AC622B3FCF}" type="slidenum">
              <a:rPr lang="en-US" smtClean="0"/>
              <a:t>‹#›</a:t>
            </a:fld>
            <a:endParaRPr lang="en-US"/>
          </a:p>
        </p:txBody>
      </p:sp>
    </p:spTree>
    <p:extLst>
      <p:ext uri="{BB962C8B-B14F-4D97-AF65-F5344CB8AC3E}">
        <p14:creationId xmlns:p14="http://schemas.microsoft.com/office/powerpoint/2010/main" val="397395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BF191-8E4B-4A92-A923-41CBDCA58F76}" type="datetimeFigureOut">
              <a:rPr lang="en-US" smtClean="0"/>
              <a:t>12/11/2015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D9768-FF24-41C4-8778-27AC622B3FCF}" type="slidenum">
              <a:rPr lang="en-US" smtClean="0"/>
              <a:t>‹#›</a:t>
            </a:fld>
            <a:endParaRPr lang="en-US"/>
          </a:p>
        </p:txBody>
      </p:sp>
    </p:spTree>
    <p:extLst>
      <p:ext uri="{BB962C8B-B14F-4D97-AF65-F5344CB8AC3E}">
        <p14:creationId xmlns:p14="http://schemas.microsoft.com/office/powerpoint/2010/main" val="2865213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400"/>
            <a:ext cx="9144000" cy="6930799"/>
          </a:xfrm>
          <a:prstGeom prst="rect">
            <a:avLst/>
          </a:prstGeom>
        </p:spPr>
      </p:pic>
      <p:sp>
        <p:nvSpPr>
          <p:cNvPr id="2" name="Title 1"/>
          <p:cNvSpPr>
            <a:spLocks noGrp="1"/>
          </p:cNvSpPr>
          <p:nvPr>
            <p:ph type="ctrTitle"/>
          </p:nvPr>
        </p:nvSpPr>
        <p:spPr>
          <a:xfrm>
            <a:off x="497542" y="3069597"/>
            <a:ext cx="3496234" cy="2859711"/>
          </a:xfrm>
        </p:spPr>
        <p:txBody>
          <a:bodyPr anchor="t">
            <a:normAutofit/>
          </a:bodyPr>
          <a:lstStyle/>
          <a:p>
            <a:r>
              <a:rPr lang="en-US" sz="3200" b="1" dirty="0">
                <a:solidFill>
                  <a:schemeClr val="bg1"/>
                </a:solidFill>
                <a:effectLst>
                  <a:outerShdw blurRad="38100" dist="38100" dir="2700000" algn="tl">
                    <a:srgbClr val="000000">
                      <a:alpha val="43137"/>
                    </a:srgbClr>
                  </a:outerShdw>
                </a:effectLst>
              </a:rPr>
              <a:t>Illustrated by a current change.org online petition</a:t>
            </a:r>
            <a:endParaRPr lang="en-US"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887506" y="165515"/>
            <a:ext cx="7368987" cy="1938992"/>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Antipathy Towards</a:t>
            </a:r>
          </a:p>
          <a:p>
            <a:pPr algn="ctr"/>
            <a:r>
              <a:rPr lang="en-US" sz="6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Autonomy</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882774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400"/>
            <a:ext cx="9144000" cy="6930799"/>
          </a:xfrm>
          <a:prstGeom prst="rect">
            <a:avLst/>
          </a:prstGeom>
        </p:spPr>
      </p:pic>
      <p:sp>
        <p:nvSpPr>
          <p:cNvPr id="2" name="Title 1"/>
          <p:cNvSpPr>
            <a:spLocks noGrp="1"/>
          </p:cNvSpPr>
          <p:nvPr>
            <p:ph type="ctrTitle"/>
          </p:nvPr>
        </p:nvSpPr>
        <p:spPr>
          <a:xfrm>
            <a:off x="497542" y="4010891"/>
            <a:ext cx="3806740" cy="2244435"/>
          </a:xfrm>
        </p:spPr>
        <p:txBody>
          <a:bodyPr anchor="t">
            <a:normAutofit/>
          </a:bodyPr>
          <a:lstStyle/>
          <a:p>
            <a:r>
              <a:rPr lang="en-US" sz="3200" b="1" dirty="0" smtClean="0">
                <a:solidFill>
                  <a:schemeClr val="bg1"/>
                </a:solidFill>
                <a:effectLst>
                  <a:outerShdw blurRad="38100" dist="38100" dir="2700000" algn="tl">
                    <a:srgbClr val="000000">
                      <a:alpha val="43137"/>
                    </a:srgbClr>
                  </a:outerShdw>
                </a:effectLst>
              </a:rPr>
              <a:t>Bigger is NOT better.</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3200" b="1" dirty="0" smtClean="0">
                <a:solidFill>
                  <a:schemeClr val="bg1"/>
                </a:solidFill>
                <a:effectLst>
                  <a:outerShdw blurRad="38100" dist="38100" dir="2700000" algn="tl">
                    <a:srgbClr val="000000">
                      <a:alpha val="43137"/>
                    </a:srgbClr>
                  </a:outerShdw>
                </a:effectLst>
              </a:rPr>
              <a:t>Consolidation is a rejection of God’s will.</a:t>
            </a:r>
            <a:endParaRPr lang="en-US"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20040" y="165515"/>
            <a:ext cx="8435340"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Improper antipathy towards church autonomy</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1962945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25" y="163420"/>
            <a:ext cx="7886700" cy="804767"/>
          </a:xfrm>
        </p:spPr>
        <p:txBody>
          <a:bodyPr>
            <a:normAutofit/>
          </a:bodyPr>
          <a:lstStyle/>
          <a:p>
            <a:pPr algn="ctr"/>
            <a:r>
              <a:rPr lang="en-US" sz="4000" b="1" dirty="0" smtClean="0">
                <a:latin typeface="Berlin Sans FB Demi" panose="020E0802020502020306" pitchFamily="34" charset="0"/>
              </a:rPr>
              <a:t>Antipathy Towards Autonomy - 1</a:t>
            </a:r>
            <a:endParaRPr lang="en-US" sz="4000" b="1" dirty="0">
              <a:latin typeface="Berlin Sans FB Demi" panose="020E0802020502020306" pitchFamily="34" charset="0"/>
            </a:endParaRPr>
          </a:p>
        </p:txBody>
      </p:sp>
      <p:sp>
        <p:nvSpPr>
          <p:cNvPr id="3" name="Content Placeholder 2"/>
          <p:cNvSpPr>
            <a:spLocks noGrp="1"/>
          </p:cNvSpPr>
          <p:nvPr>
            <p:ph idx="1"/>
          </p:nvPr>
        </p:nvSpPr>
        <p:spPr>
          <a:xfrm>
            <a:off x="474785" y="1160585"/>
            <a:ext cx="8229600" cy="5468815"/>
          </a:xfrm>
        </p:spPr>
        <p:txBody>
          <a:bodyPr>
            <a:noAutofit/>
          </a:bodyPr>
          <a:lstStyle/>
          <a:p>
            <a:pPr marL="0" indent="354013">
              <a:buNone/>
            </a:pPr>
            <a:r>
              <a:rPr lang="en-US" sz="3200" dirty="0"/>
              <a:t>“Since no denominational body exists to articulate policy on behalf of the congregations of the Churches of Christ, </a:t>
            </a:r>
            <a:r>
              <a:rPr lang="en-US" sz="3200" u="sng" dirty="0"/>
              <a:t>it is incumbent on leadership in individual churches</a:t>
            </a:r>
            <a:r>
              <a:rPr lang="en-US" sz="3200" dirty="0"/>
              <a:t> and in the various colleges and ministries of the church </a:t>
            </a:r>
            <a:r>
              <a:rPr lang="en-US" sz="3200" u="sng" dirty="0"/>
              <a:t>to coordinate</a:t>
            </a:r>
            <a:r>
              <a:rPr lang="en-US" sz="3200" dirty="0"/>
              <a:t> with one another </a:t>
            </a:r>
            <a:r>
              <a:rPr lang="en-US" sz="3200" u="sng" dirty="0"/>
              <a:t>in creative ways</a:t>
            </a:r>
            <a:r>
              <a:rPr lang="en-US" sz="3200" dirty="0"/>
              <a:t> to express the shared concerns of the congregations. We therefore implore </a:t>
            </a:r>
            <a:r>
              <a:rPr lang="en-US" sz="3200" u="sng" dirty="0"/>
              <a:t>colleges to collaborate with nearby churches</a:t>
            </a:r>
            <a:r>
              <a:rPr lang="en-US" sz="3200" dirty="0"/>
              <a:t> and mosques to determine the most appropriate and useful local expressions of solidarity we can extend to our Muslim neighbors</a:t>
            </a:r>
            <a:r>
              <a:rPr lang="en-US" sz="3200" dirty="0" smtClean="0"/>
              <a:t>.” </a:t>
            </a:r>
            <a:r>
              <a:rPr lang="en-US" dirty="0" smtClean="0"/>
              <a:t>(petition)</a:t>
            </a:r>
            <a:endParaRPr lang="en-US" sz="400" dirty="0"/>
          </a:p>
        </p:txBody>
      </p:sp>
    </p:spTree>
    <p:extLst>
      <p:ext uri="{BB962C8B-B14F-4D97-AF65-F5344CB8AC3E}">
        <p14:creationId xmlns:p14="http://schemas.microsoft.com/office/powerpoint/2010/main" val="4198190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25" y="163420"/>
            <a:ext cx="7886700" cy="804767"/>
          </a:xfrm>
        </p:spPr>
        <p:txBody>
          <a:bodyPr>
            <a:normAutofit/>
          </a:bodyPr>
          <a:lstStyle/>
          <a:p>
            <a:pPr algn="ctr"/>
            <a:r>
              <a:rPr lang="en-US" sz="4000" b="1" dirty="0" smtClean="0">
                <a:latin typeface="Berlin Sans FB Demi" panose="020E0802020502020306" pitchFamily="34" charset="0"/>
              </a:rPr>
              <a:t>Antipathy Towards Autonomy - 2</a:t>
            </a:r>
            <a:endParaRPr lang="en-US" sz="4000" b="1" dirty="0">
              <a:latin typeface="Berlin Sans FB Demi" panose="020E0802020502020306" pitchFamily="34" charset="0"/>
            </a:endParaRPr>
          </a:p>
        </p:txBody>
      </p:sp>
      <p:sp>
        <p:nvSpPr>
          <p:cNvPr id="3" name="Content Placeholder 2"/>
          <p:cNvSpPr>
            <a:spLocks noGrp="1"/>
          </p:cNvSpPr>
          <p:nvPr>
            <p:ph idx="1"/>
          </p:nvPr>
        </p:nvSpPr>
        <p:spPr>
          <a:xfrm>
            <a:off x="474785" y="1160585"/>
            <a:ext cx="8229600" cy="5468815"/>
          </a:xfrm>
        </p:spPr>
        <p:txBody>
          <a:bodyPr>
            <a:noAutofit/>
          </a:bodyPr>
          <a:lstStyle/>
          <a:p>
            <a:pPr marL="0" indent="0">
              <a:buNone/>
            </a:pPr>
            <a:r>
              <a:rPr lang="en-US" sz="3200" b="1" dirty="0" smtClean="0"/>
              <a:t>(Purpose of signing), </a:t>
            </a:r>
            <a:r>
              <a:rPr lang="en-US" sz="3200" dirty="0" smtClean="0"/>
              <a:t>“Because I think that the unique organizational structure of Churches of Christ as a tradition can contribute positively to a grass roots movement towards God’s hospitality and neighborliness...” </a:t>
            </a:r>
            <a:r>
              <a:rPr lang="en-US" dirty="0" smtClean="0"/>
              <a:t>(comment)</a:t>
            </a:r>
            <a:endParaRPr lang="en-US" sz="400" dirty="0"/>
          </a:p>
        </p:txBody>
      </p:sp>
    </p:spTree>
    <p:extLst>
      <p:ext uri="{BB962C8B-B14F-4D97-AF65-F5344CB8AC3E}">
        <p14:creationId xmlns:p14="http://schemas.microsoft.com/office/powerpoint/2010/main" val="3111248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5000" contrast="5000"/>
          </a:blip>
          <a:stretch>
            <a:fillRect/>
          </a:stretch>
        </p:blipFill>
        <p:spPr>
          <a:xfrm>
            <a:off x="0" y="-36400"/>
            <a:ext cx="9144000" cy="6930799"/>
          </a:xfrm>
          <a:prstGeom prst="rect">
            <a:avLst/>
          </a:prstGeom>
        </p:spPr>
      </p:pic>
      <p:sp>
        <p:nvSpPr>
          <p:cNvPr id="2" name="Title 1"/>
          <p:cNvSpPr>
            <a:spLocks noGrp="1"/>
          </p:cNvSpPr>
          <p:nvPr>
            <p:ph type="ctrTitle"/>
          </p:nvPr>
        </p:nvSpPr>
        <p:spPr>
          <a:xfrm>
            <a:off x="497541" y="996512"/>
            <a:ext cx="8074959" cy="5267128"/>
          </a:xfrm>
        </p:spPr>
        <p:txBody>
          <a:bodyPr anchor="t">
            <a:normAutofit/>
          </a:bodyPr>
          <a:lstStyle/>
          <a:p>
            <a:pPr indent="296863" algn="l"/>
            <a:r>
              <a:rPr lang="en-US" sz="3600" b="1" dirty="0" smtClean="0">
                <a:effectLst>
                  <a:outerShdw blurRad="38100" dist="38100" dir="2700000" algn="tl">
                    <a:srgbClr val="000000">
                      <a:alpha val="43137"/>
                    </a:srgbClr>
                  </a:outerShdw>
                </a:effectLst>
              </a:rPr>
              <a:t>It is not enough to determine to do good.  First, we must determine to align our view of what is “good” with that of God Himself.</a:t>
            </a:r>
            <a:br>
              <a:rPr lang="en-US" sz="3600"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2000" b="1" dirty="0" smtClean="0">
                <a:effectLst>
                  <a:outerShdw blurRad="38100" dist="38100" dir="2700000" algn="tl">
                    <a:srgbClr val="000000">
                      <a:alpha val="43137"/>
                    </a:srgbClr>
                  </a:outerShdw>
                </a:effectLst>
              </a:rPr>
              <a:t/>
            </a:r>
            <a:br>
              <a:rPr lang="en-US" sz="2000" b="1" dirty="0" smtClean="0">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Then, we must do that                                   good thing in the way                                     God directs, respecting                                   His authority.</a:t>
            </a:r>
            <a:br>
              <a:rPr lang="en-US" sz="3600" b="1" dirty="0" smtClean="0">
                <a:solidFill>
                  <a:schemeClr val="bg1"/>
                </a:solidFill>
                <a:effectLst>
                  <a:outerShdw blurRad="38100" dist="38100" dir="2700000" algn="tl">
                    <a:srgbClr val="000000">
                      <a:alpha val="43137"/>
                    </a:srgbClr>
                  </a:outerShdw>
                </a:effectLst>
              </a:rPr>
            </a:br>
            <a:r>
              <a:rPr lang="en-US" sz="3600" b="1" dirty="0">
                <a:solidFill>
                  <a:schemeClr val="bg1"/>
                </a:solidFill>
                <a:effectLst>
                  <a:outerShdw blurRad="38100" dist="38100" dir="2700000" algn="tl">
                    <a:srgbClr val="000000">
                      <a:alpha val="43137"/>
                    </a:srgbClr>
                  </a:outerShdw>
                </a:effectLst>
              </a:rPr>
              <a:t/>
            </a:r>
            <a:br>
              <a:rPr lang="en-US" sz="3600" b="1" dirty="0">
                <a:solidFill>
                  <a:schemeClr val="bg1"/>
                </a:solidFill>
                <a:effectLst>
                  <a:outerShdw blurRad="38100" dist="38100" dir="2700000" algn="tl">
                    <a:srgbClr val="000000">
                      <a:alpha val="43137"/>
                    </a:srgbClr>
                  </a:outerShdw>
                </a:effectLst>
              </a:rPr>
            </a:br>
            <a:r>
              <a:rPr lang="en-US" sz="3600" b="1" dirty="0" smtClean="0">
                <a:solidFill>
                  <a:schemeClr val="bg1"/>
                </a:solidFill>
                <a:effectLst>
                  <a:outerShdw blurRad="38100" dist="38100" dir="2700000" algn="tl">
                    <a:srgbClr val="000000">
                      <a:alpha val="43137"/>
                    </a:srgbClr>
                  </a:outerShdw>
                </a:effectLst>
              </a:rPr>
              <a:t>(Matthew 7:21-23)</a:t>
            </a:r>
            <a:endParaRPr lang="en-US" sz="36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274320" y="165515"/>
            <a:ext cx="7982173" cy="830997"/>
          </a:xfrm>
          <a:prstGeom prst="rect">
            <a:avLst/>
          </a:prstGeom>
          <a:noFill/>
        </p:spPr>
        <p:txBody>
          <a:bodyPr wrap="square" lIns="91440" tIns="45720" rIns="91440" bIns="45720">
            <a:spAutoFit/>
          </a:bodyPr>
          <a:lstStyle/>
          <a:p>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Conclusion</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456434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25" y="163421"/>
            <a:ext cx="7886700" cy="1786404"/>
          </a:xfrm>
        </p:spPr>
        <p:txBody>
          <a:bodyPr>
            <a:normAutofit fontScale="90000"/>
          </a:bodyPr>
          <a:lstStyle/>
          <a:p>
            <a:pPr algn="ctr"/>
            <a:r>
              <a:rPr lang="en-US" sz="2700" dirty="0">
                <a:latin typeface="+mn-lt"/>
              </a:rPr>
              <a:t>Petitioning All Current and </a:t>
            </a:r>
            <a:r>
              <a:rPr lang="en-US" sz="2700" dirty="0" smtClean="0">
                <a:latin typeface="+mn-lt"/>
              </a:rPr>
              <a:t>Former</a:t>
            </a:r>
            <a:br>
              <a:rPr lang="en-US" sz="2700" dirty="0" smtClean="0">
                <a:latin typeface="+mn-lt"/>
              </a:rPr>
            </a:br>
            <a:r>
              <a:rPr lang="en-US" sz="2700" dirty="0" smtClean="0">
                <a:latin typeface="+mn-lt"/>
              </a:rPr>
              <a:t>Churches </a:t>
            </a:r>
            <a:r>
              <a:rPr lang="en-US" sz="2700" dirty="0">
                <a:latin typeface="+mn-lt"/>
              </a:rPr>
              <a:t>of Christ College Students</a:t>
            </a:r>
            <a:r>
              <a:rPr lang="en-US" dirty="0"/>
              <a:t/>
            </a:r>
            <a:br>
              <a:rPr lang="en-US" dirty="0"/>
            </a:br>
            <a:r>
              <a:rPr lang="en-US" sz="4000" b="1" dirty="0">
                <a:latin typeface="Berlin Sans FB Demi" panose="020E0802020502020306" pitchFamily="34" charset="0"/>
              </a:rPr>
              <a:t>Urge Churches of Christ Colleges to Reject Islamophobia</a:t>
            </a:r>
          </a:p>
        </p:txBody>
      </p:sp>
      <p:sp>
        <p:nvSpPr>
          <p:cNvPr id="3" name="Content Placeholder 2"/>
          <p:cNvSpPr>
            <a:spLocks noGrp="1"/>
          </p:cNvSpPr>
          <p:nvPr>
            <p:ph idx="1"/>
          </p:nvPr>
        </p:nvSpPr>
        <p:spPr>
          <a:xfrm>
            <a:off x="497541" y="2097741"/>
            <a:ext cx="8122025" cy="4531659"/>
          </a:xfrm>
        </p:spPr>
        <p:txBody>
          <a:bodyPr>
            <a:noAutofit/>
          </a:bodyPr>
          <a:lstStyle/>
          <a:p>
            <a:pPr marL="0" indent="282575">
              <a:buNone/>
            </a:pPr>
            <a:r>
              <a:rPr lang="en-US" dirty="0"/>
              <a:t>Current and former students of Abilene Christian University, Faulkner University, Freed-Hardeman University, Harding University, Lipscomb University, Lubbock Christian University, Oklahoma Christian University, Pepperdine University, Rochester College, Southwestern Christian College, York College, and the many additional post-secondary institutions of higher education affiliated with the Churches of Christ are united in our rejection of the degraded public debate about the status of our Muslim neighbors</a:t>
            </a:r>
            <a:r>
              <a:rPr lang="en-US" dirty="0" smtClean="0"/>
              <a:t>.</a:t>
            </a:r>
          </a:p>
          <a:p>
            <a:pPr marL="0" indent="282575" algn="r">
              <a:buNone/>
            </a:pPr>
            <a:r>
              <a:rPr lang="en-US" dirty="0"/>
              <a:t>(</a:t>
            </a:r>
            <a:r>
              <a:rPr lang="en-US" dirty="0" smtClean="0"/>
              <a:t>current </a:t>
            </a:r>
            <a:r>
              <a:rPr lang="en-US" i="1" dirty="0" smtClean="0"/>
              <a:t>change.org</a:t>
            </a:r>
            <a:r>
              <a:rPr lang="en-US" dirty="0" smtClean="0"/>
              <a:t> petition)</a:t>
            </a:r>
            <a:endParaRPr lang="en-US" dirty="0"/>
          </a:p>
        </p:txBody>
      </p:sp>
    </p:spTree>
    <p:extLst>
      <p:ext uri="{BB962C8B-B14F-4D97-AF65-F5344CB8AC3E}">
        <p14:creationId xmlns:p14="http://schemas.microsoft.com/office/powerpoint/2010/main" val="2322309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7"/>
            <a:ext cx="8382000" cy="697192"/>
          </a:xfrm>
        </p:spPr>
        <p:txBody>
          <a:bodyPr>
            <a:normAutofit/>
          </a:bodyPr>
          <a:lstStyle/>
          <a:p>
            <a:r>
              <a:rPr lang="en-US" dirty="0" smtClean="0">
                <a:latin typeface="Berlin Sans FB Demi" panose="020E0802020502020306" pitchFamily="34" charset="0"/>
              </a:rPr>
              <a:t>Issues to address re: the petition</a:t>
            </a:r>
            <a:endParaRPr lang="en-US" dirty="0">
              <a:latin typeface="Berlin Sans FB Demi" panose="020E0802020502020306" pitchFamily="34" charset="0"/>
            </a:endParaRPr>
          </a:p>
        </p:txBody>
      </p:sp>
      <p:sp>
        <p:nvSpPr>
          <p:cNvPr id="3" name="Content Placeholder 2"/>
          <p:cNvSpPr>
            <a:spLocks noGrp="1"/>
          </p:cNvSpPr>
          <p:nvPr>
            <p:ph idx="1"/>
          </p:nvPr>
        </p:nvSpPr>
        <p:spPr>
          <a:xfrm>
            <a:off x="628650" y="1627094"/>
            <a:ext cx="7886700" cy="4549869"/>
          </a:xfrm>
        </p:spPr>
        <p:txBody>
          <a:bodyPr/>
          <a:lstStyle/>
          <a:p>
            <a:pPr marL="349250" indent="-349250"/>
            <a:r>
              <a:rPr lang="en-US" sz="3200" b="1" dirty="0" smtClean="0"/>
              <a:t>Improper use of and association of the term “church of Christ”</a:t>
            </a:r>
          </a:p>
          <a:p>
            <a:pPr lvl="1" indent="0">
              <a:buNone/>
            </a:pPr>
            <a:r>
              <a:rPr lang="en-US" sz="3200" dirty="0" smtClean="0"/>
              <a:t>(Acts 11:26; Romans 16:16)</a:t>
            </a:r>
          </a:p>
        </p:txBody>
      </p:sp>
    </p:spTree>
    <p:extLst>
      <p:ext uri="{BB962C8B-B14F-4D97-AF65-F5344CB8AC3E}">
        <p14:creationId xmlns:p14="http://schemas.microsoft.com/office/powerpoint/2010/main" val="21292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7"/>
            <a:ext cx="8382000" cy="697192"/>
          </a:xfrm>
        </p:spPr>
        <p:txBody>
          <a:bodyPr>
            <a:normAutofit/>
          </a:bodyPr>
          <a:lstStyle/>
          <a:p>
            <a:r>
              <a:rPr lang="en-US" dirty="0" smtClean="0">
                <a:latin typeface="Berlin Sans FB Demi" panose="020E0802020502020306" pitchFamily="34" charset="0"/>
              </a:rPr>
              <a:t>Issues to address re: the petition</a:t>
            </a:r>
            <a:endParaRPr lang="en-US" dirty="0">
              <a:latin typeface="Berlin Sans FB Demi" panose="020E0802020502020306" pitchFamily="34" charset="0"/>
            </a:endParaRPr>
          </a:p>
        </p:txBody>
      </p:sp>
      <p:sp>
        <p:nvSpPr>
          <p:cNvPr id="3" name="Content Placeholder 2"/>
          <p:cNvSpPr>
            <a:spLocks noGrp="1"/>
          </p:cNvSpPr>
          <p:nvPr>
            <p:ph idx="1"/>
          </p:nvPr>
        </p:nvSpPr>
        <p:spPr>
          <a:xfrm>
            <a:off x="628650" y="1627094"/>
            <a:ext cx="7886700" cy="4549869"/>
          </a:xfrm>
        </p:spPr>
        <p:txBody>
          <a:bodyPr/>
          <a:lstStyle/>
          <a:p>
            <a:pPr marL="349250" indent="-349250"/>
            <a:r>
              <a:rPr lang="en-US" sz="3200" b="1" dirty="0" smtClean="0"/>
              <a:t>Improper use of and association of the term “church of Christ”</a:t>
            </a:r>
          </a:p>
          <a:p>
            <a:pPr lvl="1" indent="0">
              <a:buNone/>
            </a:pPr>
            <a:r>
              <a:rPr lang="en-US" sz="3200" dirty="0" smtClean="0"/>
              <a:t>(Acts 11:26; Romans 16:16)</a:t>
            </a:r>
          </a:p>
          <a:p>
            <a:pPr marL="457200" indent="-457200"/>
            <a:r>
              <a:rPr lang="en-US" sz="3200" b="1" dirty="0" smtClean="0"/>
              <a:t>Improper affiliation of the Lord’s church with human institutions</a:t>
            </a:r>
          </a:p>
          <a:p>
            <a:pPr lvl="1" indent="0">
              <a:buNone/>
            </a:pPr>
            <a:r>
              <a:rPr lang="en-US" sz="3200" dirty="0" smtClean="0"/>
              <a:t>(Acts 20:28)</a:t>
            </a:r>
          </a:p>
        </p:txBody>
      </p:sp>
    </p:spTree>
    <p:extLst>
      <p:ext uri="{BB962C8B-B14F-4D97-AF65-F5344CB8AC3E}">
        <p14:creationId xmlns:p14="http://schemas.microsoft.com/office/powerpoint/2010/main" val="41893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7"/>
            <a:ext cx="8382000" cy="697192"/>
          </a:xfrm>
        </p:spPr>
        <p:txBody>
          <a:bodyPr>
            <a:normAutofit/>
          </a:bodyPr>
          <a:lstStyle/>
          <a:p>
            <a:r>
              <a:rPr lang="en-US" dirty="0" smtClean="0">
                <a:latin typeface="Berlin Sans FB Demi" panose="020E0802020502020306" pitchFamily="34" charset="0"/>
              </a:rPr>
              <a:t>Issues to address re: the petition</a:t>
            </a:r>
            <a:endParaRPr lang="en-US" dirty="0">
              <a:latin typeface="Berlin Sans FB Demi" panose="020E0802020502020306" pitchFamily="34" charset="0"/>
            </a:endParaRPr>
          </a:p>
        </p:txBody>
      </p:sp>
      <p:sp>
        <p:nvSpPr>
          <p:cNvPr id="3" name="Content Placeholder 2"/>
          <p:cNvSpPr>
            <a:spLocks noGrp="1"/>
          </p:cNvSpPr>
          <p:nvPr>
            <p:ph idx="1"/>
          </p:nvPr>
        </p:nvSpPr>
        <p:spPr>
          <a:xfrm>
            <a:off x="628650" y="1627094"/>
            <a:ext cx="7886700" cy="4549869"/>
          </a:xfrm>
        </p:spPr>
        <p:txBody>
          <a:bodyPr/>
          <a:lstStyle/>
          <a:p>
            <a:pPr marL="349250" indent="-349250"/>
            <a:r>
              <a:rPr lang="en-US" sz="3200" b="1" dirty="0" smtClean="0"/>
              <a:t>Improper use of and association of the term “church of Christ”</a:t>
            </a:r>
          </a:p>
          <a:p>
            <a:pPr lvl="1" indent="0">
              <a:buNone/>
            </a:pPr>
            <a:r>
              <a:rPr lang="en-US" sz="3200" dirty="0" smtClean="0"/>
              <a:t>(Acts 11:26; Romans 16:16)</a:t>
            </a:r>
          </a:p>
          <a:p>
            <a:pPr marL="457200" indent="-457200"/>
            <a:r>
              <a:rPr lang="en-US" sz="3200" b="1" dirty="0" smtClean="0"/>
              <a:t>Improper affiliation of the Lord’s church with human institutions</a:t>
            </a:r>
          </a:p>
          <a:p>
            <a:pPr lvl="1" indent="0">
              <a:buNone/>
            </a:pPr>
            <a:r>
              <a:rPr lang="en-US" sz="3200" dirty="0" smtClean="0"/>
              <a:t>(Acts 20:28)</a:t>
            </a:r>
          </a:p>
          <a:p>
            <a:pPr marL="457200" indent="-457200"/>
            <a:r>
              <a:rPr lang="en-US" sz="3200" b="1" dirty="0" smtClean="0"/>
              <a:t>Improper antipathy towards the autonomy of the local church</a:t>
            </a:r>
          </a:p>
          <a:p>
            <a:pPr marL="457200" lvl="1" indent="0">
              <a:buNone/>
            </a:pPr>
            <a:r>
              <a:rPr lang="en-US" sz="3200" dirty="0" smtClean="0"/>
              <a:t>(Acts 20:28; 1 Peter 5:1-4)</a:t>
            </a:r>
          </a:p>
        </p:txBody>
      </p:sp>
    </p:spTree>
    <p:extLst>
      <p:ext uri="{BB962C8B-B14F-4D97-AF65-F5344CB8AC3E}">
        <p14:creationId xmlns:p14="http://schemas.microsoft.com/office/powerpoint/2010/main" val="3954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400"/>
            <a:ext cx="9144000" cy="6930799"/>
          </a:xfrm>
          <a:prstGeom prst="rect">
            <a:avLst/>
          </a:prstGeom>
        </p:spPr>
      </p:pic>
      <p:sp>
        <p:nvSpPr>
          <p:cNvPr id="2" name="Title 1"/>
          <p:cNvSpPr>
            <a:spLocks noGrp="1"/>
          </p:cNvSpPr>
          <p:nvPr>
            <p:ph type="ctrTitle"/>
          </p:nvPr>
        </p:nvSpPr>
        <p:spPr>
          <a:xfrm>
            <a:off x="497542" y="3069597"/>
            <a:ext cx="3496234" cy="2859711"/>
          </a:xfrm>
        </p:spPr>
        <p:txBody>
          <a:bodyPr anchor="t">
            <a:normAutofit/>
          </a:bodyPr>
          <a:lstStyle/>
          <a:p>
            <a:r>
              <a:rPr lang="en-US" sz="3200" b="1" dirty="0" smtClean="0">
                <a:solidFill>
                  <a:schemeClr val="bg1"/>
                </a:solidFill>
                <a:effectLst>
                  <a:outerShdw blurRad="38100" dist="38100" dir="2700000" algn="tl">
                    <a:srgbClr val="000000">
                      <a:alpha val="43137"/>
                    </a:srgbClr>
                  </a:outerShdw>
                </a:effectLst>
              </a:rPr>
              <a:t>The phrase is not an adjective!</a:t>
            </a:r>
            <a:endParaRPr lang="en-US"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887506" y="165515"/>
            <a:ext cx="7368987" cy="1754326"/>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Improper use of the term “church of Christ”</a:t>
            </a:r>
            <a:endParaRPr lang="en-US" sz="6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78459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25" y="163420"/>
            <a:ext cx="7886700" cy="804767"/>
          </a:xfrm>
        </p:spPr>
        <p:txBody>
          <a:bodyPr>
            <a:normAutofit/>
          </a:bodyPr>
          <a:lstStyle/>
          <a:p>
            <a:pPr algn="ctr"/>
            <a:r>
              <a:rPr lang="en-US" sz="4000" b="1" dirty="0" smtClean="0">
                <a:latin typeface="Berlin Sans FB Demi" panose="020E0802020502020306" pitchFamily="34" charset="0"/>
              </a:rPr>
              <a:t>Improper use of “church of Christ”</a:t>
            </a:r>
            <a:endParaRPr lang="en-US" sz="4000" b="1" dirty="0">
              <a:latin typeface="Berlin Sans FB Demi" panose="020E0802020502020306" pitchFamily="34" charset="0"/>
            </a:endParaRPr>
          </a:p>
        </p:txBody>
      </p:sp>
      <p:sp>
        <p:nvSpPr>
          <p:cNvPr id="3" name="Content Placeholder 2"/>
          <p:cNvSpPr>
            <a:spLocks noGrp="1"/>
          </p:cNvSpPr>
          <p:nvPr>
            <p:ph idx="1"/>
          </p:nvPr>
        </p:nvSpPr>
        <p:spPr>
          <a:xfrm>
            <a:off x="474785" y="1160585"/>
            <a:ext cx="8229600" cy="5468815"/>
          </a:xfrm>
        </p:spPr>
        <p:txBody>
          <a:bodyPr>
            <a:noAutofit/>
          </a:bodyPr>
          <a:lstStyle/>
          <a:p>
            <a:pPr marL="0" indent="0">
              <a:buNone/>
            </a:pPr>
            <a:r>
              <a:rPr lang="en-US" dirty="0"/>
              <a:t>“Church of Christ college students” (title, petition</a:t>
            </a:r>
            <a:r>
              <a:rPr lang="en-US" dirty="0" smtClean="0"/>
              <a:t>)</a:t>
            </a:r>
            <a:endParaRPr lang="en-US" sz="400" dirty="0"/>
          </a:p>
          <a:p>
            <a:pPr marL="0" indent="0">
              <a:buNone/>
            </a:pPr>
            <a:r>
              <a:rPr lang="en-US" dirty="0"/>
              <a:t>“Urge Church of Christ colleges…” (title, petition</a:t>
            </a:r>
            <a:r>
              <a:rPr lang="en-US" dirty="0" smtClean="0"/>
              <a:t>)</a:t>
            </a:r>
            <a:endParaRPr lang="en-US" sz="400" dirty="0" smtClean="0"/>
          </a:p>
          <a:p>
            <a:pPr marL="0" indent="0">
              <a:buNone/>
            </a:pPr>
            <a:r>
              <a:rPr lang="en-US" dirty="0" smtClean="0"/>
              <a:t>“…</a:t>
            </a:r>
            <a:r>
              <a:rPr lang="en-US" dirty="0"/>
              <a:t>congregations of the Churches of </a:t>
            </a:r>
            <a:r>
              <a:rPr lang="en-US" dirty="0" smtClean="0"/>
              <a:t>Christ” (petition)</a:t>
            </a:r>
            <a:endParaRPr lang="en-US" sz="400" dirty="0" smtClean="0"/>
          </a:p>
          <a:p>
            <a:pPr marL="0" indent="0">
              <a:buNone/>
            </a:pPr>
            <a:r>
              <a:rPr lang="en-US" dirty="0" smtClean="0"/>
              <a:t>“I hope all fellow </a:t>
            </a:r>
            <a:r>
              <a:rPr lang="en-US" dirty="0" err="1" smtClean="0"/>
              <a:t>CofC</a:t>
            </a:r>
            <a:r>
              <a:rPr lang="en-US" dirty="0" smtClean="0"/>
              <a:t> alums will sign and share” (comment)</a:t>
            </a:r>
            <a:endParaRPr lang="en-US" sz="800" dirty="0" smtClean="0"/>
          </a:p>
          <a:p>
            <a:pPr marL="0" indent="0">
              <a:buNone/>
            </a:pPr>
            <a:r>
              <a:rPr lang="en-US" dirty="0" smtClean="0"/>
              <a:t>“I’m not from the Church of Christ denomination, but as a fellow disciple I was moved by this call to imitate Christ.” (comment)</a:t>
            </a:r>
            <a:endParaRPr lang="en-US" sz="400" dirty="0" smtClean="0"/>
          </a:p>
          <a:p>
            <a:pPr marL="0" indent="0">
              <a:buNone/>
            </a:pPr>
            <a:r>
              <a:rPr lang="en-US" dirty="0" smtClean="0"/>
              <a:t>“As a life-long member of the Churches of Christ…” (comment)</a:t>
            </a:r>
          </a:p>
          <a:p>
            <a:pPr marL="0" indent="0">
              <a:buNone/>
            </a:pPr>
            <a:r>
              <a:rPr lang="en-US" dirty="0" smtClean="0"/>
              <a:t>“Our Church of Christ colleges should not…” (comment)</a:t>
            </a:r>
          </a:p>
        </p:txBody>
      </p:sp>
    </p:spTree>
    <p:extLst>
      <p:ext uri="{BB962C8B-B14F-4D97-AF65-F5344CB8AC3E}">
        <p14:creationId xmlns:p14="http://schemas.microsoft.com/office/powerpoint/2010/main" val="1374698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6400"/>
            <a:ext cx="9144000" cy="6930799"/>
          </a:xfrm>
          <a:prstGeom prst="rect">
            <a:avLst/>
          </a:prstGeom>
        </p:spPr>
      </p:pic>
      <p:sp>
        <p:nvSpPr>
          <p:cNvPr id="2" name="Title 1"/>
          <p:cNvSpPr>
            <a:spLocks noGrp="1"/>
          </p:cNvSpPr>
          <p:nvPr>
            <p:ph type="ctrTitle"/>
          </p:nvPr>
        </p:nvSpPr>
        <p:spPr>
          <a:xfrm>
            <a:off x="580669" y="2882561"/>
            <a:ext cx="3496234" cy="2859711"/>
          </a:xfrm>
        </p:spPr>
        <p:txBody>
          <a:bodyPr anchor="t">
            <a:normAutofit/>
          </a:bodyPr>
          <a:lstStyle/>
          <a:p>
            <a:r>
              <a:rPr lang="en-US" sz="3200" b="1" dirty="0" smtClean="0">
                <a:solidFill>
                  <a:schemeClr val="bg1"/>
                </a:solidFill>
                <a:effectLst>
                  <a:outerShdw blurRad="38100" dist="38100" dir="2700000" algn="tl">
                    <a:srgbClr val="000000">
                      <a:alpha val="43137"/>
                    </a:srgbClr>
                  </a:outerShdw>
                </a:effectLst>
              </a:rPr>
              <a:t>The Lord’s church is unique, and thoroughly equipped to do the  work God intended for it to do.</a:t>
            </a:r>
            <a:endParaRPr lang="en-US"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887506" y="0"/>
            <a:ext cx="7368987" cy="2308324"/>
          </a:xfrm>
          <a:prstGeom prst="rect">
            <a:avLst/>
          </a:prstGeom>
          <a:noFill/>
        </p:spPr>
        <p:txBody>
          <a:bodyPr wrap="square" lIns="91440" tIns="45720" rIns="91440" bIns="45720">
            <a:spAutoFit/>
          </a:bodyPr>
          <a:lstStyle/>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Improper affiliation of the church of Christ</a:t>
            </a:r>
            <a:b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b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Demi" panose="020E0802020502020306" pitchFamily="34" charset="0"/>
              </a:rPr>
              <a:t>with human institutions</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90320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925" y="163420"/>
            <a:ext cx="7886700" cy="804767"/>
          </a:xfrm>
        </p:spPr>
        <p:txBody>
          <a:bodyPr>
            <a:normAutofit/>
          </a:bodyPr>
          <a:lstStyle/>
          <a:p>
            <a:pPr algn="ctr"/>
            <a:r>
              <a:rPr lang="en-US" sz="4000" b="1" dirty="0" smtClean="0">
                <a:latin typeface="Berlin Sans FB Demi" panose="020E0802020502020306" pitchFamily="34" charset="0"/>
              </a:rPr>
              <a:t>Improper affiliations</a:t>
            </a:r>
            <a:endParaRPr lang="en-US" sz="4000" b="1" dirty="0">
              <a:latin typeface="Berlin Sans FB Demi" panose="020E0802020502020306" pitchFamily="34" charset="0"/>
            </a:endParaRPr>
          </a:p>
        </p:txBody>
      </p:sp>
      <p:sp>
        <p:nvSpPr>
          <p:cNvPr id="3" name="Content Placeholder 2"/>
          <p:cNvSpPr>
            <a:spLocks noGrp="1"/>
          </p:cNvSpPr>
          <p:nvPr>
            <p:ph idx="1"/>
          </p:nvPr>
        </p:nvSpPr>
        <p:spPr>
          <a:xfrm>
            <a:off x="474785" y="1160585"/>
            <a:ext cx="8229600" cy="5468815"/>
          </a:xfrm>
        </p:spPr>
        <p:txBody>
          <a:bodyPr>
            <a:noAutofit/>
          </a:bodyPr>
          <a:lstStyle/>
          <a:p>
            <a:pPr marL="0" indent="0">
              <a:buNone/>
            </a:pPr>
            <a:r>
              <a:rPr lang="en-US" dirty="0" smtClean="0"/>
              <a:t>“</a:t>
            </a:r>
            <a:r>
              <a:rPr lang="en-US" dirty="0"/>
              <a:t>Urge </a:t>
            </a:r>
            <a:r>
              <a:rPr lang="en-US" u="sng" dirty="0"/>
              <a:t>Church of Christ colleges</a:t>
            </a:r>
            <a:r>
              <a:rPr lang="en-US" dirty="0"/>
              <a:t>…” (title, petition</a:t>
            </a:r>
            <a:r>
              <a:rPr lang="en-US" dirty="0" smtClean="0"/>
              <a:t>)</a:t>
            </a:r>
            <a:endParaRPr lang="en-US" sz="400" dirty="0" smtClean="0"/>
          </a:p>
          <a:p>
            <a:pPr marL="0" indent="0">
              <a:buNone/>
            </a:pPr>
            <a:r>
              <a:rPr lang="en-US" dirty="0"/>
              <a:t>“…the many additional post-secondary institutions of higher education </a:t>
            </a:r>
            <a:r>
              <a:rPr lang="en-US" u="sng" dirty="0"/>
              <a:t>affiliated with</a:t>
            </a:r>
            <a:r>
              <a:rPr lang="en-US" dirty="0"/>
              <a:t> the Churches of Christ” </a:t>
            </a:r>
            <a:r>
              <a:rPr lang="en-US" dirty="0" smtClean="0"/>
              <a:t>(petition)</a:t>
            </a:r>
            <a:endParaRPr lang="en-US" sz="400" dirty="0" smtClean="0"/>
          </a:p>
          <a:p>
            <a:pPr marL="0" indent="0">
              <a:buNone/>
            </a:pPr>
            <a:r>
              <a:rPr lang="en-US" dirty="0"/>
              <a:t>“We ask that </a:t>
            </a:r>
            <a:r>
              <a:rPr lang="en-US" u="sng" dirty="0"/>
              <a:t>our</a:t>
            </a:r>
            <a:r>
              <a:rPr lang="en-US" dirty="0"/>
              <a:t> colleges </a:t>
            </a:r>
            <a:r>
              <a:rPr lang="en-US" dirty="0" smtClean="0"/>
              <a:t>pray…” (petition)</a:t>
            </a:r>
            <a:endParaRPr lang="en-US" sz="800" dirty="0" smtClean="0"/>
          </a:p>
          <a:p>
            <a:pPr marL="0" indent="0">
              <a:buNone/>
            </a:pPr>
            <a:r>
              <a:rPr lang="en-US" dirty="0" smtClean="0"/>
              <a:t>“I hope that all fellow </a:t>
            </a:r>
            <a:r>
              <a:rPr lang="en-US" u="sng" dirty="0" err="1" smtClean="0"/>
              <a:t>CofC</a:t>
            </a:r>
            <a:r>
              <a:rPr lang="en-US" u="sng" dirty="0" smtClean="0"/>
              <a:t> alums</a:t>
            </a:r>
            <a:r>
              <a:rPr lang="en-US" dirty="0" smtClean="0"/>
              <a:t> will sign and share.” (comment)</a:t>
            </a:r>
          </a:p>
          <a:p>
            <a:pPr marL="0" indent="0">
              <a:buNone/>
            </a:pPr>
            <a:r>
              <a:rPr lang="en-US" dirty="0" smtClean="0"/>
              <a:t>“Our </a:t>
            </a:r>
            <a:r>
              <a:rPr lang="en-US" u="sng" dirty="0" smtClean="0"/>
              <a:t>Church of Christ colleges</a:t>
            </a:r>
            <a:r>
              <a:rPr lang="en-US" dirty="0" smtClean="0"/>
              <a:t> should not stand in alignment with hatred and intolerance…” (comment)</a:t>
            </a:r>
          </a:p>
          <a:p>
            <a:pPr marL="0" indent="0">
              <a:buNone/>
            </a:pPr>
            <a:r>
              <a:rPr lang="en-US" dirty="0" smtClean="0"/>
              <a:t>“As an alum of Pepperdine University, I am hopeful </a:t>
            </a:r>
            <a:r>
              <a:rPr lang="en-US" u="sng" dirty="0" smtClean="0"/>
              <a:t>that Pepperdine will use its influence among Churches of Christ</a:t>
            </a:r>
            <a:r>
              <a:rPr lang="en-US" dirty="0" smtClean="0"/>
              <a:t> to encourage…” (comment)</a:t>
            </a:r>
          </a:p>
        </p:txBody>
      </p:sp>
    </p:spTree>
    <p:extLst>
      <p:ext uri="{BB962C8B-B14F-4D97-AF65-F5344CB8AC3E}">
        <p14:creationId xmlns:p14="http://schemas.microsoft.com/office/powerpoint/2010/main" val="4012745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214</TotalTime>
  <Words>2014</Words>
  <Application>Microsoft Office PowerPoint</Application>
  <PresentationFormat>On-screen Show (4:3)</PresentationFormat>
  <Paragraphs>145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Berlin Sans FB Demi</vt:lpstr>
      <vt:lpstr>Calibri</vt:lpstr>
      <vt:lpstr>Wingdings</vt:lpstr>
      <vt:lpstr>Arial</vt:lpstr>
      <vt:lpstr>Calibri Light</vt:lpstr>
      <vt:lpstr>Office Theme</vt:lpstr>
      <vt:lpstr>Illustrated by a current change.org online petition</vt:lpstr>
      <vt:lpstr>Petitioning All Current and Former Churches of Christ College Students Urge Churches of Christ Colleges to Reject Islamophobia</vt:lpstr>
      <vt:lpstr>Issues to address re: the petition</vt:lpstr>
      <vt:lpstr>Issues to address re: the petition</vt:lpstr>
      <vt:lpstr>Issues to address re: the petition</vt:lpstr>
      <vt:lpstr>The phrase is not an adjective!</vt:lpstr>
      <vt:lpstr>Improper use of “church of Christ”</vt:lpstr>
      <vt:lpstr>The Lord’s church is unique, and thoroughly equipped to do the  work God intended for it to do.</vt:lpstr>
      <vt:lpstr>Improper affiliations</vt:lpstr>
      <vt:lpstr>Bigger is NOT better.  Consolidation is a rejection of God’s will.</vt:lpstr>
      <vt:lpstr>Antipathy Towards Autonomy - 1</vt:lpstr>
      <vt:lpstr>Antipathy Towards Autonomy - 2</vt:lpstr>
      <vt:lpstr>It is not enough to determine to do good.  First, we must determine to align our view of what is “good” with that of God Himself.   Then, we must do that                                   good thing in the way                                     God directs, respecting                                   His authority.  (Matthew 7:21-23)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Antipathy Towards Autonomy</dc:title>
  <dc:creator>Stan Cox</dc:creator>
  <cp:lastModifiedBy>Stan Cox</cp:lastModifiedBy>
  <cp:revision>24</cp:revision>
  <cp:lastPrinted>2015-12-11T23:12:30Z</cp:lastPrinted>
  <dcterms:created xsi:type="dcterms:W3CDTF">2015-12-11T19:42:22Z</dcterms:created>
  <dcterms:modified xsi:type="dcterms:W3CDTF">2015-12-11T23:16:51Z</dcterms:modified>
</cp:coreProperties>
</file>