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10400" cy="92964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Germania One" panose="020B0700020200000000"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60804" autoAdjust="0"/>
  </p:normalViewPr>
  <p:slideViewPr>
    <p:cSldViewPr snapToGrid="0">
      <p:cViewPr varScale="1">
        <p:scale>
          <a:sx n="49" d="100"/>
          <a:sy n="49" d="100"/>
        </p:scale>
        <p:origin x="1661" y="29"/>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26E8F8C-7687-4D28-8247-DE9CF6494596}"/>
    <pc:docChg chg="undo custSel addSld delSld modSld modNotesMaster modHandout">
      <pc:chgData name="Stan Cox" userId="9376f276357bfffd" providerId="LiveId" clId="{126E8F8C-7687-4D28-8247-DE9CF6494596}" dt="2021-05-30T03:09:26.159" v="8161"/>
      <pc:docMkLst>
        <pc:docMk/>
      </pc:docMkLst>
      <pc:sldChg chg="modTransition modNotesTx">
        <pc:chgData name="Stan Cox" userId="9376f276357bfffd" providerId="LiveId" clId="{126E8F8C-7687-4D28-8247-DE9CF6494596}" dt="2021-05-28T04:55:49.127" v="8141" actId="207"/>
        <pc:sldMkLst>
          <pc:docMk/>
          <pc:sldMk cId="625750164" sldId="256"/>
        </pc:sldMkLst>
      </pc:sldChg>
      <pc:sldChg chg="add del setBg">
        <pc:chgData name="Stan Cox" userId="9376f276357bfffd" providerId="LiveId" clId="{126E8F8C-7687-4D28-8247-DE9CF6494596}" dt="2021-05-26T01:05:23.938" v="128"/>
        <pc:sldMkLst>
          <pc:docMk/>
          <pc:sldMk cId="1221557717" sldId="257"/>
        </pc:sldMkLst>
      </pc:sldChg>
      <pc:sldChg chg="delSp modSp add mod modTransition setBg delAnim modNotesTx">
        <pc:chgData name="Stan Cox" userId="9376f276357bfffd" providerId="LiveId" clId="{126E8F8C-7687-4D28-8247-DE9CF6494596}" dt="2021-05-28T04:56:00.729" v="8143" actId="207"/>
        <pc:sldMkLst>
          <pc:docMk/>
          <pc:sldMk cId="3795850605" sldId="257"/>
        </pc:sldMkLst>
        <pc:spChg chg="mod">
          <ac:chgData name="Stan Cox" userId="9376f276357bfffd" providerId="LiveId" clId="{126E8F8C-7687-4D28-8247-DE9CF6494596}" dt="2021-05-28T03:24:48.827" v="1491" actId="6549"/>
          <ac:spMkLst>
            <pc:docMk/>
            <pc:sldMk cId="3795850605" sldId="257"/>
            <ac:spMk id="2" creationId="{9EE4430A-2647-41E4-98F7-148561D98252}"/>
          </ac:spMkLst>
        </pc:spChg>
        <pc:spChg chg="mod">
          <ac:chgData name="Stan Cox" userId="9376f276357bfffd" providerId="LiveId" clId="{126E8F8C-7687-4D28-8247-DE9CF6494596}" dt="2021-05-26T01:13:28.617" v="465" actId="1076"/>
          <ac:spMkLst>
            <pc:docMk/>
            <pc:sldMk cId="3795850605" sldId="257"/>
            <ac:spMk id="3" creationId="{B5F2AE6E-C91C-4E00-8527-0BD1C21FB1F2}"/>
          </ac:spMkLst>
        </pc:spChg>
        <pc:spChg chg="del">
          <ac:chgData name="Stan Cox" userId="9376f276357bfffd" providerId="LiveId" clId="{126E8F8C-7687-4D28-8247-DE9CF6494596}" dt="2021-05-26T01:06:53.063" v="192" actId="478"/>
          <ac:spMkLst>
            <pc:docMk/>
            <pc:sldMk cId="3795850605" sldId="257"/>
            <ac:spMk id="4" creationId="{52B5D5F5-764F-4EA9-B8AB-7878D0B6275A}"/>
          </ac:spMkLst>
        </pc:spChg>
      </pc:sldChg>
      <pc:sldChg chg="modSp add mod modTransition modAnim modNotesTx">
        <pc:chgData name="Stan Cox" userId="9376f276357bfffd" providerId="LiveId" clId="{126E8F8C-7687-4D28-8247-DE9CF6494596}" dt="2021-05-28T04:56:13.136" v="8145" actId="207"/>
        <pc:sldMkLst>
          <pc:docMk/>
          <pc:sldMk cId="40198334" sldId="258"/>
        </pc:sldMkLst>
        <pc:spChg chg="mod">
          <ac:chgData name="Stan Cox" userId="9376f276357bfffd" providerId="LiveId" clId="{126E8F8C-7687-4D28-8247-DE9CF6494596}" dt="2021-05-28T04:11:37.065" v="4941" actId="255"/>
          <ac:spMkLst>
            <pc:docMk/>
            <pc:sldMk cId="40198334" sldId="258"/>
            <ac:spMk id="2" creationId="{9EE4430A-2647-41E4-98F7-148561D98252}"/>
          </ac:spMkLst>
        </pc:spChg>
        <pc:spChg chg="mod">
          <ac:chgData name="Stan Cox" userId="9376f276357bfffd" providerId="LiveId" clId="{126E8F8C-7687-4D28-8247-DE9CF6494596}" dt="2021-05-28T04:42:16.316" v="7661" actId="1035"/>
          <ac:spMkLst>
            <pc:docMk/>
            <pc:sldMk cId="40198334" sldId="258"/>
            <ac:spMk id="3" creationId="{B5F2AE6E-C91C-4E00-8527-0BD1C21FB1F2}"/>
          </ac:spMkLst>
        </pc:spChg>
      </pc:sldChg>
      <pc:sldChg chg="add del setBg">
        <pc:chgData name="Stan Cox" userId="9376f276357bfffd" providerId="LiveId" clId="{126E8F8C-7687-4D28-8247-DE9CF6494596}" dt="2021-05-28T04:05:40.523" v="4716"/>
        <pc:sldMkLst>
          <pc:docMk/>
          <pc:sldMk cId="2555573955" sldId="258"/>
        </pc:sldMkLst>
      </pc:sldChg>
      <pc:sldChg chg="modSp add mod modAnim modNotesTx">
        <pc:chgData name="Stan Cox" userId="9376f276357bfffd" providerId="LiveId" clId="{126E8F8C-7687-4D28-8247-DE9CF6494596}" dt="2021-05-28T04:56:50.706" v="8155" actId="113"/>
        <pc:sldMkLst>
          <pc:docMk/>
          <pc:sldMk cId="916596870" sldId="259"/>
        </pc:sldMkLst>
        <pc:spChg chg="mod">
          <ac:chgData name="Stan Cox" userId="9376f276357bfffd" providerId="LiveId" clId="{126E8F8C-7687-4D28-8247-DE9CF6494596}" dt="2021-05-28T04:49:31.401" v="8009" actId="14100"/>
          <ac:spMkLst>
            <pc:docMk/>
            <pc:sldMk cId="916596870" sldId="259"/>
            <ac:spMk id="2" creationId="{9EE4430A-2647-41E4-98F7-148561D98252}"/>
          </ac:spMkLst>
        </pc:spChg>
        <pc:spChg chg="mod">
          <ac:chgData name="Stan Cox" userId="9376f276357bfffd" providerId="LiveId" clId="{126E8F8C-7687-4D28-8247-DE9CF6494596}" dt="2021-05-28T04:48:57.034" v="7993" actId="14100"/>
          <ac:spMkLst>
            <pc:docMk/>
            <pc:sldMk cId="916596870" sldId="259"/>
            <ac:spMk id="3" creationId="{B5F2AE6E-C91C-4E00-8527-0BD1C21FB1F2}"/>
          </ac:spMkLst>
        </pc:spChg>
        <pc:spChg chg="mod">
          <ac:chgData name="Stan Cox" userId="9376f276357bfffd" providerId="LiveId" clId="{126E8F8C-7687-4D28-8247-DE9CF6494596}" dt="2021-05-28T04:50:48.817" v="8021" actId="1076"/>
          <ac:spMkLst>
            <pc:docMk/>
            <pc:sldMk cId="916596870" sldId="259"/>
            <ac:spMk id="4" creationId="{52B5D5F5-764F-4EA9-B8AB-7878D0B6275A}"/>
          </ac:spMkLst>
        </pc:spChg>
      </pc:sldChg>
      <pc:sldChg chg="add del setBg">
        <pc:chgData name="Stan Cox" userId="9376f276357bfffd" providerId="LiveId" clId="{126E8F8C-7687-4D28-8247-DE9CF6494596}" dt="2021-05-28T04:43:59.843" v="7726"/>
        <pc:sldMkLst>
          <pc:docMk/>
          <pc:sldMk cId="3643265029" sldId="259"/>
        </pc:sldMkLst>
      </pc:sldChg>
      <pc:sldChg chg="new del setBg">
        <pc:chgData name="Stan Cox" userId="9376f276357bfffd" providerId="LiveId" clId="{126E8F8C-7687-4D28-8247-DE9CF6494596}" dt="2021-05-30T02:59:19.282" v="8158" actId="47"/>
        <pc:sldMkLst>
          <pc:docMk/>
          <pc:sldMk cId="500910187" sldId="260"/>
        </pc:sldMkLst>
      </pc:sldChg>
      <pc:sldChg chg="new setBg">
        <pc:chgData name="Stan Cox" userId="9376f276357bfffd" providerId="LiveId" clId="{126E8F8C-7687-4D28-8247-DE9CF6494596}" dt="2021-05-30T03:09:26.159" v="8161"/>
        <pc:sldMkLst>
          <pc:docMk/>
          <pc:sldMk cId="861408922" sldId="260"/>
        </pc:sldMkLst>
      </pc:sldChg>
    </pc:docChg>
  </pc:docChgLst>
  <pc:docChgLst>
    <pc:chgData name="Stan Cox" userId="9376f276357bfffd" providerId="LiveId" clId="{CDFE997B-85AC-4BE8-A290-1948420ACBBC}"/>
    <pc:docChg chg="delSld">
      <pc:chgData name="Stan Cox" userId="9376f276357bfffd" providerId="LiveId" clId="{CDFE997B-85AC-4BE8-A290-1948420ACBBC}" dt="2021-06-16T03:44:17.714" v="0" actId="47"/>
      <pc:docMkLst>
        <pc:docMk/>
      </pc:docMkLst>
      <pc:sldChg chg="del">
        <pc:chgData name="Stan Cox" userId="9376f276357bfffd" providerId="LiveId" clId="{CDFE997B-85AC-4BE8-A290-1948420ACBBC}" dt="2021-06-16T03:44:17.714" v="0" actId="47"/>
        <pc:sldMkLst>
          <pc:docMk/>
          <pc:sldMk cId="861408922"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C96DB9-26DA-4BEF-8732-DA30B2A1C7A0}"/>
              </a:ext>
            </a:extLst>
          </p:cNvPr>
          <p:cNvSpPr>
            <a:spLocks noGrp="1"/>
          </p:cNvSpPr>
          <p:nvPr>
            <p:ph type="hdr" sz="quarter"/>
          </p:nvPr>
        </p:nvSpPr>
        <p:spPr>
          <a:xfrm>
            <a:off x="0" y="0"/>
            <a:ext cx="3037840" cy="879389"/>
          </a:xfrm>
          <a:prstGeom prst="rect">
            <a:avLst/>
          </a:prstGeom>
        </p:spPr>
        <p:txBody>
          <a:bodyPr vert="horz" lIns="93177" tIns="46589" rIns="93177" bIns="46589" rtlCol="0"/>
          <a:lstStyle>
            <a:lvl1pPr algn="l">
              <a:defRPr sz="1200"/>
            </a:lvl1pPr>
          </a:lstStyle>
          <a:p>
            <a:r>
              <a:rPr lang="en-US" sz="2900" dirty="0">
                <a:latin typeface="Germania One" panose="020B0700020200000000" pitchFamily="34" charset="0"/>
              </a:rPr>
              <a:t>Antisemitism</a:t>
            </a:r>
          </a:p>
          <a:p>
            <a:r>
              <a:rPr lang="en-US" sz="1400" dirty="0"/>
              <a:t>Esther 3:8-9</a:t>
            </a:r>
          </a:p>
          <a:p>
            <a:endParaRPr lang="en-US" dirty="0"/>
          </a:p>
        </p:txBody>
      </p:sp>
      <p:sp>
        <p:nvSpPr>
          <p:cNvPr id="3" name="Date Placeholder 2">
            <a:extLst>
              <a:ext uri="{FF2B5EF4-FFF2-40B4-BE49-F238E27FC236}">
                <a16:creationId xmlns:a16="http://schemas.microsoft.com/office/drawing/2014/main" id="{50280711-EE8F-4A78-8A1B-ED4665B0597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May 30, 2021</a:t>
            </a:r>
          </a:p>
        </p:txBody>
      </p:sp>
      <p:sp>
        <p:nvSpPr>
          <p:cNvPr id="4" name="Footer Placeholder 3">
            <a:extLst>
              <a:ext uri="{FF2B5EF4-FFF2-40B4-BE49-F238E27FC236}">
                <a16:creationId xmlns:a16="http://schemas.microsoft.com/office/drawing/2014/main" id="{0BFA4EDD-2344-4A40-958C-5517C66C4C8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AE5DA81-E0FB-4421-8E6F-B0DDF7BA079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F89A574A-33BA-49FF-A474-306391DB406F}" type="slidenum">
              <a:rPr lang="en-US" smtClean="0"/>
              <a:t>‹#›</a:t>
            </a:fld>
            <a:endParaRPr lang="en-US" dirty="0"/>
          </a:p>
        </p:txBody>
      </p:sp>
    </p:spTree>
    <p:extLst>
      <p:ext uri="{BB962C8B-B14F-4D97-AF65-F5344CB8AC3E}">
        <p14:creationId xmlns:p14="http://schemas.microsoft.com/office/powerpoint/2010/main" val="382526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70510D-BDAA-47D8-88A2-A50319E3EF8B}" type="datetimeFigureOut">
              <a:rPr lang="en-US" smtClean="0"/>
              <a:t>6/15/2021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6A8AFD-A2B1-4F75-B17A-34829E100CB0}" type="slidenum">
              <a:rPr lang="en-US" smtClean="0"/>
              <a:t>‹#›</a:t>
            </a:fld>
            <a:endParaRPr lang="en-US"/>
          </a:p>
        </p:txBody>
      </p:sp>
    </p:spTree>
    <p:extLst>
      <p:ext uri="{BB962C8B-B14F-4D97-AF65-F5344CB8AC3E}">
        <p14:creationId xmlns:p14="http://schemas.microsoft.com/office/powerpoint/2010/main" val="36637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0" dirty="0">
                <a:solidFill>
                  <a:schemeClr val="tx1"/>
                </a:solidFill>
                <a:effectLst/>
                <a:latin typeface="+mn-lt"/>
              </a:rPr>
              <a:t>Image:</a:t>
            </a:r>
          </a:p>
          <a:p>
            <a:r>
              <a:rPr lang="de-DE" b="1" i="0" dirty="0">
                <a:solidFill>
                  <a:schemeClr val="tx1"/>
                </a:solidFill>
                <a:effectLst/>
                <a:latin typeface="+mn-lt"/>
              </a:rPr>
              <a:t>Deutsch: </a:t>
            </a:r>
            <a:r>
              <a:rPr lang="de-DE" b="0" i="0" dirty="0">
                <a:solidFill>
                  <a:schemeClr val="tx1"/>
                </a:solidFill>
                <a:effectLst/>
                <a:latin typeface="+mn-lt"/>
              </a:rPr>
              <a:t>Dies ist eine Aufnahme des Holocaust-Mahnmals in Berlin.</a:t>
            </a:r>
          </a:p>
          <a:p>
            <a:r>
              <a:rPr lang="de-DE" b="1" i="0" u="none" strike="noStrike" dirty="0">
                <a:solidFill>
                  <a:schemeClr val="tx1"/>
                </a:solidFill>
                <a:effectLst/>
                <a:latin typeface="+mn-lt"/>
              </a:rPr>
              <a:t>(Holocaust Memorial in Berlin)</a:t>
            </a:r>
            <a:endParaRPr lang="en-US" b="1" i="0" u="none" strike="noStrike" dirty="0">
              <a:solidFill>
                <a:schemeClr val="tx1"/>
              </a:solidFill>
              <a:effectLst/>
              <a:latin typeface="+mn-lt"/>
            </a:endParaRPr>
          </a:p>
          <a:p>
            <a:r>
              <a:rPr lang="en-US" b="0" i="0" u="none" strike="noStrike" dirty="0">
                <a:solidFill>
                  <a:schemeClr val="tx1"/>
                </a:solidFill>
                <a:effectLst/>
                <a:latin typeface="+mn-lt"/>
              </a:rPr>
              <a:t>Heidi </a:t>
            </a:r>
            <a:r>
              <a:rPr lang="en-US" b="0" i="0" u="none" strike="noStrike" dirty="0" err="1">
                <a:solidFill>
                  <a:schemeClr val="tx1"/>
                </a:solidFill>
                <a:effectLst/>
                <a:latin typeface="+mn-lt"/>
              </a:rPr>
              <a:t>Fotografie</a:t>
            </a:r>
            <a:endParaRPr lang="en-US" b="0" i="0" u="none" strike="noStrike" dirty="0">
              <a:solidFill>
                <a:schemeClr val="tx1"/>
              </a:solidFill>
              <a:effectLst/>
              <a:latin typeface="+mn-lt"/>
            </a:endParaRPr>
          </a:p>
          <a:p>
            <a:r>
              <a:rPr lang="en-US" dirty="0">
                <a:solidFill>
                  <a:schemeClr val="tx1"/>
                </a:solidFill>
                <a:latin typeface="+mn-lt"/>
              </a:rPr>
              <a:t>https://creativecommons.org/licenses/by-sa/3.0/deed.en</a:t>
            </a:r>
          </a:p>
          <a:p>
            <a:pPr defTabSz="931774">
              <a:defRPr/>
            </a:pPr>
            <a:endParaRPr lang="en-US" b="1" i="0" u="none" strike="noStrike" dirty="0">
              <a:solidFill>
                <a:schemeClr val="tx1"/>
              </a:solidFill>
              <a:effectLst/>
              <a:latin typeface="+mn-lt"/>
            </a:endParaRPr>
          </a:p>
          <a:p>
            <a:pPr defTabSz="931774">
              <a:defRPr/>
            </a:pPr>
            <a:r>
              <a:rPr lang="en-US" b="1" i="0" u="none" strike="noStrike" dirty="0">
                <a:solidFill>
                  <a:schemeClr val="tx1"/>
                </a:solidFill>
                <a:effectLst/>
                <a:latin typeface="+mn-lt"/>
              </a:rPr>
              <a:t>Introduction:</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In the past I have brought lessons on the sin of Racism.</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We have established its origins to be pride and hatred</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We have talked about how destructive it is both to society, and to the Lord’s church</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It is something that inherently divides, and must not be accepted among God’s people.</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Recently, while reading through the book of Esther, I was reminded of a particular type of Racism: Antisemitism</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This particular type of hate is against Jewish people.  It is odious, and we should identify and reject its influences.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A man by the name of Haman had risen to second in command to King </a:t>
            </a:r>
            <a:r>
              <a:rPr lang="en-US" b="0" i="0" u="none" strike="noStrike" dirty="0" err="1">
                <a:solidFill>
                  <a:schemeClr val="tx1"/>
                </a:solidFill>
                <a:effectLst/>
                <a:latin typeface="+mn-lt"/>
              </a:rPr>
              <a:t>Ahaseurus</a:t>
            </a:r>
            <a:endParaRPr lang="en-US" b="0" i="0" u="none" strike="noStrike" dirty="0">
              <a:solidFill>
                <a:schemeClr val="tx1"/>
              </a:solidFill>
              <a:effectLst/>
              <a:latin typeface="+mn-lt"/>
            </a:endParaRPr>
          </a:p>
          <a:p>
            <a:pPr marL="1572368" lvl="3" indent="-174708" defTabSz="931774">
              <a:buFont typeface="Arial" panose="020B0604020202020204" pitchFamily="34" charset="0"/>
              <a:buChar char="•"/>
              <a:defRPr/>
            </a:pPr>
            <a:r>
              <a:rPr lang="en-US" b="0" i="0" u="none" strike="noStrike" dirty="0">
                <a:solidFill>
                  <a:schemeClr val="tx1"/>
                </a:solidFill>
                <a:effectLst/>
                <a:latin typeface="+mn-lt"/>
              </a:rPr>
              <a:t>Other men bowed to Haman, and paid homage to him, however, Mordecai (Esther’s uncle) would not.</a:t>
            </a:r>
          </a:p>
          <a:p>
            <a:pPr marL="1572368" lvl="3" indent="-174708" defTabSz="931774">
              <a:buFont typeface="Arial" panose="020B0604020202020204" pitchFamily="34" charset="0"/>
              <a:buChar char="•"/>
              <a:defRPr/>
            </a:pPr>
            <a:r>
              <a:rPr lang="en-US" b="0" i="0" u="none" strike="noStrike" dirty="0">
                <a:solidFill>
                  <a:schemeClr val="tx1"/>
                </a:solidFill>
                <a:effectLst/>
                <a:latin typeface="+mn-lt"/>
              </a:rPr>
              <a:t>Haman was filled with wrath at the unwillingness of Mordecai to pay him the respect he believed he had earned.</a:t>
            </a:r>
          </a:p>
          <a:p>
            <a:pPr marL="1572368" lvl="3" indent="-174708" defTabSz="931774">
              <a:buFont typeface="Arial" panose="020B0604020202020204" pitchFamily="34" charset="0"/>
              <a:buChar char="•"/>
              <a:defRPr/>
            </a:pPr>
            <a:r>
              <a:rPr lang="en-US" b="0" i="0" u="none" strike="noStrike" dirty="0">
                <a:solidFill>
                  <a:schemeClr val="tx1"/>
                </a:solidFill>
                <a:effectLst/>
                <a:latin typeface="+mn-lt"/>
              </a:rPr>
              <a:t>The other servants told Haman that Mordecai was a Jew</a:t>
            </a:r>
          </a:p>
          <a:p>
            <a:pPr defTabSz="931774">
              <a:defRPr/>
            </a:pPr>
            <a:r>
              <a:rPr lang="en-US" b="1" i="0" u="none" strike="noStrike" dirty="0">
                <a:solidFill>
                  <a:schemeClr val="tx1"/>
                </a:solidFill>
                <a:effectLst/>
                <a:latin typeface="+mn-lt"/>
              </a:rPr>
              <a:t>(Esther 3:5-6), </a:t>
            </a:r>
            <a:r>
              <a:rPr lang="en-US" b="0" i="1" u="none" strike="noStrike" dirty="0">
                <a:solidFill>
                  <a:schemeClr val="tx1"/>
                </a:solidFill>
                <a:effectLst/>
                <a:latin typeface="+mn-lt"/>
              </a:rPr>
              <a:t>“</a:t>
            </a:r>
            <a:r>
              <a:rPr lang="en-US" i="1" dirty="0">
                <a:solidFill>
                  <a:schemeClr val="tx1"/>
                </a:solidFill>
                <a:latin typeface="+mn-lt"/>
              </a:rPr>
              <a:t>When Haman saw that Mordecai did not bow or pay him homage, Haman was filled with wrath.</a:t>
            </a:r>
            <a:r>
              <a:rPr lang="en-US" i="1" baseline="30000" dirty="0">
                <a:solidFill>
                  <a:schemeClr val="tx1"/>
                </a:solidFill>
                <a:latin typeface="+mn-lt"/>
              </a:rPr>
              <a:t> 6</a:t>
            </a:r>
            <a:r>
              <a:rPr lang="en-US" i="1" dirty="0">
                <a:solidFill>
                  <a:schemeClr val="tx1"/>
                </a:solidFill>
                <a:latin typeface="+mn-lt"/>
              </a:rPr>
              <a:t> But he disdained to lay hands on Mordecai alone, for they had told him of the people of Mordecai. Instead, Haman sought to destroy all the Jews who were throughout the whole kingdom of Ahasuerus—the people of Mordecai.”</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Haman knew that the king would not just exterminate a people because of Haman’s own anger, so he made an appeal to the King’s nationalistic pride</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It is in these words that we seen the antisemitic sentiment expressed</a:t>
            </a:r>
          </a:p>
          <a:p>
            <a:pPr defTabSz="931774">
              <a:defRPr/>
            </a:pPr>
            <a:r>
              <a:rPr lang="en-US" b="1" i="0" u="none" strike="noStrike" dirty="0">
                <a:solidFill>
                  <a:schemeClr val="tx1"/>
                </a:solidFill>
                <a:effectLst/>
                <a:latin typeface="+mn-lt"/>
              </a:rPr>
              <a:t>(Esther 3:8-11), </a:t>
            </a:r>
            <a:r>
              <a:rPr lang="en-US" b="0" i="1" u="none" strike="noStrike" dirty="0">
                <a:solidFill>
                  <a:schemeClr val="tx1"/>
                </a:solidFill>
                <a:effectLst/>
                <a:latin typeface="+mn-lt"/>
              </a:rPr>
              <a:t>“</a:t>
            </a:r>
            <a:r>
              <a:rPr lang="en-US" i="1" dirty="0">
                <a:solidFill>
                  <a:schemeClr val="tx1"/>
                </a:solidFill>
                <a:latin typeface="+mn-lt"/>
              </a:rPr>
              <a:t>Then Haman said to King Ahasuerus, “There is a certain people scattered and dispersed among the people in all the provinces of your kingdom; </a:t>
            </a:r>
            <a:r>
              <a:rPr lang="en-US" i="1" u="sng" dirty="0">
                <a:solidFill>
                  <a:schemeClr val="tx1"/>
                </a:solidFill>
                <a:latin typeface="+mn-lt"/>
              </a:rPr>
              <a:t>their laws are different from all other people's</a:t>
            </a:r>
            <a:r>
              <a:rPr lang="en-US" i="1" dirty="0">
                <a:solidFill>
                  <a:schemeClr val="tx1"/>
                </a:solidFill>
                <a:latin typeface="+mn-lt"/>
              </a:rPr>
              <a:t>, and </a:t>
            </a:r>
            <a:r>
              <a:rPr lang="en-US" i="1" u="sng" dirty="0">
                <a:solidFill>
                  <a:schemeClr val="tx1"/>
                </a:solidFill>
                <a:latin typeface="+mn-lt"/>
              </a:rPr>
              <a:t>they do not keep the king's laws</a:t>
            </a:r>
            <a:r>
              <a:rPr lang="en-US" i="1" dirty="0">
                <a:solidFill>
                  <a:schemeClr val="tx1"/>
                </a:solidFill>
                <a:latin typeface="+mn-lt"/>
              </a:rPr>
              <a:t>. Therefore it is not fitting for the king to let them remain.</a:t>
            </a:r>
            <a:r>
              <a:rPr lang="en-US" i="1" baseline="30000" dirty="0">
                <a:solidFill>
                  <a:schemeClr val="tx1"/>
                </a:solidFill>
                <a:latin typeface="+mn-lt"/>
              </a:rPr>
              <a:t> 9</a:t>
            </a:r>
            <a:r>
              <a:rPr lang="en-US" i="1" dirty="0">
                <a:solidFill>
                  <a:schemeClr val="tx1"/>
                </a:solidFill>
                <a:latin typeface="+mn-lt"/>
              </a:rPr>
              <a:t> If it pleases the king, let a decree be written that </a:t>
            </a:r>
            <a:r>
              <a:rPr lang="en-US" i="1" u="sng" dirty="0">
                <a:solidFill>
                  <a:schemeClr val="tx1"/>
                </a:solidFill>
                <a:latin typeface="+mn-lt"/>
              </a:rPr>
              <a:t>they be destroyed</a:t>
            </a:r>
            <a:r>
              <a:rPr lang="en-US" i="1" dirty="0">
                <a:solidFill>
                  <a:schemeClr val="tx1"/>
                </a:solidFill>
                <a:latin typeface="+mn-lt"/>
              </a:rPr>
              <a:t>, and I will pay ten thousand talents of silver into the hands of those who do the work, to bring it into the king's treasuries.”  </a:t>
            </a:r>
            <a:r>
              <a:rPr lang="en-US" i="1" baseline="30000" dirty="0">
                <a:solidFill>
                  <a:schemeClr val="tx1"/>
                </a:solidFill>
                <a:latin typeface="+mn-lt"/>
              </a:rPr>
              <a:t>10</a:t>
            </a:r>
            <a:r>
              <a:rPr lang="en-US" i="1" dirty="0">
                <a:solidFill>
                  <a:schemeClr val="tx1"/>
                </a:solidFill>
                <a:latin typeface="+mn-lt"/>
              </a:rPr>
              <a:t> So the king took his signet ring from his hand and gave it to Haman, the son of </a:t>
            </a:r>
            <a:r>
              <a:rPr lang="en-US" i="1" dirty="0" err="1">
                <a:solidFill>
                  <a:schemeClr val="tx1"/>
                </a:solidFill>
                <a:latin typeface="+mn-lt"/>
              </a:rPr>
              <a:t>Hammedatha</a:t>
            </a:r>
            <a:r>
              <a:rPr lang="en-US" i="1" dirty="0">
                <a:solidFill>
                  <a:schemeClr val="tx1"/>
                </a:solidFill>
                <a:latin typeface="+mn-lt"/>
              </a:rPr>
              <a:t> the </a:t>
            </a:r>
            <a:r>
              <a:rPr lang="en-US" i="1" dirty="0" err="1">
                <a:solidFill>
                  <a:schemeClr val="tx1"/>
                </a:solidFill>
                <a:latin typeface="+mn-lt"/>
              </a:rPr>
              <a:t>Agagite</a:t>
            </a:r>
            <a:r>
              <a:rPr lang="en-US" i="1" dirty="0">
                <a:solidFill>
                  <a:schemeClr val="tx1"/>
                </a:solidFill>
                <a:latin typeface="+mn-lt"/>
              </a:rPr>
              <a:t>, </a:t>
            </a:r>
            <a:r>
              <a:rPr lang="en-US" i="1" u="sng" dirty="0">
                <a:solidFill>
                  <a:schemeClr val="tx1"/>
                </a:solidFill>
                <a:latin typeface="+mn-lt"/>
              </a:rPr>
              <a:t>the enemy of the Jews</a:t>
            </a:r>
            <a:r>
              <a:rPr lang="en-US" i="1" dirty="0">
                <a:solidFill>
                  <a:schemeClr val="tx1"/>
                </a:solidFill>
                <a:latin typeface="+mn-lt"/>
              </a:rPr>
              <a:t>.</a:t>
            </a:r>
            <a:r>
              <a:rPr lang="en-US" i="1" baseline="30000" dirty="0">
                <a:solidFill>
                  <a:schemeClr val="tx1"/>
                </a:solidFill>
                <a:latin typeface="+mn-lt"/>
              </a:rPr>
              <a:t> 11</a:t>
            </a:r>
            <a:r>
              <a:rPr lang="en-US" i="1" dirty="0">
                <a:solidFill>
                  <a:schemeClr val="tx1"/>
                </a:solidFill>
                <a:latin typeface="+mn-lt"/>
              </a:rPr>
              <a:t> And the king said to Haman, “The money and the people are given to you, to do with them as seems good to you.”</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[CLICK] Definition (antisemitism) – Hostility to or prejudice against Jewish people</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Semitic is described as an obsolete word, referring to Middle Eastern peoples, whether they be Jewish or Arabic</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 word Semitic now is used almost exclusively to refer to the Semitic languages like Hebrew, Arabic and Aramaic</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In the word anti-Semitism, as noted in the definition, the meaning is narrowed to reference the Jews alone</a:t>
            </a:r>
          </a:p>
        </p:txBody>
      </p:sp>
      <p:sp>
        <p:nvSpPr>
          <p:cNvPr id="4" name="Slide Number Placeholder 3"/>
          <p:cNvSpPr>
            <a:spLocks noGrp="1"/>
          </p:cNvSpPr>
          <p:nvPr>
            <p:ph type="sldNum" sz="quarter" idx="5"/>
          </p:nvPr>
        </p:nvSpPr>
        <p:spPr/>
        <p:txBody>
          <a:bodyPr/>
          <a:lstStyle/>
          <a:p>
            <a:fld id="{516A8AFD-A2B1-4F75-B17A-34829E100CB0}" type="slidenum">
              <a:rPr lang="en-US" smtClean="0"/>
              <a:t>1</a:t>
            </a:fld>
            <a:endParaRPr lang="en-US"/>
          </a:p>
        </p:txBody>
      </p:sp>
    </p:spTree>
    <p:extLst>
      <p:ext uri="{BB962C8B-B14F-4D97-AF65-F5344CB8AC3E}">
        <p14:creationId xmlns:p14="http://schemas.microsoft.com/office/powerpoint/2010/main" val="53736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u="none" strike="noStrike" dirty="0">
                <a:solidFill>
                  <a:schemeClr val="tx1"/>
                </a:solidFill>
                <a:effectLst/>
                <a:latin typeface="+mn-lt"/>
              </a:rPr>
              <a:t>A short history of Antisemitism</a:t>
            </a:r>
          </a:p>
          <a:p>
            <a:pPr marL="640594" lvl="1" indent="-174708" defTabSz="931774">
              <a:buFont typeface="Arial" panose="020B0604020202020204" pitchFamily="34" charset="0"/>
              <a:buChar char="•"/>
              <a:defRPr/>
            </a:pPr>
            <a:r>
              <a:rPr lang="en-US" b="0" i="0" u="none" strike="noStrike" dirty="0">
                <a:solidFill>
                  <a:schemeClr val="tx1"/>
                </a:solidFill>
                <a:effectLst/>
                <a:latin typeface="+mn-lt"/>
              </a:rPr>
              <a:t>Observations based on an article written by Gervase Phillips, (Principle Lecturer in History, Manchester Metropolitan University)</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Present Day – Antisemitism is prevalent even today.</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Holocaust deniers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Right wing nationalists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Left wing sympathizers with enemies of the state of Israel</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Endless wars between Israel and the surrounding Arab nations (the Palestinian conflict).</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Recent attacks on Jews and Jewish establishments in Sweden, France and Britain</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Hatred of Jews has existed from the beginning of the nation, during Egyptian bondage.</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 Jewish self-characterization as the One God’s chosen people never set well with the Gentile nations.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A Pharoah arose in Egypt that did not remember Joseph, enslaving the Israelites.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 world empires rejected the claims of the Jews</a:t>
            </a:r>
          </a:p>
          <a:p>
            <a:pPr marL="1572368" lvl="3" indent="-174708" defTabSz="931774">
              <a:buFont typeface="Arial" panose="020B0604020202020204" pitchFamily="34" charset="0"/>
              <a:buChar char="•"/>
              <a:defRPr/>
            </a:pPr>
            <a:r>
              <a:rPr lang="en-US" b="0" i="0" u="none" strike="noStrike" dirty="0">
                <a:solidFill>
                  <a:schemeClr val="tx1"/>
                </a:solidFill>
                <a:effectLst/>
                <a:latin typeface="+mn-lt"/>
              </a:rPr>
              <a:t>The Assyrians &amp; Babylonians subjugated the Jews (displacing them from the promised land).</a:t>
            </a:r>
          </a:p>
          <a:p>
            <a:pPr marL="1572368" lvl="3" indent="-174708" defTabSz="931774">
              <a:buFont typeface="Arial" panose="020B0604020202020204" pitchFamily="34" charset="0"/>
              <a:buChar char="•"/>
              <a:defRPr/>
            </a:pPr>
            <a:r>
              <a:rPr lang="en-US" b="0" i="0" u="none" strike="noStrike" dirty="0">
                <a:solidFill>
                  <a:schemeClr val="tx1"/>
                </a:solidFill>
                <a:effectLst/>
                <a:latin typeface="+mn-lt"/>
              </a:rPr>
              <a:t>Nebuchadnezzar initially disregarded the sovereignty of God</a:t>
            </a:r>
          </a:p>
          <a:p>
            <a:pPr marL="1572368" lvl="3" indent="-174708" defTabSz="931774">
              <a:buFont typeface="Arial" panose="020B0604020202020204" pitchFamily="34" charset="0"/>
              <a:buChar char="•"/>
              <a:defRPr/>
            </a:pPr>
            <a:r>
              <a:rPr lang="en-US" b="0" i="0" u="none" strike="noStrike" dirty="0">
                <a:solidFill>
                  <a:schemeClr val="tx1"/>
                </a:solidFill>
                <a:effectLst/>
                <a:latin typeface="+mn-lt"/>
              </a:rPr>
              <a:t>The Roman Kings subjugated the Jews, and desecrated the Temple of God</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In the 19</a:t>
            </a:r>
            <a:r>
              <a:rPr lang="en-US" b="0" i="0" u="none" strike="noStrike" baseline="30000" dirty="0">
                <a:solidFill>
                  <a:schemeClr val="tx1"/>
                </a:solidFill>
                <a:effectLst/>
                <a:latin typeface="+mn-lt"/>
              </a:rPr>
              <a:t>th</a:t>
            </a:r>
            <a:r>
              <a:rPr lang="en-US" b="0" i="0" u="none" strike="noStrike" dirty="0">
                <a:solidFill>
                  <a:schemeClr val="tx1"/>
                </a:solidFill>
                <a:effectLst/>
                <a:latin typeface="+mn-lt"/>
              </a:rPr>
              <a:t> century, secular Europeans described the tribal nature and “alien essence” was a threat to their way of life</a:t>
            </a:r>
          </a:p>
          <a:p>
            <a:pPr marL="1572368" lvl="3" indent="-174708" defTabSz="931774">
              <a:buFont typeface="Arial" panose="020B0604020202020204" pitchFamily="34" charset="0"/>
              <a:buChar char="•"/>
              <a:defRPr/>
            </a:pPr>
            <a:r>
              <a:rPr lang="en-US" b="0" i="0" u="none" strike="noStrike" dirty="0">
                <a:solidFill>
                  <a:schemeClr val="tx1"/>
                </a:solidFill>
                <a:effectLst/>
                <a:latin typeface="+mn-lt"/>
              </a:rPr>
              <a:t>Anti-Semitism was not caused by Hitler.  It was an </a:t>
            </a:r>
            <a:r>
              <a:rPr lang="en-US" b="0" i="0" u="none" strike="noStrike" dirty="0" err="1">
                <a:solidFill>
                  <a:schemeClr val="tx1"/>
                </a:solidFill>
                <a:effectLst/>
                <a:latin typeface="+mn-lt"/>
              </a:rPr>
              <a:t>encitement</a:t>
            </a:r>
            <a:r>
              <a:rPr lang="en-US" b="0" i="0" u="none" strike="noStrike" dirty="0">
                <a:solidFill>
                  <a:schemeClr val="tx1"/>
                </a:solidFill>
                <a:effectLst/>
                <a:latin typeface="+mn-lt"/>
              </a:rPr>
              <a:t> of negative view of Jewish people that had been present in Europe for hundreds of Years.</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A major cause of such attitudes:  The Jewish rejection of Christ that led to His death, and the early persecution of the Way. (Note: The article refers to the Christian religion as being antisemitic, making false claims of killing the Christ).</a:t>
            </a:r>
          </a:p>
          <a:p>
            <a:pPr marL="1106481" lvl="2" indent="-174708" defTabSz="931774">
              <a:buFont typeface="Arial" panose="020B0604020202020204" pitchFamily="34" charset="0"/>
              <a:buChar char="•"/>
              <a:defRPr/>
            </a:pPr>
            <a:r>
              <a:rPr lang="en-US" b="1" i="0" u="none" strike="noStrike" dirty="0">
                <a:solidFill>
                  <a:schemeClr val="tx1"/>
                </a:solidFill>
                <a:effectLst/>
                <a:latin typeface="+mn-lt"/>
              </a:rPr>
              <a:t>Note: </a:t>
            </a:r>
            <a:r>
              <a:rPr lang="en-US" b="0" i="0" u="none" strike="noStrike" dirty="0">
                <a:solidFill>
                  <a:schemeClr val="tx1"/>
                </a:solidFill>
                <a:effectLst/>
                <a:latin typeface="+mn-lt"/>
              </a:rPr>
              <a:t>It is not hate speech to accept the inspired Biblical narrative of Jewish persecution in the first century.</a:t>
            </a:r>
          </a:p>
          <a:p>
            <a:pPr defTabSz="931774">
              <a:defRPr/>
            </a:pPr>
            <a:r>
              <a:rPr lang="en-US" b="1" i="0" u="none" strike="noStrike" dirty="0">
                <a:solidFill>
                  <a:schemeClr val="tx1"/>
                </a:solidFill>
                <a:effectLst/>
                <a:latin typeface="+mn-lt"/>
              </a:rPr>
              <a:t>(Acts 2:36) [Peter’s inspired sermon on Pentecost], </a:t>
            </a:r>
            <a:r>
              <a:rPr lang="en-US" i="1" dirty="0">
                <a:solidFill>
                  <a:schemeClr val="tx1"/>
                </a:solidFill>
                <a:latin typeface="+mn-lt"/>
              </a:rPr>
              <a:t>“Therefore let all the house of Israel know assuredly that God has made this Jesus, whom you crucified, both Lord and Christ.”</a:t>
            </a:r>
          </a:p>
          <a:p>
            <a:pPr defTabSz="931774">
              <a:defRPr/>
            </a:pPr>
            <a:r>
              <a:rPr lang="en-US" b="1" i="0" u="none" strike="noStrike" dirty="0">
                <a:solidFill>
                  <a:schemeClr val="tx1"/>
                </a:solidFill>
                <a:effectLst/>
                <a:latin typeface="+mn-lt"/>
              </a:rPr>
              <a:t>(Acts 8:1-3), </a:t>
            </a:r>
            <a:r>
              <a:rPr lang="en-US" b="1" i="1" u="none" strike="noStrike" dirty="0">
                <a:solidFill>
                  <a:schemeClr val="tx1"/>
                </a:solidFill>
                <a:effectLst/>
                <a:latin typeface="+mn-lt"/>
              </a:rPr>
              <a:t>“</a:t>
            </a:r>
            <a:r>
              <a:rPr lang="en-US" i="1" dirty="0">
                <a:solidFill>
                  <a:schemeClr val="tx1"/>
                </a:solidFill>
                <a:latin typeface="+mn-lt"/>
              </a:rPr>
              <a:t>At that time a great persecution arose against the church which was at Jerusalem; and they were all scattered throughout the regions of Judea and Samaria, except the apostles.</a:t>
            </a:r>
            <a:r>
              <a:rPr lang="en-US" i="1" baseline="30000" dirty="0">
                <a:solidFill>
                  <a:schemeClr val="tx1"/>
                </a:solidFill>
                <a:latin typeface="+mn-lt"/>
              </a:rPr>
              <a:t> 2</a:t>
            </a:r>
            <a:r>
              <a:rPr lang="en-US" i="1" dirty="0">
                <a:solidFill>
                  <a:schemeClr val="tx1"/>
                </a:solidFill>
                <a:latin typeface="+mn-lt"/>
              </a:rPr>
              <a:t> And devout men carried Stephen to his burial, and made great lamentation over him. </a:t>
            </a:r>
            <a:r>
              <a:rPr lang="en-US" i="1" baseline="30000" dirty="0">
                <a:solidFill>
                  <a:schemeClr val="tx1"/>
                </a:solidFill>
                <a:latin typeface="+mn-lt"/>
              </a:rPr>
              <a:t>3</a:t>
            </a:r>
            <a:r>
              <a:rPr lang="en-US" i="1" dirty="0">
                <a:solidFill>
                  <a:schemeClr val="tx1"/>
                </a:solidFill>
                <a:latin typeface="+mn-lt"/>
              </a:rPr>
              <a:t> As for Saul, he made havoc of the church, entering every house, and dragging off men and women, committing them to prison.”</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As we acknowledge the existence of such persecution, how did Christians approach Jewish people in the first century?</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They were accepted as they obeyed the gospel of Christ</a:t>
            </a:r>
          </a:p>
          <a:p>
            <a:pPr defTabSz="931774">
              <a:defRPr/>
            </a:pPr>
            <a:r>
              <a:rPr lang="en-US" b="1" i="0" u="none" strike="noStrike" dirty="0">
                <a:solidFill>
                  <a:schemeClr val="tx1"/>
                </a:solidFill>
                <a:effectLst/>
                <a:latin typeface="+mn-lt"/>
              </a:rPr>
              <a:t>(Acts 8:26-28), </a:t>
            </a:r>
            <a:r>
              <a:rPr lang="en-US" b="0" i="1" u="none" strike="noStrike" dirty="0">
                <a:solidFill>
                  <a:schemeClr val="tx1"/>
                </a:solidFill>
                <a:effectLst/>
                <a:latin typeface="+mn-lt"/>
              </a:rPr>
              <a:t>“</a:t>
            </a:r>
            <a:r>
              <a:rPr lang="en-US" i="1" dirty="0">
                <a:solidFill>
                  <a:schemeClr val="tx1"/>
                </a:solidFill>
                <a:latin typeface="+mn-lt"/>
              </a:rPr>
              <a:t>And when Saul had come to Jerusalem, he tried to join the disciples; but they were all afraid of him, and did not believe that he was a disciple.</a:t>
            </a:r>
            <a:r>
              <a:rPr lang="en-US" i="1" baseline="30000" dirty="0">
                <a:solidFill>
                  <a:schemeClr val="tx1"/>
                </a:solidFill>
                <a:latin typeface="+mn-lt"/>
              </a:rPr>
              <a:t> 27</a:t>
            </a:r>
            <a:r>
              <a:rPr lang="en-US" i="1" dirty="0">
                <a:solidFill>
                  <a:schemeClr val="tx1"/>
                </a:solidFill>
                <a:latin typeface="+mn-lt"/>
              </a:rPr>
              <a:t> But Barnabas took him and brought him to the apostles. And he declared to them how he had seen the Lord on the road, and that He had spoken to him, and how he had preached boldly at Damascus in the name of Jesus.</a:t>
            </a:r>
            <a:r>
              <a:rPr lang="en-US" i="1" baseline="30000" dirty="0">
                <a:solidFill>
                  <a:schemeClr val="tx1"/>
                </a:solidFill>
                <a:latin typeface="+mn-lt"/>
              </a:rPr>
              <a:t> 28</a:t>
            </a:r>
            <a:r>
              <a:rPr lang="en-US" i="1" dirty="0">
                <a:solidFill>
                  <a:schemeClr val="tx1"/>
                </a:solidFill>
                <a:latin typeface="+mn-lt"/>
              </a:rPr>
              <a:t> So he was with them at Jerusalem, coming in and going out.”</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They practiced love for all men, even their enemies (as they obeyed their Lord’s directions)</a:t>
            </a:r>
          </a:p>
          <a:p>
            <a:pPr defTabSz="931774">
              <a:defRPr/>
            </a:pPr>
            <a:r>
              <a:rPr lang="en-US" b="1" i="0" u="none" strike="noStrike" dirty="0">
                <a:solidFill>
                  <a:schemeClr val="tx1"/>
                </a:solidFill>
                <a:effectLst/>
                <a:latin typeface="+mn-lt"/>
              </a:rPr>
              <a:t>(Matthew 5:44-45a), </a:t>
            </a:r>
            <a:r>
              <a:rPr lang="en-US" b="0" i="1" u="none" strike="noStrike" dirty="0">
                <a:solidFill>
                  <a:schemeClr val="tx1"/>
                </a:solidFill>
                <a:effectLst/>
                <a:latin typeface="+mn-lt"/>
              </a:rPr>
              <a:t>“</a:t>
            </a:r>
            <a:r>
              <a:rPr lang="en-US" i="1" dirty="0">
                <a:solidFill>
                  <a:schemeClr val="tx1"/>
                </a:solidFill>
                <a:latin typeface="+mn-lt"/>
              </a:rPr>
              <a:t>But I say to you, love your enemies, bless those who curse you, do good to those who hate you, and pray for those who spitefully use you and persecute you,</a:t>
            </a:r>
            <a:r>
              <a:rPr lang="en-US" i="1" baseline="30000" dirty="0">
                <a:solidFill>
                  <a:schemeClr val="tx1"/>
                </a:solidFill>
                <a:latin typeface="+mn-lt"/>
              </a:rPr>
              <a:t> 45</a:t>
            </a:r>
            <a:r>
              <a:rPr lang="en-US" i="1" dirty="0">
                <a:solidFill>
                  <a:schemeClr val="tx1"/>
                </a:solidFill>
                <a:latin typeface="+mn-lt"/>
              </a:rPr>
              <a:t> that you may be sons of your Father in heaven…”</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They understood that one’s nationality had no bearing on your acceptability to God</a:t>
            </a:r>
          </a:p>
          <a:p>
            <a:pPr defTabSz="931774">
              <a:defRPr/>
            </a:pPr>
            <a:r>
              <a:rPr lang="en-US" b="1" i="0" u="none" strike="noStrike" dirty="0">
                <a:solidFill>
                  <a:schemeClr val="tx1"/>
                </a:solidFill>
                <a:effectLst/>
                <a:latin typeface="+mn-lt"/>
              </a:rPr>
              <a:t>(Galatians 3:28), </a:t>
            </a:r>
            <a:r>
              <a:rPr lang="en-US" b="0" i="1" u="none" strike="noStrike" dirty="0">
                <a:solidFill>
                  <a:schemeClr val="tx1"/>
                </a:solidFill>
                <a:effectLst/>
                <a:latin typeface="+mn-lt"/>
              </a:rPr>
              <a:t>“</a:t>
            </a:r>
            <a:r>
              <a:rPr lang="en-US" i="1" dirty="0">
                <a:solidFill>
                  <a:schemeClr val="tx1"/>
                </a:solidFill>
                <a:latin typeface="+mn-lt"/>
              </a:rPr>
              <a:t>There is neither Jew nor Greek, there is neither slave nor free, there is neither male nor female; for you are all one in Christ Jesus.”</a:t>
            </a:r>
          </a:p>
          <a:p>
            <a:pPr marL="1106481" lvl="2" indent="-174708" defTabSz="931774">
              <a:buFont typeface="Arial" panose="020B0604020202020204" pitchFamily="34" charset="0"/>
              <a:buChar char="•"/>
              <a:defRPr/>
            </a:pPr>
            <a:r>
              <a:rPr lang="en-US" i="0" dirty="0">
                <a:solidFill>
                  <a:schemeClr val="tx1"/>
                </a:solidFill>
                <a:latin typeface="+mn-lt"/>
              </a:rPr>
              <a:t>Later, in contrast, ungodly men who claimed to be Christians used the truths found in God’s word as a basis for hate.</a:t>
            </a:r>
          </a:p>
          <a:p>
            <a:pPr marL="1572368" lvl="3" indent="-174708" defTabSz="931774">
              <a:buFont typeface="Arial" panose="020B0604020202020204" pitchFamily="34" charset="0"/>
              <a:buChar char="•"/>
              <a:defRPr/>
            </a:pPr>
            <a:r>
              <a:rPr lang="en-US" b="0" i="0" dirty="0">
                <a:solidFill>
                  <a:schemeClr val="tx1"/>
                </a:solidFill>
                <a:effectLst/>
                <a:latin typeface="+mn-lt"/>
              </a:rPr>
              <a:t>Examples: Massacres of Jewish people, such as happened in York in 1190,</a:t>
            </a:r>
          </a:p>
          <a:p>
            <a:pPr marL="1572368" lvl="3" indent="-174708" defTabSz="931774">
              <a:buFont typeface="Arial" panose="020B0604020202020204" pitchFamily="34" charset="0"/>
              <a:buChar char="•"/>
              <a:defRPr/>
            </a:pPr>
            <a:r>
              <a:rPr lang="en-US" b="0" i="0" dirty="0">
                <a:solidFill>
                  <a:schemeClr val="tx1"/>
                </a:solidFill>
                <a:effectLst/>
                <a:latin typeface="+mn-lt"/>
              </a:rPr>
              <a:t>“Ethnic cleansing”, as seen in the expulsions from England in 1290, France in 1306 and Spain in 1492.</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From Marxism to Hollywood</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Although Karl Marx had Jewish ancestry, he described capitalism as caused by the Judaizing of Christian nations.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He said the god of the Jews (money) had become the god of the world.</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 movement of socialism and communism (far left) has always been opposed to Jews (seen in our politics today)</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Many have decried the greed and control of Hollywood by Jewish moguls who for long times had control over the Film production companies.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 far right nationalists tend to lump Jews in with other minorities as they seek to further “our” culture and “our way of life.</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“The hatreds of our  time…”  (a term used by Emma Green of the Atlantic magazine)</a:t>
            </a:r>
          </a:p>
          <a:p>
            <a:pPr marL="1106481" lvl="2" indent="-174708" defTabSz="931774">
              <a:buFont typeface="Arial" panose="020B0604020202020204" pitchFamily="34" charset="0"/>
              <a:buChar char="•"/>
              <a:defRPr/>
            </a:pPr>
            <a:r>
              <a:rPr lang="en-US" b="0" i="0" dirty="0">
                <a:solidFill>
                  <a:schemeClr val="tx1"/>
                </a:solidFill>
                <a:effectLst/>
                <a:latin typeface="+mn-lt"/>
              </a:rPr>
              <a:t>“the durability of anti-Semitic tropes and the ease with which they slide into all displays of bigotry, is a chilling reminder that the hatreds of our time rhyme with history and are easily channeled through timeless anti-Semitic canards”.</a:t>
            </a:r>
            <a:endParaRPr lang="en-US" b="0" i="0" u="none" strike="noStrike" dirty="0">
              <a:solidFill>
                <a:schemeClr val="tx1"/>
              </a:solidFill>
              <a:effectLst/>
              <a:latin typeface="+mn-lt"/>
            </a:endParaRP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The holocaust, for a while made the criticism of Jews as a people unacceptable in “polite company”</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However, 75 years have passed, and antisemitism has become more prevalent in our day and time. (As we have already noted)</a:t>
            </a:r>
          </a:p>
        </p:txBody>
      </p:sp>
      <p:sp>
        <p:nvSpPr>
          <p:cNvPr id="4" name="Slide Number Placeholder 3"/>
          <p:cNvSpPr>
            <a:spLocks noGrp="1"/>
          </p:cNvSpPr>
          <p:nvPr>
            <p:ph type="sldNum" sz="quarter" idx="5"/>
          </p:nvPr>
        </p:nvSpPr>
        <p:spPr/>
        <p:txBody>
          <a:bodyPr/>
          <a:lstStyle/>
          <a:p>
            <a:pPr defTabSz="931774">
              <a:defRPr/>
            </a:pPr>
            <a:fld id="{516A8AFD-A2B1-4F75-B17A-34829E100CB0}"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7759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u="none" strike="noStrike" dirty="0">
                <a:solidFill>
                  <a:schemeClr val="tx1"/>
                </a:solidFill>
                <a:effectLst/>
                <a:latin typeface="+mn-lt"/>
              </a:rPr>
              <a:t>Why Christians must not be Antisemitic in our attitudes and behavior…</a:t>
            </a:r>
          </a:p>
          <a:p>
            <a:pPr defTabSz="931774">
              <a:defRPr/>
            </a:pPr>
            <a:r>
              <a:rPr lang="en-US" b="1" i="0" u="none" strike="noStrike" dirty="0">
                <a:solidFill>
                  <a:schemeClr val="tx1"/>
                </a:solidFill>
                <a:effectLst/>
                <a:latin typeface="+mn-lt"/>
              </a:rPr>
              <a:t>Note:  </a:t>
            </a:r>
            <a:r>
              <a:rPr lang="en-US" b="0" i="0" u="none" strike="noStrike" dirty="0">
                <a:solidFill>
                  <a:schemeClr val="tx1"/>
                </a:solidFill>
                <a:effectLst/>
                <a:latin typeface="+mn-lt"/>
              </a:rPr>
              <a:t>The first two of the three reasons I will give here respond to racism and prejudice toward any person or group.  The third refers specifically to Antisemitism</a:t>
            </a: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We become respecters of persons</a:t>
            </a:r>
          </a:p>
          <a:p>
            <a:pPr defTabSz="931774">
              <a:defRPr/>
            </a:pPr>
            <a:r>
              <a:rPr lang="en-US" b="1" i="0" u="none" strike="noStrike" dirty="0">
                <a:solidFill>
                  <a:schemeClr val="tx1"/>
                </a:solidFill>
                <a:effectLst/>
                <a:latin typeface="+mn-lt"/>
              </a:rPr>
              <a:t>(James 2:1-4), </a:t>
            </a:r>
            <a:r>
              <a:rPr lang="en-US" b="0" i="1" u="none" strike="noStrike" dirty="0">
                <a:solidFill>
                  <a:schemeClr val="tx1"/>
                </a:solidFill>
                <a:effectLst/>
                <a:latin typeface="+mn-lt"/>
              </a:rPr>
              <a:t>“</a:t>
            </a:r>
            <a:r>
              <a:rPr lang="en-US" b="0" i="1" u="sng" dirty="0">
                <a:solidFill>
                  <a:schemeClr val="tx1"/>
                </a:solidFill>
                <a:latin typeface="+mn-lt"/>
              </a:rPr>
              <a:t>My brethren, do not hold the faith of our Lord Jesus Christ, the Lord of glory, with partiality</a:t>
            </a:r>
            <a:r>
              <a:rPr lang="en-US" b="0" i="1" dirty="0">
                <a:solidFill>
                  <a:schemeClr val="tx1"/>
                </a:solidFill>
                <a:latin typeface="+mn-lt"/>
              </a:rPr>
              <a:t>.</a:t>
            </a:r>
            <a:r>
              <a:rPr lang="en-US" b="0" i="1" baseline="30000" dirty="0">
                <a:solidFill>
                  <a:schemeClr val="tx1"/>
                </a:solidFill>
                <a:latin typeface="+mn-lt"/>
              </a:rPr>
              <a:t> 2</a:t>
            </a:r>
            <a:r>
              <a:rPr lang="en-US" b="0" i="1" dirty="0">
                <a:solidFill>
                  <a:schemeClr val="tx1"/>
                </a:solidFill>
                <a:latin typeface="+mn-lt"/>
              </a:rPr>
              <a:t> For if there should come into your assembly a man with gold rings, in fine apparel, and there should also come in a poor man in filthy clothes,</a:t>
            </a:r>
            <a:r>
              <a:rPr lang="en-US" b="0" i="1" baseline="30000" dirty="0">
                <a:solidFill>
                  <a:schemeClr val="tx1"/>
                </a:solidFill>
                <a:latin typeface="+mn-lt"/>
              </a:rPr>
              <a:t> 3</a:t>
            </a:r>
            <a:r>
              <a:rPr lang="en-US" b="0" i="1" dirty="0">
                <a:solidFill>
                  <a:schemeClr val="tx1"/>
                </a:solidFill>
                <a:latin typeface="+mn-lt"/>
              </a:rPr>
              <a:t> and you pay attention to the one wearing the fine clothes and say to him, “You sit here in a good place,” and say to the poor man, “You stand there,” or, “Sit here at my footstool,”</a:t>
            </a:r>
            <a:r>
              <a:rPr lang="en-US" b="0" i="1" baseline="30000" dirty="0">
                <a:solidFill>
                  <a:schemeClr val="tx1"/>
                </a:solidFill>
                <a:latin typeface="+mn-lt"/>
              </a:rPr>
              <a:t> 4</a:t>
            </a:r>
            <a:r>
              <a:rPr lang="en-US" b="0" i="1" dirty="0">
                <a:solidFill>
                  <a:schemeClr val="tx1"/>
                </a:solidFill>
                <a:latin typeface="+mn-lt"/>
              </a:rPr>
              <a:t> have you not shown partiality among yourselves, and become judges with evil thoughts?”</a:t>
            </a:r>
            <a:endParaRPr lang="en-US" b="0" i="1" u="none" strike="noStrike" dirty="0">
              <a:solidFill>
                <a:schemeClr val="tx1"/>
              </a:solidFill>
              <a:effectLst/>
              <a:latin typeface="+mn-lt"/>
            </a:endParaRPr>
          </a:p>
          <a:p>
            <a:pPr defTabSz="931774">
              <a:defRPr/>
            </a:pPr>
            <a:r>
              <a:rPr lang="en-US" b="1" i="0" u="none" strike="noStrike" dirty="0">
                <a:solidFill>
                  <a:schemeClr val="tx1"/>
                </a:solidFill>
                <a:effectLst/>
                <a:latin typeface="+mn-lt"/>
              </a:rPr>
              <a:t>(James 2:8-9), </a:t>
            </a:r>
            <a:r>
              <a:rPr lang="en-US" b="0" i="1" u="none" strike="noStrike" dirty="0">
                <a:solidFill>
                  <a:schemeClr val="tx1"/>
                </a:solidFill>
                <a:effectLst/>
                <a:latin typeface="+mn-lt"/>
              </a:rPr>
              <a:t>“</a:t>
            </a:r>
            <a:r>
              <a:rPr lang="en-US" b="0" i="1" dirty="0">
                <a:solidFill>
                  <a:schemeClr val="tx1"/>
                </a:solidFill>
                <a:latin typeface="+mn-lt"/>
              </a:rPr>
              <a:t>If you really fulfill the royal law according to the Scripture, “You shall love your neighbor as yourself,” you do well;</a:t>
            </a:r>
            <a:r>
              <a:rPr lang="en-US" b="0" i="1" baseline="30000" dirty="0">
                <a:solidFill>
                  <a:schemeClr val="tx1"/>
                </a:solidFill>
                <a:latin typeface="+mn-lt"/>
              </a:rPr>
              <a:t> 9</a:t>
            </a:r>
            <a:r>
              <a:rPr lang="en-US" b="0" i="1" dirty="0">
                <a:solidFill>
                  <a:schemeClr val="tx1"/>
                </a:solidFill>
                <a:latin typeface="+mn-lt"/>
              </a:rPr>
              <a:t> but </a:t>
            </a:r>
            <a:r>
              <a:rPr lang="en-US" b="0" i="1" u="sng" dirty="0">
                <a:solidFill>
                  <a:schemeClr val="tx1"/>
                </a:solidFill>
                <a:latin typeface="+mn-lt"/>
              </a:rPr>
              <a:t>if you show partiality, you commit sin, and are convicted by the law as transgressors</a:t>
            </a:r>
            <a:r>
              <a:rPr lang="en-US" b="0" i="1" dirty="0">
                <a:solidFill>
                  <a:schemeClr val="tx1"/>
                </a:solidFill>
                <a:latin typeface="+mn-lt"/>
              </a:rPr>
              <a:t>.”</a:t>
            </a:r>
            <a:endParaRPr lang="en-US" b="0" i="1" u="none" strike="noStrike" dirty="0">
              <a:solidFill>
                <a:schemeClr val="tx1"/>
              </a:solidFill>
              <a:effectLst/>
              <a:latin typeface="+mn-lt"/>
            </a:endParaRP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[CLICK] We begin to express hate of others</a:t>
            </a:r>
          </a:p>
          <a:p>
            <a:pPr marL="1106481" lvl="2" indent="-174708" defTabSz="931774">
              <a:buFont typeface="Arial" panose="020B0604020202020204" pitchFamily="34" charset="0"/>
              <a:buChar char="•"/>
              <a:defRPr/>
            </a:pPr>
            <a:r>
              <a:rPr lang="en-US" b="0" i="0" u="none" strike="noStrike" dirty="0">
                <a:solidFill>
                  <a:schemeClr val="tx1"/>
                </a:solidFill>
                <a:effectLst/>
                <a:latin typeface="+mn-lt"/>
              </a:rPr>
              <a:t>Interestingly, James says that showing partiality is violating the law of love!</a:t>
            </a:r>
          </a:p>
          <a:p>
            <a:pPr defTabSz="931774">
              <a:defRPr/>
            </a:pPr>
            <a:r>
              <a:rPr lang="en-US" b="1" i="0" u="none" strike="noStrike" dirty="0">
                <a:solidFill>
                  <a:schemeClr val="tx1"/>
                </a:solidFill>
                <a:effectLst/>
                <a:latin typeface="+mn-lt"/>
              </a:rPr>
              <a:t>(James 2:8), </a:t>
            </a:r>
            <a:r>
              <a:rPr lang="en-US" b="0" i="1" u="none" strike="noStrike" dirty="0">
                <a:solidFill>
                  <a:schemeClr val="tx1"/>
                </a:solidFill>
                <a:effectLst/>
                <a:latin typeface="+mn-lt"/>
              </a:rPr>
              <a:t>“</a:t>
            </a:r>
            <a:r>
              <a:rPr lang="en-US" b="0" i="1" dirty="0">
                <a:solidFill>
                  <a:schemeClr val="tx1"/>
                </a:solidFill>
                <a:latin typeface="+mn-lt"/>
              </a:rPr>
              <a:t>If you really fulfill the royal law according to the Scripture, “You shall love your neighbor as yourself,” you do well…”</a:t>
            </a:r>
          </a:p>
          <a:p>
            <a:pPr marL="1106481" lvl="2" indent="-174708" defTabSz="931774">
              <a:buFont typeface="Arial" panose="020B0604020202020204" pitchFamily="34" charset="0"/>
              <a:buChar char="•"/>
              <a:defRPr/>
            </a:pPr>
            <a:r>
              <a:rPr lang="en-US" b="0" i="0" dirty="0">
                <a:solidFill>
                  <a:schemeClr val="tx1"/>
                </a:solidFill>
                <a:latin typeface="+mn-lt"/>
              </a:rPr>
              <a:t>Hate of men is the opposite of God’s approach to men. Thus it is unacceptable to Him.</a:t>
            </a:r>
          </a:p>
          <a:p>
            <a:pPr defTabSz="931774">
              <a:defRPr/>
            </a:pPr>
            <a:r>
              <a:rPr lang="en-US" b="1" i="0" dirty="0">
                <a:solidFill>
                  <a:schemeClr val="tx1"/>
                </a:solidFill>
                <a:latin typeface="+mn-lt"/>
              </a:rPr>
              <a:t>(Proverbs 10:12), </a:t>
            </a:r>
            <a:r>
              <a:rPr lang="en-US" b="0" i="1" dirty="0">
                <a:solidFill>
                  <a:schemeClr val="tx1"/>
                </a:solidFill>
                <a:latin typeface="+mn-lt"/>
              </a:rPr>
              <a:t>“</a:t>
            </a:r>
            <a:r>
              <a:rPr lang="en-US" i="1" dirty="0">
                <a:solidFill>
                  <a:schemeClr val="tx1"/>
                </a:solidFill>
                <a:latin typeface="+mn-lt"/>
              </a:rPr>
              <a:t>Hatred stirs up strife, but love covers all sins.”</a:t>
            </a:r>
            <a:endParaRPr lang="en-US" b="0" i="1" dirty="0">
              <a:solidFill>
                <a:schemeClr val="tx1"/>
              </a:solidFill>
              <a:latin typeface="+mn-lt"/>
            </a:endParaRPr>
          </a:p>
          <a:p>
            <a:pPr marL="1106481" lvl="2" indent="-174708" defTabSz="931774">
              <a:buFont typeface="Arial" panose="020B0604020202020204" pitchFamily="34" charset="0"/>
              <a:buChar char="•"/>
              <a:defRPr/>
            </a:pPr>
            <a:r>
              <a:rPr lang="en-US" b="0" i="0" dirty="0">
                <a:solidFill>
                  <a:schemeClr val="tx1"/>
                </a:solidFill>
                <a:latin typeface="+mn-lt"/>
              </a:rPr>
              <a:t>Love of men characterizes God</a:t>
            </a:r>
          </a:p>
          <a:p>
            <a:pPr defTabSz="931774">
              <a:defRPr/>
            </a:pPr>
            <a:r>
              <a:rPr lang="en-US" b="1" i="0" dirty="0">
                <a:solidFill>
                  <a:schemeClr val="tx1"/>
                </a:solidFill>
                <a:latin typeface="+mn-lt"/>
              </a:rPr>
              <a:t>(John 3:16), </a:t>
            </a:r>
            <a:r>
              <a:rPr lang="en-US" b="0" i="1" dirty="0">
                <a:solidFill>
                  <a:schemeClr val="tx1"/>
                </a:solidFill>
                <a:latin typeface="+mn-lt"/>
              </a:rPr>
              <a:t>“</a:t>
            </a:r>
            <a:r>
              <a:rPr lang="en-US" i="1" dirty="0">
                <a:solidFill>
                  <a:schemeClr val="tx1"/>
                </a:solidFill>
                <a:latin typeface="+mn-lt"/>
              </a:rPr>
              <a:t>For God so loved the world that He gave His only begotten Son, that whoever believes in Him should not perish but have everlasting life.”</a:t>
            </a:r>
            <a:endParaRPr lang="en-US" b="0" i="1" dirty="0">
              <a:solidFill>
                <a:schemeClr val="tx1"/>
              </a:solidFill>
              <a:latin typeface="+mn-lt"/>
            </a:endParaRPr>
          </a:p>
          <a:p>
            <a:pPr marL="1106481" lvl="2" indent="-174708" defTabSz="931774">
              <a:buFont typeface="Arial" panose="020B0604020202020204" pitchFamily="34" charset="0"/>
              <a:buChar char="•"/>
              <a:defRPr/>
            </a:pPr>
            <a:r>
              <a:rPr lang="en-US" b="0" i="0" dirty="0">
                <a:solidFill>
                  <a:schemeClr val="tx1"/>
                </a:solidFill>
                <a:latin typeface="+mn-lt"/>
              </a:rPr>
              <a:t>Love of men is to characterize God’s people!</a:t>
            </a:r>
          </a:p>
          <a:p>
            <a:pPr defTabSz="931774">
              <a:defRPr/>
            </a:pPr>
            <a:r>
              <a:rPr lang="en-US" b="1" i="0" dirty="0">
                <a:solidFill>
                  <a:schemeClr val="tx1"/>
                </a:solidFill>
                <a:latin typeface="+mn-lt"/>
              </a:rPr>
              <a:t>(1 John 4:11), </a:t>
            </a:r>
            <a:r>
              <a:rPr lang="en-US" b="0" i="1" dirty="0">
                <a:solidFill>
                  <a:schemeClr val="tx1"/>
                </a:solidFill>
                <a:latin typeface="+mn-lt"/>
              </a:rPr>
              <a:t>“</a:t>
            </a:r>
            <a:r>
              <a:rPr lang="en-US" i="1" dirty="0">
                <a:solidFill>
                  <a:schemeClr val="tx1"/>
                </a:solidFill>
                <a:latin typeface="+mn-lt"/>
              </a:rPr>
              <a:t>Beloved, if God so loved us, we also ought to love one another.”</a:t>
            </a:r>
            <a:endParaRPr lang="en-US" b="0" i="1" dirty="0">
              <a:solidFill>
                <a:schemeClr val="tx1"/>
              </a:solidFill>
              <a:latin typeface="+mn-lt"/>
            </a:endParaRPr>
          </a:p>
          <a:p>
            <a:pPr marL="640594" lvl="1" indent="-174708" defTabSz="931774">
              <a:buFont typeface="Arial" panose="020B0604020202020204" pitchFamily="34" charset="0"/>
              <a:buChar char="•"/>
              <a:defRPr/>
            </a:pPr>
            <a:r>
              <a:rPr lang="en-US" b="1" i="0" u="none" strike="noStrike" dirty="0">
                <a:solidFill>
                  <a:schemeClr val="tx1"/>
                </a:solidFill>
                <a:effectLst/>
                <a:latin typeface="+mn-lt"/>
              </a:rPr>
              <a:t>[CLICK] We are the new Jews!</a:t>
            </a:r>
          </a:p>
          <a:p>
            <a:pPr defTabSz="931774">
              <a:defRPr/>
            </a:pPr>
            <a:r>
              <a:rPr lang="en-US" b="1" i="0" u="none" strike="noStrike" dirty="0">
                <a:solidFill>
                  <a:schemeClr val="tx1"/>
                </a:solidFill>
                <a:effectLst/>
                <a:latin typeface="+mn-lt"/>
              </a:rPr>
              <a:t>(Romans 2:28-29), </a:t>
            </a:r>
            <a:r>
              <a:rPr lang="en-US" b="0" i="1" u="none" strike="noStrike" dirty="0">
                <a:solidFill>
                  <a:schemeClr val="tx1"/>
                </a:solidFill>
                <a:effectLst/>
                <a:latin typeface="+mn-lt"/>
              </a:rPr>
              <a:t>“</a:t>
            </a:r>
            <a:r>
              <a:rPr lang="en-US" b="0" i="1" dirty="0">
                <a:solidFill>
                  <a:schemeClr val="tx1"/>
                </a:solidFill>
                <a:latin typeface="+mn-lt"/>
              </a:rPr>
              <a:t>For he is not a Jew who is one outwardly, nor is circumcision that which is outward in the flesh;</a:t>
            </a:r>
            <a:r>
              <a:rPr lang="en-US" b="0" i="1" baseline="30000" dirty="0">
                <a:solidFill>
                  <a:schemeClr val="tx1"/>
                </a:solidFill>
                <a:latin typeface="+mn-lt"/>
              </a:rPr>
              <a:t> 29</a:t>
            </a:r>
            <a:r>
              <a:rPr lang="en-US" b="0" i="1" dirty="0">
                <a:solidFill>
                  <a:schemeClr val="tx1"/>
                </a:solidFill>
                <a:latin typeface="+mn-lt"/>
              </a:rPr>
              <a:t> but he is a Jew who is one inwardly; and circumcision is that of the heart, in the Spirit, not in the letter; whose praise is not from men but from God.”</a:t>
            </a:r>
          </a:p>
          <a:p>
            <a:pPr marL="1106481" lvl="2" indent="-174708" defTabSz="931774">
              <a:buFont typeface="Arial" panose="020B0604020202020204" pitchFamily="34" charset="0"/>
              <a:buChar char="•"/>
              <a:defRPr/>
            </a:pPr>
            <a:r>
              <a:rPr lang="en-US" dirty="0">
                <a:solidFill>
                  <a:schemeClr val="tx1"/>
                </a:solidFill>
                <a:latin typeface="+mn-lt"/>
              </a:rPr>
              <a:t>We are God’s chosen people</a:t>
            </a:r>
          </a:p>
          <a:p>
            <a:pPr defTabSz="931774">
              <a:defRPr/>
            </a:pPr>
            <a:r>
              <a:rPr lang="en-US" b="1" dirty="0">
                <a:solidFill>
                  <a:schemeClr val="tx1"/>
                </a:solidFill>
                <a:latin typeface="+mn-lt"/>
              </a:rPr>
              <a:t>(1 Peter 2:9-10), </a:t>
            </a:r>
            <a:r>
              <a:rPr lang="en-US" i="1" dirty="0">
                <a:solidFill>
                  <a:schemeClr val="tx1"/>
                </a:solidFill>
                <a:latin typeface="+mn-lt"/>
              </a:rPr>
              <a:t>“But you are a chosen generation, a royal priesthood, a holy nation, His own special people, that you may proclaim the praises of Him who called you out of darkness into His marvelous light;</a:t>
            </a:r>
            <a:r>
              <a:rPr lang="en-US" i="1" baseline="30000" dirty="0">
                <a:solidFill>
                  <a:schemeClr val="tx1"/>
                </a:solidFill>
                <a:latin typeface="+mn-lt"/>
              </a:rPr>
              <a:t> 10</a:t>
            </a:r>
            <a:r>
              <a:rPr lang="en-US" i="1" dirty="0">
                <a:solidFill>
                  <a:schemeClr val="tx1"/>
                </a:solidFill>
                <a:latin typeface="+mn-lt"/>
              </a:rPr>
              <a:t> who once were not a people but are now the people of God, who had not obtained mercy but now have obtained mercy.”</a:t>
            </a:r>
          </a:p>
          <a:p>
            <a:pPr marL="1106481" lvl="2" indent="-174708" defTabSz="931774">
              <a:buFont typeface="Arial" panose="020B0604020202020204" pitchFamily="34" charset="0"/>
              <a:buChar char="•"/>
              <a:defRPr/>
            </a:pPr>
            <a:r>
              <a:rPr lang="en-US" dirty="0">
                <a:solidFill>
                  <a:schemeClr val="tx1"/>
                </a:solidFill>
                <a:latin typeface="+mn-lt"/>
              </a:rPr>
              <a:t>We are not of this world</a:t>
            </a:r>
          </a:p>
          <a:p>
            <a:pPr defTabSz="931774">
              <a:defRPr/>
            </a:pPr>
            <a:r>
              <a:rPr lang="en-US" b="1" dirty="0">
                <a:solidFill>
                  <a:schemeClr val="tx1"/>
                </a:solidFill>
                <a:latin typeface="+mn-lt"/>
              </a:rPr>
              <a:t>(1 Corinthians 5:9-13), </a:t>
            </a:r>
            <a:r>
              <a:rPr lang="en-US" dirty="0">
                <a:solidFill>
                  <a:schemeClr val="tx1"/>
                </a:solidFill>
                <a:latin typeface="+mn-lt"/>
              </a:rPr>
              <a:t>“I wrote to you in my epistle not to keep company with sexually immoral people.</a:t>
            </a:r>
            <a:r>
              <a:rPr lang="en-US" baseline="30000" dirty="0">
                <a:solidFill>
                  <a:schemeClr val="tx1"/>
                </a:solidFill>
                <a:latin typeface="+mn-lt"/>
              </a:rPr>
              <a:t> 10</a:t>
            </a:r>
            <a:r>
              <a:rPr lang="en-US" dirty="0">
                <a:solidFill>
                  <a:schemeClr val="tx1"/>
                </a:solidFill>
                <a:latin typeface="+mn-lt"/>
              </a:rPr>
              <a:t> Yet I certainly did not mean with the sexually immoral people </a:t>
            </a:r>
            <a:r>
              <a:rPr lang="en-US" u="sng" dirty="0">
                <a:solidFill>
                  <a:schemeClr val="tx1"/>
                </a:solidFill>
                <a:latin typeface="+mn-lt"/>
              </a:rPr>
              <a:t>of this world</a:t>
            </a:r>
            <a:r>
              <a:rPr lang="en-US" dirty="0">
                <a:solidFill>
                  <a:schemeClr val="tx1"/>
                </a:solidFill>
                <a:latin typeface="+mn-lt"/>
              </a:rPr>
              <a:t>, or with the covetous, or extortioners, or idolaters, since then you would need to go out of the world.</a:t>
            </a:r>
            <a:r>
              <a:rPr lang="en-US" baseline="30000" dirty="0">
                <a:solidFill>
                  <a:schemeClr val="tx1"/>
                </a:solidFill>
                <a:latin typeface="+mn-lt"/>
              </a:rPr>
              <a:t> 11</a:t>
            </a:r>
            <a:r>
              <a:rPr lang="en-US" dirty="0">
                <a:solidFill>
                  <a:schemeClr val="tx1"/>
                </a:solidFill>
                <a:latin typeface="+mn-lt"/>
              </a:rPr>
              <a:t> But now I have written to you not to keep company with </a:t>
            </a:r>
            <a:r>
              <a:rPr lang="en-US" u="sng" dirty="0">
                <a:solidFill>
                  <a:schemeClr val="tx1"/>
                </a:solidFill>
                <a:latin typeface="+mn-lt"/>
              </a:rPr>
              <a:t>anyone named a brother</a:t>
            </a:r>
            <a:r>
              <a:rPr lang="en-US" dirty="0">
                <a:solidFill>
                  <a:schemeClr val="tx1"/>
                </a:solidFill>
                <a:latin typeface="+mn-lt"/>
              </a:rPr>
              <a:t>, who is sexually immoral, or covetous, or an idolater, or a reviler, or a drunkard, or an extortioner—not even to eat with such a person. </a:t>
            </a:r>
            <a:r>
              <a:rPr lang="en-US" baseline="30000" dirty="0">
                <a:solidFill>
                  <a:schemeClr val="tx1"/>
                </a:solidFill>
                <a:latin typeface="+mn-lt"/>
              </a:rPr>
              <a:t>12</a:t>
            </a:r>
            <a:r>
              <a:rPr lang="en-US" dirty="0">
                <a:solidFill>
                  <a:schemeClr val="tx1"/>
                </a:solidFill>
                <a:latin typeface="+mn-lt"/>
              </a:rPr>
              <a:t> For what have I to do with judging those also </a:t>
            </a:r>
            <a:r>
              <a:rPr lang="en-US" u="sng" dirty="0">
                <a:solidFill>
                  <a:schemeClr val="tx1"/>
                </a:solidFill>
                <a:latin typeface="+mn-lt"/>
              </a:rPr>
              <a:t>who are outside</a:t>
            </a:r>
            <a:r>
              <a:rPr lang="en-US" dirty="0">
                <a:solidFill>
                  <a:schemeClr val="tx1"/>
                </a:solidFill>
                <a:latin typeface="+mn-lt"/>
              </a:rPr>
              <a:t>? Do you not judge those </a:t>
            </a:r>
            <a:r>
              <a:rPr lang="en-US" u="sng" dirty="0">
                <a:solidFill>
                  <a:schemeClr val="tx1"/>
                </a:solidFill>
                <a:latin typeface="+mn-lt"/>
              </a:rPr>
              <a:t>who are inside</a:t>
            </a:r>
            <a:r>
              <a:rPr lang="en-US" dirty="0">
                <a:solidFill>
                  <a:schemeClr val="tx1"/>
                </a:solidFill>
                <a:latin typeface="+mn-lt"/>
              </a:rPr>
              <a:t>?</a:t>
            </a:r>
            <a:r>
              <a:rPr lang="en-US" baseline="30000" dirty="0">
                <a:solidFill>
                  <a:schemeClr val="tx1"/>
                </a:solidFill>
                <a:latin typeface="+mn-lt"/>
              </a:rPr>
              <a:t> 13</a:t>
            </a:r>
            <a:r>
              <a:rPr lang="en-US" dirty="0">
                <a:solidFill>
                  <a:schemeClr val="tx1"/>
                </a:solidFill>
                <a:latin typeface="+mn-lt"/>
              </a:rPr>
              <a:t> But those who are outside God judges. Therefore “put away from yourselves the evil person.”</a:t>
            </a:r>
          </a:p>
          <a:p>
            <a:pPr marL="1106481" lvl="2" indent="-174708" defTabSz="931774">
              <a:buFont typeface="Arial" panose="020B0604020202020204" pitchFamily="34" charset="0"/>
              <a:buChar char="•"/>
              <a:defRPr/>
            </a:pPr>
            <a:r>
              <a:rPr lang="en-US" dirty="0">
                <a:solidFill>
                  <a:schemeClr val="tx1"/>
                </a:solidFill>
                <a:latin typeface="+mn-lt"/>
              </a:rPr>
              <a:t>We are to be different</a:t>
            </a:r>
          </a:p>
          <a:p>
            <a:pPr defTabSz="931774">
              <a:defRPr/>
            </a:pPr>
            <a:r>
              <a:rPr lang="en-US" b="1" dirty="0">
                <a:solidFill>
                  <a:schemeClr val="tx1"/>
                </a:solidFill>
                <a:latin typeface="+mn-lt"/>
              </a:rPr>
              <a:t>(Romans 12:1-2), </a:t>
            </a:r>
            <a:r>
              <a:rPr lang="en-US" i="1" dirty="0">
                <a:solidFill>
                  <a:schemeClr val="tx1"/>
                </a:solidFill>
                <a:latin typeface="+mn-lt"/>
              </a:rPr>
              <a:t>“I beseech you therefore, brethren, by the mercies of God, that you present your bodies a living sacrifice, holy, acceptable to God, which is your reasonable service.</a:t>
            </a:r>
            <a:r>
              <a:rPr lang="en-US" i="1" baseline="30000" dirty="0">
                <a:solidFill>
                  <a:schemeClr val="tx1"/>
                </a:solidFill>
                <a:latin typeface="+mn-lt"/>
              </a:rPr>
              <a:t> 2</a:t>
            </a:r>
            <a:r>
              <a:rPr lang="en-US" i="1" dirty="0">
                <a:solidFill>
                  <a:schemeClr val="tx1"/>
                </a:solidFill>
                <a:latin typeface="+mn-lt"/>
              </a:rPr>
              <a:t> And do not be conformed to this world, but be transformed by the renewing of your mind, that you may prove what is that good and acceptable and perfect will of God.”</a:t>
            </a:r>
          </a:p>
          <a:p>
            <a:pPr marL="640594" lvl="1" indent="-174708" defTabSz="931774">
              <a:buFont typeface="Arial" panose="020B0604020202020204" pitchFamily="34" charset="0"/>
              <a:buChar char="•"/>
              <a:defRPr/>
            </a:pPr>
            <a:endParaRPr lang="en-US" b="1" i="0" u="none" strike="noStrike" dirty="0">
              <a:solidFill>
                <a:srgbClr val="0563C1"/>
              </a:solidFill>
              <a:effectLst/>
              <a:latin typeface="+mn-lt"/>
            </a:endParaRPr>
          </a:p>
        </p:txBody>
      </p:sp>
      <p:sp>
        <p:nvSpPr>
          <p:cNvPr id="4" name="Slide Number Placeholder 3"/>
          <p:cNvSpPr>
            <a:spLocks noGrp="1"/>
          </p:cNvSpPr>
          <p:nvPr>
            <p:ph type="sldNum" sz="quarter" idx="5"/>
          </p:nvPr>
        </p:nvSpPr>
        <p:spPr/>
        <p:txBody>
          <a:bodyPr/>
          <a:lstStyle/>
          <a:p>
            <a:pPr defTabSz="931774">
              <a:defRPr/>
            </a:pPr>
            <a:fld id="{516A8AFD-A2B1-4F75-B17A-34829E100CB0}"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72422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Conclusion:</a:t>
            </a:r>
          </a:p>
          <a:p>
            <a:pPr marL="640594" lvl="1" indent="-174708" defTabSz="931774">
              <a:buFont typeface="Arial" panose="020B0604020202020204" pitchFamily="34" charset="0"/>
              <a:buChar char="•"/>
              <a:defRPr/>
            </a:pPr>
            <a:r>
              <a:rPr lang="en-US" b="1" dirty="0"/>
              <a:t>Because we are different, we will suffer persecution, hatred and prejudice</a:t>
            </a:r>
          </a:p>
          <a:p>
            <a:pPr marL="1106481" lvl="2" indent="-174708" defTabSz="931774">
              <a:buFont typeface="Arial" panose="020B0604020202020204" pitchFamily="34" charset="0"/>
              <a:buChar char="•"/>
              <a:defRPr/>
            </a:pPr>
            <a:r>
              <a:rPr lang="en-US" dirty="0"/>
              <a:t>We certainly don’t like that to happen to us</a:t>
            </a:r>
          </a:p>
          <a:p>
            <a:pPr marL="1106481" lvl="2" indent="-174708" defTabSz="931774">
              <a:buFont typeface="Arial" panose="020B0604020202020204" pitchFamily="34" charset="0"/>
              <a:buChar char="•"/>
              <a:defRPr/>
            </a:pPr>
            <a:r>
              <a:rPr lang="en-US" dirty="0"/>
              <a:t>We should not be guilty of doing it to others</a:t>
            </a:r>
          </a:p>
          <a:p>
            <a:pPr defTabSz="931774">
              <a:defRPr/>
            </a:pPr>
            <a:r>
              <a:rPr lang="en-US" b="1" dirty="0"/>
              <a:t>(Matthew 7:12),</a:t>
            </a:r>
            <a:r>
              <a:rPr lang="en-US" dirty="0"/>
              <a:t> </a:t>
            </a:r>
            <a:r>
              <a:rPr lang="en-US" i="1" dirty="0"/>
              <a:t>“Therefore, whatever you want men to do to you, do also to them, for this is the Law and the Prophets.”</a:t>
            </a:r>
          </a:p>
          <a:p>
            <a:pPr marL="640594" lvl="1" indent="-174708" defTabSz="931774">
              <a:buFont typeface="Arial" panose="020B0604020202020204" pitchFamily="34" charset="0"/>
              <a:buChar char="•"/>
              <a:defRPr/>
            </a:pPr>
            <a:r>
              <a:rPr lang="en-US" b="1" dirty="0"/>
              <a:t>Understand, there is antisemitism, and other types of racism in the church</a:t>
            </a:r>
          </a:p>
          <a:p>
            <a:pPr marL="1106481" lvl="2" indent="-174708" defTabSz="931774">
              <a:buFont typeface="Arial" panose="020B0604020202020204" pitchFamily="34" charset="0"/>
              <a:buChar char="•"/>
              <a:defRPr/>
            </a:pPr>
            <a:r>
              <a:rPr lang="en-US" dirty="0"/>
              <a:t>I have come across it.  I have recognized it even as the one who expressed it was ignorant of his own prejudice and sin.</a:t>
            </a:r>
          </a:p>
          <a:p>
            <a:pPr marL="1106481" lvl="2" indent="-174708" defTabSz="931774">
              <a:buFont typeface="Arial" panose="020B0604020202020204" pitchFamily="34" charset="0"/>
              <a:buChar char="•"/>
              <a:defRPr/>
            </a:pPr>
            <a:r>
              <a:rPr lang="en-US" dirty="0"/>
              <a:t>It is ugly, and unacceptable to God</a:t>
            </a:r>
          </a:p>
          <a:p>
            <a:pPr marL="640594" lvl="1" indent="-174708" defTabSz="931774">
              <a:buFont typeface="Arial" panose="020B0604020202020204" pitchFamily="34" charset="0"/>
              <a:buChar char="•"/>
              <a:defRPr/>
            </a:pPr>
            <a:r>
              <a:rPr lang="en-US" b="1" dirty="0"/>
              <a:t>It doesn’t matter if someone is a Jew, an Arab, Black, an American Indian, Hispanic, Oriental, or White</a:t>
            </a:r>
          </a:p>
          <a:p>
            <a:pPr marL="1106481" lvl="2" indent="-174708" defTabSz="931774">
              <a:buFont typeface="Arial" panose="020B0604020202020204" pitchFamily="34" charset="0"/>
              <a:buChar char="•"/>
              <a:defRPr/>
            </a:pPr>
            <a:r>
              <a:rPr lang="en-US" dirty="0"/>
              <a:t>We are all people – equal to God.  We each have a soul.  One is not better than another.  One is not any more precious than another.  And, especially, one is not preferred by God to any other.</a:t>
            </a:r>
          </a:p>
          <a:p>
            <a:pPr marL="640594" lvl="1" indent="-174708" defTabSz="931774">
              <a:buFont typeface="Arial" panose="020B0604020202020204" pitchFamily="34" charset="0"/>
              <a:buChar char="•"/>
              <a:defRPr/>
            </a:pPr>
            <a:r>
              <a:rPr lang="en-US" b="1" dirty="0"/>
              <a:t>God sent His son to die for all. We should share the good news to all men, and accept as brothers and sisters all who come to Him.</a:t>
            </a:r>
          </a:p>
          <a:p>
            <a:pPr marL="1106481" lvl="2" indent="-174708" defTabSz="931774">
              <a:buFont typeface="Arial" panose="020B0604020202020204" pitchFamily="34" charset="0"/>
              <a:buChar char="•"/>
              <a:defRPr/>
            </a:pPr>
            <a:r>
              <a:rPr lang="en-US" dirty="0"/>
              <a:t>Anything less is unacceptable.</a:t>
            </a:r>
          </a:p>
        </p:txBody>
      </p:sp>
      <p:sp>
        <p:nvSpPr>
          <p:cNvPr id="4" name="Slide Number Placeholder 3"/>
          <p:cNvSpPr>
            <a:spLocks noGrp="1"/>
          </p:cNvSpPr>
          <p:nvPr>
            <p:ph type="sldNum" sz="quarter" idx="5"/>
          </p:nvPr>
        </p:nvSpPr>
        <p:spPr/>
        <p:txBody>
          <a:bodyPr/>
          <a:lstStyle/>
          <a:p>
            <a:pPr defTabSz="931774">
              <a:defRPr/>
            </a:pPr>
            <a:fld id="{516A8AFD-A2B1-4F75-B17A-34829E100CB0}"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29783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2875-7328-4475-BB1D-2D293F3251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E5EE37-2328-4C9D-96B3-428C00488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F10071-5F00-4122-A836-C6E25DE28EAD}"/>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5" name="Footer Placeholder 4">
            <a:extLst>
              <a:ext uri="{FF2B5EF4-FFF2-40B4-BE49-F238E27FC236}">
                <a16:creationId xmlns:a16="http://schemas.microsoft.com/office/drawing/2014/main" id="{CDE2C2B9-DB19-4B98-AAAE-F794F4C84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00FB1-ED40-4912-9740-C6D3551FCDD0}"/>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225414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ECA9-F87F-412C-921C-4D045FEF6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6D1E9-26C0-481E-8727-DFF625CE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9AD1B-771A-4155-A9A3-0F87F9CBAD63}"/>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5" name="Footer Placeholder 4">
            <a:extLst>
              <a:ext uri="{FF2B5EF4-FFF2-40B4-BE49-F238E27FC236}">
                <a16:creationId xmlns:a16="http://schemas.microsoft.com/office/drawing/2014/main" id="{1AEDFF7A-CFBF-4348-A70F-07C2BBB47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315CC-1939-49A4-89CA-71B1B7F6F7B9}"/>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268527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FA2AE1-02E4-47BB-B66D-30718D7CD1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0C41FF-59C2-4223-BE57-39BFCBD3F0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A2C03-4596-4940-AC2F-394995710AF0}"/>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5" name="Footer Placeholder 4">
            <a:extLst>
              <a:ext uri="{FF2B5EF4-FFF2-40B4-BE49-F238E27FC236}">
                <a16:creationId xmlns:a16="http://schemas.microsoft.com/office/drawing/2014/main" id="{79A0D1DD-C2D9-4007-97BC-103E4F5A3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67E17-FB5D-4D37-9041-F71AC328D923}"/>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326806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160-E1BB-4434-AC09-F4198CF0A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E187A-FF6C-409B-A462-F1FB87666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A8EF9-3389-4821-908F-AA3B67268BEA}"/>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5" name="Footer Placeholder 4">
            <a:extLst>
              <a:ext uri="{FF2B5EF4-FFF2-40B4-BE49-F238E27FC236}">
                <a16:creationId xmlns:a16="http://schemas.microsoft.com/office/drawing/2014/main" id="{9C5C2779-37A8-4895-A386-851BD4909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0D6C6-F09F-42EB-B02E-59CC88ADF70E}"/>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363674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97B0-C9F3-403A-8165-DF96F5A3F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E208B-3C4F-4F58-872A-ABCF38811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BD99B-7667-4BC4-A48A-31E2D31C1BBC}"/>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5" name="Footer Placeholder 4">
            <a:extLst>
              <a:ext uri="{FF2B5EF4-FFF2-40B4-BE49-F238E27FC236}">
                <a16:creationId xmlns:a16="http://schemas.microsoft.com/office/drawing/2014/main" id="{BDDAB40A-91AC-4A9E-8869-F731980D8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BAB79-DA9B-48EC-8E7E-09F2878CC963}"/>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23320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15EC-6B31-40B9-8EF5-9AF3AC74A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1AE49-B1EB-494E-BCC4-74992D82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576DDF-4C8B-4BE5-8C3E-A09953A9D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5AEF07-FE64-4C3C-B4FF-3CB40606E99B}"/>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6" name="Footer Placeholder 5">
            <a:extLst>
              <a:ext uri="{FF2B5EF4-FFF2-40B4-BE49-F238E27FC236}">
                <a16:creationId xmlns:a16="http://schemas.microsoft.com/office/drawing/2014/main" id="{D2377510-0C80-49DD-8E5E-EAD545BA4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0B4C0-0D81-4F44-A5F2-04C2202B5D7E}"/>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421055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3B7F-A44F-477A-AD60-7389BE08E2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5C7E7-CDC6-4E2B-B186-3DC4C2C74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844DA-CE02-4B26-89DE-D06FE2833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F3AA2-B823-436C-9255-90C4365EEE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802D22-B686-48A6-A056-15E136974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D9EBD6-EB94-497A-B972-8DAA816DAEB8}"/>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8" name="Footer Placeholder 7">
            <a:extLst>
              <a:ext uri="{FF2B5EF4-FFF2-40B4-BE49-F238E27FC236}">
                <a16:creationId xmlns:a16="http://schemas.microsoft.com/office/drawing/2014/main" id="{428600BB-E0AE-435E-BA43-8F1A7DC15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BDA46-B7EA-4203-8DE2-C90A9D0A9138}"/>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129289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5433-C998-4B7D-9922-45B1319D5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C02236-B539-46AE-A9DD-57D486366D16}"/>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4" name="Footer Placeholder 3">
            <a:extLst>
              <a:ext uri="{FF2B5EF4-FFF2-40B4-BE49-F238E27FC236}">
                <a16:creationId xmlns:a16="http://schemas.microsoft.com/office/drawing/2014/main" id="{5A4F2A81-AB37-4D2F-9363-190B5C9F5E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11BB1-2083-4F4F-B72C-11DF7779C1B4}"/>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326764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DE1F9-0C9A-42F6-9505-60A7EDF5FAC6}"/>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3" name="Footer Placeholder 2">
            <a:extLst>
              <a:ext uri="{FF2B5EF4-FFF2-40B4-BE49-F238E27FC236}">
                <a16:creationId xmlns:a16="http://schemas.microsoft.com/office/drawing/2014/main" id="{37239EDD-1629-43FF-8F56-7AAAAD0EC8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149EDD-70B7-4421-A93E-82D3890E2D7A}"/>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38507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7C81-0A3C-496B-B91A-7374EDDB2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5D3AF-F0A2-47F8-B8AA-261BE97FF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563907-A54C-4569-B312-992A0CA8E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7E24C-201D-4B63-8E8B-40BD068D02D9}"/>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6" name="Footer Placeholder 5">
            <a:extLst>
              <a:ext uri="{FF2B5EF4-FFF2-40B4-BE49-F238E27FC236}">
                <a16:creationId xmlns:a16="http://schemas.microsoft.com/office/drawing/2014/main" id="{159AF761-8E40-4A46-8E08-534C54110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7AD40-677A-4A0C-A29A-44F94C3C8B71}"/>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88080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AC43-D6D8-40DC-B55D-F02BDB076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5C0CB2-7B82-4822-A86A-2D2DACC71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FD6B41-AB01-4F9F-B8C8-9970EBCB5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FEADC-68F0-49CB-925F-5D1D7D9012F9}"/>
              </a:ext>
            </a:extLst>
          </p:cNvPr>
          <p:cNvSpPr>
            <a:spLocks noGrp="1"/>
          </p:cNvSpPr>
          <p:nvPr>
            <p:ph type="dt" sz="half" idx="10"/>
          </p:nvPr>
        </p:nvSpPr>
        <p:spPr/>
        <p:txBody>
          <a:bodyPr/>
          <a:lstStyle/>
          <a:p>
            <a:fld id="{43ACB288-0A53-4C63-9E1D-154BC58CD045}" type="datetimeFigureOut">
              <a:rPr lang="en-US" smtClean="0"/>
              <a:t>6/15/2021</a:t>
            </a:fld>
            <a:endParaRPr lang="en-US"/>
          </a:p>
        </p:txBody>
      </p:sp>
      <p:sp>
        <p:nvSpPr>
          <p:cNvPr id="6" name="Footer Placeholder 5">
            <a:extLst>
              <a:ext uri="{FF2B5EF4-FFF2-40B4-BE49-F238E27FC236}">
                <a16:creationId xmlns:a16="http://schemas.microsoft.com/office/drawing/2014/main" id="{777530BF-8006-455E-B812-6C2E3E3C0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46297-ABC9-4C52-83E2-C704185B22A2}"/>
              </a:ext>
            </a:extLst>
          </p:cNvPr>
          <p:cNvSpPr>
            <a:spLocks noGrp="1"/>
          </p:cNvSpPr>
          <p:nvPr>
            <p:ph type="sldNum" sz="quarter" idx="12"/>
          </p:nvPr>
        </p:nvSpPr>
        <p:spPr/>
        <p:txBody>
          <a:bodyPr/>
          <a:lstStyle/>
          <a:p>
            <a:fld id="{AE1EC514-FAED-4E41-A795-D721B6CD78C9}" type="slidenum">
              <a:rPr lang="en-US" smtClean="0"/>
              <a:t>‹#›</a:t>
            </a:fld>
            <a:endParaRPr lang="en-US"/>
          </a:p>
        </p:txBody>
      </p:sp>
    </p:spTree>
    <p:extLst>
      <p:ext uri="{BB962C8B-B14F-4D97-AF65-F5344CB8AC3E}">
        <p14:creationId xmlns:p14="http://schemas.microsoft.com/office/powerpoint/2010/main" val="159611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B04CE-2B1C-4E55-A726-0356C0B70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9DAAA-D4CF-4F57-BC36-2BBCD2F4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33DB0-D733-4AAB-90CD-AF5830E68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CB288-0A53-4C63-9E1D-154BC58CD045}" type="datetimeFigureOut">
              <a:rPr lang="en-US" smtClean="0"/>
              <a:t>6/15/2021</a:t>
            </a:fld>
            <a:endParaRPr lang="en-US"/>
          </a:p>
        </p:txBody>
      </p:sp>
      <p:sp>
        <p:nvSpPr>
          <p:cNvPr id="5" name="Footer Placeholder 4">
            <a:extLst>
              <a:ext uri="{FF2B5EF4-FFF2-40B4-BE49-F238E27FC236}">
                <a16:creationId xmlns:a16="http://schemas.microsoft.com/office/drawing/2014/main" id="{6D1BF62D-8F26-4603-B68D-F3D3D7D31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6F9B32-DBD9-4E46-991C-02FB9B35D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EC514-FAED-4E41-A795-D721B6CD78C9}" type="slidenum">
              <a:rPr lang="en-US" smtClean="0"/>
              <a:t>‹#›</a:t>
            </a:fld>
            <a:endParaRPr lang="en-US"/>
          </a:p>
        </p:txBody>
      </p:sp>
    </p:spTree>
    <p:extLst>
      <p:ext uri="{BB962C8B-B14F-4D97-AF65-F5344CB8AC3E}">
        <p14:creationId xmlns:p14="http://schemas.microsoft.com/office/powerpoint/2010/main" val="359995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30A-2647-41E4-98F7-148561D98252}"/>
              </a:ext>
            </a:extLst>
          </p:cNvPr>
          <p:cNvSpPr>
            <a:spLocks noGrp="1"/>
          </p:cNvSpPr>
          <p:nvPr>
            <p:ph type="ctrTitle"/>
          </p:nvPr>
        </p:nvSpPr>
        <p:spPr>
          <a:xfrm>
            <a:off x="1524000" y="1021770"/>
            <a:ext cx="9144000" cy="2073128"/>
          </a:xfrm>
        </p:spPr>
        <p:txBody>
          <a:bodyPr anchor="t">
            <a:normAutofit/>
          </a:bodyPr>
          <a:lstStyle/>
          <a:p>
            <a:pPr>
              <a:lnSpc>
                <a:spcPct val="100000"/>
              </a:lnSpc>
            </a:pPr>
            <a:r>
              <a:rPr lang="en-US" sz="13000" dirty="0">
                <a:effectLst>
                  <a:glow rad="127000">
                    <a:schemeClr val="bg1"/>
                  </a:glow>
                </a:effectLst>
                <a:latin typeface="Germania One" panose="020B0700020200000000" pitchFamily="34" charset="0"/>
              </a:rPr>
              <a:t>Antisemitism</a:t>
            </a:r>
          </a:p>
        </p:txBody>
      </p:sp>
      <p:sp>
        <p:nvSpPr>
          <p:cNvPr id="3" name="Subtitle 2">
            <a:extLst>
              <a:ext uri="{FF2B5EF4-FFF2-40B4-BE49-F238E27FC236}">
                <a16:creationId xmlns:a16="http://schemas.microsoft.com/office/drawing/2014/main" id="{B5F2AE6E-C91C-4E00-8527-0BD1C21FB1F2}"/>
              </a:ext>
            </a:extLst>
          </p:cNvPr>
          <p:cNvSpPr>
            <a:spLocks noGrp="1"/>
          </p:cNvSpPr>
          <p:nvPr>
            <p:ph type="subTitle" idx="1"/>
          </p:nvPr>
        </p:nvSpPr>
        <p:spPr>
          <a:xfrm>
            <a:off x="1389528" y="5957328"/>
            <a:ext cx="3720353" cy="833437"/>
          </a:xfrm>
        </p:spPr>
        <p:txBody>
          <a:bodyPr>
            <a:normAutofit/>
          </a:bodyPr>
          <a:lstStyle/>
          <a:p>
            <a:pPr algn="l"/>
            <a:r>
              <a:rPr lang="en-US" sz="5400" b="1" dirty="0">
                <a:effectLst>
                  <a:glow rad="127000">
                    <a:schemeClr val="bg1"/>
                  </a:glow>
                </a:effectLst>
              </a:rPr>
              <a:t>Esther 3:8-9</a:t>
            </a:r>
          </a:p>
        </p:txBody>
      </p:sp>
      <p:sp>
        <p:nvSpPr>
          <p:cNvPr id="4" name="TextBox 3">
            <a:extLst>
              <a:ext uri="{FF2B5EF4-FFF2-40B4-BE49-F238E27FC236}">
                <a16:creationId xmlns:a16="http://schemas.microsoft.com/office/drawing/2014/main" id="{52B5D5F5-764F-4EA9-B8AB-7878D0B6275A}"/>
              </a:ext>
            </a:extLst>
          </p:cNvPr>
          <p:cNvSpPr txBox="1"/>
          <p:nvPr/>
        </p:nvSpPr>
        <p:spPr>
          <a:xfrm>
            <a:off x="478629" y="3518414"/>
            <a:ext cx="11234742" cy="1415772"/>
          </a:xfrm>
          <a:prstGeom prst="rect">
            <a:avLst/>
          </a:prstGeom>
          <a:solidFill>
            <a:schemeClr val="bg2">
              <a:alpha val="77000"/>
            </a:schemeClr>
          </a:solidFill>
          <a:ln w="50800">
            <a:solidFill>
              <a:schemeClr val="tx1"/>
            </a:solidFill>
          </a:ln>
        </p:spPr>
        <p:txBody>
          <a:bodyPr wrap="none" lIns="365760" tIns="365760" rIns="365760" bIns="365760" rtlCol="0">
            <a:spAutoFit/>
          </a:bodyPr>
          <a:lstStyle/>
          <a:p>
            <a:r>
              <a:rPr lang="en-US" sz="4400" dirty="0"/>
              <a:t>Hostility to or prejudice against Jewish people</a:t>
            </a:r>
          </a:p>
        </p:txBody>
      </p:sp>
    </p:spTree>
    <p:extLst>
      <p:ext uri="{BB962C8B-B14F-4D97-AF65-F5344CB8AC3E}">
        <p14:creationId xmlns:p14="http://schemas.microsoft.com/office/powerpoint/2010/main" val="62575016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encilSketch pressure="72"/>
                    </a14:imgEffect>
                    <a14:imgEffect>
                      <a14:sharpenSoften amount="-59000"/>
                    </a14:imgEffect>
                    <a14:imgEffect>
                      <a14:brightnessContrast bright="10000" contras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30A-2647-41E4-98F7-148561D98252}"/>
              </a:ext>
            </a:extLst>
          </p:cNvPr>
          <p:cNvSpPr>
            <a:spLocks noGrp="1"/>
          </p:cNvSpPr>
          <p:nvPr>
            <p:ph type="ctrTitle"/>
          </p:nvPr>
        </p:nvSpPr>
        <p:spPr>
          <a:xfrm>
            <a:off x="301869" y="371139"/>
            <a:ext cx="11588261" cy="2108292"/>
          </a:xfrm>
        </p:spPr>
        <p:txBody>
          <a:bodyPr anchor="t">
            <a:normAutofit/>
          </a:bodyPr>
          <a:lstStyle/>
          <a:p>
            <a:pPr>
              <a:lnSpc>
                <a:spcPct val="100000"/>
              </a:lnSpc>
            </a:pPr>
            <a:r>
              <a:rPr lang="en-US" sz="5400" dirty="0">
                <a:effectLst>
                  <a:glow rad="127000">
                    <a:schemeClr val="bg1"/>
                  </a:glow>
                </a:effectLst>
                <a:latin typeface="Germania One" panose="020B0700020200000000" pitchFamily="34" charset="0"/>
              </a:rPr>
              <a:t>A Short History of</a:t>
            </a:r>
            <a:br>
              <a:rPr lang="en-US" sz="5400" dirty="0">
                <a:effectLst>
                  <a:glow rad="127000">
                    <a:schemeClr val="bg1"/>
                  </a:glow>
                </a:effectLst>
                <a:latin typeface="Germania One" panose="020B0700020200000000" pitchFamily="34" charset="0"/>
              </a:rPr>
            </a:br>
            <a:r>
              <a:rPr lang="en-US" sz="7200" dirty="0">
                <a:effectLst>
                  <a:glow rad="127000">
                    <a:schemeClr val="bg1"/>
                  </a:glow>
                </a:effectLst>
                <a:latin typeface="Germania One" panose="020B0700020200000000" pitchFamily="34" charset="0"/>
              </a:rPr>
              <a:t>Antisemitism</a:t>
            </a:r>
          </a:p>
        </p:txBody>
      </p:sp>
      <p:sp>
        <p:nvSpPr>
          <p:cNvPr id="3" name="Subtitle 2">
            <a:extLst>
              <a:ext uri="{FF2B5EF4-FFF2-40B4-BE49-F238E27FC236}">
                <a16:creationId xmlns:a16="http://schemas.microsoft.com/office/drawing/2014/main" id="{B5F2AE6E-C91C-4E00-8527-0BD1C21FB1F2}"/>
              </a:ext>
            </a:extLst>
          </p:cNvPr>
          <p:cNvSpPr>
            <a:spLocks noGrp="1"/>
          </p:cNvSpPr>
          <p:nvPr>
            <p:ph type="subTitle" idx="1"/>
          </p:nvPr>
        </p:nvSpPr>
        <p:spPr>
          <a:xfrm>
            <a:off x="2127738" y="2778369"/>
            <a:ext cx="8229601" cy="3708492"/>
          </a:xfrm>
        </p:spPr>
        <p:txBody>
          <a:bodyPr>
            <a:normAutofit/>
          </a:bodyPr>
          <a:lstStyle/>
          <a:p>
            <a:pPr marL="571500" indent="-571500" algn="l">
              <a:spcBef>
                <a:spcPts val="0"/>
              </a:spcBef>
              <a:spcAft>
                <a:spcPts val="1800"/>
              </a:spcAft>
              <a:buFont typeface="Arial" panose="020B0604020202020204" pitchFamily="34" charset="0"/>
              <a:buChar char="•"/>
            </a:pPr>
            <a:r>
              <a:rPr lang="en-US" sz="4800" b="1" dirty="0">
                <a:effectLst>
                  <a:glow rad="127000">
                    <a:schemeClr val="bg1"/>
                  </a:glow>
                </a:effectLst>
              </a:rPr>
              <a:t>Antisemitism in Antiquity</a:t>
            </a:r>
          </a:p>
          <a:p>
            <a:pPr marL="571500" indent="-571500" algn="l">
              <a:spcBef>
                <a:spcPts val="0"/>
              </a:spcBef>
              <a:spcAft>
                <a:spcPts val="1800"/>
              </a:spcAft>
              <a:buFont typeface="Arial" panose="020B0604020202020204" pitchFamily="34" charset="0"/>
              <a:buChar char="•"/>
            </a:pPr>
            <a:r>
              <a:rPr lang="en-US" sz="4800" b="1" dirty="0">
                <a:effectLst>
                  <a:glow rad="127000">
                    <a:schemeClr val="bg1"/>
                  </a:glow>
                </a:effectLst>
              </a:rPr>
              <a:t>The ‘Christ Killers’</a:t>
            </a:r>
          </a:p>
          <a:p>
            <a:pPr marL="571500" indent="-571500" algn="l">
              <a:spcBef>
                <a:spcPts val="0"/>
              </a:spcBef>
              <a:spcAft>
                <a:spcPts val="1800"/>
              </a:spcAft>
              <a:buFont typeface="Arial" panose="020B0604020202020204" pitchFamily="34" charset="0"/>
              <a:buChar char="•"/>
            </a:pPr>
            <a:r>
              <a:rPr lang="en-US" sz="4800" b="1" dirty="0">
                <a:effectLst>
                  <a:glow rad="127000">
                    <a:schemeClr val="bg1"/>
                  </a:glow>
                </a:effectLst>
              </a:rPr>
              <a:t>From Marxism to Hollywood</a:t>
            </a:r>
          </a:p>
          <a:p>
            <a:pPr marL="571500" indent="-571500" algn="l">
              <a:spcBef>
                <a:spcPts val="0"/>
              </a:spcBef>
              <a:spcAft>
                <a:spcPts val="1800"/>
              </a:spcAft>
              <a:buFont typeface="Arial" panose="020B0604020202020204" pitchFamily="34" charset="0"/>
              <a:buChar char="•"/>
            </a:pPr>
            <a:r>
              <a:rPr lang="en-US" sz="4800" b="1" dirty="0">
                <a:effectLst>
                  <a:glow rad="127000">
                    <a:schemeClr val="bg1"/>
                  </a:glow>
                </a:effectLst>
              </a:rPr>
              <a:t>‘The hatreds of our time…’</a:t>
            </a:r>
          </a:p>
        </p:txBody>
      </p:sp>
    </p:spTree>
    <p:extLst>
      <p:ext uri="{BB962C8B-B14F-4D97-AF65-F5344CB8AC3E}">
        <p14:creationId xmlns:p14="http://schemas.microsoft.com/office/powerpoint/2010/main" val="379585060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encilSketch pressure="72"/>
                    </a14:imgEffect>
                    <a14:imgEffect>
                      <a14:sharpenSoften amount="-59000"/>
                    </a14:imgEffect>
                    <a14:imgEffect>
                      <a14:brightnessContrast bright="10000" contras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30A-2647-41E4-98F7-148561D98252}"/>
              </a:ext>
            </a:extLst>
          </p:cNvPr>
          <p:cNvSpPr>
            <a:spLocks noGrp="1"/>
          </p:cNvSpPr>
          <p:nvPr>
            <p:ph type="ctrTitle"/>
          </p:nvPr>
        </p:nvSpPr>
        <p:spPr>
          <a:xfrm>
            <a:off x="301869" y="160125"/>
            <a:ext cx="11588261" cy="2108292"/>
          </a:xfrm>
        </p:spPr>
        <p:txBody>
          <a:bodyPr anchor="t">
            <a:normAutofit/>
          </a:bodyPr>
          <a:lstStyle/>
          <a:p>
            <a:pPr>
              <a:lnSpc>
                <a:spcPct val="100000"/>
              </a:lnSpc>
            </a:pPr>
            <a:r>
              <a:rPr lang="en-US" sz="5400" dirty="0">
                <a:effectLst>
                  <a:glow rad="127000">
                    <a:schemeClr val="bg1"/>
                  </a:glow>
                </a:effectLst>
                <a:latin typeface="Germania One" panose="020B0700020200000000" pitchFamily="34" charset="0"/>
              </a:rPr>
              <a:t>Why Christians must not be </a:t>
            </a:r>
            <a:r>
              <a:rPr lang="en-US" sz="6600" dirty="0">
                <a:effectLst>
                  <a:glow rad="127000">
                    <a:schemeClr val="bg1"/>
                  </a:glow>
                </a:effectLst>
                <a:latin typeface="Germania One" panose="020B0700020200000000" pitchFamily="34" charset="0"/>
              </a:rPr>
              <a:t>Antisemitic</a:t>
            </a:r>
          </a:p>
        </p:txBody>
      </p:sp>
      <p:sp>
        <p:nvSpPr>
          <p:cNvPr id="3" name="Subtitle 2">
            <a:extLst>
              <a:ext uri="{FF2B5EF4-FFF2-40B4-BE49-F238E27FC236}">
                <a16:creationId xmlns:a16="http://schemas.microsoft.com/office/drawing/2014/main" id="{B5F2AE6E-C91C-4E00-8527-0BD1C21FB1F2}"/>
              </a:ext>
            </a:extLst>
          </p:cNvPr>
          <p:cNvSpPr>
            <a:spLocks noGrp="1"/>
          </p:cNvSpPr>
          <p:nvPr>
            <p:ph type="subTitle" idx="1"/>
          </p:nvPr>
        </p:nvSpPr>
        <p:spPr>
          <a:xfrm>
            <a:off x="691661" y="1322473"/>
            <a:ext cx="10808676" cy="5170444"/>
          </a:xfrm>
        </p:spPr>
        <p:txBody>
          <a:bodyPr>
            <a:normAutofit/>
          </a:bodyPr>
          <a:lstStyle/>
          <a:p>
            <a:pPr>
              <a:lnSpc>
                <a:spcPct val="110000"/>
              </a:lnSpc>
              <a:spcBef>
                <a:spcPts val="0"/>
              </a:spcBef>
            </a:pPr>
            <a:r>
              <a:rPr lang="en-US" sz="4800" b="1" dirty="0">
                <a:effectLst>
                  <a:glow rad="127000">
                    <a:schemeClr val="bg1"/>
                  </a:glow>
                </a:effectLst>
              </a:rPr>
              <a:t>We Become Respecters of Persons</a:t>
            </a:r>
          </a:p>
          <a:p>
            <a:pPr>
              <a:lnSpc>
                <a:spcPct val="110000"/>
              </a:lnSpc>
              <a:spcBef>
                <a:spcPts val="0"/>
              </a:spcBef>
            </a:pPr>
            <a:r>
              <a:rPr lang="en-US" sz="4000" b="1" dirty="0">
                <a:effectLst>
                  <a:glow rad="127000">
                    <a:srgbClr val="FFFF00"/>
                  </a:glow>
                </a:effectLst>
              </a:rPr>
              <a:t>James 2:1-4, 8-9</a:t>
            </a:r>
          </a:p>
          <a:p>
            <a:pPr>
              <a:lnSpc>
                <a:spcPct val="110000"/>
              </a:lnSpc>
              <a:spcBef>
                <a:spcPts val="0"/>
              </a:spcBef>
            </a:pPr>
            <a:r>
              <a:rPr lang="en-US" sz="4800" b="1" dirty="0">
                <a:effectLst>
                  <a:glow rad="127000">
                    <a:schemeClr val="bg1"/>
                  </a:glow>
                </a:effectLst>
              </a:rPr>
              <a:t>We Begin to Express Hate of Others</a:t>
            </a:r>
          </a:p>
          <a:p>
            <a:pPr>
              <a:lnSpc>
                <a:spcPct val="110000"/>
              </a:lnSpc>
              <a:spcBef>
                <a:spcPts val="0"/>
              </a:spcBef>
            </a:pPr>
            <a:r>
              <a:rPr lang="en-US" sz="4000" b="1" dirty="0">
                <a:effectLst>
                  <a:glow rad="127000">
                    <a:srgbClr val="FFFF00"/>
                  </a:glow>
                </a:effectLst>
              </a:rPr>
              <a:t>James 2:8; Proverbs 10:12; John 3:16; 1 John 4:11</a:t>
            </a:r>
          </a:p>
          <a:p>
            <a:pPr>
              <a:lnSpc>
                <a:spcPct val="110000"/>
              </a:lnSpc>
              <a:spcBef>
                <a:spcPts val="0"/>
              </a:spcBef>
            </a:pPr>
            <a:r>
              <a:rPr lang="en-US" sz="4800" b="1" dirty="0">
                <a:effectLst>
                  <a:glow rad="127000">
                    <a:schemeClr val="bg1"/>
                  </a:glow>
                </a:effectLst>
              </a:rPr>
              <a:t>We are the New Jews!</a:t>
            </a:r>
          </a:p>
          <a:p>
            <a:pPr>
              <a:lnSpc>
                <a:spcPct val="110000"/>
              </a:lnSpc>
              <a:spcBef>
                <a:spcPts val="0"/>
              </a:spcBef>
            </a:pPr>
            <a:r>
              <a:rPr lang="en-US" sz="4000" b="1" dirty="0">
                <a:effectLst>
                  <a:glow rad="127000">
                    <a:srgbClr val="FFFF00"/>
                  </a:glow>
                </a:effectLst>
              </a:rPr>
              <a:t>Romans 2:28-29; 1 Peter 3:9-10;                                 1 Corinthians 5:9-13; Romans 12:1-2 </a:t>
            </a:r>
          </a:p>
        </p:txBody>
      </p:sp>
    </p:spTree>
    <p:extLst>
      <p:ext uri="{BB962C8B-B14F-4D97-AF65-F5344CB8AC3E}">
        <p14:creationId xmlns:p14="http://schemas.microsoft.com/office/powerpoint/2010/main" val="4019833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30A-2647-41E4-98F7-148561D98252}"/>
              </a:ext>
            </a:extLst>
          </p:cNvPr>
          <p:cNvSpPr>
            <a:spLocks noGrp="1"/>
          </p:cNvSpPr>
          <p:nvPr>
            <p:ph type="ctrTitle"/>
          </p:nvPr>
        </p:nvSpPr>
        <p:spPr>
          <a:xfrm>
            <a:off x="478629" y="140456"/>
            <a:ext cx="10189371" cy="1120785"/>
          </a:xfrm>
        </p:spPr>
        <p:txBody>
          <a:bodyPr anchor="t">
            <a:normAutofit/>
          </a:bodyPr>
          <a:lstStyle/>
          <a:p>
            <a:pPr algn="l">
              <a:lnSpc>
                <a:spcPct val="100000"/>
              </a:lnSpc>
            </a:pPr>
            <a:r>
              <a:rPr lang="en-US" sz="6600" dirty="0">
                <a:effectLst>
                  <a:glow rad="127000">
                    <a:schemeClr val="bg1"/>
                  </a:glow>
                </a:effectLst>
                <a:latin typeface="Germania One" panose="020B0700020200000000" pitchFamily="34" charset="0"/>
              </a:rPr>
              <a:t>Conclusion</a:t>
            </a:r>
          </a:p>
        </p:txBody>
      </p:sp>
      <p:sp>
        <p:nvSpPr>
          <p:cNvPr id="3" name="Subtitle 2">
            <a:extLst>
              <a:ext uri="{FF2B5EF4-FFF2-40B4-BE49-F238E27FC236}">
                <a16:creationId xmlns:a16="http://schemas.microsoft.com/office/drawing/2014/main" id="{B5F2AE6E-C91C-4E00-8527-0BD1C21FB1F2}"/>
              </a:ext>
            </a:extLst>
          </p:cNvPr>
          <p:cNvSpPr>
            <a:spLocks noGrp="1"/>
          </p:cNvSpPr>
          <p:nvPr>
            <p:ph type="subTitle" idx="1"/>
          </p:nvPr>
        </p:nvSpPr>
        <p:spPr>
          <a:xfrm>
            <a:off x="478629" y="5458291"/>
            <a:ext cx="11234742" cy="833437"/>
          </a:xfrm>
        </p:spPr>
        <p:txBody>
          <a:bodyPr>
            <a:normAutofit/>
          </a:bodyPr>
          <a:lstStyle/>
          <a:p>
            <a:r>
              <a:rPr lang="en-US" sz="5400" b="1" dirty="0">
                <a:effectLst>
                  <a:glow rad="127000">
                    <a:schemeClr val="bg1"/>
                  </a:glow>
                </a:effectLst>
              </a:rPr>
              <a:t>Matthew 7:12</a:t>
            </a:r>
          </a:p>
        </p:txBody>
      </p:sp>
      <p:sp>
        <p:nvSpPr>
          <p:cNvPr id="4" name="TextBox 3">
            <a:extLst>
              <a:ext uri="{FF2B5EF4-FFF2-40B4-BE49-F238E27FC236}">
                <a16:creationId xmlns:a16="http://schemas.microsoft.com/office/drawing/2014/main" id="{52B5D5F5-764F-4EA9-B8AB-7878D0B6275A}"/>
              </a:ext>
            </a:extLst>
          </p:cNvPr>
          <p:cNvSpPr txBox="1"/>
          <p:nvPr/>
        </p:nvSpPr>
        <p:spPr>
          <a:xfrm>
            <a:off x="478629" y="1619145"/>
            <a:ext cx="11234742" cy="3231654"/>
          </a:xfrm>
          <a:prstGeom prst="rect">
            <a:avLst/>
          </a:prstGeom>
          <a:solidFill>
            <a:schemeClr val="bg2">
              <a:alpha val="77000"/>
            </a:schemeClr>
          </a:solidFill>
          <a:ln w="50800">
            <a:solidFill>
              <a:schemeClr val="tx1"/>
            </a:solidFill>
          </a:ln>
        </p:spPr>
        <p:txBody>
          <a:bodyPr wrap="square" lIns="182880" tIns="182880" rIns="182880" bIns="182880" rtlCol="0">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Others will be hostile</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to us, because we are different from them.</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aseline="0" dirty="0">
                <a:solidFill>
                  <a:prstClr val="black"/>
                </a:solidFill>
                <a:latin typeface="Calibri" panose="020F0502020204030204"/>
              </a:rPr>
              <a:t>There is no place </a:t>
            </a:r>
            <a:r>
              <a:rPr lang="en-US" sz="4400" dirty="0">
                <a:solidFill>
                  <a:prstClr val="black"/>
                </a:solidFill>
                <a:latin typeface="Calibri" panose="020F0502020204030204"/>
              </a:rPr>
              <a:t>among God’s people for us to treat others with hatred rather than love.</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596870"/>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3211</TotalTime>
  <Words>2610</Words>
  <Application>Microsoft Office PowerPoint</Application>
  <PresentationFormat>Widescreen</PresentationFormat>
  <Paragraphs>123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 Light</vt:lpstr>
      <vt:lpstr>Calibri</vt:lpstr>
      <vt:lpstr>Arial</vt:lpstr>
      <vt:lpstr>Germania One</vt:lpstr>
      <vt:lpstr>Office Theme</vt:lpstr>
      <vt:lpstr>Antisemitism</vt:lpstr>
      <vt:lpstr>A Short History of Antisemitism</vt:lpstr>
      <vt:lpstr>Why Christians must not be Antisemitic</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Antisemitism</dc:title>
  <dc:creator>Stan Cox</dc:creator>
  <cp:lastModifiedBy>Stan Cox</cp:lastModifiedBy>
  <cp:revision>7</cp:revision>
  <cp:lastPrinted>2021-05-30T03:01:43Z</cp:lastPrinted>
  <dcterms:created xsi:type="dcterms:W3CDTF">2021-05-25T23:35:35Z</dcterms:created>
  <dcterms:modified xsi:type="dcterms:W3CDTF">2021-06-16T03:44:21Z</dcterms:modified>
</cp:coreProperties>
</file>