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7"/>
  </p:handoutMasterIdLst>
  <p:sldIdLst>
    <p:sldId id="256" r:id="rId2"/>
    <p:sldId id="258" r:id="rId3"/>
    <p:sldId id="259" r:id="rId4"/>
    <p:sldId id="260" r:id="rId5"/>
  </p:sldIdLst>
  <p:sldSz cx="18288000" cy="10287000"/>
  <p:notesSz cx="6858000" cy="9144000"/>
  <p:embeddedFontLst>
    <p:embeddedFont>
      <p:font typeface="Bebas Neue" panose="020B0606020202050201" pitchFamily="34" charset="0"/>
      <p:regular r:id="rId8"/>
    </p:embeddedFont>
    <p:embeddedFont>
      <p:font typeface="Calibri" panose="020F0502020204030204" pitchFamily="34" charset="0"/>
      <p:regular r:id="rId9"/>
      <p:bold r:id="rId10"/>
      <p:italic r:id="rId11"/>
      <p:boldItalic r:id="rId12"/>
    </p:embeddedFont>
    <p:embeddedFont>
      <p:font typeface="Cookie" panose="02000000000000000000" pitchFamily="2" charset="0"/>
      <p:regular r:id="rId13"/>
    </p:embeddedFont>
    <p:embeddedFont>
      <p:font typeface="Poppins Medium" panose="00000600000000000000" pitchFamily="2"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CE7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1CD4D4-3BA4-42B5-8FB9-5FC8D27C2171}" v="312" dt="2023-02-18T20:02:55.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978" autoAdjust="0"/>
  </p:normalViewPr>
  <p:slideViewPr>
    <p:cSldViewPr>
      <p:cViewPr varScale="1">
        <p:scale>
          <a:sx n="30" d="100"/>
          <a:sy n="30" d="100"/>
        </p:scale>
        <p:origin x="595"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1498"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21CD4D4-3BA4-42B5-8FB9-5FC8D27C2171}"/>
    <pc:docChg chg="custSel modSld modHandout">
      <pc:chgData name="Stan Cox" userId="9376f276357bfffd" providerId="LiveId" clId="{A21CD4D4-3BA4-42B5-8FB9-5FC8D27C2171}" dt="2023-02-18T20:15:02.870" v="7164" actId="20577"/>
      <pc:docMkLst>
        <pc:docMk/>
      </pc:docMkLst>
      <pc:sldChg chg="modSp mod modNotesTx">
        <pc:chgData name="Stan Cox" userId="9376f276357bfffd" providerId="LiveId" clId="{A21CD4D4-3BA4-42B5-8FB9-5FC8D27C2171}" dt="2023-02-18T19:46:30.210" v="3364" actId="20577"/>
        <pc:sldMkLst>
          <pc:docMk/>
          <pc:sldMk cId="0" sldId="256"/>
        </pc:sldMkLst>
        <pc:spChg chg="mod">
          <ac:chgData name="Stan Cox" userId="9376f276357bfffd" providerId="LiveId" clId="{A21CD4D4-3BA4-42B5-8FB9-5FC8D27C2171}" dt="2023-02-18T18:32:11.841" v="19" actId="20577"/>
          <ac:spMkLst>
            <pc:docMk/>
            <pc:sldMk cId="0" sldId="256"/>
            <ac:spMk id="3" creationId="{00000000-0000-0000-0000-000000000000}"/>
          </ac:spMkLst>
        </pc:spChg>
        <pc:spChg chg="mod">
          <ac:chgData name="Stan Cox" userId="9376f276357bfffd" providerId="LiveId" clId="{A21CD4D4-3BA4-42B5-8FB9-5FC8D27C2171}" dt="2023-02-18T19:45:39.357" v="3321" actId="20577"/>
          <ac:spMkLst>
            <pc:docMk/>
            <pc:sldMk cId="0" sldId="256"/>
            <ac:spMk id="6" creationId="{00000000-0000-0000-0000-000000000000}"/>
          </ac:spMkLst>
        </pc:spChg>
        <pc:spChg chg="mod">
          <ac:chgData name="Stan Cox" userId="9376f276357bfffd" providerId="LiveId" clId="{A21CD4D4-3BA4-42B5-8FB9-5FC8D27C2171}" dt="2023-02-18T19:46:30.210" v="3364" actId="20577"/>
          <ac:spMkLst>
            <pc:docMk/>
            <pc:sldMk cId="0" sldId="256"/>
            <ac:spMk id="9" creationId="{E358B362-AA66-1914-F9F0-615579C62EF3}"/>
          </ac:spMkLst>
        </pc:spChg>
      </pc:sldChg>
      <pc:sldChg chg="modSp mod modNotesTx">
        <pc:chgData name="Stan Cox" userId="9376f276357bfffd" providerId="LiveId" clId="{A21CD4D4-3BA4-42B5-8FB9-5FC8D27C2171}" dt="2023-02-18T19:15:43.671" v="1996" actId="114"/>
        <pc:sldMkLst>
          <pc:docMk/>
          <pc:sldMk cId="1664897189" sldId="258"/>
        </pc:sldMkLst>
        <pc:spChg chg="mod">
          <ac:chgData name="Stan Cox" userId="9376f276357bfffd" providerId="LiveId" clId="{A21CD4D4-3BA4-42B5-8FB9-5FC8D27C2171}" dt="2023-02-18T18:32:41.229" v="56" actId="20577"/>
          <ac:spMkLst>
            <pc:docMk/>
            <pc:sldMk cId="1664897189" sldId="258"/>
            <ac:spMk id="3" creationId="{00000000-0000-0000-0000-000000000000}"/>
          </ac:spMkLst>
        </pc:spChg>
        <pc:spChg chg="mod">
          <ac:chgData name="Stan Cox" userId="9376f276357bfffd" providerId="LiveId" clId="{A21CD4D4-3BA4-42B5-8FB9-5FC8D27C2171}" dt="2023-02-18T19:14:54.529" v="1977" actId="20577"/>
          <ac:spMkLst>
            <pc:docMk/>
            <pc:sldMk cId="1664897189" sldId="258"/>
            <ac:spMk id="6" creationId="{00000000-0000-0000-0000-000000000000}"/>
          </ac:spMkLst>
        </pc:spChg>
        <pc:spChg chg="mod">
          <ac:chgData name="Stan Cox" userId="9376f276357bfffd" providerId="LiveId" clId="{A21CD4D4-3BA4-42B5-8FB9-5FC8D27C2171}" dt="2023-02-18T19:14:26.923" v="1962" actId="115"/>
          <ac:spMkLst>
            <pc:docMk/>
            <pc:sldMk cId="1664897189" sldId="258"/>
            <ac:spMk id="9" creationId="{E358B362-AA66-1914-F9F0-615579C62EF3}"/>
          </ac:spMkLst>
        </pc:spChg>
      </pc:sldChg>
      <pc:sldChg chg="modSp mod modNotesTx">
        <pc:chgData name="Stan Cox" userId="9376f276357bfffd" providerId="LiveId" clId="{A21CD4D4-3BA4-42B5-8FB9-5FC8D27C2171}" dt="2023-02-18T20:08:53.128" v="6472" actId="14"/>
        <pc:sldMkLst>
          <pc:docMk/>
          <pc:sldMk cId="2117786768" sldId="259"/>
        </pc:sldMkLst>
        <pc:spChg chg="mod">
          <ac:chgData name="Stan Cox" userId="9376f276357bfffd" providerId="LiveId" clId="{A21CD4D4-3BA4-42B5-8FB9-5FC8D27C2171}" dt="2023-02-18T19:16:36.974" v="2043" actId="6549"/>
          <ac:spMkLst>
            <pc:docMk/>
            <pc:sldMk cId="2117786768" sldId="259"/>
            <ac:spMk id="3" creationId="{00000000-0000-0000-0000-000000000000}"/>
          </ac:spMkLst>
        </pc:spChg>
        <pc:spChg chg="mod">
          <ac:chgData name="Stan Cox" userId="9376f276357bfffd" providerId="LiveId" clId="{A21CD4D4-3BA4-42B5-8FB9-5FC8D27C2171}" dt="2023-02-18T20:02:55.130" v="5781" actId="20577"/>
          <ac:spMkLst>
            <pc:docMk/>
            <pc:sldMk cId="2117786768" sldId="259"/>
            <ac:spMk id="9" creationId="{E358B362-AA66-1914-F9F0-615579C62EF3}"/>
          </ac:spMkLst>
        </pc:spChg>
      </pc:sldChg>
      <pc:sldChg chg="modSp mod modNotesTx">
        <pc:chgData name="Stan Cox" userId="9376f276357bfffd" providerId="LiveId" clId="{A21CD4D4-3BA4-42B5-8FB9-5FC8D27C2171}" dt="2023-02-18T20:13:19.362" v="7135" actId="20577"/>
        <pc:sldMkLst>
          <pc:docMk/>
          <pc:sldMk cId="2953913671" sldId="260"/>
        </pc:sldMkLst>
        <pc:spChg chg="mod">
          <ac:chgData name="Stan Cox" userId="9376f276357bfffd" providerId="LiveId" clId="{A21CD4D4-3BA4-42B5-8FB9-5FC8D27C2171}" dt="2023-02-18T20:11:24.967" v="6936" actId="20577"/>
          <ac:spMkLst>
            <pc:docMk/>
            <pc:sldMk cId="2953913671" sldId="260"/>
            <ac:spMk id="6" creationId="{00000000-0000-0000-0000-000000000000}"/>
          </ac:spMkLst>
        </pc:spChg>
        <pc:spChg chg="mod">
          <ac:chgData name="Stan Cox" userId="9376f276357bfffd" providerId="LiveId" clId="{A21CD4D4-3BA4-42B5-8FB9-5FC8D27C2171}" dt="2023-02-18T20:12:45.914" v="7064" actId="6549"/>
          <ac:spMkLst>
            <pc:docMk/>
            <pc:sldMk cId="2953913671" sldId="260"/>
            <ac:spMk id="9" creationId="{E358B362-AA66-1914-F9F0-615579C62E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95AA5F-C3B4-F7B9-2A6C-4C5CC42564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400" dirty="0">
                <a:latin typeface="Bebas Neue" panose="020B0606020202050201" pitchFamily="34" charset="0"/>
              </a:rPr>
              <a:t>Approved Examples</a:t>
            </a:r>
          </a:p>
        </p:txBody>
      </p:sp>
      <p:sp>
        <p:nvSpPr>
          <p:cNvPr id="3" name="Date Placeholder 2">
            <a:extLst>
              <a:ext uri="{FF2B5EF4-FFF2-40B4-BE49-F238E27FC236}">
                <a16:creationId xmlns:a16="http://schemas.microsoft.com/office/drawing/2014/main" id="{3523F3DD-9F5D-1402-55E8-346B7B8D9A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February 19, 2023</a:t>
            </a:r>
          </a:p>
        </p:txBody>
      </p:sp>
      <p:sp>
        <p:nvSpPr>
          <p:cNvPr id="4" name="Footer Placeholder 3">
            <a:extLst>
              <a:ext uri="{FF2B5EF4-FFF2-40B4-BE49-F238E27FC236}">
                <a16:creationId xmlns:a16="http://schemas.microsoft.com/office/drawing/2014/main" id="{481A2AA2-0071-6D46-595B-E82EE0B5B8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7B4BA76-6CDD-C86D-5A11-068936CE98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03A17854-56D3-4C96-8284-1670B51BA2F1}" type="slidenum">
              <a:rPr lang="en-US" smtClean="0"/>
              <a:t>‹#›</a:t>
            </a:fld>
            <a:endParaRPr lang="en-US" dirty="0"/>
          </a:p>
        </p:txBody>
      </p:sp>
    </p:spTree>
    <p:extLst>
      <p:ext uri="{BB962C8B-B14F-4D97-AF65-F5344CB8AC3E}">
        <p14:creationId xmlns:p14="http://schemas.microsoft.com/office/powerpoint/2010/main" val="1515971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4BBEC-5580-44B4-A6EF-1438406D4F8D}" type="datetimeFigureOut">
              <a:rPr lang="en-US" smtClean="0"/>
              <a:t>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6A6247-6901-43E7-955D-B9FE85DB4A77}" type="slidenum">
              <a:rPr lang="en-US" smtClean="0"/>
              <a:t>‹#›</a:t>
            </a:fld>
            <a:endParaRPr lang="en-US"/>
          </a:p>
        </p:txBody>
      </p:sp>
    </p:spTree>
    <p:extLst>
      <p:ext uri="{BB962C8B-B14F-4D97-AF65-F5344CB8AC3E}">
        <p14:creationId xmlns:p14="http://schemas.microsoft.com/office/powerpoint/2010/main" val="422726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a:t>
            </a:r>
          </a:p>
          <a:p>
            <a:pPr marL="171450" indent="-171450">
              <a:buFont typeface="Arial" panose="020B0604020202020204" pitchFamily="34" charset="0"/>
              <a:buChar char="•"/>
            </a:pPr>
            <a:r>
              <a:rPr lang="en-US" sz="1200" b="1" i="0" dirty="0">
                <a:solidFill>
                  <a:srgbClr val="202124"/>
                </a:solidFill>
                <a:effectLst/>
                <a:latin typeface="+mn-lt"/>
              </a:rPr>
              <a:t>To begin, the poor examples of Israel</a:t>
            </a:r>
          </a:p>
          <a:p>
            <a:pPr marL="0" indent="0">
              <a:buFont typeface="Arial" panose="020B0604020202020204" pitchFamily="34" charset="0"/>
              <a:buNone/>
            </a:pPr>
            <a:r>
              <a:rPr lang="en-US" sz="1200" b="1" i="0" dirty="0">
                <a:solidFill>
                  <a:srgbClr val="FF0000"/>
                </a:solidFill>
                <a:effectLst/>
                <a:latin typeface="+mn-lt"/>
              </a:rPr>
              <a:t>(1 Corinthians 10:1-11) READ</a:t>
            </a:r>
          </a:p>
          <a:p>
            <a:pPr marL="171450" indent="-171450">
              <a:buFont typeface="Arial" panose="020B0604020202020204" pitchFamily="34" charset="0"/>
              <a:buChar char="•"/>
            </a:pPr>
            <a:r>
              <a:rPr lang="en-US" sz="1200" b="1" i="0" dirty="0">
                <a:solidFill>
                  <a:srgbClr val="202124"/>
                </a:solidFill>
                <a:effectLst/>
                <a:latin typeface="+mn-lt"/>
              </a:rPr>
              <a:t>The children of Israel sinned against God constantly</a:t>
            </a:r>
          </a:p>
          <a:p>
            <a:pPr marL="628650" lvl="1" indent="-171450">
              <a:buFont typeface="Arial" panose="020B0604020202020204" pitchFamily="34" charset="0"/>
              <a:buChar char="•"/>
            </a:pPr>
            <a:r>
              <a:rPr lang="en-US" sz="1200" b="0" i="0" dirty="0">
                <a:solidFill>
                  <a:srgbClr val="202124"/>
                </a:solidFill>
                <a:effectLst/>
                <a:latin typeface="+mn-lt"/>
              </a:rPr>
              <a:t>They all had received God’s blessings</a:t>
            </a:r>
          </a:p>
          <a:p>
            <a:pPr marL="628650" lvl="1" indent="-171450">
              <a:buFont typeface="Arial" panose="020B0604020202020204" pitchFamily="34" charset="0"/>
              <a:buChar char="•"/>
            </a:pPr>
            <a:r>
              <a:rPr lang="en-US" sz="1200" b="0" i="0" dirty="0">
                <a:solidFill>
                  <a:srgbClr val="202124"/>
                </a:solidFill>
                <a:effectLst/>
                <a:latin typeface="+mn-lt"/>
              </a:rPr>
              <a:t>However, because of disobedience “with most of them God was not well pleased” (and, He punished them)  What did they do?</a:t>
            </a:r>
          </a:p>
          <a:p>
            <a:pPr marL="1085850" lvl="2" indent="-171450">
              <a:buFont typeface="Arial" panose="020B0604020202020204" pitchFamily="34" charset="0"/>
              <a:buChar char="•"/>
            </a:pPr>
            <a:r>
              <a:rPr lang="en-US" sz="1200" b="0" i="0" dirty="0">
                <a:solidFill>
                  <a:srgbClr val="202124"/>
                </a:solidFill>
                <a:effectLst/>
                <a:latin typeface="+mn-lt"/>
              </a:rPr>
              <a:t>They lusted after evil things (covetousness)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202124"/>
                </a:solidFill>
                <a:effectLst/>
                <a:latin typeface="+mn-lt"/>
              </a:rPr>
              <a:t>They committed idolatry (specifically at Sinai, Exodus 32:6)</a:t>
            </a:r>
          </a:p>
          <a:p>
            <a:pPr marL="1085850" lvl="2" indent="-171450">
              <a:buFont typeface="Arial" panose="020B0604020202020204" pitchFamily="34" charset="0"/>
              <a:buChar char="•"/>
            </a:pPr>
            <a:r>
              <a:rPr lang="en-US" sz="1200" b="0" i="0" dirty="0">
                <a:solidFill>
                  <a:srgbClr val="202124"/>
                </a:solidFill>
                <a:effectLst/>
                <a:latin typeface="+mn-lt"/>
              </a:rPr>
              <a:t>They committed sexual immorality</a:t>
            </a:r>
          </a:p>
          <a:p>
            <a:pPr marL="1085850" lvl="2" indent="-171450">
              <a:buFont typeface="Arial" panose="020B0604020202020204" pitchFamily="34" charset="0"/>
              <a:buChar char="•"/>
            </a:pPr>
            <a:r>
              <a:rPr lang="en-US" sz="1200" b="0" i="0" dirty="0">
                <a:solidFill>
                  <a:srgbClr val="202124"/>
                </a:solidFill>
                <a:effectLst/>
                <a:latin typeface="+mn-lt"/>
              </a:rPr>
              <a:t>They tempted God (provoking Him)</a:t>
            </a:r>
          </a:p>
          <a:p>
            <a:pPr marL="1085850" lvl="2" indent="-171450">
              <a:buFont typeface="Arial" panose="020B0604020202020204" pitchFamily="34" charset="0"/>
              <a:buChar char="•"/>
            </a:pPr>
            <a:r>
              <a:rPr lang="en-US" sz="1200" b="0" i="0" dirty="0">
                <a:solidFill>
                  <a:srgbClr val="202124"/>
                </a:solidFill>
                <a:effectLst/>
                <a:latin typeface="+mn-lt"/>
              </a:rPr>
              <a:t>They complained</a:t>
            </a:r>
          </a:p>
          <a:p>
            <a:pPr marL="0" lvl="0" indent="0">
              <a:buFont typeface="Arial" panose="020B0604020202020204" pitchFamily="34" charset="0"/>
              <a:buNone/>
            </a:pPr>
            <a:r>
              <a:rPr lang="en-US" sz="1200" b="1" i="0" dirty="0">
                <a:solidFill>
                  <a:srgbClr val="202124"/>
                </a:solidFill>
                <a:effectLst/>
                <a:latin typeface="+mn-lt"/>
              </a:rPr>
              <a:t>(11), </a:t>
            </a:r>
            <a:r>
              <a:rPr lang="en-US" sz="1200" b="0" i="1" dirty="0">
                <a:solidFill>
                  <a:srgbClr val="202124"/>
                </a:solidFill>
                <a:effectLst/>
                <a:latin typeface="+mn-lt"/>
              </a:rPr>
              <a:t>“Now all these things happened to them as examples, and they were written for our admonition, upon whom the ends of the ages has come.”</a:t>
            </a:r>
          </a:p>
          <a:p>
            <a:pPr marL="171450" lvl="0" indent="-171450">
              <a:buFont typeface="Arial" panose="020B0604020202020204" pitchFamily="34" charset="0"/>
              <a:buChar char="•"/>
            </a:pPr>
            <a:r>
              <a:rPr lang="en-US" sz="1200" b="1" i="0" dirty="0">
                <a:solidFill>
                  <a:srgbClr val="202124"/>
                </a:solidFill>
                <a:effectLst/>
                <a:latin typeface="+mn-lt"/>
              </a:rPr>
              <a:t>All examples, both negative and positive are written down for our admonition</a:t>
            </a:r>
          </a:p>
          <a:p>
            <a:pPr marL="628650" lvl="1" indent="-171450">
              <a:buFont typeface="Arial" panose="020B0604020202020204" pitchFamily="34" charset="0"/>
              <a:buChar char="•"/>
            </a:pPr>
            <a:r>
              <a:rPr lang="en-US" sz="1200" b="0" i="0" dirty="0">
                <a:solidFill>
                  <a:srgbClr val="202124"/>
                </a:solidFill>
                <a:effectLst/>
                <a:latin typeface="+mn-lt"/>
              </a:rPr>
              <a:t>When such examples bring God’s disapproval, we learn to avoid them!</a:t>
            </a:r>
          </a:p>
          <a:p>
            <a:pPr marL="1085850" lvl="2" indent="-171450">
              <a:buFont typeface="Arial" panose="020B0604020202020204" pitchFamily="34" charset="0"/>
              <a:buChar char="•"/>
            </a:pPr>
            <a:r>
              <a:rPr lang="en-US" sz="1200" b="1" i="0" dirty="0">
                <a:solidFill>
                  <a:srgbClr val="202124"/>
                </a:solidFill>
                <a:effectLst/>
                <a:latin typeface="+mn-lt"/>
              </a:rPr>
              <a:t>(6) </a:t>
            </a:r>
            <a:r>
              <a:rPr lang="en-US" sz="1200" b="0" i="1" dirty="0">
                <a:solidFill>
                  <a:srgbClr val="202124"/>
                </a:solidFill>
                <a:effectLst/>
                <a:latin typeface="+mn-lt"/>
              </a:rPr>
              <a:t>“we should not lust after evil things”</a:t>
            </a:r>
          </a:p>
          <a:p>
            <a:pPr marL="1085850" lvl="2" indent="-171450">
              <a:buFont typeface="Arial" panose="020B0604020202020204" pitchFamily="34" charset="0"/>
              <a:buChar char="•"/>
            </a:pPr>
            <a:r>
              <a:rPr lang="en-US" sz="1200" b="1" i="0" dirty="0">
                <a:solidFill>
                  <a:srgbClr val="202124"/>
                </a:solidFill>
                <a:effectLst/>
                <a:latin typeface="+mn-lt"/>
              </a:rPr>
              <a:t>(7) </a:t>
            </a:r>
            <a:r>
              <a:rPr lang="en-US" sz="1200" b="0" i="1" dirty="0">
                <a:solidFill>
                  <a:srgbClr val="202124"/>
                </a:solidFill>
                <a:effectLst/>
                <a:latin typeface="+mn-lt"/>
              </a:rPr>
              <a:t>“do not become idolaters”</a:t>
            </a:r>
          </a:p>
          <a:p>
            <a:pPr marL="1085850" lvl="2" indent="-171450">
              <a:buFont typeface="Arial" panose="020B0604020202020204" pitchFamily="34" charset="0"/>
              <a:buChar char="•"/>
            </a:pPr>
            <a:r>
              <a:rPr lang="en-US" sz="1200" b="1" i="0" dirty="0">
                <a:solidFill>
                  <a:srgbClr val="202124"/>
                </a:solidFill>
                <a:effectLst/>
                <a:latin typeface="+mn-lt"/>
              </a:rPr>
              <a:t>(8) </a:t>
            </a:r>
            <a:r>
              <a:rPr lang="en-US" sz="1200" b="0" i="1" dirty="0">
                <a:solidFill>
                  <a:srgbClr val="202124"/>
                </a:solidFill>
                <a:effectLst/>
                <a:latin typeface="+mn-lt"/>
              </a:rPr>
              <a:t>“nor let us commit sexual immorality</a:t>
            </a:r>
          </a:p>
          <a:p>
            <a:pPr marL="1085850" lvl="2" indent="-171450">
              <a:buFont typeface="Arial" panose="020B0604020202020204" pitchFamily="34" charset="0"/>
              <a:buChar char="•"/>
            </a:pPr>
            <a:r>
              <a:rPr lang="en-US" sz="1200" b="1" i="0" dirty="0">
                <a:solidFill>
                  <a:srgbClr val="202124"/>
                </a:solidFill>
                <a:effectLst/>
                <a:latin typeface="+mn-lt"/>
              </a:rPr>
              <a:t>(9) </a:t>
            </a:r>
            <a:r>
              <a:rPr lang="en-US" sz="1200" b="0" i="1" dirty="0">
                <a:solidFill>
                  <a:srgbClr val="202124"/>
                </a:solidFill>
                <a:effectLst/>
                <a:latin typeface="+mn-lt"/>
              </a:rPr>
              <a:t>“nor let us tempt Christ”</a:t>
            </a:r>
          </a:p>
          <a:p>
            <a:pPr marL="1085850" lvl="2" indent="-171450">
              <a:buFont typeface="Arial" panose="020B0604020202020204" pitchFamily="34" charset="0"/>
              <a:buChar char="•"/>
            </a:pPr>
            <a:r>
              <a:rPr lang="en-US" sz="1200" b="1" i="0" dirty="0">
                <a:solidFill>
                  <a:srgbClr val="202124"/>
                </a:solidFill>
                <a:effectLst/>
                <a:latin typeface="+mn-lt"/>
              </a:rPr>
              <a:t>(10) </a:t>
            </a:r>
            <a:r>
              <a:rPr lang="en-US" sz="1200" b="0" i="1" dirty="0">
                <a:solidFill>
                  <a:srgbClr val="202124"/>
                </a:solidFill>
                <a:effectLst/>
                <a:latin typeface="+mn-lt"/>
              </a:rPr>
              <a:t>“nor complain”</a:t>
            </a:r>
          </a:p>
          <a:p>
            <a:pPr marL="628650" lvl="1" indent="-171450">
              <a:buFont typeface="Arial" panose="020B0604020202020204" pitchFamily="34" charset="0"/>
              <a:buChar char="•"/>
            </a:pPr>
            <a:r>
              <a:rPr lang="en-US" sz="1200" b="0" i="0" dirty="0">
                <a:solidFill>
                  <a:srgbClr val="202124"/>
                </a:solidFill>
                <a:effectLst/>
                <a:latin typeface="+mn-lt"/>
              </a:rPr>
              <a:t>When such examples bring God’s approval, we learn to imitate them!</a:t>
            </a:r>
          </a:p>
          <a:p>
            <a:pPr marL="1085850" lvl="2" indent="-171450">
              <a:buFont typeface="Arial" panose="020B0604020202020204" pitchFamily="34" charset="0"/>
              <a:buChar char="•"/>
            </a:pPr>
            <a:r>
              <a:rPr lang="en-US" sz="1200" b="0" i="0" dirty="0">
                <a:solidFill>
                  <a:srgbClr val="202124"/>
                </a:solidFill>
                <a:effectLst/>
                <a:latin typeface="+mn-lt"/>
              </a:rPr>
              <a:t>Paul spoke of this often in his epistles, especially with regard to personal demonstrations of faith</a:t>
            </a:r>
          </a:p>
          <a:p>
            <a:pPr marL="0" lvl="0" indent="0">
              <a:buFont typeface="Arial" panose="020B0604020202020204" pitchFamily="34" charset="0"/>
              <a:buNone/>
            </a:pPr>
            <a:r>
              <a:rPr lang="en-US" b="1" i="0" dirty="0"/>
              <a:t>(1 Corinthians 4:16-17), </a:t>
            </a:r>
            <a:r>
              <a:rPr lang="en-US" i="1" dirty="0"/>
              <a:t>“Therefore I urge you, imitate me.</a:t>
            </a:r>
            <a:r>
              <a:rPr lang="en-US" i="1" baseline="30000" dirty="0"/>
              <a:t> 17</a:t>
            </a:r>
            <a:r>
              <a:rPr lang="en-US" i="1" dirty="0"/>
              <a:t> For this reason I have sent Timothy to you, who is my beloved and faithful son in the Lord, who will remind you of my ways in Christ, as I teach everywhere in every church.</a:t>
            </a:r>
          </a:p>
          <a:p>
            <a:pPr marL="0" lvl="0" indent="0">
              <a:buFont typeface="Arial" panose="020B0604020202020204" pitchFamily="34" charset="0"/>
              <a:buNone/>
            </a:pPr>
            <a:r>
              <a:rPr lang="en-US" b="1" i="0" dirty="0"/>
              <a:t>(2 Thessalonians 3:7-9), </a:t>
            </a:r>
            <a:r>
              <a:rPr lang="en-US" i="1" dirty="0"/>
              <a:t>“For you yourselves know how you ought to follow us, for we were not disorderly among you;</a:t>
            </a:r>
            <a:r>
              <a:rPr lang="en-US" i="1" baseline="30000" dirty="0"/>
              <a:t> 8</a:t>
            </a:r>
            <a:r>
              <a:rPr lang="en-US" i="1" dirty="0"/>
              <a:t> nor did we eat anyone's bread free of charge, but worked with labor and toil night and day, that we might not be a burden to any of you,</a:t>
            </a:r>
            <a:r>
              <a:rPr lang="en-US" i="1" baseline="30000" dirty="0"/>
              <a:t> 9</a:t>
            </a:r>
            <a:r>
              <a:rPr lang="en-US" i="1" dirty="0"/>
              <a:t> not because we do not have authority, but to make ourselves an example of how you should follow us.”</a:t>
            </a:r>
          </a:p>
          <a:p>
            <a:pPr marL="0" lvl="0" indent="0">
              <a:buFont typeface="Arial" panose="020B0604020202020204" pitchFamily="34" charset="0"/>
              <a:buNone/>
            </a:pPr>
            <a:r>
              <a:rPr lang="en-US" b="1" i="0" dirty="0"/>
              <a:t>(1 Corinthians 11:1), </a:t>
            </a:r>
            <a:r>
              <a:rPr lang="en-US" i="1" dirty="0"/>
              <a:t>“Imitate me, just as I also imitate Christ.”</a:t>
            </a:r>
          </a:p>
          <a:p>
            <a:pPr marL="0" lvl="0" indent="0">
              <a:buFont typeface="Arial" panose="020B0604020202020204" pitchFamily="34" charset="0"/>
              <a:buNone/>
            </a:pPr>
            <a:r>
              <a:rPr lang="en-US" b="1" i="0" dirty="0"/>
              <a:t>(Philippians 3:17), </a:t>
            </a:r>
            <a:r>
              <a:rPr lang="en-US" i="1" dirty="0"/>
              <a:t>“Brethren, join in following my example, </a:t>
            </a:r>
            <a:r>
              <a:rPr lang="en-US" i="1" u="sng" dirty="0"/>
              <a:t>and note those who so walk</a:t>
            </a:r>
            <a:r>
              <a:rPr lang="en-US" i="1" dirty="0"/>
              <a:t>, as you have us for a pattern.”</a:t>
            </a:r>
            <a:endParaRPr lang="en-US" sz="1200" b="0" i="1" dirty="0">
              <a:solidFill>
                <a:srgbClr val="202124"/>
              </a:solidFill>
              <a:effectLst/>
              <a:latin typeface="+mn-lt"/>
            </a:endParaRPr>
          </a:p>
          <a:p>
            <a:pPr marL="171450" lvl="0" indent="-171450">
              <a:buFont typeface="Arial" panose="020B0604020202020204" pitchFamily="34" charset="0"/>
              <a:buChar char="•"/>
            </a:pPr>
            <a:endParaRPr lang="en-US" sz="1200" b="1" i="0" dirty="0">
              <a:solidFill>
                <a:srgbClr val="202124"/>
              </a:solidFill>
              <a:effectLst/>
              <a:latin typeface="+mn-lt"/>
            </a:endParaRPr>
          </a:p>
          <a:p>
            <a:pPr marL="171450" lvl="0" indent="-171450">
              <a:buFont typeface="Arial" panose="020B0604020202020204" pitchFamily="34" charset="0"/>
              <a:buChar char="•"/>
            </a:pPr>
            <a:r>
              <a:rPr lang="en-US" sz="1200" b="1" i="0" dirty="0">
                <a:solidFill>
                  <a:srgbClr val="202124"/>
                </a:solidFill>
                <a:effectLst/>
                <a:latin typeface="+mn-lt"/>
              </a:rPr>
              <a:t>Next, remember our discussion of how God establishes authority (in our last lesson, talking about God’s command.</a:t>
            </a:r>
          </a:p>
          <a:p>
            <a:pPr marL="628650" lvl="1" indent="-171450">
              <a:buFont typeface="Arial" panose="020B0604020202020204" pitchFamily="34" charset="0"/>
              <a:buChar char="•"/>
            </a:pPr>
            <a:r>
              <a:rPr lang="en-US" sz="1200" b="1" i="0" dirty="0">
                <a:solidFill>
                  <a:srgbClr val="202124"/>
                </a:solidFill>
                <a:effectLst/>
                <a:latin typeface="+mn-lt"/>
              </a:rPr>
              <a:t>NEXT SLIDE</a:t>
            </a:r>
            <a:br>
              <a:rPr lang="en-US" sz="1200" b="1" i="0" dirty="0">
                <a:solidFill>
                  <a:srgbClr val="202124"/>
                </a:solidFill>
                <a:effectLst/>
                <a:latin typeface="+mn-lt"/>
              </a:rPr>
            </a:br>
            <a:endParaRPr lang="en-US" sz="1200" b="1" i="0" dirty="0">
              <a:solidFill>
                <a:srgbClr val="202124"/>
              </a:solidFill>
              <a:effectLst/>
              <a:latin typeface="+mn-lt"/>
            </a:endParaRPr>
          </a:p>
        </p:txBody>
      </p:sp>
      <p:sp>
        <p:nvSpPr>
          <p:cNvPr id="4" name="Slide Number Placeholder 3"/>
          <p:cNvSpPr>
            <a:spLocks noGrp="1"/>
          </p:cNvSpPr>
          <p:nvPr>
            <p:ph type="sldNum" sz="quarter" idx="5"/>
          </p:nvPr>
        </p:nvSpPr>
        <p:spPr/>
        <p:txBody>
          <a:bodyPr/>
          <a:lstStyle/>
          <a:p>
            <a:fld id="{006A6247-6901-43E7-955D-B9FE85DB4A77}" type="slidenum">
              <a:rPr lang="en-US" smtClean="0"/>
              <a:t>1</a:t>
            </a:fld>
            <a:endParaRPr lang="en-US"/>
          </a:p>
        </p:txBody>
      </p:sp>
    </p:spTree>
    <p:extLst>
      <p:ext uri="{BB962C8B-B14F-4D97-AF65-F5344CB8AC3E}">
        <p14:creationId xmlns:p14="http://schemas.microsoft.com/office/powerpoint/2010/main" val="283586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Examples – God showing men what He accepts</a:t>
            </a:r>
          </a:p>
          <a:p>
            <a:pPr marL="171450" lvl="0" indent="-171450">
              <a:buFont typeface="Arial" panose="020B0604020202020204" pitchFamily="34" charset="0"/>
              <a:buChar char="•"/>
            </a:pPr>
            <a:r>
              <a:rPr lang="en-US" b="1" i="0" dirty="0">
                <a:latin typeface="+mn-lt"/>
              </a:rPr>
              <a:t>We have already discussed this, the Divine Hermeneutic</a:t>
            </a:r>
          </a:p>
          <a:p>
            <a:pPr marL="628650" lvl="1" indent="-171450">
              <a:buFont typeface="Arial" panose="020B0604020202020204" pitchFamily="34" charset="0"/>
              <a:buChar char="•"/>
            </a:pPr>
            <a:r>
              <a:rPr lang="en-US" b="0" i="0" dirty="0">
                <a:latin typeface="+mn-lt"/>
              </a:rPr>
              <a:t>We affirmed its legitimacy (it is logical, and derived from what the scripture says about itself).</a:t>
            </a:r>
          </a:p>
          <a:p>
            <a:pPr marL="628650" lvl="1" indent="-171450">
              <a:buFont typeface="Arial" panose="020B0604020202020204" pitchFamily="34" charset="0"/>
              <a:buChar char="•"/>
            </a:pPr>
            <a:r>
              <a:rPr lang="en-US" b="0" i="0" dirty="0">
                <a:latin typeface="+mn-lt"/>
              </a:rPr>
              <a:t>While men deride it, we accept it and strive diligently to ensure all we do is what God accepts and requires.</a:t>
            </a:r>
          </a:p>
          <a:p>
            <a:pPr marL="628650" lvl="1" indent="-171450">
              <a:buFont typeface="Arial" panose="020B0604020202020204" pitchFamily="34" charset="0"/>
              <a:buChar char="•"/>
            </a:pPr>
            <a:r>
              <a:rPr lang="en-US" b="0" i="0" dirty="0">
                <a:latin typeface="+mn-lt"/>
              </a:rPr>
              <a:t>The Concept of Hermeneutics is described in two basic ways.</a:t>
            </a:r>
          </a:p>
          <a:p>
            <a:pPr marL="1085850" lvl="2" indent="-171450">
              <a:buFont typeface="Arial" panose="020B0604020202020204" pitchFamily="34" charset="0"/>
              <a:buChar char="•"/>
            </a:pPr>
            <a:r>
              <a:rPr lang="en-US" i="0" dirty="0">
                <a:latin typeface="+mn-lt"/>
              </a:rPr>
              <a:t>Long Used </a:t>
            </a:r>
            <a:r>
              <a:rPr lang="en-US" b="1" i="0" dirty="0">
                <a:latin typeface="+mn-lt"/>
              </a:rPr>
              <a:t>CENI</a:t>
            </a:r>
            <a:r>
              <a:rPr lang="en-US" i="0" dirty="0">
                <a:latin typeface="+mn-lt"/>
              </a:rPr>
              <a:t>:  Divine Commands, Approved Examples, Necessary Inferences derived from the text</a:t>
            </a:r>
          </a:p>
          <a:p>
            <a:pPr marL="1085850" lvl="2" indent="-171450">
              <a:buFont typeface="Arial" panose="020B0604020202020204" pitchFamily="34" charset="0"/>
              <a:buChar char="•"/>
            </a:pPr>
            <a:r>
              <a:rPr lang="en-US" i="0" dirty="0">
                <a:latin typeface="+mn-lt"/>
              </a:rPr>
              <a:t>More Recently discovered by me </a:t>
            </a:r>
            <a:r>
              <a:rPr lang="en-US" b="1" i="0" dirty="0">
                <a:latin typeface="+mn-lt"/>
              </a:rPr>
              <a:t>TSI</a:t>
            </a:r>
            <a:r>
              <a:rPr lang="en-US" i="0" dirty="0">
                <a:latin typeface="+mn-lt"/>
              </a:rPr>
              <a:t>:  God tells us</a:t>
            </a:r>
            <a:r>
              <a:rPr lang="en-US" i="0" u="none" dirty="0">
                <a:latin typeface="+mn-lt"/>
              </a:rPr>
              <a:t>, </a:t>
            </a:r>
            <a:r>
              <a:rPr lang="en-US" i="0" u="sng" dirty="0">
                <a:latin typeface="+mn-lt"/>
              </a:rPr>
              <a:t>God shows us</a:t>
            </a:r>
            <a:r>
              <a:rPr lang="en-US" i="0" dirty="0">
                <a:latin typeface="+mn-lt"/>
              </a:rPr>
              <a:t>, God implies.</a:t>
            </a:r>
          </a:p>
          <a:p>
            <a:pPr marL="171450" lvl="0" indent="-171450">
              <a:buFont typeface="Arial" panose="020B0604020202020204" pitchFamily="34" charset="0"/>
              <a:buChar char="•"/>
            </a:pPr>
            <a:r>
              <a:rPr lang="en-US" b="1" i="0" dirty="0">
                <a:latin typeface="+mn-lt"/>
              </a:rPr>
              <a:t>Today, we are emphasizing Examples of actions or words where God shows His approval</a:t>
            </a:r>
          </a:p>
          <a:p>
            <a:pPr marL="171450" lvl="0" indent="-171450">
              <a:buFont typeface="Arial" panose="020B0604020202020204" pitchFamily="34" charset="0"/>
              <a:buChar char="•"/>
            </a:pPr>
            <a:r>
              <a:rPr lang="en-US" b="1" i="0" dirty="0">
                <a:latin typeface="+mn-lt"/>
              </a:rPr>
              <a:t>Imitating such examples of righteousness is an expression of love for God</a:t>
            </a:r>
          </a:p>
          <a:p>
            <a:pPr marL="0" lvl="0" indent="0">
              <a:buFont typeface="Arial" panose="020B0604020202020204" pitchFamily="34" charset="0"/>
              <a:buNone/>
            </a:pPr>
            <a:r>
              <a:rPr lang="en-US" sz="1200" b="1" i="0" dirty="0">
                <a:solidFill>
                  <a:srgbClr val="202124"/>
                </a:solidFill>
                <a:effectLst/>
                <a:latin typeface="+mn-lt"/>
              </a:rPr>
              <a:t>(Philippians 4:9), </a:t>
            </a:r>
            <a:r>
              <a:rPr lang="en-US" sz="1200" b="0" i="1" dirty="0">
                <a:solidFill>
                  <a:srgbClr val="202124"/>
                </a:solidFill>
                <a:effectLst/>
                <a:latin typeface="+mn-lt"/>
              </a:rPr>
              <a:t>“</a:t>
            </a:r>
            <a:r>
              <a:rPr lang="en-US" i="1" dirty="0"/>
              <a:t>The things which you learned and received and heard and saw in me, these do, and the God of peace will be with you.”</a:t>
            </a:r>
          </a:p>
          <a:p>
            <a:pPr marL="628650" lvl="1" indent="-171450">
              <a:buFont typeface="Arial" panose="020B0604020202020204" pitchFamily="34" charset="0"/>
              <a:buChar char="•"/>
            </a:pPr>
            <a:r>
              <a:rPr lang="en-US" sz="1200" b="0" i="0" dirty="0">
                <a:solidFill>
                  <a:srgbClr val="202124"/>
                </a:solidFill>
                <a:effectLst/>
                <a:latin typeface="+mn-lt"/>
              </a:rPr>
              <a:t>Note from this verse, we are promised blessings if we imitate righteous examples!</a:t>
            </a:r>
          </a:p>
          <a:p>
            <a:pPr marL="171450" lvl="0" indent="-171450">
              <a:buFont typeface="Arial" panose="020B0604020202020204" pitchFamily="34" charset="0"/>
              <a:buChar char="•"/>
            </a:pPr>
            <a:endParaRPr lang="en-US" b="1" i="0"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14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Approved Examples (Note, there are commands that deal with and supply details concerning these things, but we are concerned now with examples and what the authorize us to do).</a:t>
            </a:r>
          </a:p>
          <a:p>
            <a:pPr marL="171450" indent="-171450">
              <a:buFont typeface="Arial" panose="020B0604020202020204" pitchFamily="34" charset="0"/>
              <a:buChar char="•"/>
            </a:pPr>
            <a:r>
              <a:rPr lang="en-US" b="1" dirty="0">
                <a:latin typeface="+mn-lt"/>
              </a:rPr>
              <a:t>Benevolence to Saints</a:t>
            </a:r>
            <a:r>
              <a:rPr lang="en-US" b="0" dirty="0">
                <a:latin typeface="+mn-lt"/>
              </a:rPr>
              <a:t> (</a:t>
            </a:r>
            <a:r>
              <a:rPr lang="en-US" b="0" i="0" dirty="0">
                <a:latin typeface="+mn-lt"/>
              </a:rPr>
              <a:t>There are several examples showing it done and how).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mn-lt"/>
              </a:rPr>
              <a:t>A daily distribution of food to widows in the church at Jerusalem</a:t>
            </a:r>
          </a:p>
          <a:p>
            <a:pPr marL="0" lvl="0" indent="0">
              <a:buFont typeface="Arial" panose="020B0604020202020204" pitchFamily="34" charset="0"/>
              <a:buNone/>
            </a:pPr>
            <a:r>
              <a:rPr lang="en-US" b="1" i="0" dirty="0">
                <a:latin typeface="+mn-lt"/>
              </a:rPr>
              <a:t>[Widows] (</a:t>
            </a:r>
            <a:r>
              <a:rPr lang="en-US" b="1" dirty="0"/>
              <a:t>Acts 6:1), </a:t>
            </a:r>
            <a:r>
              <a:rPr lang="en-US" i="1" dirty="0"/>
              <a:t>“Now in those days, when the number of the disciples was multiplying, there arose a complaint against the Hebrews by the Hellenists, because their widows were neglected in the daily distribution.”</a:t>
            </a:r>
          </a:p>
          <a:p>
            <a:pPr marL="1085850" lvl="2" indent="-171450">
              <a:buFont typeface="Arial" panose="020B0604020202020204" pitchFamily="34" charset="0"/>
              <a:buChar char="•"/>
            </a:pPr>
            <a:r>
              <a:rPr lang="en-US" i="0" dirty="0"/>
              <a:t>From this we know that we can supply daily sustenance to widows in the congregation</a:t>
            </a:r>
          </a:p>
          <a:p>
            <a:pPr marL="628650" lvl="1" indent="-171450">
              <a:buFont typeface="Arial" panose="020B0604020202020204" pitchFamily="34" charset="0"/>
              <a:buChar char="•"/>
            </a:pPr>
            <a:r>
              <a:rPr lang="en-US" b="0" i="0" dirty="0">
                <a:latin typeface="+mn-lt"/>
              </a:rPr>
              <a:t>A collection of funds sent to elders in an afflicted region, to be disbursed to the brethren as each had need</a:t>
            </a:r>
          </a:p>
          <a:p>
            <a:pPr marL="0" lvl="0" indent="0">
              <a:buFont typeface="Arial" panose="020B0604020202020204" pitchFamily="34" charset="0"/>
              <a:buNone/>
            </a:pPr>
            <a:r>
              <a:rPr lang="en-US" b="1" i="0" dirty="0">
                <a:latin typeface="+mn-lt"/>
              </a:rPr>
              <a:t>[Indigent (in need) Saints], (</a:t>
            </a:r>
            <a:r>
              <a:rPr lang="en-US" b="1" dirty="0"/>
              <a:t>Acts 11:28-30), </a:t>
            </a:r>
            <a:r>
              <a:rPr lang="en-US" i="1" dirty="0"/>
              <a:t>“Then one of them, named Agabus, stood up and showed by the Spirit that there was going to be a great famine throughout all the world, which also happened in the days of Claudius Caesar.</a:t>
            </a:r>
            <a:r>
              <a:rPr lang="en-US" i="1" baseline="30000" dirty="0"/>
              <a:t> 29</a:t>
            </a:r>
            <a:r>
              <a:rPr lang="en-US" i="1" dirty="0"/>
              <a:t> Then the disciples, each according to his ability, determined to send relief to the brethren dwelling in Judea.</a:t>
            </a:r>
            <a:r>
              <a:rPr lang="en-US" i="1" baseline="30000" dirty="0"/>
              <a:t> 30</a:t>
            </a:r>
            <a:r>
              <a:rPr lang="en-US" i="1" dirty="0"/>
              <a:t> This they also did, and sent it to the elders by the hands of Barnabas and Saul.</a:t>
            </a:r>
            <a:r>
              <a:rPr lang="en-US" b="0" i="1" dirty="0">
                <a:latin typeface="+mn-lt"/>
              </a:rPr>
              <a:t>”</a:t>
            </a:r>
          </a:p>
          <a:p>
            <a:pPr marL="1085850" lvl="2" indent="-171450">
              <a:buFont typeface="Arial" panose="020B0604020202020204" pitchFamily="34" charset="0"/>
              <a:buChar char="•"/>
            </a:pPr>
            <a:r>
              <a:rPr lang="en-US" b="0" i="0" dirty="0">
                <a:latin typeface="+mn-lt"/>
              </a:rPr>
              <a:t>From this we know that we can send funds to other churches to allow their elders to disburse this benevolence to needy saints.</a:t>
            </a:r>
          </a:p>
          <a:p>
            <a:pPr marL="171450" lvl="0" indent="-171450">
              <a:buFont typeface="Arial" panose="020B0604020202020204" pitchFamily="34" charset="0"/>
              <a:buChar char="•"/>
            </a:pPr>
            <a:r>
              <a:rPr lang="en-US" b="1" i="0" dirty="0">
                <a:latin typeface="+mn-lt"/>
              </a:rPr>
              <a:t>[CLICK] The Support of Evangelists</a:t>
            </a:r>
          </a:p>
          <a:p>
            <a:pPr marL="628650" lvl="1" indent="-171450">
              <a:buFont typeface="Arial" panose="020B0604020202020204" pitchFamily="34" charset="0"/>
              <a:buChar char="•"/>
            </a:pPr>
            <a:r>
              <a:rPr lang="en-US" b="0" i="0" dirty="0">
                <a:latin typeface="+mn-lt"/>
              </a:rPr>
              <a:t>The actions of the congregation in Philippi in supporting Paul</a:t>
            </a:r>
          </a:p>
          <a:p>
            <a:pPr marL="0" lvl="0" indent="0">
              <a:buFont typeface="Arial" panose="020B0604020202020204" pitchFamily="34" charset="0"/>
              <a:buNone/>
            </a:pPr>
            <a:r>
              <a:rPr lang="en-US" b="1" dirty="0"/>
              <a:t>(Philippians 4:14-18), </a:t>
            </a:r>
            <a:r>
              <a:rPr lang="en-US" i="1" dirty="0"/>
              <a:t>“Nevertheless you have done well that you shared in my distress.</a:t>
            </a:r>
            <a:r>
              <a:rPr lang="en-US" i="1" baseline="30000" dirty="0"/>
              <a:t> 15</a:t>
            </a:r>
            <a:r>
              <a:rPr lang="en-US" i="1" dirty="0"/>
              <a:t> Now you Philippians know also that in the beginning of the gospel, when I departed from Macedonia, no church shared with me concerning giving and receiving but you only.</a:t>
            </a:r>
            <a:r>
              <a:rPr lang="en-US" i="1" baseline="30000" dirty="0"/>
              <a:t> 16</a:t>
            </a:r>
            <a:r>
              <a:rPr lang="en-US" i="1" dirty="0"/>
              <a:t> For even in Thessalonica you sent aid once and again for my necessities.</a:t>
            </a:r>
            <a:r>
              <a:rPr lang="en-US" i="1" baseline="30000" dirty="0"/>
              <a:t> 17</a:t>
            </a:r>
            <a:r>
              <a:rPr lang="en-US" i="1" dirty="0"/>
              <a:t> Not that I seek the gift, but I seek the fruit that abounds to your account.</a:t>
            </a:r>
            <a:r>
              <a:rPr lang="en-US" i="1" baseline="30000" dirty="0"/>
              <a:t> 18</a:t>
            </a:r>
            <a:r>
              <a:rPr lang="en-US" i="1" dirty="0"/>
              <a:t> Indeed I have all and abound. I am full, having received from Epaphroditus the things sent from you, a sweet-smelling aroma, an acceptable sacrifice, well pleasing to God.”</a:t>
            </a:r>
          </a:p>
          <a:p>
            <a:pPr marL="628650" lvl="1" indent="-171450">
              <a:buFont typeface="Arial" panose="020B0604020202020204" pitchFamily="34" charset="0"/>
              <a:buChar char="•"/>
            </a:pPr>
            <a:r>
              <a:rPr lang="en-US" b="0" i="0" dirty="0">
                <a:latin typeface="+mn-lt"/>
              </a:rPr>
              <a:t>The church sent funds directly to Paul, on this occasion by the hands of Epaphroditus</a:t>
            </a:r>
          </a:p>
          <a:p>
            <a:pPr marL="1085850" lvl="2" indent="-171450">
              <a:buFont typeface="Arial" panose="020B0604020202020204" pitchFamily="34" charset="0"/>
              <a:buChar char="•"/>
            </a:pPr>
            <a:r>
              <a:rPr lang="en-US" b="0" i="0" dirty="0">
                <a:latin typeface="+mn-lt"/>
              </a:rPr>
              <a:t>From this we know we can send money directly to a preacher to support him in his work.</a:t>
            </a:r>
          </a:p>
          <a:p>
            <a:pPr marL="171450" lvl="0" indent="-171450">
              <a:buFont typeface="Arial" panose="020B0604020202020204" pitchFamily="34" charset="0"/>
              <a:buChar char="•"/>
            </a:pPr>
            <a:r>
              <a:rPr lang="en-US" b="1" i="0" dirty="0">
                <a:latin typeface="+mn-lt"/>
              </a:rPr>
              <a:t>[CLICK] The Day of Observance of the Lord’s Supper</a:t>
            </a:r>
          </a:p>
          <a:p>
            <a:pPr marL="0" lvl="0" indent="0">
              <a:buFont typeface="Arial" panose="020B0604020202020204" pitchFamily="34" charset="0"/>
              <a:buNone/>
            </a:pPr>
            <a:r>
              <a:rPr lang="en-US" b="1" i="0" dirty="0">
                <a:latin typeface="+mn-lt"/>
              </a:rPr>
              <a:t>(Acts 20:6-7), </a:t>
            </a:r>
            <a:r>
              <a:rPr lang="en-US" b="0" i="1" dirty="0">
                <a:latin typeface="+mn-lt"/>
              </a:rPr>
              <a:t>“</a:t>
            </a:r>
            <a:r>
              <a:rPr lang="en-US" i="1" dirty="0"/>
              <a:t>But we sailed away from Philippi after the Days of Unleavened Bread, and in five days joined them at Troas, where we stayed seven days. </a:t>
            </a:r>
            <a:r>
              <a:rPr lang="en-US" i="1" baseline="30000" dirty="0"/>
              <a:t>7</a:t>
            </a:r>
            <a:r>
              <a:rPr lang="en-US" i="1" dirty="0"/>
              <a:t> Now on the first day of the week, when the disciples came together to break bread, Paul, ready to depart the next day, spoke to them and continued his message until midnight.”</a:t>
            </a:r>
          </a:p>
          <a:p>
            <a:pPr marL="628650" lvl="1" indent="-171450">
              <a:buFont typeface="Arial" panose="020B0604020202020204" pitchFamily="34" charset="0"/>
              <a:buChar char="•"/>
            </a:pPr>
            <a:r>
              <a:rPr lang="en-US" b="0" i="0" dirty="0">
                <a:latin typeface="+mn-lt"/>
              </a:rPr>
              <a:t>The first day of the week was the day that the disciples came together for the purpose of partaking the Lord’s Supper</a:t>
            </a:r>
          </a:p>
          <a:p>
            <a:pPr marL="1085850" lvl="2" indent="-171450">
              <a:buFont typeface="Arial" panose="020B0604020202020204" pitchFamily="34" charset="0"/>
              <a:buChar char="•"/>
            </a:pPr>
            <a:r>
              <a:rPr lang="en-US" b="0" i="0" dirty="0">
                <a:latin typeface="+mn-lt"/>
              </a:rPr>
              <a:t>From this we know that we too can partake of the Lord’s Supper on Sunday</a:t>
            </a:r>
          </a:p>
          <a:p>
            <a:pPr marL="171450" lvl="0" indent="-171450">
              <a:buFont typeface="Arial" panose="020B0604020202020204" pitchFamily="34" charset="0"/>
              <a:buChar char="•"/>
            </a:pPr>
            <a:r>
              <a:rPr lang="en-US" b="1" i="0" dirty="0">
                <a:latin typeface="+mn-lt"/>
              </a:rPr>
              <a:t>[CLICK] An important consideration – All examples do is authorize what the demonstrate.</a:t>
            </a:r>
          </a:p>
          <a:p>
            <a:pPr marL="628650" lvl="1" indent="-171450">
              <a:buFont typeface="Arial" panose="020B0604020202020204" pitchFamily="34" charset="0"/>
              <a:buChar char="•"/>
            </a:pPr>
            <a:r>
              <a:rPr lang="en-US" b="0" i="0" dirty="0">
                <a:latin typeface="+mn-lt"/>
              </a:rPr>
              <a:t>NO example constitutes a binding pattern upon Christians</a:t>
            </a:r>
          </a:p>
          <a:p>
            <a:pPr marL="628650" lvl="1" indent="-171450">
              <a:buFont typeface="Arial" panose="020B0604020202020204" pitchFamily="34" charset="0"/>
              <a:buChar char="•"/>
            </a:pPr>
            <a:r>
              <a:rPr lang="en-US" b="0" i="0" dirty="0">
                <a:latin typeface="+mn-lt"/>
              </a:rPr>
              <a:t>This is sometimes misunderstood and serves as an oversimplification</a:t>
            </a:r>
          </a:p>
          <a:p>
            <a:pPr marL="628650" lvl="1" indent="-171450">
              <a:buFont typeface="Arial" panose="020B0604020202020204" pitchFamily="34" charset="0"/>
              <a:buChar char="•"/>
            </a:pPr>
            <a:r>
              <a:rPr lang="en-US" b="0" i="0" dirty="0">
                <a:latin typeface="+mn-lt"/>
              </a:rPr>
              <a:t>Using these examples as a demonstration consider the following:</a:t>
            </a:r>
          </a:p>
          <a:p>
            <a:pPr marL="1085850" lvl="2" indent="-171450">
              <a:buFont typeface="Arial" panose="020B0604020202020204" pitchFamily="34" charset="0"/>
              <a:buChar char="•"/>
            </a:pPr>
            <a:r>
              <a:rPr lang="en-US" b="0" i="0" dirty="0">
                <a:latin typeface="+mn-lt"/>
              </a:rPr>
              <a:t>If we find another passage showing widowers (men) receiving a daily distribution like the widows, then we could say both widows AND widowers are to be supported in this way.  All Acts 6 does is include widows, it does not exclude widowers.</a:t>
            </a:r>
          </a:p>
          <a:p>
            <a:pPr marL="1085850" lvl="2" indent="-171450">
              <a:buFont typeface="Arial" panose="020B0604020202020204" pitchFamily="34" charset="0"/>
              <a:buChar char="•"/>
            </a:pPr>
            <a:r>
              <a:rPr lang="en-US" b="0" i="0" dirty="0">
                <a:latin typeface="+mn-lt"/>
              </a:rPr>
              <a:t>If we find another passage showing churches sending money to a sponsoring church, who then sends the money to a preacher, then we would have a second way that evangelists could be supported.  All Philippians 4 does is authorize the direct sending of funds by a congregation to a preacher. It does not exclude any other means of providing support.</a:t>
            </a:r>
          </a:p>
          <a:p>
            <a:pPr marL="1085850" lvl="2" indent="-171450">
              <a:buFont typeface="Arial" panose="020B0604020202020204" pitchFamily="34" charset="0"/>
              <a:buChar char="•"/>
            </a:pPr>
            <a:r>
              <a:rPr lang="en-US" b="0" i="0" dirty="0">
                <a:latin typeface="+mn-lt"/>
              </a:rPr>
              <a:t>If we find another passage showing churches partaking of the Lord’s Supper on a day other than Sunday, then we would have another day to partake. All Acts 20:7 does is authorize the first day of the week observance, it does not exclude any other day.</a:t>
            </a:r>
          </a:p>
          <a:p>
            <a:pPr marL="628650" lvl="1" indent="-171450">
              <a:buFont typeface="Arial" panose="020B0604020202020204" pitchFamily="34" charset="0"/>
              <a:buChar char="•"/>
            </a:pPr>
            <a:r>
              <a:rPr lang="en-US" b="0" i="0" dirty="0">
                <a:latin typeface="+mn-lt"/>
              </a:rPr>
              <a:t>However, there is a principle of exclusion that is clearly provided in scripture. (One we will soon preach on in more detail.  It is the respect we must have for God’s silence!</a:t>
            </a:r>
          </a:p>
          <a:p>
            <a:pPr marL="171450" lvl="0" indent="-171450">
              <a:buFont typeface="Arial" panose="020B0604020202020204" pitchFamily="34" charset="0"/>
              <a:buChar char="•"/>
            </a:pPr>
            <a:r>
              <a:rPr lang="en-US" b="1" i="0" dirty="0">
                <a:latin typeface="+mn-lt"/>
              </a:rPr>
              <a:t>God’s Silence is prohibitive, not permissive.</a:t>
            </a:r>
          </a:p>
          <a:p>
            <a:pPr marL="0" lvl="0" indent="0">
              <a:buFont typeface="Arial" panose="020B0604020202020204" pitchFamily="34" charset="0"/>
              <a:buNone/>
            </a:pPr>
            <a:r>
              <a:rPr lang="en-US" b="1" dirty="0"/>
              <a:t>(2 Timothy 3:16-17), </a:t>
            </a:r>
            <a:r>
              <a:rPr lang="en-US" i="1" dirty="0"/>
              <a:t>“All Scripture is given by inspiration of God, and is profitable for doctrine, for reproof, for correction, for instruction in righteousness,</a:t>
            </a:r>
            <a:r>
              <a:rPr lang="en-US" i="1" baseline="30000" dirty="0"/>
              <a:t> 17</a:t>
            </a:r>
            <a:r>
              <a:rPr lang="en-US" i="1" dirty="0"/>
              <a:t> that the man of God may be complete, thoroughly equipped for every good work.”</a:t>
            </a:r>
            <a:endParaRPr lang="en-US" b="1" i="1" dirty="0">
              <a:latin typeface="+mn-lt"/>
            </a:endParaRPr>
          </a:p>
          <a:p>
            <a:pPr marL="0" lvl="0" indent="0">
              <a:buFont typeface="Arial" panose="020B0604020202020204" pitchFamily="34" charset="0"/>
              <a:buNone/>
            </a:pPr>
            <a:r>
              <a:rPr lang="en-US" b="1" dirty="0"/>
              <a:t>(Matthew 7:21-23), </a:t>
            </a:r>
            <a:r>
              <a:rPr lang="en-US" i="1" dirty="0"/>
              <a:t>“Not everyone who says to Me, ‘Lord, Lord,’ shall enter the kingdom of heaven, but he who does the will of My Father in heaven.</a:t>
            </a:r>
            <a:r>
              <a:rPr lang="en-US" i="1" baseline="30000" dirty="0"/>
              <a:t> 22</a:t>
            </a:r>
            <a:r>
              <a:rPr lang="en-US" i="1" dirty="0"/>
              <a:t> Many will say to Me in that day, ‘Lord, Lord, have we not prophesied in Your name, cast out demons in Your name, and done many wonders in Your name?’</a:t>
            </a:r>
            <a:r>
              <a:rPr lang="en-US" i="1" baseline="30000" dirty="0"/>
              <a:t> 23</a:t>
            </a:r>
            <a:r>
              <a:rPr lang="en-US" i="1" dirty="0"/>
              <a:t> And then I will declare to them, ‘I never knew you; depart from Me, you who practice lawlessness!’”</a:t>
            </a:r>
            <a:endParaRPr lang="en-US" b="1" i="1" dirty="0">
              <a:latin typeface="+mn-lt"/>
            </a:endParaRPr>
          </a:p>
          <a:p>
            <a:pPr marL="0" lvl="0" indent="0">
              <a:buFont typeface="Arial" panose="020B0604020202020204" pitchFamily="34" charset="0"/>
              <a:buNone/>
            </a:pPr>
            <a:r>
              <a:rPr lang="en-US" b="1" dirty="0"/>
              <a:t>(Revelation 22:18-19), </a:t>
            </a:r>
            <a:r>
              <a:rPr lang="en-US" i="1" dirty="0"/>
              <a:t>“For I testify to everyone who hears the words of the prophecy of this book: If anyone adds to these things, God will add to him the plagues that are written in this book;</a:t>
            </a:r>
            <a:r>
              <a:rPr lang="en-US" i="1" baseline="30000" dirty="0"/>
              <a:t> 19</a:t>
            </a:r>
            <a:r>
              <a:rPr lang="en-US" i="1" dirty="0"/>
              <a:t> and if anyone takes away from the words of the book of this prophecy, God shall take away his part from the Book of Life, from the holy city, and from the things which are written in this book.”</a:t>
            </a:r>
          </a:p>
          <a:p>
            <a:pPr marL="628650" lvl="1" indent="-171450">
              <a:buFont typeface="Arial" panose="020B0604020202020204" pitchFamily="34" charset="0"/>
              <a:buChar char="•"/>
            </a:pPr>
            <a:r>
              <a:rPr lang="en-US" b="0" i="0" dirty="0">
                <a:latin typeface="+mn-lt"/>
              </a:rPr>
              <a:t>So, unless we see that passage about widowers getting help on an ongoing basis, we must limit it solely to widows</a:t>
            </a:r>
          </a:p>
          <a:p>
            <a:pPr marL="628650" lvl="1" indent="-171450">
              <a:buFont typeface="Arial" panose="020B0604020202020204" pitchFamily="34" charset="0"/>
              <a:buChar char="•"/>
            </a:pPr>
            <a:r>
              <a:rPr lang="en-US" b="0" i="0" dirty="0">
                <a:latin typeface="+mn-lt"/>
              </a:rPr>
              <a:t>Unless we see that passage where churches send money to a sponsoring church in support of preachers, we must limit it solely to a direct support.</a:t>
            </a:r>
          </a:p>
          <a:p>
            <a:pPr marL="628650" lvl="1" indent="-171450">
              <a:buFont typeface="Arial" panose="020B0604020202020204" pitchFamily="34" charset="0"/>
              <a:buChar char="•"/>
            </a:pPr>
            <a:r>
              <a:rPr lang="en-US" b="0" i="0" dirty="0">
                <a:latin typeface="+mn-lt"/>
              </a:rPr>
              <a:t>Unless we see that passage where churches partake of the Lord’s Supper on a Monday, or Tuesday or Wednesday, we must limit solely to Sunday</a:t>
            </a:r>
          </a:p>
          <a:p>
            <a:pPr marL="171450" lvl="0" indent="-171450">
              <a:buFont typeface="Arial" panose="020B0604020202020204" pitchFamily="34" charset="0"/>
              <a:buChar char="•"/>
            </a:pPr>
            <a:r>
              <a:rPr lang="en-US" b="1" i="0" dirty="0">
                <a:latin typeface="+mn-lt"/>
              </a:rPr>
              <a:t>Here is the key, we must never Presume to know the mind of God. Such presumption lacks respect for His Person and His authority. </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399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Conclusion</a:t>
            </a:r>
          </a:p>
          <a:p>
            <a:pPr marL="171450" indent="-171450">
              <a:buFont typeface="Arial" panose="020B0604020202020204" pitchFamily="34" charset="0"/>
              <a:buChar char="•"/>
            </a:pPr>
            <a:r>
              <a:rPr lang="en-US" b="1" i="0" dirty="0">
                <a:latin typeface="+mn-lt"/>
              </a:rPr>
              <a:t>Both kinds of examples (good and bad) serve to teach us God’s will for mankind</a:t>
            </a:r>
          </a:p>
          <a:p>
            <a:pPr marL="628650" lvl="1" indent="-171450">
              <a:buFont typeface="Arial" panose="020B0604020202020204" pitchFamily="34" charset="0"/>
              <a:buChar char="•"/>
            </a:pPr>
            <a:r>
              <a:rPr lang="en-US" b="0" i="0" dirty="0">
                <a:latin typeface="+mn-lt"/>
              </a:rPr>
              <a:t>If God s shows activity to be acceptable to Him, we have authorization to engage in that activity.</a:t>
            </a:r>
          </a:p>
          <a:p>
            <a:pPr marL="628650" lvl="1" indent="-171450">
              <a:buFont typeface="Arial" panose="020B0604020202020204" pitchFamily="34" charset="0"/>
              <a:buChar char="•"/>
            </a:pPr>
            <a:r>
              <a:rPr lang="en-US" b="0" i="0" dirty="0">
                <a:latin typeface="+mn-lt"/>
              </a:rPr>
              <a:t>If God shows activity to displease Him, we must refrain from doing that activity</a:t>
            </a:r>
          </a:p>
          <a:p>
            <a:pPr marL="171450" lvl="0" indent="-171450">
              <a:buFont typeface="Arial" panose="020B0604020202020204" pitchFamily="34" charset="0"/>
              <a:buChar char="•"/>
            </a:pPr>
            <a:r>
              <a:rPr lang="en-US" b="1" i="0" dirty="0">
                <a:latin typeface="+mn-lt"/>
              </a:rPr>
              <a:t>May we follow the example of Paul and others who lived righteously before God.</a:t>
            </a:r>
          </a:p>
          <a:p>
            <a:pPr marL="0" lvl="0" indent="0">
              <a:buFont typeface="Arial" panose="020B0604020202020204" pitchFamily="34" charset="0"/>
              <a:buNone/>
            </a:pPr>
            <a:r>
              <a:rPr lang="en-US" b="1" dirty="0"/>
              <a:t>(1 Corinthians 11:1), </a:t>
            </a:r>
            <a:r>
              <a:rPr lang="en-US" i="1" dirty="0"/>
              <a:t>“Imitate me, just as I also imitate Christ.”</a:t>
            </a:r>
            <a:endParaRPr lang="en-US" b="1" i="1" dirty="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6A6247-6901-43E7-955D-B9FE85DB4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47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9665">
            <a:off x="3896066" y="2459616"/>
            <a:ext cx="10691278" cy="5880203"/>
          </a:xfrm>
          <a:prstGeom prst="rect">
            <a:avLst/>
          </a:prstGeom>
        </p:spPr>
      </p:pic>
      <p:sp>
        <p:nvSpPr>
          <p:cNvPr id="3" name="TextBox 3"/>
          <p:cNvSpPr txBox="1"/>
          <p:nvPr/>
        </p:nvSpPr>
        <p:spPr>
          <a:xfrm>
            <a:off x="3626275" y="2734264"/>
            <a:ext cx="11230860" cy="3930756"/>
          </a:xfrm>
          <a:prstGeom prst="rect">
            <a:avLst/>
          </a:prstGeom>
        </p:spPr>
        <p:txBody>
          <a:bodyPr lIns="0" tIns="0" rIns="0" bIns="0" rtlCol="0" anchor="t">
            <a:spAutoFit/>
          </a:bodyPr>
          <a:lstStyle/>
          <a:p>
            <a:pPr algn="ctr">
              <a:lnSpc>
                <a:spcPts val="14966"/>
              </a:lnSpc>
            </a:pPr>
            <a:r>
              <a:rPr lang="en-US" sz="14673" dirty="0">
                <a:solidFill>
                  <a:srgbClr val="D1CE76"/>
                </a:solidFill>
                <a:latin typeface="Bebas Neue"/>
              </a:rPr>
              <a:t>Approved</a:t>
            </a:r>
            <a:br>
              <a:rPr lang="en-US" sz="14673" dirty="0">
                <a:solidFill>
                  <a:srgbClr val="D1CE76"/>
                </a:solidFill>
                <a:latin typeface="Bebas Neue"/>
              </a:rPr>
            </a:br>
            <a:r>
              <a:rPr lang="en-US" sz="14673" dirty="0">
                <a:solidFill>
                  <a:srgbClr val="D1CE76"/>
                </a:solidFill>
                <a:latin typeface="Bebas Neue"/>
              </a:rPr>
              <a:t>Examples</a:t>
            </a:r>
          </a:p>
        </p:txBody>
      </p:sp>
      <p:sp>
        <p:nvSpPr>
          <p:cNvPr id="6" name="TextBox 6"/>
          <p:cNvSpPr txBox="1"/>
          <p:nvPr/>
        </p:nvSpPr>
        <p:spPr>
          <a:xfrm>
            <a:off x="10591800" y="771215"/>
            <a:ext cx="6889838" cy="816698"/>
          </a:xfrm>
          <a:prstGeom prst="rect">
            <a:avLst/>
          </a:prstGeom>
        </p:spPr>
        <p:txBody>
          <a:bodyPr wrap="square" lIns="0" tIns="0" rIns="0" bIns="0" rtlCol="0" anchor="t">
            <a:spAutoFit/>
          </a:bodyPr>
          <a:lstStyle/>
          <a:p>
            <a:pPr algn="ctr">
              <a:lnSpc>
                <a:spcPts val="6719"/>
              </a:lnSpc>
            </a:pPr>
            <a:r>
              <a:rPr lang="en-US" sz="4799" dirty="0">
                <a:solidFill>
                  <a:srgbClr val="D1CE76"/>
                </a:solidFill>
                <a:latin typeface="Poppins Medium"/>
              </a:rPr>
              <a:t>1 Corinthians 10:1-11</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r>
              <a:rPr lang="en-US" sz="2400" dirty="0">
                <a:solidFill>
                  <a:srgbClr val="D1CE76"/>
                </a:solidFill>
                <a:latin typeface="Cookie" panose="02000000000000000000" pitchFamily="2" charset="0"/>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257300" y="8379701"/>
            <a:ext cx="15773400" cy="802399"/>
          </a:xfrm>
          <a:prstGeom prst="rect">
            <a:avLst/>
          </a:prstGeom>
        </p:spPr>
        <p:txBody>
          <a:bodyPr wrap="square" lIns="0" tIns="0" rIns="0" bIns="0" rtlCol="0" anchor="t">
            <a:spAutoFit/>
          </a:bodyPr>
          <a:lstStyle/>
          <a:p>
            <a:pPr algn="ctr">
              <a:lnSpc>
                <a:spcPts val="6719"/>
              </a:lnSpc>
            </a:pPr>
            <a:r>
              <a:rPr lang="en-US" sz="4400" b="1" dirty="0">
                <a:solidFill>
                  <a:srgbClr val="D1CE76"/>
                </a:solidFill>
                <a:latin typeface="Poppins Medium"/>
              </a:rPr>
              <a:t>“and they [are] written for our admonition” (11).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Examples – God showing Men What He Accepts</a:t>
            </a:r>
          </a:p>
        </p:txBody>
      </p:sp>
      <p:sp>
        <p:nvSpPr>
          <p:cNvPr id="6" name="TextBox 6"/>
          <p:cNvSpPr txBox="1"/>
          <p:nvPr/>
        </p:nvSpPr>
        <p:spPr>
          <a:xfrm>
            <a:off x="3200400" y="7518892"/>
            <a:ext cx="11887200" cy="81669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lang="en-US" sz="4799" dirty="0">
                <a:solidFill>
                  <a:srgbClr val="D1CE76"/>
                </a:solidFill>
                <a:latin typeface="Poppins Medium"/>
              </a:rPr>
              <a:t>Philippians 4:9</a:t>
            </a:r>
            <a:endParaRPr kumimoji="0" lang="en-US" sz="4799" b="0" i="0" u="none" strike="noStrike" kern="1200" cap="none" spc="0" normalizeH="0" baseline="0" noProof="0" dirty="0">
              <a:ln>
                <a:noFill/>
              </a:ln>
              <a:solidFill>
                <a:srgbClr val="D1CE76"/>
              </a:solidFill>
              <a:effectLst/>
              <a:uLnTx/>
              <a:uFillTx/>
              <a:latin typeface="Poppins Medium"/>
              <a:ea typeface="+mn-ea"/>
              <a:cs typeface="+mn-cs"/>
            </a:endParaRP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781300"/>
            <a:ext cx="15773400" cy="40010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600" b="1" i="0" u="none" strike="noStrike" kern="1200" cap="none" spc="0" normalizeH="0" baseline="0" noProof="0" dirty="0">
                <a:ln>
                  <a:noFill/>
                </a:ln>
                <a:solidFill>
                  <a:srgbClr val="D1CE76"/>
                </a:solidFill>
                <a:effectLst/>
                <a:uLnTx/>
                <a:uFillTx/>
                <a:latin typeface="Poppins Medium"/>
                <a:ea typeface="+mn-ea"/>
                <a:cs typeface="+mn-cs"/>
              </a:rPr>
              <a:t>C E NI</a:t>
            </a:r>
          </a:p>
          <a:p>
            <a:pPr marL="0" marR="0" lvl="0" indent="0" algn="ctr" defTabSz="914400" rtl="0" eaLnBrk="1" fontAlgn="auto" latinLnBrk="0" hangingPunct="1">
              <a:spcBef>
                <a:spcPts val="0"/>
              </a:spcBef>
              <a:spcAft>
                <a:spcPts val="0"/>
              </a:spcAft>
              <a:buClrTx/>
              <a:buSzTx/>
              <a:buFontTx/>
              <a:buNone/>
              <a:tabLst/>
              <a:defRPr/>
            </a:pPr>
            <a:r>
              <a:rPr kumimoji="0" lang="en-US" sz="4800" i="0" u="none" strike="noStrike" kern="1200" cap="none" spc="0" normalizeH="0" baseline="0" noProof="0" dirty="0">
                <a:ln>
                  <a:noFill/>
                </a:ln>
                <a:solidFill>
                  <a:srgbClr val="D1CE76"/>
                </a:solidFill>
                <a:effectLst/>
                <a:uLnTx/>
                <a:uFillTx/>
                <a:latin typeface="Poppins Medium"/>
                <a:ea typeface="+mn-ea"/>
                <a:cs typeface="+mn-cs"/>
              </a:rPr>
              <a:t>Command, </a:t>
            </a:r>
            <a:r>
              <a:rPr kumimoji="0" lang="en-US" sz="4800" i="0" u="sng" strike="noStrike" kern="1200" cap="none" spc="0" normalizeH="0" baseline="0" noProof="0" dirty="0">
                <a:ln>
                  <a:noFill/>
                </a:ln>
                <a:solidFill>
                  <a:srgbClr val="D1CE76"/>
                </a:solidFill>
                <a:effectLst/>
                <a:uLnTx/>
                <a:uFillTx/>
                <a:latin typeface="Poppins Medium"/>
                <a:ea typeface="+mn-ea"/>
                <a:cs typeface="+mn-cs"/>
              </a:rPr>
              <a:t>Example</a:t>
            </a:r>
            <a:r>
              <a:rPr kumimoji="0" lang="en-US" sz="4800" i="0" u="none" strike="noStrike" kern="1200" cap="none" spc="0" normalizeH="0" baseline="0" noProof="0" dirty="0">
                <a:ln>
                  <a:noFill/>
                </a:ln>
                <a:solidFill>
                  <a:srgbClr val="D1CE76"/>
                </a:solidFill>
                <a:effectLst/>
                <a:uLnTx/>
                <a:uFillTx/>
                <a:latin typeface="Poppins Medium"/>
                <a:ea typeface="+mn-ea"/>
                <a:cs typeface="+mn-cs"/>
              </a:rPr>
              <a:t>, Necessary Inference</a:t>
            </a:r>
          </a:p>
          <a:p>
            <a:pPr marL="0" marR="0" lvl="0" indent="0" algn="ctr" defTabSz="914400" rtl="0" eaLnBrk="1" fontAlgn="auto" latinLnBrk="0" hangingPunct="1">
              <a:spcBef>
                <a:spcPts val="0"/>
              </a:spcBef>
              <a:spcAft>
                <a:spcPts val="0"/>
              </a:spcAft>
              <a:buClrTx/>
              <a:buSzTx/>
              <a:buFontTx/>
              <a:buNone/>
              <a:tabLst/>
              <a:defRPr/>
            </a:pPr>
            <a:endParaRPr lang="en-US" sz="3200" dirty="0">
              <a:solidFill>
                <a:srgbClr val="D1CE76"/>
              </a:solidFill>
              <a:latin typeface="Poppins Medium"/>
            </a:endParaRPr>
          </a:p>
          <a:p>
            <a:pPr marL="0" marR="0" lvl="0" indent="0" algn="ctr" defTabSz="914400" rtl="0" eaLnBrk="1" fontAlgn="auto" latinLnBrk="0" hangingPunct="1">
              <a:spcBef>
                <a:spcPts val="0"/>
              </a:spcBef>
              <a:spcAft>
                <a:spcPts val="0"/>
              </a:spcAft>
              <a:buClrTx/>
              <a:buSzTx/>
              <a:buFontTx/>
              <a:buNone/>
              <a:tabLst/>
              <a:defRPr/>
            </a:pPr>
            <a:r>
              <a:rPr kumimoji="0" lang="en-US" sz="6000" b="1" i="0" u="none" strike="noStrike" kern="1200" cap="none" spc="0" normalizeH="0" baseline="0" noProof="0" dirty="0">
                <a:ln>
                  <a:noFill/>
                </a:ln>
                <a:solidFill>
                  <a:srgbClr val="D1CE76"/>
                </a:solidFill>
                <a:effectLst/>
                <a:uLnTx/>
                <a:uFillTx/>
                <a:latin typeface="Poppins Medium"/>
                <a:ea typeface="+mn-ea"/>
                <a:cs typeface="+mn-cs"/>
              </a:rPr>
              <a:t>T S I</a:t>
            </a:r>
          </a:p>
          <a:p>
            <a:pPr marL="0" marR="0" lvl="0" indent="0" algn="ctr" defTabSz="914400" rtl="0" eaLnBrk="1" fontAlgn="auto" latinLnBrk="0" hangingPunct="1">
              <a:spcBef>
                <a:spcPts val="0"/>
              </a:spcBef>
              <a:spcAft>
                <a:spcPts val="0"/>
              </a:spcAft>
              <a:buClrTx/>
              <a:buSzTx/>
              <a:buFontTx/>
              <a:buNone/>
              <a:tabLst/>
              <a:defRPr/>
            </a:pPr>
            <a:r>
              <a:rPr lang="en-US" sz="4800" dirty="0">
                <a:solidFill>
                  <a:srgbClr val="D1CE76"/>
                </a:solidFill>
                <a:latin typeface="Poppins Medium"/>
              </a:rPr>
              <a:t>Tell, </a:t>
            </a:r>
            <a:r>
              <a:rPr lang="en-US" sz="4800" u="sng" dirty="0">
                <a:solidFill>
                  <a:srgbClr val="D1CE76"/>
                </a:solidFill>
                <a:latin typeface="Poppins Medium"/>
              </a:rPr>
              <a:t>Show</a:t>
            </a:r>
            <a:r>
              <a:rPr lang="en-US" sz="4800" dirty="0">
                <a:solidFill>
                  <a:srgbClr val="D1CE76"/>
                </a:solidFill>
                <a:latin typeface="Poppins Medium"/>
              </a:rPr>
              <a:t>, Imply</a:t>
            </a:r>
            <a:endParaRPr kumimoji="0" lang="en-US" sz="4800" i="0" u="none"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1664897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8763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Approved examples</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981200" y="2136285"/>
            <a:ext cx="14684419" cy="7676076"/>
          </a:xfrm>
          <a:prstGeom prst="rect">
            <a:avLst/>
          </a:prstGeom>
        </p:spPr>
        <p:txBody>
          <a:bodyPr wrap="square" lIns="0" tIns="0" rIns="0" bIns="0" rtlCol="0" anchor="t">
            <a:spAutoFit/>
          </a:bodyPr>
          <a:lstStyle/>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Benevolence to Saints</a:t>
            </a:r>
          </a:p>
          <a:p>
            <a:pPr lvl="4">
              <a:lnSpc>
                <a:spcPts val="6719"/>
              </a:lnSpc>
            </a:pPr>
            <a:r>
              <a:rPr lang="en-US" sz="4400" dirty="0">
                <a:solidFill>
                  <a:schemeClr val="bg1"/>
                </a:solidFill>
                <a:latin typeface="Poppins Medium"/>
              </a:rPr>
              <a:t>Acts 6:1; Acts 11:28-30</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lang="en-US" sz="4800" dirty="0">
                <a:solidFill>
                  <a:srgbClr val="D1CE76"/>
                </a:solidFill>
                <a:latin typeface="Poppins Medium"/>
              </a:rPr>
              <a:t>Support of Evangelists</a:t>
            </a:r>
          </a:p>
          <a:p>
            <a:pPr lvl="4">
              <a:lnSpc>
                <a:spcPts val="6719"/>
              </a:lnSpc>
            </a:pPr>
            <a:r>
              <a:rPr lang="en-US" sz="4400" dirty="0">
                <a:solidFill>
                  <a:schemeClr val="bg1"/>
                </a:solidFill>
                <a:latin typeface="Poppins Medium"/>
              </a:rPr>
              <a:t>Philippians 4:14-18</a:t>
            </a: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Day of</a:t>
            </a:r>
            <a:r>
              <a:rPr kumimoji="0" lang="en-US" sz="4800" b="0" i="0" u="none" strike="noStrike" kern="1200" cap="none" spc="0" normalizeH="0" noProof="0" dirty="0">
                <a:ln>
                  <a:noFill/>
                </a:ln>
                <a:solidFill>
                  <a:srgbClr val="D1CE76"/>
                </a:solidFill>
                <a:effectLst/>
                <a:uLnTx/>
                <a:uFillTx/>
                <a:latin typeface="Poppins Medium"/>
                <a:ea typeface="+mn-ea"/>
                <a:cs typeface="+mn-cs"/>
              </a:rPr>
              <a:t> Observance - Lord’s Supper</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a:p>
            <a:pPr lvl="4">
              <a:lnSpc>
                <a:spcPts val="6719"/>
              </a:lnSpc>
            </a:pPr>
            <a:r>
              <a:rPr lang="en-US" sz="4400" dirty="0">
                <a:solidFill>
                  <a:schemeClr val="bg1"/>
                </a:solidFill>
                <a:latin typeface="Poppins Medium"/>
              </a:rPr>
              <a:t>Acts 20:6-7</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a:p>
            <a:pPr marL="685800" marR="0" lvl="0" indent="-685800" defTabSz="914400" rtl="0" eaLnBrk="1" fontAlgn="auto" latinLnBrk="0" hangingPunct="1">
              <a:lnSpc>
                <a:spcPts val="6719"/>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dirty="0">
                <a:ln>
                  <a:noFill/>
                </a:ln>
                <a:solidFill>
                  <a:srgbClr val="D1CE76"/>
                </a:solidFill>
                <a:effectLst/>
                <a:uLnTx/>
                <a:uFillTx/>
                <a:latin typeface="Poppins Medium"/>
                <a:ea typeface="+mn-ea"/>
                <a:cs typeface="+mn-cs"/>
              </a:rPr>
              <a:t>Examples and Silence</a:t>
            </a:r>
          </a:p>
          <a:p>
            <a:pPr lvl="4">
              <a:lnSpc>
                <a:spcPts val="6719"/>
              </a:lnSpc>
            </a:pPr>
            <a:r>
              <a:rPr lang="en-US" sz="4400" dirty="0">
                <a:solidFill>
                  <a:schemeClr val="bg1"/>
                </a:solidFill>
                <a:latin typeface="Poppins Medium"/>
              </a:rPr>
              <a:t>2 Timothy 3:16-17; Matthew 7:21-23; Revelation 22:1-19</a:t>
            </a:r>
            <a:endParaRPr kumimoji="0" lang="en-US" sz="4400" b="0" i="0" u="none" strike="noStrike" kern="1200" cap="none" spc="0" normalizeH="0" baseline="0" noProof="0" dirty="0">
              <a:ln>
                <a:noFill/>
              </a:ln>
              <a:solidFill>
                <a:schemeClr val="bg1"/>
              </a:solidFill>
              <a:effectLst/>
              <a:uLnTx/>
              <a:uFillTx/>
              <a:latin typeface="Poppins Medium"/>
              <a:ea typeface="+mn-ea"/>
              <a:cs typeface="+mn-cs"/>
            </a:endParaRPr>
          </a:p>
        </p:txBody>
      </p:sp>
    </p:spTree>
    <p:extLst>
      <p:ext uri="{BB962C8B-B14F-4D97-AF65-F5344CB8AC3E}">
        <p14:creationId xmlns:p14="http://schemas.microsoft.com/office/powerpoint/2010/main" val="211778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anim calcmode="lin" valueType="num">
                                      <p:cBhvr>
                                        <p:cTn id="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anim calcmode="lin" valueType="num">
                                      <p:cBhvr>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500"/>
                                        <p:tgtEl>
                                          <p:spTgt spid="9">
                                            <p:txEl>
                                              <p:pRg st="2" end="2"/>
                                            </p:txEl>
                                          </p:spTgt>
                                        </p:tgtEl>
                                      </p:cBhvr>
                                    </p:animEffect>
                                    <p:anim calcmode="lin" valueType="num">
                                      <p:cBhvr>
                                        <p:cTn id="2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anim calcmode="lin" valueType="num">
                                      <p:cBhvr>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500"/>
                                        <p:tgtEl>
                                          <p:spTgt spid="9">
                                            <p:txEl>
                                              <p:pRg st="4" end="4"/>
                                            </p:txEl>
                                          </p:spTgt>
                                        </p:tgtEl>
                                      </p:cBhvr>
                                    </p:animEffect>
                                    <p:anim calcmode="lin" valueType="num">
                                      <p:cBhvr>
                                        <p:cTn id="3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500"/>
                                        <p:tgtEl>
                                          <p:spTgt spid="9">
                                            <p:txEl>
                                              <p:pRg st="5" end="5"/>
                                            </p:txEl>
                                          </p:spTgt>
                                        </p:tgtEl>
                                      </p:cBhvr>
                                    </p:animEffect>
                                    <p:anim calcmode="lin" valueType="num">
                                      <p:cBhvr>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fade">
                                      <p:cBhvr>
                                        <p:cTn id="43" dur="500"/>
                                        <p:tgtEl>
                                          <p:spTgt spid="9">
                                            <p:txEl>
                                              <p:pRg st="6" end="6"/>
                                            </p:txEl>
                                          </p:spTgt>
                                        </p:tgtEl>
                                      </p:cBhvr>
                                    </p:animEffect>
                                    <p:anim calcmode="lin" valueType="num">
                                      <p:cBhvr>
                                        <p:cTn id="44"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9">
                                            <p:txEl>
                                              <p:pRg st="7" end="7"/>
                                            </p:txEl>
                                          </p:spTgt>
                                        </p:tgtEl>
                                        <p:attrNameLst>
                                          <p:attrName>style.visibility</p:attrName>
                                        </p:attrNameLst>
                                      </p:cBhvr>
                                      <p:to>
                                        <p:strVal val="visible"/>
                                      </p:to>
                                    </p:set>
                                    <p:animEffect transition="in" filter="fade">
                                      <p:cBhvr>
                                        <p:cTn id="48" dur="500"/>
                                        <p:tgtEl>
                                          <p:spTgt spid="9">
                                            <p:txEl>
                                              <p:pRg st="7" end="7"/>
                                            </p:txEl>
                                          </p:spTgt>
                                        </p:tgtEl>
                                      </p:cBhvr>
                                    </p:animEffect>
                                    <p:anim calcmode="lin" valueType="num">
                                      <p:cBhvr>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3"/>
          <p:cNvSpPr txBox="1"/>
          <p:nvPr/>
        </p:nvSpPr>
        <p:spPr>
          <a:xfrm>
            <a:off x="784181" y="1104900"/>
            <a:ext cx="16719638" cy="110799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D1CE76"/>
                </a:solidFill>
                <a:effectLst/>
                <a:uLnTx/>
                <a:uFillTx/>
                <a:latin typeface="Bebas Neue"/>
                <a:ea typeface="+mn-ea"/>
                <a:cs typeface="+mn-cs"/>
              </a:rPr>
              <a:t>Conclusion</a:t>
            </a:r>
          </a:p>
        </p:txBody>
      </p:sp>
      <p:sp>
        <p:nvSpPr>
          <p:cNvPr id="6" name="TextBox 6"/>
          <p:cNvSpPr txBox="1"/>
          <p:nvPr/>
        </p:nvSpPr>
        <p:spPr>
          <a:xfrm>
            <a:off x="3307366" y="8365402"/>
            <a:ext cx="11887200" cy="816698"/>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4799" b="1" i="0" u="none" strike="noStrike" kern="1200" cap="none" spc="0" normalizeH="0" baseline="0" noProof="0" dirty="0">
                <a:ln>
                  <a:noFill/>
                </a:ln>
                <a:solidFill>
                  <a:srgbClr val="D1CE76"/>
                </a:solidFill>
                <a:effectLst/>
                <a:uLnTx/>
                <a:uFillTx/>
                <a:latin typeface="Poppins Medium"/>
                <a:ea typeface="+mn-ea"/>
                <a:cs typeface="+mn-cs"/>
              </a:rPr>
              <a:t>1 Corinthians 11:1</a:t>
            </a:r>
          </a:p>
        </p:txBody>
      </p:sp>
      <p:sp>
        <p:nvSpPr>
          <p:cNvPr id="8" name="TextBox 7">
            <a:extLst>
              <a:ext uri="{FF2B5EF4-FFF2-40B4-BE49-F238E27FC236}">
                <a16:creationId xmlns:a16="http://schemas.microsoft.com/office/drawing/2014/main" id="{05F83518-EFAA-B129-6A19-E7220D00B313}"/>
              </a:ext>
            </a:extLst>
          </p:cNvPr>
          <p:cNvSpPr txBox="1"/>
          <p:nvPr/>
        </p:nvSpPr>
        <p:spPr>
          <a:xfrm>
            <a:off x="282102" y="262646"/>
            <a:ext cx="22252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1CE76"/>
                </a:solidFill>
                <a:effectLst/>
                <a:uLnTx/>
                <a:uFillTx/>
                <a:latin typeface="Cookie" panose="02000000000000000000" pitchFamily="2" charset="0"/>
                <a:ea typeface="+mn-ea"/>
                <a:cs typeface="+mn-cs"/>
              </a:rPr>
              <a:t>Principles of Authority</a:t>
            </a:r>
          </a:p>
        </p:txBody>
      </p:sp>
      <p:sp>
        <p:nvSpPr>
          <p:cNvPr id="9" name="TextBox 6">
            <a:extLst>
              <a:ext uri="{FF2B5EF4-FFF2-40B4-BE49-F238E27FC236}">
                <a16:creationId xmlns:a16="http://schemas.microsoft.com/office/drawing/2014/main" id="{E358B362-AA66-1914-F9F0-615579C62EF3}"/>
              </a:ext>
            </a:extLst>
          </p:cNvPr>
          <p:cNvSpPr txBox="1"/>
          <p:nvPr/>
        </p:nvSpPr>
        <p:spPr>
          <a:xfrm>
            <a:off x="1364266" y="2989289"/>
            <a:ext cx="15552134" cy="4296689"/>
          </a:xfrm>
          <a:prstGeom prst="rect">
            <a:avLst/>
          </a:prstGeom>
        </p:spPr>
        <p:txBody>
          <a:bodyPr wrap="square" lIns="0" tIns="0" rIns="0" bIns="0" rtlCol="0" anchor="t">
            <a:spAutoFit/>
          </a:bodyPr>
          <a:lstStyle/>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D1CE76"/>
                </a:solidFill>
                <a:effectLst/>
                <a:uLnTx/>
                <a:uFillTx/>
                <a:latin typeface="Poppins Medium"/>
                <a:ea typeface="+mn-ea"/>
                <a:cs typeface="+mn-cs"/>
              </a:rPr>
              <a:t>The examples of scripture, either of righteous or unrighteous action, must be heeded.</a:t>
            </a:r>
          </a:p>
          <a:p>
            <a:pPr marL="0" marR="0" lvl="0" indent="0" algn="ctr" defTabSz="914400" rtl="0" eaLnBrk="1" fontAlgn="auto" latinLnBrk="0" hangingPunct="1">
              <a:lnSpc>
                <a:spcPts val="6719"/>
              </a:lnSpc>
              <a:spcBef>
                <a:spcPts val="0"/>
              </a:spcBef>
              <a:spcAft>
                <a:spcPts val="0"/>
              </a:spcAft>
              <a:buClrTx/>
              <a:buSzTx/>
              <a:buFontTx/>
              <a:buNone/>
              <a:tabLst/>
              <a:defRPr/>
            </a:pPr>
            <a:endParaRPr lang="en-US" sz="5400" dirty="0">
              <a:solidFill>
                <a:srgbClr val="D1CE76"/>
              </a:solidFill>
              <a:latin typeface="Poppins Medium"/>
            </a:endParaRPr>
          </a:p>
          <a:p>
            <a:pPr marL="0" marR="0" lvl="0" indent="0" algn="ctr" defTabSz="914400" rtl="0" eaLnBrk="1" fontAlgn="auto" latinLnBrk="0" hangingPunct="1">
              <a:lnSpc>
                <a:spcPts val="671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D1CE76"/>
                </a:solidFill>
                <a:effectLst/>
                <a:uLnTx/>
                <a:uFillTx/>
                <a:latin typeface="Poppins Medium"/>
                <a:ea typeface="+mn-ea"/>
                <a:cs typeface="+mn-cs"/>
              </a:rPr>
              <a:t>May we have follow the example of Paul and others who lived righteously before God</a:t>
            </a:r>
            <a:r>
              <a:rPr kumimoji="0" lang="en-US" sz="6000" b="0" i="0" u="none" strike="noStrike" kern="1200" cap="none" spc="0" normalizeH="0" baseline="0" noProof="0" dirty="0">
                <a:ln>
                  <a:noFill/>
                </a:ln>
                <a:solidFill>
                  <a:srgbClr val="D1CE76"/>
                </a:solidFill>
                <a:effectLst/>
                <a:uLnTx/>
                <a:uFillTx/>
                <a:latin typeface="Poppins Medium"/>
                <a:ea typeface="+mn-ea"/>
                <a:cs typeface="+mn-cs"/>
              </a:rPr>
              <a:t>.</a:t>
            </a:r>
            <a:endParaRPr kumimoji="0" lang="en-US" sz="4800" b="0" i="0" u="none" strike="noStrike" kern="1200" cap="none" spc="0" normalizeH="0" baseline="0" noProof="0" dirty="0">
              <a:ln>
                <a:noFill/>
              </a:ln>
              <a:solidFill>
                <a:srgbClr val="D1CE76"/>
              </a:solidFill>
              <a:effectLst/>
              <a:uLnTx/>
              <a:uFillTx/>
              <a:latin typeface="Poppins Medium"/>
              <a:ea typeface="+mn-ea"/>
              <a:cs typeface="+mn-cs"/>
            </a:endParaRPr>
          </a:p>
        </p:txBody>
      </p:sp>
    </p:spTree>
    <p:extLst>
      <p:ext uri="{BB962C8B-B14F-4D97-AF65-F5344CB8AC3E}">
        <p14:creationId xmlns:p14="http://schemas.microsoft.com/office/powerpoint/2010/main" val="2953913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1959</Words>
  <Application>Microsoft Office PowerPoint</Application>
  <PresentationFormat>Custom</PresentationFormat>
  <Paragraphs>110</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Poppins Medium</vt:lpstr>
      <vt:lpstr>Calibri</vt:lpstr>
      <vt:lpstr>Bebas Neue</vt:lpstr>
      <vt:lpstr>Arial</vt:lpstr>
      <vt:lpstr>Cookie</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Authority</dc:title>
  <dc:creator>Stan Cox</dc:creator>
  <cp:lastModifiedBy>Stan Cox</cp:lastModifiedBy>
  <cp:revision>4</cp:revision>
  <dcterms:created xsi:type="dcterms:W3CDTF">2006-08-16T00:00:00Z</dcterms:created>
  <dcterms:modified xsi:type="dcterms:W3CDTF">2023-02-18T20:15:08Z</dcterms:modified>
  <dc:identifier>DAFTcF8AW9w</dc:identifier>
</cp:coreProperties>
</file>