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37746" autoAdjust="0"/>
  </p:normalViewPr>
  <p:slideViewPr>
    <p:cSldViewPr snapToGrid="0">
      <p:cViewPr varScale="1">
        <p:scale>
          <a:sx n="27" d="100"/>
          <a:sy n="27" d="100"/>
        </p:scale>
        <p:origin x="1382" y="43"/>
      </p:cViewPr>
      <p:guideLst/>
    </p:cSldViewPr>
  </p:slideViewPr>
  <p:notesTextViewPr>
    <p:cViewPr>
      <p:scale>
        <a:sx n="1" d="1"/>
        <a:sy n="1" d="1"/>
      </p:scale>
      <p:origin x="0" y="0"/>
    </p:cViewPr>
  </p:notesTextViewPr>
  <p:notesViewPr>
    <p:cSldViewPr snapToGrid="0">
      <p:cViewPr varScale="1">
        <p:scale>
          <a:sx n="60" d="100"/>
          <a:sy n="60" d="100"/>
        </p:scale>
        <p:origin x="157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6700427-4C4D-44C1-80FE-B3D740B4B3FC}"/>
    <pc:docChg chg="custSel modHandout">
      <pc:chgData name="Stan Cox" userId="9376f276357bfffd" providerId="LiveId" clId="{A6700427-4C4D-44C1-80FE-B3D740B4B3FC}" dt="2023-06-24T23:44:00.191" v="108"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58737-4391-8785-A1EC-5CC656FEBF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Qebab Shadow FFP" panose="020B0503040000020003" pitchFamily="34" charset="0"/>
              </a:rPr>
              <a:t>Are You Carnal?</a:t>
            </a:r>
          </a:p>
        </p:txBody>
      </p:sp>
      <p:sp>
        <p:nvSpPr>
          <p:cNvPr id="3" name="Date Placeholder 2">
            <a:extLst>
              <a:ext uri="{FF2B5EF4-FFF2-40B4-BE49-F238E27FC236}">
                <a16:creationId xmlns:a16="http://schemas.microsoft.com/office/drawing/2014/main" id="{1D3BCC4E-24B5-5047-4404-7C46ACB07E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25, 2023</a:t>
            </a:r>
          </a:p>
        </p:txBody>
      </p:sp>
      <p:sp>
        <p:nvSpPr>
          <p:cNvPr id="4" name="Footer Placeholder 3">
            <a:extLst>
              <a:ext uri="{FF2B5EF4-FFF2-40B4-BE49-F238E27FC236}">
                <a16:creationId xmlns:a16="http://schemas.microsoft.com/office/drawing/2014/main" id="{AA466654-E49B-9043-36DE-12721F1DC2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04FCC28-7A62-A153-72D1-5B5603B0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soundteachinhg.org   </a:t>
            </a:r>
            <a:fld id="{D9CBDAC3-EED7-43D8-8285-36DD95CF5B46}" type="slidenum">
              <a:rPr lang="en-US" smtClean="0"/>
              <a:t>‹#›</a:t>
            </a:fld>
            <a:endParaRPr lang="en-US" dirty="0"/>
          </a:p>
        </p:txBody>
      </p:sp>
    </p:spTree>
    <p:extLst>
      <p:ext uri="{BB962C8B-B14F-4D97-AF65-F5344CB8AC3E}">
        <p14:creationId xmlns:p14="http://schemas.microsoft.com/office/powerpoint/2010/main" val="1303032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2208A-D73B-487F-93B8-6D8DA0D7D8EC}" type="datetimeFigureOut">
              <a:rPr lang="en-US" smtClean="0"/>
              <a:t>6/24/2023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07F2C-9FAA-415A-A716-5677F94B49C3}" type="slidenum">
              <a:rPr lang="en-US" smtClean="0"/>
              <a:t>‹#›</a:t>
            </a:fld>
            <a:endParaRPr lang="en-US"/>
          </a:p>
        </p:txBody>
      </p:sp>
    </p:spTree>
    <p:extLst>
      <p:ext uri="{BB962C8B-B14F-4D97-AF65-F5344CB8AC3E}">
        <p14:creationId xmlns:p14="http://schemas.microsoft.com/office/powerpoint/2010/main" val="24643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ts val="1224"/>
              </a:lnSpc>
              <a:buNone/>
            </a:pPr>
            <a:r>
              <a:rPr lang="en-US" sz="1200" b="1" i="0" dirty="0">
                <a:solidFill>
                  <a:srgbClr val="000000"/>
                </a:solidFill>
                <a:effectLst/>
                <a:latin typeface="+mn-lt"/>
              </a:rPr>
              <a:t>Are You Carnal?</a:t>
            </a:r>
          </a:p>
          <a:p>
            <a:pPr marL="0" indent="0" algn="ctr">
              <a:lnSpc>
                <a:spcPts val="1224"/>
              </a:lnSpc>
              <a:buNone/>
            </a:pPr>
            <a:endParaRPr lang="en-US" sz="1200" b="1" i="0" dirty="0">
              <a:solidFill>
                <a:srgbClr val="000000"/>
              </a:solidFill>
              <a:effectLst/>
              <a:latin typeface="+mn-lt"/>
            </a:endParaRPr>
          </a:p>
          <a:p>
            <a:pPr marL="0" indent="0" algn="l">
              <a:lnSpc>
                <a:spcPts val="1224"/>
              </a:lnSpc>
              <a:buNone/>
            </a:pPr>
            <a:r>
              <a:rPr lang="en-US" sz="1200" b="1" i="0" dirty="0">
                <a:solidFill>
                  <a:srgbClr val="000000"/>
                </a:solidFill>
                <a:effectLst/>
                <a:latin typeface="+mn-lt"/>
              </a:rPr>
              <a:t>(Romans 8:5-9</a:t>
            </a:r>
            <a:r>
              <a:rPr lang="en-US" sz="1200" b="1" i="1" dirty="0">
                <a:solidFill>
                  <a:srgbClr val="000000"/>
                </a:solidFill>
                <a:effectLst/>
                <a:latin typeface="+mn-lt"/>
              </a:rPr>
              <a:t>), </a:t>
            </a:r>
            <a:r>
              <a:rPr lang="en-US" sz="1200" b="0" i="1" dirty="0">
                <a:solidFill>
                  <a:srgbClr val="000000"/>
                </a:solidFill>
                <a:effectLst/>
                <a:latin typeface="+mn-lt"/>
              </a:rPr>
              <a:t>“</a:t>
            </a:r>
            <a:r>
              <a:rPr lang="en-US" i="1" dirty="0">
                <a:latin typeface="+mn-lt"/>
              </a:rPr>
              <a:t>For those who live according to the flesh set their minds on the things of the flesh, but those who live according to the Spirit, the things of the Spirit.</a:t>
            </a:r>
            <a:r>
              <a:rPr lang="en-US" i="1" baseline="30000" dirty="0">
                <a:latin typeface="+mn-lt"/>
              </a:rPr>
              <a:t> 6</a:t>
            </a:r>
            <a:r>
              <a:rPr lang="en-US" i="1" dirty="0">
                <a:latin typeface="+mn-lt"/>
              </a:rPr>
              <a:t> For to be carnally minded is death, but to be spiritually minded is life and peace.</a:t>
            </a:r>
            <a:r>
              <a:rPr lang="en-US" i="1" baseline="30000" dirty="0">
                <a:latin typeface="+mn-lt"/>
              </a:rPr>
              <a:t> 7</a:t>
            </a:r>
            <a:r>
              <a:rPr lang="en-US" i="1" dirty="0">
                <a:latin typeface="+mn-lt"/>
              </a:rPr>
              <a:t> Because the carnal mind is enmity against God; for it is not subject to the law of God, nor indeed can be.</a:t>
            </a:r>
            <a:r>
              <a:rPr lang="en-US" i="1" baseline="30000" dirty="0">
                <a:latin typeface="+mn-lt"/>
              </a:rPr>
              <a:t> 8</a:t>
            </a:r>
            <a:r>
              <a:rPr lang="en-US" i="1" dirty="0">
                <a:latin typeface="+mn-lt"/>
              </a:rPr>
              <a:t> So then, those who are in the flesh cannot please God. </a:t>
            </a:r>
            <a:r>
              <a:rPr lang="en-US" i="1" baseline="30000" dirty="0">
                <a:latin typeface="+mn-lt"/>
              </a:rPr>
              <a:t>9</a:t>
            </a:r>
            <a:r>
              <a:rPr lang="en-US" i="1" dirty="0">
                <a:latin typeface="+mn-lt"/>
              </a:rPr>
              <a:t> But you are not in the flesh but in the Spirit, if indeed the Spirit of God dwells in you. Now if anyone does not have the Spirit of Christ, he is not His.”</a:t>
            </a:r>
          </a:p>
          <a:p>
            <a:pPr marL="171450" indent="-171450" algn="l">
              <a:lnSpc>
                <a:spcPts val="1224"/>
              </a:lnSpc>
              <a:buFont typeface="Arial" panose="020B0604020202020204" pitchFamily="34" charset="0"/>
              <a:buChar char="•"/>
            </a:pPr>
            <a:r>
              <a:rPr lang="en-US" i="0" dirty="0">
                <a:latin typeface="+mn-lt"/>
              </a:rPr>
              <a:t>As can be seen, carnality is linked inextricably to a fleshly mindset</a:t>
            </a:r>
          </a:p>
          <a:p>
            <a:pPr marL="171450" indent="-171450" algn="l">
              <a:lnSpc>
                <a:spcPts val="1224"/>
              </a:lnSpc>
              <a:buFont typeface="Arial" panose="020B0604020202020204" pitchFamily="34" charset="0"/>
              <a:buChar char="•"/>
            </a:pPr>
            <a:r>
              <a:rPr lang="en-US" i="1" dirty="0">
                <a:latin typeface="+mn-lt"/>
              </a:rPr>
              <a:t>Definition of Greek word:  </a:t>
            </a:r>
            <a:r>
              <a:rPr lang="en-US" i="1" dirty="0" err="1">
                <a:latin typeface="+mn-lt"/>
              </a:rPr>
              <a:t>sarx</a:t>
            </a:r>
            <a:r>
              <a:rPr lang="en-US" i="1" dirty="0">
                <a:latin typeface="+mn-lt"/>
              </a:rPr>
              <a:t> - </a:t>
            </a:r>
            <a:r>
              <a:rPr lang="en-US" b="0" i="0" dirty="0">
                <a:solidFill>
                  <a:srgbClr val="0A0A0A"/>
                </a:solidFill>
                <a:effectLst/>
                <a:latin typeface="+mn-lt"/>
              </a:rPr>
              <a:t>flesh (as stripped of the skin), i.e. (strictly) the meat of an animal (as food), or (by extension) the body (as opposed to the soul (or spirit), or as the symbol of what is external, or as the means of kindred), or (by implication) human nature (with its frailties (physically or morally) and passions), or (specially), a human being (as such):—carnal(-</a:t>
            </a:r>
            <a:r>
              <a:rPr lang="en-US" b="0" i="0" dirty="0" err="1">
                <a:solidFill>
                  <a:srgbClr val="0A0A0A"/>
                </a:solidFill>
                <a:effectLst/>
                <a:latin typeface="+mn-lt"/>
              </a:rPr>
              <a:t>ly</a:t>
            </a:r>
            <a:r>
              <a:rPr lang="en-US" b="0" i="0" dirty="0">
                <a:solidFill>
                  <a:srgbClr val="0A0A0A"/>
                </a:solidFill>
                <a:effectLst/>
                <a:latin typeface="+mn-lt"/>
              </a:rPr>
              <a:t>, </a:t>
            </a:r>
            <a:r>
              <a:rPr lang="en-US" b="1" i="0" u="none" strike="noStrike" dirty="0">
                <a:solidFill>
                  <a:srgbClr val="39547F"/>
                </a:solidFill>
                <a:effectLst/>
                <a:latin typeface="+mn-lt"/>
              </a:rPr>
              <a:t>+</a:t>
            </a:r>
            <a:r>
              <a:rPr lang="en-US" b="0" i="0" dirty="0">
                <a:solidFill>
                  <a:srgbClr val="0A0A0A"/>
                </a:solidFill>
                <a:effectLst/>
                <a:latin typeface="+mn-lt"/>
              </a:rPr>
              <a:t> -</a:t>
            </a:r>
            <a:r>
              <a:rPr lang="en-US" b="0" i="0" dirty="0" err="1">
                <a:solidFill>
                  <a:srgbClr val="0A0A0A"/>
                </a:solidFill>
                <a:effectLst/>
                <a:latin typeface="+mn-lt"/>
              </a:rPr>
              <a:t>ly</a:t>
            </a:r>
            <a:r>
              <a:rPr lang="en-US" b="0" i="0" dirty="0">
                <a:solidFill>
                  <a:srgbClr val="0A0A0A"/>
                </a:solidFill>
                <a:effectLst/>
                <a:latin typeface="+mn-lt"/>
              </a:rPr>
              <a:t> minded), flesh(-</a:t>
            </a:r>
            <a:r>
              <a:rPr lang="en-US" b="0" i="0" dirty="0" err="1">
                <a:solidFill>
                  <a:srgbClr val="0A0A0A"/>
                </a:solidFill>
                <a:effectLst/>
                <a:latin typeface="+mn-lt"/>
              </a:rPr>
              <a:t>ly</a:t>
            </a:r>
            <a:r>
              <a:rPr lang="en-US" b="0" i="0" dirty="0">
                <a:solidFill>
                  <a:srgbClr val="0A0A0A"/>
                </a:solidFill>
                <a:effectLst/>
                <a:latin typeface="+mn-lt"/>
              </a:rPr>
              <a:t>).</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Translated by the Calvinist (NIV) inappropriately as – sinful nature</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We are not compelled by original sin to depravity</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However, in every man is a part that can gain control (Galatians 5, the lusts of the flesh)</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Our question:  Is it in any way in control or have a significant impact in your life?</a:t>
            </a:r>
          </a:p>
          <a:p>
            <a:pPr marL="628650" lvl="1" indent="-171450" algn="l">
              <a:lnSpc>
                <a:spcPts val="1224"/>
              </a:lnSpc>
              <a:buFont typeface="Arial" panose="020B0604020202020204" pitchFamily="34" charset="0"/>
              <a:buChar char="•"/>
            </a:pPr>
            <a:r>
              <a:rPr lang="en-US" b="0" i="0" dirty="0">
                <a:solidFill>
                  <a:srgbClr val="0A0A0A"/>
                </a:solidFill>
                <a:effectLst/>
                <a:latin typeface="+mn-lt"/>
              </a:rPr>
              <a:t>An easy understanding of Carnality – Anything related to the fleshly or worldly appetites and desires rather than to the godly and spiritual desires.</a:t>
            </a:r>
          </a:p>
          <a:p>
            <a:pPr marL="0" lvl="0" indent="0" algn="l">
              <a:lnSpc>
                <a:spcPts val="1224"/>
              </a:lnSpc>
              <a:buFont typeface="Arial" panose="020B0604020202020204" pitchFamily="34" charset="0"/>
              <a:buNone/>
            </a:pPr>
            <a:r>
              <a:rPr lang="en-US" b="1" i="0" dirty="0">
                <a:solidFill>
                  <a:srgbClr val="0A0A0A"/>
                </a:solidFill>
                <a:effectLst/>
                <a:latin typeface="+mn-lt"/>
              </a:rPr>
              <a:t>(1 John 2:16), </a:t>
            </a:r>
            <a:r>
              <a:rPr lang="en-US" b="0" i="1" dirty="0">
                <a:solidFill>
                  <a:srgbClr val="0A0A0A"/>
                </a:solidFill>
                <a:effectLst/>
                <a:latin typeface="+mn-lt"/>
              </a:rPr>
              <a:t>“</a:t>
            </a:r>
            <a:r>
              <a:rPr lang="en-US" i="1" dirty="0"/>
              <a:t>For all that is in the world—the lust of the flesh, the lust of the eyes, and the pride of life—is not of the Father but is of the world.”</a:t>
            </a:r>
          </a:p>
          <a:p>
            <a:pPr marL="0" lvl="0" indent="0" algn="l">
              <a:lnSpc>
                <a:spcPts val="1224"/>
              </a:lnSpc>
              <a:buFont typeface="Arial" panose="020B0604020202020204" pitchFamily="34" charset="0"/>
              <a:buNone/>
            </a:pPr>
            <a:r>
              <a:rPr lang="en-US" b="1" i="0" dirty="0">
                <a:latin typeface="+mn-lt"/>
              </a:rPr>
              <a:t>(Galatians 5:</a:t>
            </a:r>
            <a:r>
              <a:rPr lang="en-US" b="1" i="0" dirty="0"/>
              <a:t>16-17), </a:t>
            </a:r>
            <a:r>
              <a:rPr lang="en-US" i="1" dirty="0"/>
              <a:t>“I say then: Walk in the Spirit, and you shall not fulfill the lust of the flesh.</a:t>
            </a:r>
            <a:r>
              <a:rPr lang="en-US" i="1" baseline="30000" dirty="0"/>
              <a:t> 17</a:t>
            </a:r>
            <a:r>
              <a:rPr lang="en-US" i="1" dirty="0"/>
              <a:t> For the flesh lusts against the Spirit, and the Spirit against the flesh; and these are contrary to one another, so that you do not do the things that you wish.”</a:t>
            </a:r>
            <a:endParaRPr lang="en-US" i="1" dirty="0">
              <a:latin typeface="+mn-lt"/>
            </a:endParaRPr>
          </a:p>
          <a:p>
            <a:pPr marL="0" indent="0" algn="l">
              <a:lnSpc>
                <a:spcPts val="1224"/>
              </a:lnSpc>
              <a:buNone/>
            </a:pPr>
            <a:endParaRPr lang="en-US" sz="1200" b="0" i="0" dirty="0">
              <a:solidFill>
                <a:srgbClr val="000000"/>
              </a:solidFill>
              <a:effectLst/>
              <a:latin typeface="+mn-lt"/>
            </a:endParaRPr>
          </a:p>
          <a:p>
            <a:pPr algn="r"/>
            <a:r>
              <a:rPr lang="en-US" sz="1200" b="0" i="0" dirty="0">
                <a:solidFill>
                  <a:srgbClr val="000000"/>
                </a:solidFill>
                <a:effectLst/>
                <a:latin typeface="+mn-lt"/>
              </a:rPr>
              <a:t>Based on an outline by Joe R. Price</a:t>
            </a:r>
          </a:p>
          <a:p>
            <a:pPr algn="r"/>
            <a:r>
              <a:rPr lang="en-US" sz="1200" b="0" i="0" dirty="0">
                <a:solidFill>
                  <a:srgbClr val="000000"/>
                </a:solidFill>
                <a:effectLst/>
                <a:latin typeface="+mn-lt"/>
              </a:rPr>
              <a:t>The Spirit’s Sword, 3.22.2015</a:t>
            </a: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1</a:t>
            </a:fld>
            <a:endParaRPr lang="en-US"/>
          </a:p>
        </p:txBody>
      </p:sp>
    </p:spTree>
    <p:extLst>
      <p:ext uri="{BB962C8B-B14F-4D97-AF65-F5344CB8AC3E}">
        <p14:creationId xmlns:p14="http://schemas.microsoft.com/office/powerpoint/2010/main" val="327101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WHAT IT MEANS TO BE CARNAL.</a:t>
            </a: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To be Under the Control of the Flesh</a:t>
            </a:r>
          </a:p>
          <a:p>
            <a:pPr algn="l"/>
            <a:r>
              <a:rPr lang="en-US" sz="1200" b="1" i="0" dirty="0">
                <a:solidFill>
                  <a:srgbClr val="000000"/>
                </a:solidFill>
                <a:effectLst/>
                <a:latin typeface="+mn-lt"/>
              </a:rPr>
              <a:t>(Romans 7:14-15), [Using himself as a representation of all men (and the law) rhetorical],  </a:t>
            </a:r>
            <a:r>
              <a:rPr lang="en-US" sz="1200" b="0" i="1" dirty="0">
                <a:solidFill>
                  <a:srgbClr val="000000"/>
                </a:solidFill>
                <a:effectLst/>
                <a:latin typeface="+mn-lt"/>
              </a:rPr>
              <a:t>“</a:t>
            </a:r>
            <a:r>
              <a:rPr lang="en-US" i="1" dirty="0"/>
              <a:t>For we know that the law is spiritual, but I am carnal, sold under sin.</a:t>
            </a:r>
            <a:r>
              <a:rPr lang="en-US" i="1" baseline="30000" dirty="0"/>
              <a:t> 15</a:t>
            </a:r>
            <a:r>
              <a:rPr lang="en-US" i="1" dirty="0"/>
              <a:t> For what I am doing, I do not understand. For what I will to do, that I do not practice; but what I hate, that I do.”</a:t>
            </a:r>
            <a:endParaRPr lang="en-US" sz="1200" b="0" i="1"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(1 Kings 21:20-25), [Ahab as an example], </a:t>
            </a:r>
            <a:r>
              <a:rPr lang="en-US" sz="1200" b="0" i="0" dirty="0">
                <a:solidFill>
                  <a:srgbClr val="000000"/>
                </a:solidFill>
                <a:effectLst/>
                <a:latin typeface="+mn-lt"/>
              </a:rPr>
              <a:t>“</a:t>
            </a:r>
            <a:r>
              <a:rPr lang="en-US" i="1" dirty="0"/>
              <a:t>So Ahab said to Elijah, “Have you found me, O my enemy?” And he answered, “I have found you, because you have sold yourself to do evil in the sight of the Lord:</a:t>
            </a:r>
            <a:r>
              <a:rPr lang="en-US" i="1" baseline="30000" dirty="0"/>
              <a:t> 21</a:t>
            </a:r>
            <a:r>
              <a:rPr lang="en-US" i="1" dirty="0"/>
              <a:t> ‘Behold, I will bring calamity on you. I will take away your posterity, and will cut off from Ahab every male in Israel, both bond and free.</a:t>
            </a:r>
            <a:r>
              <a:rPr lang="en-US" i="1" baseline="30000" dirty="0"/>
              <a:t> 22</a:t>
            </a:r>
            <a:r>
              <a:rPr lang="en-US" i="1" dirty="0"/>
              <a:t> I will make your house like the house of Jeroboam the son of </a:t>
            </a:r>
            <a:r>
              <a:rPr lang="en-US" i="1" dirty="0" err="1"/>
              <a:t>Nebat</a:t>
            </a:r>
            <a:r>
              <a:rPr lang="en-US" i="1" dirty="0"/>
              <a:t>, and like the house of </a:t>
            </a:r>
            <a:r>
              <a:rPr lang="en-US" i="1" dirty="0" err="1"/>
              <a:t>Baasha</a:t>
            </a:r>
            <a:r>
              <a:rPr lang="en-US" i="1" dirty="0"/>
              <a:t> the son of </a:t>
            </a:r>
            <a:r>
              <a:rPr lang="en-US" i="1" dirty="0" err="1"/>
              <a:t>Ahijah</a:t>
            </a:r>
            <a:r>
              <a:rPr lang="en-US" i="1" dirty="0"/>
              <a:t>, because of the provocation with which you have provoked Me to anger, and made Israel sin.’</a:t>
            </a:r>
            <a:r>
              <a:rPr lang="en-US" i="1" baseline="30000" dirty="0"/>
              <a:t> 23</a:t>
            </a:r>
            <a:r>
              <a:rPr lang="en-US" i="1" dirty="0"/>
              <a:t> And concerning Jezebel the Lord also spoke, saying, ‘The dogs shall eat Jezebel by the wall of Jezreel.’</a:t>
            </a:r>
            <a:r>
              <a:rPr lang="en-US" i="1" baseline="30000" dirty="0"/>
              <a:t> 24</a:t>
            </a:r>
            <a:r>
              <a:rPr lang="en-US" i="1" dirty="0"/>
              <a:t> The dogs shall eat whoever belongs to Ahab and dies in the city, and the birds of the air shall eat whoever dies in the field.”  </a:t>
            </a:r>
            <a:r>
              <a:rPr lang="en-US" i="1" baseline="30000" dirty="0"/>
              <a:t>25</a:t>
            </a:r>
            <a:r>
              <a:rPr lang="en-US" i="1" dirty="0"/>
              <a:t> But there was no one like Ahab who sold himself to do wickedness in the sight of the Lord, because Jezebel his wife stirred him up.”</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To Not Be Spiritually Minded</a:t>
            </a:r>
          </a:p>
          <a:p>
            <a:pPr algn="l"/>
            <a:r>
              <a:rPr lang="en-US" sz="1200" b="1" i="0" dirty="0">
                <a:solidFill>
                  <a:srgbClr val="000000"/>
                </a:solidFill>
                <a:effectLst/>
                <a:latin typeface="+mn-lt"/>
              </a:rPr>
              <a:t>(1 Corinthians 2:14-16), [Paul, describing where true understanding comes from], </a:t>
            </a:r>
            <a:r>
              <a:rPr lang="en-US" sz="1200" b="0" i="1" dirty="0">
                <a:solidFill>
                  <a:srgbClr val="000000"/>
                </a:solidFill>
                <a:effectLst/>
                <a:latin typeface="+mn-lt"/>
              </a:rPr>
              <a:t>“</a:t>
            </a:r>
            <a:r>
              <a:rPr lang="en-US" i="1" dirty="0"/>
              <a:t>But the natural man does not receive the things of the Spirit of God, for they are foolishness to him; nor can he know them, because they are spiritually discerned.</a:t>
            </a:r>
            <a:r>
              <a:rPr lang="en-US" i="1" baseline="30000" dirty="0"/>
              <a:t> 15</a:t>
            </a:r>
            <a:r>
              <a:rPr lang="en-US" i="1" dirty="0"/>
              <a:t> But he who is spiritual judges all things, yet he himself is rightly judged by no one.</a:t>
            </a:r>
            <a:r>
              <a:rPr lang="en-US" i="1" baseline="30000" dirty="0"/>
              <a:t> 16</a:t>
            </a:r>
            <a:r>
              <a:rPr lang="en-US" i="1" dirty="0"/>
              <a:t> For “who has known the mind of the Lord that he may instruct Him?” But we have the mind of Christ.”</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87207F2C-9FAA-415A-A716-5677F94B49C3}" type="slidenum">
              <a:rPr lang="en-US" smtClean="0"/>
              <a:t>2</a:t>
            </a:fld>
            <a:endParaRPr lang="en-US"/>
          </a:p>
        </p:txBody>
      </p:sp>
    </p:spTree>
    <p:extLst>
      <p:ext uri="{BB962C8B-B14F-4D97-AF65-F5344CB8AC3E}">
        <p14:creationId xmlns:p14="http://schemas.microsoft.com/office/powerpoint/2010/main" val="347253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WHAT FORMS DO CARNAL SINS TAKE? CARNALITY: SINS OF THE FLESH.</a:t>
            </a:r>
          </a:p>
          <a:p>
            <a:pPr marL="171450" indent="-171450" algn="l">
              <a:buFont typeface="Arial" panose="020B0604020202020204" pitchFamily="34" charset="0"/>
              <a:buChar char="•"/>
            </a:pPr>
            <a:r>
              <a:rPr lang="en-US" sz="1200" b="1" i="0" dirty="0">
                <a:solidFill>
                  <a:srgbClr val="000000"/>
                </a:solidFill>
                <a:effectLst/>
                <a:latin typeface="+mn-lt"/>
              </a:rPr>
              <a:t>Carnality evidences itself in many ways, and in many sins (not exhaustive)</a:t>
            </a:r>
          </a:p>
          <a:p>
            <a:pPr marL="628650" lvl="1" indent="-171450" algn="l">
              <a:buFont typeface="Arial" panose="020B0604020202020204" pitchFamily="34" charset="0"/>
              <a:buChar char="•"/>
            </a:pPr>
            <a:r>
              <a:rPr lang="en-US" sz="1200" b="1" i="0" dirty="0">
                <a:solidFill>
                  <a:srgbClr val="000000"/>
                </a:solidFill>
                <a:effectLst/>
                <a:latin typeface="+mn-lt"/>
              </a:rPr>
              <a:t>Immorality of all types:  </a:t>
            </a:r>
            <a:r>
              <a:rPr lang="en-US" sz="1200" b="0" i="0" dirty="0">
                <a:solidFill>
                  <a:srgbClr val="000000"/>
                </a:solidFill>
                <a:effectLst/>
                <a:latin typeface="+mn-lt"/>
              </a:rPr>
              <a:t>Drunkenness, sexual sins, lust for riches, abuse of power, etc.</a:t>
            </a:r>
          </a:p>
          <a:p>
            <a:pPr marL="628650" lvl="1" indent="-171450" algn="l">
              <a:buFont typeface="Arial" panose="020B0604020202020204" pitchFamily="34" charset="0"/>
              <a:buChar char="•"/>
            </a:pPr>
            <a:r>
              <a:rPr lang="en-US" sz="1200" b="1" i="0" dirty="0">
                <a:solidFill>
                  <a:srgbClr val="000000"/>
                </a:solidFill>
                <a:effectLst/>
                <a:latin typeface="+mn-lt"/>
              </a:rPr>
              <a:t>Idolatry – </a:t>
            </a:r>
            <a:r>
              <a:rPr lang="en-US" sz="1200" b="0" i="0" dirty="0">
                <a:solidFill>
                  <a:srgbClr val="000000"/>
                </a:solidFill>
                <a:effectLst/>
                <a:latin typeface="+mn-lt"/>
              </a:rPr>
              <a:t>Can take the form of covetousness (Replacing God with others).</a:t>
            </a:r>
          </a:p>
          <a:p>
            <a:pPr marL="628650" lvl="1" indent="-171450" algn="l">
              <a:buFont typeface="Arial" panose="020B0604020202020204" pitchFamily="34" charset="0"/>
              <a:buChar char="•"/>
            </a:pPr>
            <a:r>
              <a:rPr lang="en-US" sz="1200" b="1" i="0" dirty="0">
                <a:solidFill>
                  <a:srgbClr val="000000"/>
                </a:solidFill>
                <a:effectLst/>
                <a:latin typeface="+mn-lt"/>
              </a:rPr>
              <a:t>Envy – </a:t>
            </a:r>
            <a:r>
              <a:rPr lang="en-US" sz="1200" b="0" i="0" dirty="0">
                <a:solidFill>
                  <a:srgbClr val="000000"/>
                </a:solidFill>
                <a:effectLst/>
                <a:latin typeface="+mn-lt"/>
              </a:rPr>
              <a:t>Also covetousness, wanting what you do not deserve.  Anger at those who have what you do not.</a:t>
            </a:r>
          </a:p>
          <a:p>
            <a:pPr marL="628650" lvl="1" indent="-171450" algn="l">
              <a:buFont typeface="Arial" panose="020B0604020202020204" pitchFamily="34" charset="0"/>
              <a:buChar char="•"/>
            </a:pPr>
            <a:r>
              <a:rPr lang="en-US" sz="1200" b="1" i="0" dirty="0">
                <a:solidFill>
                  <a:srgbClr val="000000"/>
                </a:solidFill>
                <a:effectLst/>
                <a:latin typeface="+mn-lt"/>
              </a:rPr>
              <a:t>Doctrinal error- </a:t>
            </a:r>
            <a:r>
              <a:rPr lang="en-US" sz="1200" b="0" i="0" dirty="0">
                <a:solidFill>
                  <a:srgbClr val="000000"/>
                </a:solidFill>
                <a:effectLst/>
                <a:latin typeface="+mn-lt"/>
              </a:rPr>
              <a:t>Example, 2 Peter 2.  It is often desirous to excuse </a:t>
            </a:r>
            <a:r>
              <a:rPr lang="en-US" sz="1200" b="0" i="0" dirty="0" err="1">
                <a:solidFill>
                  <a:srgbClr val="000000"/>
                </a:solidFill>
                <a:effectLst/>
                <a:latin typeface="+mn-lt"/>
              </a:rPr>
              <a:t>worliness</a:t>
            </a:r>
            <a:r>
              <a:rPr lang="en-US" sz="1200" b="0" i="0" dirty="0">
                <a:solidFill>
                  <a:srgbClr val="000000"/>
                </a:solidFill>
                <a:effectLst/>
                <a:latin typeface="+mn-lt"/>
              </a:rPr>
              <a:t> and immorality by abusing scripture.</a:t>
            </a:r>
          </a:p>
          <a:p>
            <a:pPr marL="628650" lvl="1" indent="-171450" algn="l">
              <a:buFont typeface="Arial" panose="020B0604020202020204" pitchFamily="34" charset="0"/>
              <a:buChar char="•"/>
            </a:pPr>
            <a:r>
              <a:rPr lang="en-US" sz="1200" b="1" i="0" dirty="0">
                <a:solidFill>
                  <a:srgbClr val="000000"/>
                </a:solidFill>
                <a:effectLst/>
                <a:latin typeface="+mn-lt"/>
              </a:rPr>
              <a:t>Human philosophy – </a:t>
            </a:r>
            <a:r>
              <a:rPr lang="en-US" sz="1200" b="0" i="0" dirty="0">
                <a:solidFill>
                  <a:srgbClr val="000000"/>
                </a:solidFill>
                <a:effectLst/>
                <a:latin typeface="+mn-lt"/>
              </a:rPr>
              <a:t>A complete disregard of God (cf. Romans 1), replacing him with our own “wisdom”</a:t>
            </a:r>
          </a:p>
          <a:p>
            <a:pPr marL="171450" lvl="0" indent="-171450" algn="l">
              <a:buFont typeface="Arial" panose="020B0604020202020204" pitchFamily="34" charset="0"/>
              <a:buChar char="•"/>
            </a:pPr>
            <a:r>
              <a:rPr lang="en-US" sz="1200" b="1" i="0" dirty="0">
                <a:solidFill>
                  <a:srgbClr val="000000"/>
                </a:solidFill>
                <a:effectLst/>
                <a:latin typeface="+mn-lt"/>
              </a:rPr>
              <a:t>Consider the following passages:</a:t>
            </a:r>
          </a:p>
          <a:p>
            <a:pPr algn="l"/>
            <a:r>
              <a:rPr lang="en-US" sz="1200" b="1" i="0" dirty="0">
                <a:solidFill>
                  <a:srgbClr val="000000"/>
                </a:solidFill>
                <a:effectLst/>
                <a:latin typeface="+mn-lt"/>
              </a:rPr>
              <a:t>(Galatians 5:19-21), </a:t>
            </a:r>
            <a:r>
              <a:rPr lang="en-US" sz="1200" b="0" i="1" dirty="0">
                <a:solidFill>
                  <a:srgbClr val="000000"/>
                </a:solidFill>
                <a:effectLst/>
                <a:latin typeface="+mn-lt"/>
              </a:rPr>
              <a:t>“N</a:t>
            </a:r>
            <a:r>
              <a:rPr lang="en-US" i="1" dirty="0"/>
              <a:t>ow the works of the flesh are evident, which are: adultery, fornication, uncleanness, lewdness,</a:t>
            </a:r>
            <a:r>
              <a:rPr lang="en-US" i="1" baseline="30000" dirty="0"/>
              <a:t> 20</a:t>
            </a:r>
            <a:r>
              <a:rPr lang="en-US" i="1" dirty="0"/>
              <a:t> idolatry, sorcery, hatred, contentions, jealousies, outbursts of wrath, selfish ambitions, dissensions, heresies,</a:t>
            </a:r>
            <a:r>
              <a:rPr lang="en-US" i="1" baseline="30000" dirty="0"/>
              <a:t> 21</a:t>
            </a:r>
            <a:r>
              <a:rPr lang="en-US" i="1" dirty="0"/>
              <a:t> envy, murders, drunkenness, revelries, and the like; of which I tell you beforehand, just as I also told you in time past, that those who practice such things will not inherit the kingdom of God.”</a:t>
            </a:r>
            <a:endParaRPr lang="en-US" sz="1200" b="0" i="1" dirty="0">
              <a:solidFill>
                <a:srgbClr val="000000"/>
              </a:solidFill>
              <a:effectLst/>
              <a:latin typeface="+mn-lt"/>
            </a:endParaRPr>
          </a:p>
          <a:p>
            <a:pPr algn="l"/>
            <a:r>
              <a:rPr lang="en-US" sz="1200" b="1" i="0" dirty="0">
                <a:solidFill>
                  <a:srgbClr val="000000"/>
                </a:solidFill>
                <a:effectLst/>
                <a:latin typeface="+mn-lt"/>
              </a:rPr>
              <a:t>(Colossians 3:5),</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Therefore put to death your members which are on the earth: fornication, uncleanness, passion, evil desire, and covetousness, which is idolatry.”</a:t>
            </a:r>
            <a:endParaRPr lang="en-US" sz="1200" b="0" i="1" dirty="0">
              <a:solidFill>
                <a:srgbClr val="000000"/>
              </a:solidFill>
              <a:effectLst/>
              <a:latin typeface="+mn-lt"/>
            </a:endParaRPr>
          </a:p>
          <a:p>
            <a:pPr algn="l"/>
            <a:r>
              <a:rPr lang="en-US" sz="1200" b="1" i="0" dirty="0">
                <a:solidFill>
                  <a:srgbClr val="000000"/>
                </a:solidFill>
                <a:effectLst/>
                <a:latin typeface="+mn-lt"/>
              </a:rPr>
              <a:t>(Romans 13:13-14),</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Let us walk properly, as in the day, not in revelry and drunkenness, not in lewdness and lust, not in strife and envy.</a:t>
            </a:r>
            <a:r>
              <a:rPr lang="en-US" i="1" baseline="30000" dirty="0"/>
              <a:t> 14</a:t>
            </a:r>
            <a:r>
              <a:rPr lang="en-US" i="1" dirty="0"/>
              <a:t> But put on the Lord Jesus Christ, and make no provision for the flesh, to fulfill its lusts.”</a:t>
            </a:r>
            <a:endParaRPr lang="en-US" sz="1200" b="0" i="1" dirty="0">
              <a:solidFill>
                <a:srgbClr val="000000"/>
              </a:solidFill>
              <a:effectLst/>
              <a:latin typeface="+mn-lt"/>
            </a:endParaRPr>
          </a:p>
          <a:p>
            <a:pPr algn="l"/>
            <a:r>
              <a:rPr lang="en-US" sz="1200" b="1" i="0" dirty="0">
                <a:solidFill>
                  <a:srgbClr val="000000"/>
                </a:solidFill>
                <a:effectLst/>
                <a:latin typeface="+mn-lt"/>
              </a:rPr>
              <a:t>(1 Peter 4:3-4),</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For we have spent enough of our past lifetime in doing the will of the Gentiles—when we walked in lewdness, lusts, drunkenness, revelries, drinking parties, and abominable idolatries.</a:t>
            </a:r>
            <a:r>
              <a:rPr lang="en-US" i="1" baseline="30000" dirty="0"/>
              <a:t> 4</a:t>
            </a:r>
            <a:r>
              <a:rPr lang="en-US" i="1" dirty="0"/>
              <a:t> In regard to these, they think it strange that you do not run with them in the same flood of dissipation, speaking evil of you.”</a:t>
            </a:r>
            <a:endParaRPr lang="en-US" sz="1200" b="0" i="1" dirty="0">
              <a:solidFill>
                <a:srgbClr val="000000"/>
              </a:solidFill>
              <a:effectLst/>
              <a:latin typeface="+mn-lt"/>
            </a:endParaRPr>
          </a:p>
          <a:p>
            <a:pPr algn="l"/>
            <a:endParaRPr lang="en-US" sz="1200" b="1" i="0" dirty="0">
              <a:solidFill>
                <a:srgbClr val="000000"/>
              </a:solidFill>
              <a:effectLst/>
              <a:latin typeface="+mn-lt"/>
            </a:endParaRPr>
          </a:p>
          <a:p>
            <a:pPr algn="l"/>
            <a:endParaRPr lang="en-US" sz="1200" b="1" i="0" dirty="0">
              <a:solidFill>
                <a:srgbClr val="000000"/>
              </a:solidFill>
              <a:effectLst/>
              <a:latin typeface="+mn-lt"/>
            </a:endParaRPr>
          </a:p>
          <a:p>
            <a:pPr algn="l"/>
            <a:endParaRPr lang="en-US" sz="1200" b="1"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3</a:t>
            </a:fld>
            <a:endParaRPr lang="en-US"/>
          </a:p>
        </p:txBody>
      </p:sp>
    </p:spTree>
    <p:extLst>
      <p:ext uri="{BB962C8B-B14F-4D97-AF65-F5344CB8AC3E}">
        <p14:creationId xmlns:p14="http://schemas.microsoft.com/office/powerpoint/2010/main" val="1413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HOW CAN WE OVERCOME CARNALITY?</a:t>
            </a:r>
            <a:endParaRPr lang="en-US" sz="1200" b="0" i="0" dirty="0">
              <a:solidFill>
                <a:srgbClr val="000000"/>
              </a:solidFill>
              <a:effectLst/>
              <a:latin typeface="+mn-lt"/>
            </a:endParaRPr>
          </a:p>
          <a:p>
            <a:pPr marL="171450" indent="-171450" algn="l">
              <a:buFont typeface="Arial" panose="020B0604020202020204" pitchFamily="34" charset="0"/>
              <a:buChar char="•"/>
            </a:pPr>
            <a:r>
              <a:rPr lang="en-US" sz="1200" b="0" i="0" dirty="0">
                <a:solidFill>
                  <a:srgbClr val="000000"/>
                </a:solidFill>
                <a:effectLst/>
                <a:latin typeface="+mn-lt"/>
              </a:rPr>
              <a:t>The Weapons of Our Warfare. </a:t>
            </a:r>
          </a:p>
          <a:p>
            <a:pPr marL="628650" lvl="1" indent="-171450" algn="l">
              <a:buFont typeface="Arial" panose="020B0604020202020204" pitchFamily="34" charset="0"/>
              <a:buChar char="•"/>
            </a:pPr>
            <a:r>
              <a:rPr lang="en-US" sz="1200" b="0" i="0" dirty="0">
                <a:solidFill>
                  <a:srgbClr val="000000"/>
                </a:solidFill>
                <a:effectLst/>
                <a:latin typeface="+mn-lt"/>
              </a:rPr>
              <a:t>Note:  We have to admit we are in a battle with Satan!</a:t>
            </a:r>
          </a:p>
          <a:p>
            <a:pPr marL="0" lvl="0" indent="0" algn="l">
              <a:buFont typeface="Arial" panose="020B0604020202020204" pitchFamily="34" charset="0"/>
              <a:buNone/>
            </a:pPr>
            <a:r>
              <a:rPr lang="en-US" sz="1200" b="1" i="0" dirty="0">
                <a:solidFill>
                  <a:srgbClr val="000000"/>
                </a:solidFill>
                <a:effectLst/>
                <a:latin typeface="+mn-lt"/>
              </a:rPr>
              <a:t>(1 Peter 5:8-9), </a:t>
            </a:r>
            <a:r>
              <a:rPr lang="en-US" sz="1200" b="0" i="1" dirty="0">
                <a:solidFill>
                  <a:srgbClr val="000000"/>
                </a:solidFill>
                <a:effectLst/>
                <a:latin typeface="+mn-lt"/>
              </a:rPr>
              <a:t>“</a:t>
            </a:r>
            <a:r>
              <a:rPr lang="en-US" i="1" dirty="0"/>
              <a:t>Be sober, be vigilant; because your adversary the devil walks about like a roaring lion, seeking whom he may devour.</a:t>
            </a:r>
            <a:r>
              <a:rPr lang="en-US" i="1" baseline="30000" dirty="0"/>
              <a:t> 9</a:t>
            </a:r>
            <a:r>
              <a:rPr lang="en-US" i="1" dirty="0"/>
              <a:t> Resist him, steadfast in the faith, knowing that the same sufferings are experienced by your brotherhood in the world.</a:t>
            </a:r>
            <a:r>
              <a:rPr lang="en-US" sz="1200" b="0" i="1" dirty="0">
                <a:solidFill>
                  <a:srgbClr val="000000"/>
                </a:solidFill>
                <a:effectLst/>
                <a:latin typeface="+mn-lt"/>
              </a:rPr>
              <a:t>”</a:t>
            </a:r>
          </a:p>
          <a:p>
            <a:pPr marL="0" lvl="0" indent="0" algn="l">
              <a:buFont typeface="Arial" panose="020B0604020202020204" pitchFamily="34" charset="0"/>
              <a:buNone/>
            </a:pPr>
            <a:r>
              <a:rPr lang="en-US" sz="1200" b="1" i="0" dirty="0">
                <a:solidFill>
                  <a:srgbClr val="000000"/>
                </a:solidFill>
                <a:effectLst/>
                <a:latin typeface="+mn-lt"/>
              </a:rPr>
              <a:t>(2 Corinthians 10:4), </a:t>
            </a:r>
            <a:r>
              <a:rPr lang="en-US" sz="1200" b="0" i="1" dirty="0">
                <a:solidFill>
                  <a:srgbClr val="000000"/>
                </a:solidFill>
                <a:effectLst/>
                <a:latin typeface="+mn-lt"/>
              </a:rPr>
              <a:t>“</a:t>
            </a:r>
            <a:r>
              <a:rPr lang="en-US" i="1" dirty="0"/>
              <a:t>For the weapons of our warfare are not carnal but mighty in God for pulling down strongholds,</a:t>
            </a:r>
            <a:r>
              <a:rPr lang="en-US" i="1" baseline="30000" dirty="0"/>
              <a:t> 5</a:t>
            </a:r>
            <a:r>
              <a:rPr lang="en-US" i="1" dirty="0"/>
              <a:t> casting down arguments and every high thing that exalts itself against the knowledge of God, bringing every thought into captivity to the obedience of Christ.”</a:t>
            </a:r>
          </a:p>
          <a:p>
            <a:pPr marL="0" lvl="0" indent="0" algn="l">
              <a:buFont typeface="Arial" panose="020B0604020202020204" pitchFamily="34" charset="0"/>
              <a:buNone/>
            </a:pPr>
            <a:r>
              <a:rPr lang="en-US" sz="1200" b="1" i="0" dirty="0">
                <a:solidFill>
                  <a:srgbClr val="000000"/>
                </a:solidFill>
                <a:effectLst/>
                <a:latin typeface="+mn-lt"/>
              </a:rPr>
              <a:t>(Ephesians 6:10-17), </a:t>
            </a:r>
            <a:r>
              <a:rPr lang="en-US" sz="1200" b="0" i="1" dirty="0">
                <a:solidFill>
                  <a:srgbClr val="000000"/>
                </a:solidFill>
                <a:effectLst/>
                <a:latin typeface="+mn-lt"/>
              </a:rPr>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 </a:t>
            </a:r>
            <a:r>
              <a:rPr lang="en-US" i="1" baseline="30000" dirty="0"/>
              <a:t>14</a:t>
            </a:r>
            <a:r>
              <a:rPr lang="en-US" i="1" dirty="0"/>
              <a:t> Stand therefore, having girded your waist with truth, having put on the breastplate of righteousness,</a:t>
            </a:r>
            <a:r>
              <a:rPr lang="en-US" i="1" baseline="30000" dirty="0"/>
              <a:t> 15</a:t>
            </a:r>
            <a:r>
              <a:rPr lang="en-US" i="1" dirty="0"/>
              <a:t> and having shod your feet with the preparation of the gospel of peace;</a:t>
            </a:r>
            <a:r>
              <a:rPr lang="en-US" i="1" baseline="30000" dirty="0"/>
              <a:t> 16</a:t>
            </a:r>
            <a:r>
              <a:rPr lang="en-US" i="1" dirty="0"/>
              <a:t> above all, taking the shield of faith with which you will be able to quench all the fiery darts of the wicked one.</a:t>
            </a:r>
            <a:r>
              <a:rPr lang="en-US" i="1" baseline="30000" dirty="0"/>
              <a:t> 17</a:t>
            </a:r>
            <a:r>
              <a:rPr lang="en-US" i="1" dirty="0"/>
              <a:t> And take the helmet of salvation, and the sword of the Spirit, which is the word of God.”</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The Ways of Escape</a:t>
            </a:r>
          </a:p>
          <a:p>
            <a:pPr marL="0" indent="0" algn="l">
              <a:buFont typeface="Arial" panose="020B0604020202020204" pitchFamily="34" charset="0"/>
              <a:buNone/>
            </a:pPr>
            <a:r>
              <a:rPr lang="en-US" sz="1200" b="1" i="0" dirty="0">
                <a:solidFill>
                  <a:srgbClr val="000000"/>
                </a:solidFill>
                <a:effectLst/>
                <a:latin typeface="+mn-lt"/>
              </a:rPr>
              <a:t>(1 Corinthians 10:13), </a:t>
            </a:r>
            <a:r>
              <a:rPr lang="en-US" sz="1200" b="0" i="1" dirty="0">
                <a:solidFill>
                  <a:srgbClr val="000000"/>
                </a:solidFill>
                <a:effectLst/>
                <a:latin typeface="+mn-lt"/>
              </a:rPr>
              <a:t>“</a:t>
            </a:r>
            <a:r>
              <a:rPr lang="en-US" i="1" dirty="0"/>
              <a:t>No temptation has overtaken you except such as is common to man; but God is faithful, who will not allow you to be tempted beyond what you are able, but with the temptation will also make the way of escape, that you may be able to bear it.”</a:t>
            </a:r>
          </a:p>
          <a:p>
            <a:pPr marL="628650" lvl="1" indent="-171450" algn="l">
              <a:buFont typeface="Arial" panose="020B0604020202020204" pitchFamily="34" charset="0"/>
              <a:buChar char="•"/>
            </a:pPr>
            <a:r>
              <a:rPr lang="en-US" dirty="0"/>
              <a:t>Prayer and a Peaceful Disposition</a:t>
            </a:r>
          </a:p>
          <a:p>
            <a:pPr marL="628650" lvl="1" indent="-171450" algn="l">
              <a:buFont typeface="Arial" panose="020B0604020202020204" pitchFamily="34" charset="0"/>
              <a:buChar char="•"/>
            </a:pPr>
            <a:r>
              <a:rPr lang="en-US" dirty="0"/>
              <a:t>(Philippians 4:6-7), “Philippians 4:6-7 Be anxious for nothing, but in everything by prayer and supplication, with thanksgiving, let your requests be made known to God;</a:t>
            </a:r>
            <a:r>
              <a:rPr lang="en-US" baseline="30000" dirty="0"/>
              <a:t> 7</a:t>
            </a:r>
            <a:r>
              <a:rPr lang="en-US" dirty="0"/>
              <a:t> and the peace of God, which surpasses all understanding, will guard your hearts and minds through Christ Jesus.”</a:t>
            </a:r>
          </a:p>
          <a:p>
            <a:pPr marL="628650" lvl="1" indent="-171450" algn="l">
              <a:buFont typeface="Arial" panose="020B0604020202020204" pitchFamily="34" charset="0"/>
              <a:buChar char="•"/>
            </a:pPr>
            <a:r>
              <a:rPr lang="en-US" dirty="0"/>
              <a:t>The Holy Scriptures  (Just like our Lord resisted him, “It is Written”</a:t>
            </a:r>
          </a:p>
          <a:p>
            <a:pPr marL="0" lvl="0" indent="0" algn="l">
              <a:buFont typeface="Arial" panose="020B0604020202020204" pitchFamily="34" charset="0"/>
              <a:buNone/>
            </a:pPr>
            <a:r>
              <a:rPr lang="en-US" b="1" dirty="0"/>
              <a:t>(2 Timothy 3:16-17), </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p>
          <a:p>
            <a:pPr marL="171450" lvl="0" indent="-171450" algn="l">
              <a:buFont typeface="Arial" panose="020B0604020202020204" pitchFamily="34" charset="0"/>
              <a:buChar char="•"/>
            </a:pPr>
            <a:r>
              <a:rPr lang="en-US" b="1" dirty="0"/>
              <a:t>Other things we can depend upon:  Worship (individual and collective); service; the help of our Brethren</a:t>
            </a:r>
          </a:p>
          <a:p>
            <a:pPr algn="l"/>
            <a:endParaRPr lang="en-US" sz="1200" b="1" i="0" dirty="0">
              <a:solidFill>
                <a:srgbClr val="000000"/>
              </a:solidFill>
              <a:effectLst/>
              <a:latin typeface="+mn-lt"/>
            </a:endParaRPr>
          </a:p>
          <a:p>
            <a:pPr algn="l"/>
            <a:endParaRPr lang="en-US" sz="1200" b="1" i="0" dirty="0">
              <a:solidFill>
                <a:srgbClr val="000000"/>
              </a:solidFill>
              <a:effectLst/>
              <a:latin typeface="+mn-lt"/>
            </a:endParaRPr>
          </a:p>
          <a:p>
            <a:pPr algn="l"/>
            <a:r>
              <a:rPr lang="en-US" sz="1200" b="1" i="0" dirty="0">
                <a:solidFill>
                  <a:srgbClr val="000000"/>
                </a:solidFill>
                <a:effectLst/>
                <a:latin typeface="+mn-lt"/>
              </a:rPr>
              <a:t>Conclusion.</a:t>
            </a:r>
            <a:r>
              <a:rPr lang="en-US" sz="1200" b="0" i="0" dirty="0">
                <a:solidFill>
                  <a:srgbClr val="000000"/>
                </a:solidFill>
                <a:effectLst/>
                <a:latin typeface="+mn-lt"/>
              </a:rPr>
              <a:t> 1 Pet. 4:1-2: Live for the will of God.</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Based on an outline by Joe R. Price</a:t>
            </a:r>
          </a:p>
          <a:p>
            <a:pPr algn="l"/>
            <a:r>
              <a:rPr lang="en-US" sz="1200" b="0" i="0" dirty="0">
                <a:solidFill>
                  <a:srgbClr val="000000"/>
                </a:solidFill>
                <a:effectLst/>
                <a:latin typeface="+mn-lt"/>
              </a:rPr>
              <a:t>The Spirit’s Sword, 3.22.2015</a:t>
            </a: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4</a:t>
            </a:fld>
            <a:endParaRPr lang="en-US"/>
          </a:p>
        </p:txBody>
      </p:sp>
    </p:spTree>
    <p:extLst>
      <p:ext uri="{BB962C8B-B14F-4D97-AF65-F5344CB8AC3E}">
        <p14:creationId xmlns:p14="http://schemas.microsoft.com/office/powerpoint/2010/main" val="261846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a:t>
            </a:r>
          </a:p>
          <a:p>
            <a:pPr marL="171450" indent="-171450" algn="l">
              <a:buFont typeface="Arial" panose="020B0604020202020204" pitchFamily="34" charset="0"/>
              <a:buChar char="•"/>
            </a:pPr>
            <a:r>
              <a:rPr lang="en-US" sz="1200" b="1" i="0" dirty="0">
                <a:solidFill>
                  <a:srgbClr val="000000"/>
                </a:solidFill>
                <a:effectLst/>
                <a:latin typeface="+mn-lt"/>
              </a:rPr>
              <a:t>Do Not live for the Flesh - 	LIVE FOR THE WILL OF GOD!</a:t>
            </a:r>
            <a:endParaRPr lang="en-US" sz="1200" b="0" i="0" dirty="0">
              <a:solidFill>
                <a:srgbClr val="000000"/>
              </a:solidFill>
              <a:effectLst/>
              <a:latin typeface="+mn-lt"/>
            </a:endParaRPr>
          </a:p>
          <a:p>
            <a:pPr algn="l"/>
            <a:r>
              <a:rPr lang="en-US" sz="1200" b="1" i="0" dirty="0">
                <a:solidFill>
                  <a:srgbClr val="000000"/>
                </a:solidFill>
                <a:effectLst/>
                <a:latin typeface="+mn-lt"/>
              </a:rPr>
              <a:t>(1 Peter 4:1-2), </a:t>
            </a:r>
            <a:r>
              <a:rPr lang="en-US" sz="1200" b="0" i="1" dirty="0">
                <a:solidFill>
                  <a:srgbClr val="000000"/>
                </a:solidFill>
                <a:effectLst/>
                <a:latin typeface="+mn-lt"/>
              </a:rPr>
              <a:t>“</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endParaRPr lang="en-US" sz="1200" b="0" i="1"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87207F2C-9FAA-415A-A716-5677F94B49C3}" type="slidenum">
              <a:rPr lang="en-US" smtClean="0"/>
              <a:t>5</a:t>
            </a:fld>
            <a:endParaRPr lang="en-US"/>
          </a:p>
        </p:txBody>
      </p:sp>
    </p:spTree>
    <p:extLst>
      <p:ext uri="{BB962C8B-B14F-4D97-AF65-F5344CB8AC3E}">
        <p14:creationId xmlns:p14="http://schemas.microsoft.com/office/powerpoint/2010/main" val="342357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598A-4F89-6B65-93CA-7B8F3423C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8421E-5093-491E-4DF2-2D3B3FF1C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CCA10C-91C6-7BB7-96C5-4235513019E5}"/>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5" name="Footer Placeholder 4">
            <a:extLst>
              <a:ext uri="{FF2B5EF4-FFF2-40B4-BE49-F238E27FC236}">
                <a16:creationId xmlns:a16="http://schemas.microsoft.com/office/drawing/2014/main" id="{0505668B-4589-F7A9-7253-B90BE3786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5C785-76D0-24DE-9EFC-98A38BA2D709}"/>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167912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BEF4-31F8-EACA-5325-DB8F065707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18452-1E1E-2550-E83B-30AB0AB95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79226-C287-8E7C-86BD-3BE2057A391E}"/>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5" name="Footer Placeholder 4">
            <a:extLst>
              <a:ext uri="{FF2B5EF4-FFF2-40B4-BE49-F238E27FC236}">
                <a16:creationId xmlns:a16="http://schemas.microsoft.com/office/drawing/2014/main" id="{9B716AC7-D4AB-4565-681F-57AC12A8F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183D4-B1F9-16A3-4812-3D64774A0BAB}"/>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19496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0CA11-FC3F-A74B-BDAB-25A57D0A7A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35D8A5-BEDA-9C8D-3C42-14030F7D59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BFF98-152F-B0FD-3E69-F9DF6BA15E49}"/>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5" name="Footer Placeholder 4">
            <a:extLst>
              <a:ext uri="{FF2B5EF4-FFF2-40B4-BE49-F238E27FC236}">
                <a16:creationId xmlns:a16="http://schemas.microsoft.com/office/drawing/2014/main" id="{04FD8F56-D585-03AA-2F87-71E33E81F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DEB7C-6DC3-9A14-17D9-934F11AAB61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45465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8A31-8139-61B1-97E1-4B74FEE2B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7E5BD-25F9-1AE7-0DA3-600DD76DC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7BA3B-84C9-A4AD-BED4-63935FD02C1D}"/>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5" name="Footer Placeholder 4">
            <a:extLst>
              <a:ext uri="{FF2B5EF4-FFF2-40B4-BE49-F238E27FC236}">
                <a16:creationId xmlns:a16="http://schemas.microsoft.com/office/drawing/2014/main" id="{A1DE5632-D658-8C32-0EA0-3418E7E5E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61962-A933-DCDD-2D2E-C3F2F884FB0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207190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75FC-5670-8E95-601D-C4A935EF4D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E1B45F-6BDD-44FD-F0FD-961430B86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5EB35-93FE-98C8-FAAD-A1DA345DA17D}"/>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5" name="Footer Placeholder 4">
            <a:extLst>
              <a:ext uri="{FF2B5EF4-FFF2-40B4-BE49-F238E27FC236}">
                <a16:creationId xmlns:a16="http://schemas.microsoft.com/office/drawing/2014/main" id="{ACDD6583-C475-16E2-3B4D-37C85D027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A8598-93F6-50B1-0DC4-62E4B260127F}"/>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211652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73A6-B583-D0C9-502B-47857656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B42AA-9FF3-E82D-87EC-5BF7F05E8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E272CD-4DC4-547F-711A-6BFB1EBE0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9A7D6-8E2A-3A6E-A388-FF7D74A59FA6}"/>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6" name="Footer Placeholder 5">
            <a:extLst>
              <a:ext uri="{FF2B5EF4-FFF2-40B4-BE49-F238E27FC236}">
                <a16:creationId xmlns:a16="http://schemas.microsoft.com/office/drawing/2014/main" id="{DECA3A75-AACA-1490-3274-941A399A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35C1B-F77D-C125-3FE8-44FAB065D799}"/>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36412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7E4C-9BC0-9206-E0C2-A98246072E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DE90-1FFA-52B4-AE5C-C3757A854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40F894-46C4-8C35-ACF3-292AAD8A9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B0E9A-D4E3-17D9-1701-EF042B78E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31FA3-0AF3-F59D-85F5-7ADB4AD47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35E9A-082E-19AF-64EE-07CDC52CA9C7}"/>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8" name="Footer Placeholder 7">
            <a:extLst>
              <a:ext uri="{FF2B5EF4-FFF2-40B4-BE49-F238E27FC236}">
                <a16:creationId xmlns:a16="http://schemas.microsoft.com/office/drawing/2014/main" id="{88A440D4-421B-47DA-9244-26D51D7D85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311C84-9628-E66A-DA3B-9A45D269D39F}"/>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329741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C37F-4EEE-D4D0-43B3-B35E81279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EDE1E-6AD4-94C9-D648-F9A081FA9E46}"/>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4" name="Footer Placeholder 3">
            <a:extLst>
              <a:ext uri="{FF2B5EF4-FFF2-40B4-BE49-F238E27FC236}">
                <a16:creationId xmlns:a16="http://schemas.microsoft.com/office/drawing/2014/main" id="{EDCD888A-5B74-F618-E147-BFDF72C2E0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5E252-09AD-4730-90D9-BC15151636B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255481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04E4-CC54-C1BE-48BC-E7816DC3AD12}"/>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3" name="Footer Placeholder 2">
            <a:extLst>
              <a:ext uri="{FF2B5EF4-FFF2-40B4-BE49-F238E27FC236}">
                <a16:creationId xmlns:a16="http://schemas.microsoft.com/office/drawing/2014/main" id="{1493566D-9345-F6A8-E5D2-F41F34ADF7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E538B8-73F6-35B3-A154-F84A232FF3C2}"/>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147925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4778-8DC2-2A58-502D-7BC64A2BB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499516-FCEF-469D-2EC3-125C8FA0D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0F5F8-5B36-536A-E0F9-0F0E95681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27427-868D-FA6C-0B4A-66F1B9587A31}"/>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6" name="Footer Placeholder 5">
            <a:extLst>
              <a:ext uri="{FF2B5EF4-FFF2-40B4-BE49-F238E27FC236}">
                <a16:creationId xmlns:a16="http://schemas.microsoft.com/office/drawing/2014/main" id="{0C9CC970-BF05-BF8B-980D-38D389B82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8466F-B4FA-FEF4-0E6D-3E5566B358C9}"/>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47950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FF8C-95B6-C0FD-60D6-079D6EA7C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3B2B92-A3D1-48A9-0043-B7962E3D0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FC683E-498E-BF1F-C9E2-5EA0C0C69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14967-07CA-C0D7-477B-737A24AA3DCE}"/>
              </a:ext>
            </a:extLst>
          </p:cNvPr>
          <p:cNvSpPr>
            <a:spLocks noGrp="1"/>
          </p:cNvSpPr>
          <p:nvPr>
            <p:ph type="dt" sz="half" idx="10"/>
          </p:nvPr>
        </p:nvSpPr>
        <p:spPr/>
        <p:txBody>
          <a:bodyPr/>
          <a:lstStyle/>
          <a:p>
            <a:fld id="{250436EE-9B08-40E2-A044-9523254839D1}" type="datetimeFigureOut">
              <a:rPr lang="en-US" smtClean="0"/>
              <a:t>6/24/2023</a:t>
            </a:fld>
            <a:endParaRPr lang="en-US"/>
          </a:p>
        </p:txBody>
      </p:sp>
      <p:sp>
        <p:nvSpPr>
          <p:cNvPr id="6" name="Footer Placeholder 5">
            <a:extLst>
              <a:ext uri="{FF2B5EF4-FFF2-40B4-BE49-F238E27FC236}">
                <a16:creationId xmlns:a16="http://schemas.microsoft.com/office/drawing/2014/main" id="{4F522976-A7C7-8E48-C6D2-438318DFB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52F5A-9B80-DF55-9105-D4D9B9C2DDC0}"/>
              </a:ext>
            </a:extLst>
          </p:cNvPr>
          <p:cNvSpPr>
            <a:spLocks noGrp="1"/>
          </p:cNvSpPr>
          <p:nvPr>
            <p:ph type="sldNum" sz="quarter" idx="12"/>
          </p:nvPr>
        </p:nvSpPr>
        <p:spPr/>
        <p:txBody>
          <a:bodyPr/>
          <a:lstStyle/>
          <a:p>
            <a:fld id="{05A44C67-88C1-47CC-8BA5-7AACB6EAF903}" type="slidenum">
              <a:rPr lang="en-US" smtClean="0"/>
              <a:t>‹#›</a:t>
            </a:fld>
            <a:endParaRPr lang="en-US"/>
          </a:p>
        </p:txBody>
      </p:sp>
    </p:spTree>
    <p:extLst>
      <p:ext uri="{BB962C8B-B14F-4D97-AF65-F5344CB8AC3E}">
        <p14:creationId xmlns:p14="http://schemas.microsoft.com/office/powerpoint/2010/main" val="6217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95FAD-6F84-CB2B-E51E-0D0166EEB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20D31D-A878-191A-8207-90D2C9E2C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81B73-F16F-5F38-C298-601C5FFFF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436EE-9B08-40E2-A044-9523254839D1}" type="datetimeFigureOut">
              <a:rPr lang="en-US" smtClean="0"/>
              <a:t>6/24/2023</a:t>
            </a:fld>
            <a:endParaRPr lang="en-US"/>
          </a:p>
        </p:txBody>
      </p:sp>
      <p:sp>
        <p:nvSpPr>
          <p:cNvPr id="5" name="Footer Placeholder 4">
            <a:extLst>
              <a:ext uri="{FF2B5EF4-FFF2-40B4-BE49-F238E27FC236}">
                <a16:creationId xmlns:a16="http://schemas.microsoft.com/office/drawing/2014/main" id="{E141629B-71C9-CFFC-83E5-7221F74FB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CFD09-7699-16A1-56C1-205859A14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44C67-88C1-47CC-8BA5-7AACB6EAF903}" type="slidenum">
              <a:rPr lang="en-US" smtClean="0"/>
              <a:t>‹#›</a:t>
            </a:fld>
            <a:endParaRPr lang="en-US"/>
          </a:p>
        </p:txBody>
      </p:sp>
    </p:spTree>
    <p:extLst>
      <p:ext uri="{BB962C8B-B14F-4D97-AF65-F5344CB8AC3E}">
        <p14:creationId xmlns:p14="http://schemas.microsoft.com/office/powerpoint/2010/main" val="276291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p:txBody>
          <a:bodyPr/>
          <a:lstStyle/>
          <a:p>
            <a:endParaRPr lang="en-US"/>
          </a:p>
        </p:txBody>
      </p:sp>
      <p:pic>
        <p:nvPicPr>
          <p:cNvPr id="5" name="Picture 4" descr="A wolf with its mouth open&#10;&#10;Description automatically generated with low confidence">
            <a:extLst>
              <a:ext uri="{FF2B5EF4-FFF2-40B4-BE49-F238E27FC236}">
                <a16:creationId xmlns:a16="http://schemas.microsoft.com/office/drawing/2014/main" id="{CF642AA3-C364-EA69-31A5-2876832B0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8105022"/>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75418"/>
            <a:ext cx="8403771" cy="2849563"/>
          </a:xfrm>
        </p:spPr>
        <p:txBody>
          <a:bodyPr anchor="t">
            <a:normAutofit/>
          </a:bodyPr>
          <a:lstStyle/>
          <a:p>
            <a:r>
              <a:rPr lang="en-US" sz="6600" dirty="0">
                <a:solidFill>
                  <a:schemeClr val="accent1">
                    <a:lumMod val="50000"/>
                  </a:schemeClr>
                </a:solidFill>
                <a:latin typeface="Qebab Shadow FFP" panose="020B0503040000020003" pitchFamily="34" charset="0"/>
              </a:rPr>
              <a:t>What Does it Mean to be Carnal?</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To Be Under the Control of the Flesh</a:t>
            </a:r>
          </a:p>
          <a:p>
            <a:r>
              <a:rPr lang="en-US" sz="4400" dirty="0">
                <a:solidFill>
                  <a:schemeClr val="accent1">
                    <a:lumMod val="50000"/>
                  </a:schemeClr>
                </a:solidFill>
              </a:rPr>
              <a:t>Romans 7:14-15; 1 Kings 21:20-25</a:t>
            </a:r>
          </a:p>
          <a:p>
            <a:r>
              <a:rPr lang="en-US" sz="4800" b="1" dirty="0">
                <a:solidFill>
                  <a:schemeClr val="accent1">
                    <a:lumMod val="50000"/>
                  </a:schemeClr>
                </a:solidFill>
              </a:rPr>
              <a:t>Not Spiritually Minded</a:t>
            </a:r>
          </a:p>
          <a:p>
            <a:r>
              <a:rPr lang="en-US" sz="4400" dirty="0">
                <a:solidFill>
                  <a:schemeClr val="accent1">
                    <a:lumMod val="50000"/>
                  </a:schemeClr>
                </a:solidFill>
              </a:rPr>
              <a:t>1 Corinthians 2:14-16</a:t>
            </a:r>
          </a:p>
        </p:txBody>
      </p:sp>
    </p:spTree>
    <p:extLst>
      <p:ext uri="{BB962C8B-B14F-4D97-AF65-F5344CB8AC3E}">
        <p14:creationId xmlns:p14="http://schemas.microsoft.com/office/powerpoint/2010/main" val="2251904341"/>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75418"/>
            <a:ext cx="8403771" cy="2849563"/>
          </a:xfrm>
        </p:spPr>
        <p:txBody>
          <a:bodyPr anchor="t">
            <a:normAutofit/>
          </a:bodyPr>
          <a:lstStyle/>
          <a:p>
            <a:r>
              <a:rPr lang="en-US" sz="6600" dirty="0">
                <a:solidFill>
                  <a:schemeClr val="accent1">
                    <a:lumMod val="50000"/>
                  </a:schemeClr>
                </a:solidFill>
                <a:latin typeface="Qebab Shadow FFP" panose="020B0503040000020003" pitchFamily="34" charset="0"/>
              </a:rPr>
              <a:t>What Forms Do Carnal Sins Take?</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Immorality of all types; division; idolatry; envy, doctrinal error; human philosophy</a:t>
            </a:r>
          </a:p>
          <a:p>
            <a:r>
              <a:rPr lang="en-US" sz="4400" dirty="0">
                <a:solidFill>
                  <a:schemeClr val="accent1">
                    <a:lumMod val="50000"/>
                  </a:schemeClr>
                </a:solidFill>
              </a:rPr>
              <a:t>Galatians 5:19-21; Colossians 3:5</a:t>
            </a:r>
          </a:p>
          <a:p>
            <a:r>
              <a:rPr lang="en-US" sz="4400" dirty="0">
                <a:solidFill>
                  <a:schemeClr val="accent1">
                    <a:lumMod val="50000"/>
                  </a:schemeClr>
                </a:solidFill>
              </a:rPr>
              <a:t>Romans 13:13-14; 1 Peter 4:3-4</a:t>
            </a:r>
          </a:p>
        </p:txBody>
      </p:sp>
    </p:spTree>
    <p:extLst>
      <p:ext uri="{BB962C8B-B14F-4D97-AF65-F5344CB8AC3E}">
        <p14:creationId xmlns:p14="http://schemas.microsoft.com/office/powerpoint/2010/main" val="1416038088"/>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75418"/>
            <a:ext cx="8403771" cy="2849563"/>
          </a:xfrm>
        </p:spPr>
        <p:txBody>
          <a:bodyPr anchor="t">
            <a:normAutofit/>
          </a:bodyPr>
          <a:lstStyle/>
          <a:p>
            <a:r>
              <a:rPr lang="en-US" sz="6600" dirty="0">
                <a:solidFill>
                  <a:schemeClr val="accent1">
                    <a:lumMod val="50000"/>
                  </a:schemeClr>
                </a:solidFill>
                <a:latin typeface="Qebab Shadow FFP" panose="020B0503040000020003" pitchFamily="34" charset="0"/>
              </a:rPr>
              <a:t>How Can We Overcome Carnality?</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The Weapons of Our Warfare</a:t>
            </a:r>
          </a:p>
          <a:p>
            <a:r>
              <a:rPr lang="en-US" sz="4400" dirty="0">
                <a:solidFill>
                  <a:schemeClr val="accent1">
                    <a:lumMod val="50000"/>
                  </a:schemeClr>
                </a:solidFill>
              </a:rPr>
              <a:t>2 Corinthians 10:4; Ephesians 6:10-17</a:t>
            </a:r>
          </a:p>
          <a:p>
            <a:r>
              <a:rPr lang="en-US" sz="4800" b="1" dirty="0">
                <a:solidFill>
                  <a:schemeClr val="accent1">
                    <a:lumMod val="50000"/>
                  </a:schemeClr>
                </a:solidFill>
              </a:rPr>
              <a:t>The Ways of Escape</a:t>
            </a:r>
          </a:p>
          <a:p>
            <a:r>
              <a:rPr lang="en-US" sz="4400" dirty="0">
                <a:solidFill>
                  <a:schemeClr val="accent1">
                    <a:lumMod val="50000"/>
                  </a:schemeClr>
                </a:solidFill>
              </a:rPr>
              <a:t>Philippians 4:6-7; 2 Timothy 3:16-17</a:t>
            </a:r>
          </a:p>
        </p:txBody>
      </p:sp>
    </p:spTree>
    <p:extLst>
      <p:ext uri="{BB962C8B-B14F-4D97-AF65-F5344CB8AC3E}">
        <p14:creationId xmlns:p14="http://schemas.microsoft.com/office/powerpoint/2010/main" val="2496296333"/>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0DDC-BE74-6023-0E40-2E869EF0591C}"/>
              </a:ext>
            </a:extLst>
          </p:cNvPr>
          <p:cNvSpPr>
            <a:spLocks noGrp="1"/>
          </p:cNvSpPr>
          <p:nvPr>
            <p:ph type="ctrTitle"/>
          </p:nvPr>
        </p:nvSpPr>
        <p:spPr>
          <a:xfrm>
            <a:off x="364672" y="1114425"/>
            <a:ext cx="8403771" cy="1910556"/>
          </a:xfrm>
        </p:spPr>
        <p:txBody>
          <a:bodyPr anchor="t">
            <a:normAutofit/>
          </a:bodyPr>
          <a:lstStyle/>
          <a:p>
            <a:r>
              <a:rPr lang="en-US" sz="6600" dirty="0">
                <a:solidFill>
                  <a:schemeClr val="accent1">
                    <a:lumMod val="50000"/>
                  </a:schemeClr>
                </a:solidFill>
                <a:latin typeface="Qebab Shadow FFP" panose="020B0503040000020003" pitchFamily="34" charset="0"/>
              </a:rPr>
              <a:t>CONCLUSION</a:t>
            </a:r>
          </a:p>
        </p:txBody>
      </p:sp>
      <p:sp>
        <p:nvSpPr>
          <p:cNvPr id="3" name="Subtitle 2">
            <a:extLst>
              <a:ext uri="{FF2B5EF4-FFF2-40B4-BE49-F238E27FC236}">
                <a16:creationId xmlns:a16="http://schemas.microsoft.com/office/drawing/2014/main" id="{10299610-03BE-0462-BE3D-5609FDDE1A9F}"/>
              </a:ext>
            </a:extLst>
          </p:cNvPr>
          <p:cNvSpPr>
            <a:spLocks noGrp="1"/>
          </p:cNvSpPr>
          <p:nvPr>
            <p:ph type="subTitle" idx="1"/>
          </p:nvPr>
        </p:nvSpPr>
        <p:spPr>
          <a:xfrm>
            <a:off x="571500" y="3298371"/>
            <a:ext cx="11038114" cy="3204029"/>
          </a:xfrm>
        </p:spPr>
        <p:txBody>
          <a:bodyPr>
            <a:normAutofit/>
          </a:bodyPr>
          <a:lstStyle/>
          <a:p>
            <a:r>
              <a:rPr lang="en-US" sz="4800" b="1" dirty="0">
                <a:solidFill>
                  <a:schemeClr val="accent1">
                    <a:lumMod val="50000"/>
                  </a:schemeClr>
                </a:solidFill>
              </a:rPr>
              <a:t>Do Not Live for the Flesh, </a:t>
            </a:r>
          </a:p>
          <a:p>
            <a:r>
              <a:rPr lang="en-US" sz="4800" b="1" dirty="0">
                <a:solidFill>
                  <a:schemeClr val="accent1">
                    <a:lumMod val="50000"/>
                  </a:schemeClr>
                </a:solidFill>
              </a:rPr>
              <a:t>LIVE FOR THE WILL OF GOD!</a:t>
            </a:r>
          </a:p>
          <a:p>
            <a:endParaRPr lang="en-US" sz="1000" b="1" dirty="0">
              <a:solidFill>
                <a:schemeClr val="accent1">
                  <a:lumMod val="50000"/>
                </a:schemeClr>
              </a:solidFill>
            </a:endParaRPr>
          </a:p>
          <a:p>
            <a:r>
              <a:rPr lang="en-US" sz="4800" b="1" dirty="0">
                <a:solidFill>
                  <a:schemeClr val="accent1">
                    <a:lumMod val="50000"/>
                  </a:schemeClr>
                </a:solidFill>
              </a:rPr>
              <a:t>1 Peter 4:1-2</a:t>
            </a:r>
            <a:endParaRPr lang="en-US" sz="4400" dirty="0">
              <a:solidFill>
                <a:schemeClr val="accent1">
                  <a:lumMod val="50000"/>
                </a:schemeClr>
              </a:solidFill>
            </a:endParaRPr>
          </a:p>
        </p:txBody>
      </p:sp>
    </p:spTree>
    <p:extLst>
      <p:ext uri="{BB962C8B-B14F-4D97-AF65-F5344CB8AC3E}">
        <p14:creationId xmlns:p14="http://schemas.microsoft.com/office/powerpoint/2010/main" val="1513695215"/>
      </p:ext>
    </p:extLst>
  </p:cSld>
  <p:clrMapOvr>
    <a:masterClrMapping/>
  </p:clrMapOvr>
  <mc:AlternateContent xmlns:mc="http://schemas.openxmlformats.org/markup-compatibility/2006">
    <mc:Choice xmlns:p15="http://schemas.microsoft.com/office/powerpoint/2012/main" Requires="p15">
      <p:transition spd="slow">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2006</Words>
  <Application>Microsoft Office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Qebab Shadow FFP</vt:lpstr>
      <vt:lpstr>Office Theme</vt:lpstr>
      <vt:lpstr>PowerPoint Presentation</vt:lpstr>
      <vt:lpstr>What Does it Mean to be Carnal?</vt:lpstr>
      <vt:lpstr>What Forms Do Carnal Sins Take?</vt:lpstr>
      <vt:lpstr>How Can We Overcome Carnality?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2023-06-24T21:50:22Z</dcterms:created>
  <dcterms:modified xsi:type="dcterms:W3CDTF">2023-06-24T23:44:10Z</dcterms:modified>
</cp:coreProperties>
</file>