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2251" autoAdjust="0"/>
  </p:normalViewPr>
  <p:slideViewPr>
    <p:cSldViewPr snapToGrid="0">
      <p:cViewPr varScale="1">
        <p:scale>
          <a:sx n="27" d="100"/>
          <a:sy n="27" d="100"/>
        </p:scale>
        <p:origin x="2340" y="42"/>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95514" cy="466434"/>
          </a:xfrm>
          <a:prstGeom prst="rect">
            <a:avLst/>
          </a:prstGeom>
        </p:spPr>
        <p:txBody>
          <a:bodyPr vert="horz" lIns="93177" tIns="46589" rIns="93177" bIns="46589" rtlCol="0"/>
          <a:lstStyle>
            <a:lvl1pPr algn="l">
              <a:defRPr sz="1200"/>
            </a:lvl1pPr>
          </a:lstStyle>
          <a:p>
            <a:r>
              <a:rPr lang="en-US" sz="1800" b="1" cap="all" dirty="0">
                <a:latin typeface="Bookman Old Style" panose="02050604050505020204" pitchFamily="18" charset="0"/>
              </a:rPr>
              <a:t>Are You A Hypocrite?</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January 8, 2017 am</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soundteaching.org      </a:t>
            </a:r>
            <a:fld id="{5C75EA29-B7DD-4BD6-A8D2-E2C015BDB88B}" type="slidenum">
              <a:rPr lang="en-US" smtClean="0"/>
              <a:t>‹#›</a:t>
            </a:fld>
            <a:endParaRPr lang="en-US" dirty="0"/>
          </a:p>
        </p:txBody>
      </p:sp>
    </p:spTree>
    <p:extLst>
      <p:ext uri="{BB962C8B-B14F-4D97-AF65-F5344CB8AC3E}">
        <p14:creationId xmlns:p14="http://schemas.microsoft.com/office/powerpoint/2010/main" val="272188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A28C90-6385-4B16-88E7-24231FC329DF}" type="datetimeFigureOut">
              <a:rPr lang="en-US" smtClean="0"/>
              <a:t>1/8/2017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C4E2BF-C4D8-4C87-A154-282733D4CC3F}" type="slidenum">
              <a:rPr lang="en-US" smtClean="0"/>
              <a:t>‹#›</a:t>
            </a:fld>
            <a:endParaRPr lang="en-US"/>
          </a:p>
        </p:txBody>
      </p:sp>
    </p:spTree>
    <p:extLst>
      <p:ext uri="{BB962C8B-B14F-4D97-AF65-F5344CB8AC3E}">
        <p14:creationId xmlns:p14="http://schemas.microsoft.com/office/powerpoint/2010/main" val="144519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charge of hypocrisy against Christians is routinely heard today!</a:t>
            </a:r>
          </a:p>
          <a:p>
            <a:pPr marL="640594" lvl="1" indent="-174708">
              <a:buFont typeface="Arial" panose="020B0604020202020204" pitchFamily="34" charset="0"/>
              <a:buChar char="•"/>
            </a:pPr>
            <a:r>
              <a:rPr lang="en-US" dirty="0"/>
              <a:t>Enemies of faith seek to discredit the gospel of Christ and Christ’s disciples. </a:t>
            </a:r>
          </a:p>
          <a:p>
            <a:pPr marL="640594" lvl="1" indent="-174708">
              <a:buFont typeface="Arial" panose="020B0604020202020204" pitchFamily="34" charset="0"/>
              <a:buChar char="•"/>
            </a:pPr>
            <a:r>
              <a:rPr lang="en-US" dirty="0"/>
              <a:t>Yet, sometimes the charge is deserved.  Sometimes Christians are hypocrites.</a:t>
            </a:r>
          </a:p>
          <a:p>
            <a:r>
              <a:rPr lang="en-US" b="1" dirty="0"/>
              <a:t>Jesus leveled this charge against some Jewish religious leaders who demanded conformity to their religious traditions while excusing disobedience to the commandment of God (Mk. 7:1-13). READ</a:t>
            </a:r>
          </a:p>
          <a:p>
            <a:pPr marL="640594" lvl="1" indent="-174708">
              <a:buFont typeface="Arial" panose="020B0604020202020204" pitchFamily="34" charset="0"/>
              <a:buChar char="•"/>
            </a:pPr>
            <a:r>
              <a:rPr lang="en-US" dirty="0"/>
              <a:t>Note the definition on slide:  They claimed to be zealous, and yet were avoiding obedience to God!</a:t>
            </a:r>
          </a:p>
          <a:p>
            <a:pPr marL="640594" lvl="1" indent="-174708">
              <a:buFont typeface="Arial" panose="020B0604020202020204" pitchFamily="34" charset="0"/>
              <a:buChar char="•"/>
            </a:pPr>
            <a:r>
              <a:rPr lang="en-US" dirty="0"/>
              <a:t>Jesus provided the evidence that exposed their sin, which greatly offended them.</a:t>
            </a:r>
          </a:p>
          <a:p>
            <a:r>
              <a:rPr lang="en-US" b="1" dirty="0"/>
              <a:t>(Matthew 15:12), </a:t>
            </a:r>
            <a:r>
              <a:rPr lang="en-US" i="1" dirty="0"/>
              <a:t>“Then His disciples came and said to Him, "Do You know that the Pharisees were offended when they heard this saying?"</a:t>
            </a:r>
          </a:p>
          <a:p>
            <a:pPr marL="640594" lvl="1" indent="-174708">
              <a:buFont typeface="Arial" panose="020B0604020202020204" pitchFamily="34" charset="0"/>
              <a:buChar char="•"/>
            </a:pPr>
            <a:r>
              <a:rPr lang="en-US" dirty="0"/>
              <a:t>We can be guilty too, for this reason, the apostle Peter said to lay aside all hypocrisies (1 Pet. 2:1).</a:t>
            </a:r>
          </a:p>
          <a:p>
            <a:r>
              <a:rPr lang="en-US" b="1" dirty="0"/>
              <a:t>(1 Peter 2:1-3), </a:t>
            </a:r>
            <a:r>
              <a:rPr lang="en-US" i="1" dirty="0"/>
              <a:t>“Therefore, laying aside all malice, all deceit, hypocrisy, envy, and all evil speaking, </a:t>
            </a:r>
            <a:r>
              <a:rPr lang="en-US" i="1" baseline="30000" dirty="0"/>
              <a:t>2</a:t>
            </a:r>
            <a:r>
              <a:rPr lang="en-US" i="1" dirty="0"/>
              <a:t> as newborn babes, desire the pure milk of the word, that you may grow thereby, </a:t>
            </a:r>
            <a:r>
              <a:rPr lang="en-US" i="1" baseline="30000" dirty="0"/>
              <a:t>3</a:t>
            </a:r>
            <a:r>
              <a:rPr lang="en-US" i="1" dirty="0"/>
              <a:t> if indeed you have tasted that the Lord is gracious.”</a:t>
            </a:r>
          </a:p>
          <a:p>
            <a:r>
              <a:rPr lang="en-US" b="1" dirty="0"/>
              <a:t>At the same time, the charge of hypocrisy can be a smoke screen to divert attention away from the sin and error one is unwilling to face in his or her life.</a:t>
            </a:r>
          </a:p>
          <a:p>
            <a:pPr marL="640594" lvl="1" indent="-174708">
              <a:buFont typeface="Arial" panose="020B0604020202020204" pitchFamily="34" charset="0"/>
              <a:buChar char="•"/>
            </a:pPr>
            <a:r>
              <a:rPr lang="en-US" dirty="0"/>
              <a:t>It is easier to say “you’re a hypocrite” whenever a Christian commits a sin than to take personal responsibility for one’s own failings. </a:t>
            </a:r>
          </a:p>
          <a:p>
            <a:pPr marL="640594" lvl="1" indent="-174708">
              <a:buFont typeface="Arial" panose="020B0604020202020204" pitchFamily="34" charset="0"/>
              <a:buChar char="•"/>
            </a:pPr>
            <a:r>
              <a:rPr lang="en-US" b="1" dirty="0"/>
              <a:t>Beware: My hypocrisy does not approve your sin. Nor does committing one sin automatically mean one is a hypocrite.</a:t>
            </a:r>
          </a:p>
          <a:p>
            <a:endParaRPr lang="en-US" b="1" dirty="0"/>
          </a:p>
          <a:p>
            <a:r>
              <a:rPr lang="en-US" b="1" dirty="0"/>
              <a:t>What does the Scripture say about what constitutes Hypocrisy?</a:t>
            </a:r>
          </a:p>
          <a:p>
            <a:endParaRPr lang="en-US" dirty="0"/>
          </a:p>
        </p:txBody>
      </p:sp>
      <p:sp>
        <p:nvSpPr>
          <p:cNvPr id="4" name="Slide Number Placeholder 3"/>
          <p:cNvSpPr>
            <a:spLocks noGrp="1"/>
          </p:cNvSpPr>
          <p:nvPr>
            <p:ph type="sldNum" sz="quarter" idx="10"/>
          </p:nvPr>
        </p:nvSpPr>
        <p:spPr/>
        <p:txBody>
          <a:bodyPr/>
          <a:lstStyle/>
          <a:p>
            <a:fld id="{A7C4E2BF-C4D8-4C87-A154-282733D4CC3F}" type="slidenum">
              <a:rPr lang="en-US" smtClean="0"/>
              <a:t>1</a:t>
            </a:fld>
            <a:endParaRPr lang="en-US"/>
          </a:p>
        </p:txBody>
      </p:sp>
    </p:spTree>
    <p:extLst>
      <p:ext uri="{BB962C8B-B14F-4D97-AF65-F5344CB8AC3E}">
        <p14:creationId xmlns:p14="http://schemas.microsoft.com/office/powerpoint/2010/main" val="386425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Hypocrisy is pretending to be what one is not; like an actor, it is playing a role to hide what is real.</a:t>
            </a:r>
          </a:p>
          <a:p>
            <a:pPr marL="640594" lvl="1" indent="-174708">
              <a:buFont typeface="Arial" panose="020B0604020202020204" pitchFamily="34" charset="0"/>
              <a:buChar char="•"/>
            </a:pPr>
            <a:r>
              <a:rPr lang="en-US" dirty="0"/>
              <a:t>There is a huge difference between a Christian who yields to temptation but is eager to repent, confess it to the Lord and avoid the same sin in the future</a:t>
            </a:r>
          </a:p>
          <a:p>
            <a:pPr marL="640594" lvl="1" indent="-174708">
              <a:buFont typeface="Arial" panose="020B0604020202020204" pitchFamily="34" charset="0"/>
              <a:buChar char="•"/>
            </a:pPr>
            <a:r>
              <a:rPr lang="en-US" dirty="0"/>
              <a:t>And the Christian who feigns righteousness while refusing to follow God’s word. </a:t>
            </a:r>
          </a:p>
          <a:p>
            <a:pPr marL="640594" lvl="1" indent="-174708">
              <a:buFont typeface="Arial" panose="020B0604020202020204" pitchFamily="34" charset="0"/>
              <a:buChar char="•"/>
            </a:pPr>
            <a:r>
              <a:rPr lang="en-US" dirty="0"/>
              <a:t>True Christians “walk in the light” “practice the truth” and do not habitually sin. </a:t>
            </a:r>
          </a:p>
          <a:p>
            <a:pPr marL="640594" lvl="1" indent="-174708">
              <a:buFont typeface="Arial" panose="020B0604020202020204" pitchFamily="34" charset="0"/>
              <a:buChar char="•"/>
            </a:pPr>
            <a:r>
              <a:rPr lang="en-US" dirty="0"/>
              <a:t>When they commit sin, they remedy it by Christ’s word (1 </a:t>
            </a:r>
            <a:r>
              <a:rPr lang="en-US" dirty="0" err="1"/>
              <a:t>Jno</a:t>
            </a:r>
            <a:r>
              <a:rPr lang="en-US" dirty="0"/>
              <a:t>. 1:6-2:1). </a:t>
            </a:r>
          </a:p>
          <a:p>
            <a:r>
              <a:rPr lang="en-US" b="1" dirty="0"/>
              <a:t>(1 John 1:6 – 2:1</a:t>
            </a:r>
            <a:r>
              <a:rPr lang="en-US" b="1" i="1" dirty="0"/>
              <a:t>), </a:t>
            </a:r>
            <a:r>
              <a:rPr lang="en-US" i="1" dirty="0"/>
              <a:t>“</a:t>
            </a:r>
            <a:r>
              <a:rPr lang="en-US" i="1" dirty="0"/>
              <a:t>If we say that we have fellowship with Him, and walk in darkness, we lie and do not practice the truth. </a:t>
            </a:r>
            <a:r>
              <a:rPr lang="en-US" i="1" baseline="30000" dirty="0"/>
              <a:t>7</a:t>
            </a:r>
            <a:r>
              <a:rPr lang="en-US" i="1" dirty="0"/>
              <a:t> But if we walk in the light as He is in the light, we have fellowship with one another, and the blood of Jesus Christ His Son cleanses us from all sin. </a:t>
            </a:r>
            <a:r>
              <a:rPr lang="en-US" i="1" baseline="30000" dirty="0"/>
              <a:t>8</a:t>
            </a:r>
            <a:r>
              <a:rPr lang="en-US" i="1" dirty="0"/>
              <a:t> If we say that we have no sin, we deceive ourselves, and the truth is not in us. </a:t>
            </a:r>
            <a:r>
              <a:rPr lang="en-US" i="1" baseline="30000" dirty="0"/>
              <a:t>9</a:t>
            </a:r>
            <a:r>
              <a:rPr lang="en-US" i="1" dirty="0"/>
              <a:t> If we confess our sins, He is faithful and just to forgive us our sins and to cleanse us from all unrighteousness. </a:t>
            </a:r>
            <a:r>
              <a:rPr lang="en-US" i="1" baseline="30000" dirty="0"/>
              <a:t>10</a:t>
            </a:r>
            <a:r>
              <a:rPr lang="en-US" i="1" dirty="0"/>
              <a:t> If we say that we have not sinned, we make Him a liar, and His word is not in us. </a:t>
            </a:r>
            <a:r>
              <a:rPr lang="en-US" b="1" i="1" baseline="30000" dirty="0"/>
              <a:t>(2:1) </a:t>
            </a:r>
            <a:r>
              <a:rPr lang="en-US" i="1" dirty="0"/>
              <a:t>My little children, these things I write to you, so that you may not sin. And if anyone sins, we have an Advocate with the Father, Jesus Christ the righteous.”</a:t>
            </a:r>
          </a:p>
          <a:p>
            <a:endParaRPr lang="en-US" i="1" dirty="0"/>
          </a:p>
          <a:p>
            <a:pPr marL="640594" lvl="1" indent="-174708" defTabSz="931774">
              <a:buFont typeface="Arial" panose="020B0604020202020204" pitchFamily="34" charset="0"/>
              <a:buChar char="•"/>
            </a:pPr>
            <a:r>
              <a:rPr lang="en-US" dirty="0"/>
              <a:t>Not the hypocrite.</a:t>
            </a:r>
          </a:p>
        </p:txBody>
      </p:sp>
      <p:sp>
        <p:nvSpPr>
          <p:cNvPr id="4" name="Slide Number Placeholder 3"/>
          <p:cNvSpPr>
            <a:spLocks noGrp="1"/>
          </p:cNvSpPr>
          <p:nvPr>
            <p:ph type="sldNum" sz="quarter" idx="10"/>
          </p:nvPr>
        </p:nvSpPr>
        <p:spPr/>
        <p:txBody>
          <a:bodyPr/>
          <a:lstStyle/>
          <a:p>
            <a:fld id="{A7C4E2BF-C4D8-4C87-A154-282733D4CC3F}" type="slidenum">
              <a:rPr lang="en-US" smtClean="0"/>
              <a:t>2</a:t>
            </a:fld>
            <a:endParaRPr lang="en-US"/>
          </a:p>
        </p:txBody>
      </p:sp>
    </p:spTree>
    <p:extLst>
      <p:ext uri="{BB962C8B-B14F-4D97-AF65-F5344CB8AC3E}">
        <p14:creationId xmlns:p14="http://schemas.microsoft.com/office/powerpoint/2010/main" val="210196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 feigns righteousness while practicing sin</a:t>
            </a:r>
          </a:p>
          <a:p>
            <a:r>
              <a:rPr lang="en-US" b="1" dirty="0"/>
              <a:t>(1 John 3:4), </a:t>
            </a:r>
            <a:r>
              <a:rPr lang="en-US" i="1" dirty="0"/>
              <a:t>“</a:t>
            </a:r>
            <a:r>
              <a:rPr lang="en-US" i="1" dirty="0"/>
              <a:t>Whoever commits sin also commits lawlessness, and sin is lawlessness.”</a:t>
            </a:r>
          </a:p>
          <a:p>
            <a:r>
              <a:rPr lang="en-US" b="1" dirty="0"/>
              <a:t>(1 John 5:17), </a:t>
            </a:r>
            <a:r>
              <a:rPr lang="en-US" i="1" dirty="0"/>
              <a:t>“All unrighteousness is sin…”</a:t>
            </a:r>
            <a:endParaRPr lang="en-US" i="1" dirty="0"/>
          </a:p>
          <a:p>
            <a:endParaRPr lang="en-US" dirty="0"/>
          </a:p>
          <a:p>
            <a:r>
              <a:rPr lang="en-US" b="1" dirty="0"/>
              <a:t>He does not practice what he preaches, while faithful Christians make it their aim to conform to the image of the Son</a:t>
            </a:r>
            <a:endParaRPr lang="en-US" dirty="0"/>
          </a:p>
          <a:p>
            <a:r>
              <a:rPr lang="en-US" b="1" dirty="0"/>
              <a:t>(Matthew 23:3), [Christ’s description of the Pharisees</a:t>
            </a:r>
            <a:r>
              <a:rPr lang="en-US" b="1" i="1" dirty="0"/>
              <a:t>] </a:t>
            </a:r>
            <a:r>
              <a:rPr lang="en-US" i="1" dirty="0"/>
              <a:t>“</a:t>
            </a:r>
            <a:r>
              <a:rPr lang="en-US" i="1" dirty="0"/>
              <a:t>Therefore whatever they tell you to observe, that observe and do, but do not do according to their works; for they say, and do not do.”</a:t>
            </a:r>
          </a:p>
          <a:p>
            <a:r>
              <a:rPr lang="en-US" b="1" dirty="0"/>
              <a:t>(Romans 8:29), [In contrast, the Christian] </a:t>
            </a:r>
            <a:r>
              <a:rPr lang="en-US" i="1" dirty="0"/>
              <a:t>“For whom He foreknew, He also predestined to be conformed to the image of His Son, that He might be the firstborn among many brethren.”</a:t>
            </a:r>
            <a:endParaRPr lang="en-US" i="1" dirty="0"/>
          </a:p>
          <a:p>
            <a:endParaRPr lang="en-US" dirty="0"/>
          </a:p>
          <a:p>
            <a:r>
              <a:rPr lang="en-US" b="1" dirty="0"/>
              <a:t>It is wrong to charge “hypocrisy” any time a Christian sins. </a:t>
            </a:r>
          </a:p>
          <a:p>
            <a:pPr marL="640594" lvl="1" indent="-174708">
              <a:buFont typeface="Arial" panose="020B0604020202020204" pitchFamily="34" charset="0"/>
              <a:buChar char="•"/>
            </a:pPr>
            <a:r>
              <a:rPr lang="en-US" dirty="0"/>
              <a:t>Hypocrisy is spiritual pretense. </a:t>
            </a:r>
          </a:p>
          <a:p>
            <a:pPr marL="640594" lvl="1" indent="-174708">
              <a:buFont typeface="Arial" panose="020B0604020202020204" pitchFamily="34" charset="0"/>
              <a:buChar char="•"/>
            </a:pPr>
            <a:r>
              <a:rPr lang="en-US" dirty="0"/>
              <a:t>To say a Christian is a hypocrite if he sins is to suggest Christians must be </a:t>
            </a:r>
            <a:r>
              <a:rPr lang="en-US" dirty="0" err="1"/>
              <a:t>sinlessly</a:t>
            </a:r>
            <a:r>
              <a:rPr lang="en-US" dirty="0"/>
              <a:t> perfect (otherwise, they are hypocrites). </a:t>
            </a:r>
          </a:p>
          <a:p>
            <a:pPr marL="640594" lvl="1" indent="-174708">
              <a:buFont typeface="Arial" panose="020B0604020202020204" pitchFamily="34" charset="0"/>
              <a:buChar char="•"/>
            </a:pPr>
            <a:r>
              <a:rPr lang="en-US" dirty="0"/>
              <a:t>That is patently false</a:t>
            </a:r>
          </a:p>
          <a:p>
            <a:r>
              <a:rPr lang="en-US" b="1" dirty="0"/>
              <a:t>(1 John 1:9-10), </a:t>
            </a:r>
            <a:r>
              <a:rPr lang="en-US" i="1" dirty="0"/>
              <a:t>“</a:t>
            </a:r>
            <a:r>
              <a:rPr lang="en-US" i="1" dirty="0"/>
              <a:t>If we confess our sins, He is faithful and just to forgive us our sins and to cleanse us from all unrighteousness. 10 If we say that we have not sinned, we make Him a liar, and His word is not in us.”</a:t>
            </a:r>
          </a:p>
          <a:p>
            <a:r>
              <a:rPr lang="en-US" b="1" dirty="0"/>
              <a:t>(1 John 2:1-2), </a:t>
            </a:r>
            <a:r>
              <a:rPr lang="en-US" i="1" dirty="0"/>
              <a:t>“My little children, these things I write to you, so that you may not sin. And if anyone sins, we have an Advocate with the Father, Jesus Christ the righteous. 2 And He Himself is the propitiation for our sins, and not for ours only but also for the whole world.</a:t>
            </a:r>
            <a:endParaRPr lang="en-US" i="1" dirty="0"/>
          </a:p>
        </p:txBody>
      </p:sp>
      <p:sp>
        <p:nvSpPr>
          <p:cNvPr id="4" name="Slide Number Placeholder 3"/>
          <p:cNvSpPr>
            <a:spLocks noGrp="1"/>
          </p:cNvSpPr>
          <p:nvPr>
            <p:ph type="sldNum" sz="quarter" idx="10"/>
          </p:nvPr>
        </p:nvSpPr>
        <p:spPr/>
        <p:txBody>
          <a:bodyPr/>
          <a:lstStyle/>
          <a:p>
            <a:fld id="{A7C4E2BF-C4D8-4C87-A154-282733D4CC3F}" type="slidenum">
              <a:rPr lang="en-US" smtClean="0"/>
              <a:t>3</a:t>
            </a:fld>
            <a:endParaRPr lang="en-US"/>
          </a:p>
        </p:txBody>
      </p:sp>
    </p:spTree>
    <p:extLst>
      <p:ext uri="{BB962C8B-B14F-4D97-AF65-F5344CB8AC3E}">
        <p14:creationId xmlns:p14="http://schemas.microsoft.com/office/powerpoint/2010/main" val="121861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Faithful Christian understands the necessity of admonition</a:t>
            </a:r>
          </a:p>
          <a:p>
            <a:pPr marL="640594" lvl="1" indent="-174708">
              <a:buFont typeface="Arial" panose="020B0604020202020204" pitchFamily="34" charset="0"/>
              <a:buChar char="•"/>
            </a:pPr>
            <a:r>
              <a:rPr lang="en-US" dirty="0"/>
              <a:t>He is not concerned with being embarrassed.  He wants to be saved!</a:t>
            </a:r>
          </a:p>
          <a:p>
            <a:r>
              <a:rPr lang="en-US" b="1" dirty="0"/>
              <a:t>(2 Corinthians 5:10-11), </a:t>
            </a:r>
            <a:r>
              <a:rPr lang="en-US" i="1" dirty="0"/>
              <a:t>“</a:t>
            </a:r>
            <a:r>
              <a:rPr lang="en-US" i="1" dirty="0"/>
              <a:t>For we must all appear before the judgment seat of Christ, that each one may receive the things done in the body, according to what he has done, whether good or bad. </a:t>
            </a:r>
            <a:r>
              <a:rPr lang="en-US" i="1" baseline="30000" dirty="0"/>
              <a:t>11</a:t>
            </a:r>
            <a:r>
              <a:rPr lang="en-US" i="1" dirty="0"/>
              <a:t> Knowing, therefore, the terror of the Lord, we persuade men; but we are well known to God, and I also trust are well known in your consciences.”</a:t>
            </a:r>
            <a:endParaRPr lang="en-US" i="1" dirty="0"/>
          </a:p>
          <a:p>
            <a:pPr marL="640594" lvl="1" indent="-174708">
              <a:buFont typeface="Arial" panose="020B0604020202020204" pitchFamily="34" charset="0"/>
              <a:buChar char="•"/>
            </a:pPr>
            <a:r>
              <a:rPr lang="en-US" dirty="0"/>
              <a:t>Faithful Christians welcome examination and correction from others because they want to be right with God. </a:t>
            </a:r>
          </a:p>
          <a:p>
            <a:pPr marL="640594" lvl="1" indent="-174708">
              <a:buFont typeface="Arial" panose="020B0604020202020204" pitchFamily="34" charset="0"/>
              <a:buChar char="•"/>
            </a:pPr>
            <a:r>
              <a:rPr lang="en-US" dirty="0"/>
              <a:t>They will correct their sin when it is pointed out to them. </a:t>
            </a:r>
          </a:p>
          <a:p>
            <a:pPr marL="640594" lvl="1" indent="-174708">
              <a:buFont typeface="Arial" panose="020B0604020202020204" pitchFamily="34" charset="0"/>
              <a:buChar char="•"/>
            </a:pPr>
            <a:r>
              <a:rPr lang="en-US" dirty="0"/>
              <a:t>But the hypocrite cannot abide the scrutiny of God’s word.</a:t>
            </a:r>
          </a:p>
          <a:p>
            <a:pPr marL="640594" lvl="1" indent="-174708">
              <a:buFont typeface="Arial" panose="020B0604020202020204" pitchFamily="34" charset="0"/>
              <a:buChar char="•"/>
            </a:pPr>
            <a:r>
              <a:rPr lang="en-US" dirty="0"/>
              <a:t>Truth exposes the hypocrite’s pretense and a heart is far from God </a:t>
            </a:r>
          </a:p>
          <a:p>
            <a:r>
              <a:rPr lang="en-US" b="1" dirty="0"/>
              <a:t>(Matthew 15:7-9), </a:t>
            </a:r>
            <a:r>
              <a:rPr lang="en-US" i="1" dirty="0"/>
              <a:t>“</a:t>
            </a:r>
            <a:r>
              <a:rPr lang="en-US" i="1" dirty="0"/>
              <a:t>Hypocrites! Well did Isaiah prophesy about you, saying: </a:t>
            </a:r>
            <a:r>
              <a:rPr lang="en-US" i="1" baseline="30000" dirty="0"/>
              <a:t>8</a:t>
            </a:r>
            <a:r>
              <a:rPr lang="en-US" i="1" dirty="0"/>
              <a:t> 'These people draw near to Me with their mouth, and honor Me with their lips, but their heart is far from Me.  </a:t>
            </a:r>
            <a:r>
              <a:rPr lang="en-US" i="1" baseline="30000" dirty="0"/>
              <a:t>9</a:t>
            </a:r>
            <a:r>
              <a:rPr lang="en-US" i="1" dirty="0"/>
              <a:t> And in vain they worship Me, teaching as doctrines the commandments of men.’”</a:t>
            </a:r>
            <a:endParaRPr lang="en-US" i="1" dirty="0"/>
          </a:p>
          <a:p>
            <a:endParaRPr lang="en-US" dirty="0"/>
          </a:p>
        </p:txBody>
      </p:sp>
      <p:sp>
        <p:nvSpPr>
          <p:cNvPr id="4" name="Slide Number Placeholder 3"/>
          <p:cNvSpPr>
            <a:spLocks noGrp="1"/>
          </p:cNvSpPr>
          <p:nvPr>
            <p:ph type="sldNum" sz="quarter" idx="10"/>
          </p:nvPr>
        </p:nvSpPr>
        <p:spPr/>
        <p:txBody>
          <a:bodyPr/>
          <a:lstStyle/>
          <a:p>
            <a:fld id="{A7C4E2BF-C4D8-4C87-A154-282733D4CC3F}" type="slidenum">
              <a:rPr lang="en-US" smtClean="0"/>
              <a:t>4</a:t>
            </a:fld>
            <a:endParaRPr lang="en-US"/>
          </a:p>
        </p:txBody>
      </p:sp>
    </p:spTree>
    <p:extLst>
      <p:ext uri="{BB962C8B-B14F-4D97-AF65-F5344CB8AC3E}">
        <p14:creationId xmlns:p14="http://schemas.microsoft.com/office/powerpoint/2010/main" val="132894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2:1-3), </a:t>
            </a:r>
            <a:r>
              <a:rPr lang="en-US" i="1" dirty="0"/>
              <a:t>“</a:t>
            </a:r>
            <a:r>
              <a:rPr lang="en-US" i="1" dirty="0"/>
              <a:t>Therefore you are inexcusable, O man, whoever you are who judge, for in whatever you judge another you condemn yourself; for you who judge practice the same things. </a:t>
            </a:r>
            <a:r>
              <a:rPr lang="en-US" i="1" baseline="30000" dirty="0"/>
              <a:t>2</a:t>
            </a:r>
            <a:r>
              <a:rPr lang="en-US" i="1" dirty="0"/>
              <a:t> But we know that the judgment of God is according to truth against those who practice such things. </a:t>
            </a:r>
            <a:r>
              <a:rPr lang="en-US" i="1" baseline="30000" dirty="0"/>
              <a:t>3</a:t>
            </a:r>
            <a:r>
              <a:rPr lang="en-US" i="1" dirty="0"/>
              <a:t> And do you think this, O man, you who judge those practicing such things, and doing the same, that you will escape the judgment of God?”</a:t>
            </a:r>
            <a:endParaRPr lang="en-US" i="1" dirty="0"/>
          </a:p>
        </p:txBody>
      </p:sp>
      <p:sp>
        <p:nvSpPr>
          <p:cNvPr id="4" name="Slide Number Placeholder 3"/>
          <p:cNvSpPr>
            <a:spLocks noGrp="1"/>
          </p:cNvSpPr>
          <p:nvPr>
            <p:ph type="sldNum" sz="quarter" idx="10"/>
          </p:nvPr>
        </p:nvSpPr>
        <p:spPr/>
        <p:txBody>
          <a:bodyPr/>
          <a:lstStyle/>
          <a:p>
            <a:pPr defTabSz="465887">
              <a:defRPr/>
            </a:pPr>
            <a:fld id="{A7C4E2BF-C4D8-4C87-A154-282733D4CC3F}" type="slidenum">
              <a:rPr lang="en-US">
                <a:solidFill>
                  <a:prstClr val="black"/>
                </a:solidFill>
                <a:latin typeface="Calibri" panose="020F0502020204030204"/>
              </a:rPr>
              <a:pPr defTabSz="46588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72563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1/8/2017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06106" y="3906982"/>
            <a:ext cx="9001462" cy="794472"/>
          </a:xfrm>
        </p:spPr>
        <p:txBody>
          <a:bodyPr/>
          <a:lstStyle/>
          <a:p>
            <a:r>
              <a:rPr lang="en-US" dirty="0">
                <a:solidFill>
                  <a:schemeClr val="bg1"/>
                </a:solidFill>
                <a:effectLst/>
              </a:rPr>
              <a:t>Are You a Hypocrite?</a:t>
            </a:r>
          </a:p>
        </p:txBody>
      </p:sp>
      <p:sp>
        <p:nvSpPr>
          <p:cNvPr id="3" name="Subtitle 2"/>
          <p:cNvSpPr>
            <a:spLocks noGrp="1"/>
          </p:cNvSpPr>
          <p:nvPr>
            <p:ph type="subTitle" idx="1"/>
          </p:nvPr>
        </p:nvSpPr>
        <p:spPr>
          <a:xfrm>
            <a:off x="635000" y="4849236"/>
            <a:ext cx="10845800" cy="1830964"/>
          </a:xfrm>
        </p:spPr>
        <p:txBody>
          <a:bodyPr>
            <a:noAutofit/>
          </a:bodyPr>
          <a:lstStyle/>
          <a:p>
            <a:r>
              <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Hypocrite (Gk. </a:t>
            </a:r>
            <a:r>
              <a:rPr lang="en-US" sz="40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hupokritēs</a:t>
            </a:r>
            <a:r>
              <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Thayer </a:t>
            </a:r>
          </a:p>
          <a:p>
            <a:r>
              <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dirty="0">
                <a:solidFill>
                  <a:schemeClr val="bg1"/>
                </a:solidFill>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an actor, stage player; a dissembler, pretender”</a:t>
            </a:r>
          </a:p>
        </p:txBody>
      </p:sp>
      <p:pic>
        <p:nvPicPr>
          <p:cNvPr id="5" name="Picture 4"/>
          <p:cNvPicPr>
            <a:picLocks noChangeAspect="1"/>
          </p:cNvPicPr>
          <p:nvPr/>
        </p:nvPicPr>
        <p:blipFill>
          <a:blip r:embed="rId3"/>
          <a:stretch>
            <a:fillRect/>
          </a:stretch>
        </p:blipFill>
        <p:spPr>
          <a:xfrm>
            <a:off x="659" y="0"/>
            <a:ext cx="12194120" cy="3759200"/>
          </a:xfrm>
          <a:prstGeom prst="rect">
            <a:avLst/>
          </a:prstGeom>
        </p:spPr>
      </p:pic>
    </p:spTree>
    <p:extLst>
      <p:ext uri="{BB962C8B-B14F-4D97-AF65-F5344CB8AC3E}">
        <p14:creationId xmlns:p14="http://schemas.microsoft.com/office/powerpoint/2010/main" val="109069961"/>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869" y="711201"/>
            <a:ext cx="6329531" cy="3556000"/>
          </a:xfrm>
        </p:spPr>
        <p:txBody>
          <a:bodyPr anchor="t">
            <a:normAutofit/>
          </a:bodyPr>
          <a:lstStyle/>
          <a:p>
            <a:r>
              <a:rPr lang="en-US" cap="small" dirty="0"/>
              <a:t>Being a hypocrite is not the same thing as a Christian sinning from time to time</a:t>
            </a:r>
          </a:p>
        </p:txBody>
      </p:sp>
      <p:sp>
        <p:nvSpPr>
          <p:cNvPr id="3" name="Subtitle 2"/>
          <p:cNvSpPr>
            <a:spLocks noGrp="1"/>
          </p:cNvSpPr>
          <p:nvPr>
            <p:ph type="subTitle" idx="1"/>
          </p:nvPr>
        </p:nvSpPr>
        <p:spPr>
          <a:xfrm>
            <a:off x="1595269" y="5003800"/>
            <a:ext cx="9001462" cy="1422400"/>
          </a:xfrm>
        </p:spPr>
        <p:txBody>
          <a:bodyPr>
            <a:normAutofit/>
          </a:bodyPr>
          <a:lstStyle/>
          <a:p>
            <a:r>
              <a:rPr lang="en-US" sz="4400" b="1" dirty="0">
                <a:effectLst/>
                <a:latin typeface="Calibri" panose="020F0502020204030204" pitchFamily="34" charset="0"/>
                <a:cs typeface="Calibri" panose="020F0502020204030204" pitchFamily="34" charset="0"/>
              </a:rPr>
              <a:t>1 John 1:6 – 2:1</a:t>
            </a:r>
          </a:p>
        </p:txBody>
      </p:sp>
      <p:pic>
        <p:nvPicPr>
          <p:cNvPr id="4" name="Picture 3"/>
          <p:cNvPicPr>
            <a:picLocks noChangeAspect="1"/>
          </p:cNvPicPr>
          <p:nvPr/>
        </p:nvPicPr>
        <p:blipFill>
          <a:blip r:embed="rId3"/>
          <a:stretch>
            <a:fillRect/>
          </a:stretch>
        </p:blipFill>
        <p:spPr>
          <a:xfrm>
            <a:off x="7899626" y="711201"/>
            <a:ext cx="3707948" cy="3019125"/>
          </a:xfrm>
          <a:prstGeom prst="rect">
            <a:avLst/>
          </a:prstGeom>
        </p:spPr>
      </p:pic>
    </p:spTree>
    <p:extLst>
      <p:ext uri="{BB962C8B-B14F-4D97-AF65-F5344CB8AC3E}">
        <p14:creationId xmlns:p14="http://schemas.microsoft.com/office/powerpoint/2010/main" val="42763270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869" y="711201"/>
            <a:ext cx="6329531" cy="3556000"/>
          </a:xfrm>
        </p:spPr>
        <p:txBody>
          <a:bodyPr anchor="t">
            <a:normAutofit/>
          </a:bodyPr>
          <a:lstStyle/>
          <a:p>
            <a:r>
              <a:rPr lang="en-US" cap="small" dirty="0"/>
              <a:t>A Hypocrite pretends to be what he is not    (He is an Actor)</a:t>
            </a:r>
          </a:p>
        </p:txBody>
      </p:sp>
      <p:sp>
        <p:nvSpPr>
          <p:cNvPr id="3" name="Subtitle 2"/>
          <p:cNvSpPr>
            <a:spLocks noGrp="1"/>
          </p:cNvSpPr>
          <p:nvPr>
            <p:ph type="subTitle" idx="1"/>
          </p:nvPr>
        </p:nvSpPr>
        <p:spPr>
          <a:xfrm>
            <a:off x="807868" y="5003800"/>
            <a:ext cx="10799705" cy="1422400"/>
          </a:xfrm>
        </p:spPr>
        <p:txBody>
          <a:bodyPr>
            <a:normAutofit/>
          </a:bodyPr>
          <a:lstStyle/>
          <a:p>
            <a:r>
              <a:rPr lang="en-US" sz="4400" b="1" dirty="0">
                <a:effectLst/>
                <a:latin typeface="Calibri" panose="020F0502020204030204" pitchFamily="34" charset="0"/>
                <a:cs typeface="Calibri" panose="020F0502020204030204" pitchFamily="34" charset="0"/>
              </a:rPr>
              <a:t>1 John 3:4; Romans 8:29; 1 John 1:9-10; 2:1-2 </a:t>
            </a:r>
          </a:p>
        </p:txBody>
      </p:sp>
      <p:pic>
        <p:nvPicPr>
          <p:cNvPr id="4" name="Picture 3"/>
          <p:cNvPicPr>
            <a:picLocks noChangeAspect="1"/>
          </p:cNvPicPr>
          <p:nvPr/>
        </p:nvPicPr>
        <p:blipFill>
          <a:blip r:embed="rId3"/>
          <a:stretch>
            <a:fillRect/>
          </a:stretch>
        </p:blipFill>
        <p:spPr>
          <a:xfrm>
            <a:off x="7899626" y="711201"/>
            <a:ext cx="3707948" cy="3019125"/>
          </a:xfrm>
          <a:prstGeom prst="rect">
            <a:avLst/>
          </a:prstGeom>
        </p:spPr>
      </p:pic>
    </p:spTree>
    <p:extLst>
      <p:ext uri="{BB962C8B-B14F-4D97-AF65-F5344CB8AC3E}">
        <p14:creationId xmlns:p14="http://schemas.microsoft.com/office/powerpoint/2010/main" val="361048816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869" y="711201"/>
            <a:ext cx="6329531" cy="3556000"/>
          </a:xfrm>
        </p:spPr>
        <p:txBody>
          <a:bodyPr anchor="t">
            <a:normAutofit/>
          </a:bodyPr>
          <a:lstStyle/>
          <a:p>
            <a:r>
              <a:rPr lang="en-US" cap="small" dirty="0"/>
              <a:t>A Hypocrite will not examine himself, and objects to being examined by others</a:t>
            </a:r>
          </a:p>
        </p:txBody>
      </p:sp>
      <p:sp>
        <p:nvSpPr>
          <p:cNvPr id="3" name="Subtitle 2"/>
          <p:cNvSpPr>
            <a:spLocks noGrp="1"/>
          </p:cNvSpPr>
          <p:nvPr>
            <p:ph type="subTitle" idx="1"/>
          </p:nvPr>
        </p:nvSpPr>
        <p:spPr>
          <a:xfrm>
            <a:off x="807868" y="5003800"/>
            <a:ext cx="10799705" cy="1422400"/>
          </a:xfrm>
        </p:spPr>
        <p:txBody>
          <a:bodyPr>
            <a:normAutofit/>
          </a:bodyPr>
          <a:lstStyle/>
          <a:p>
            <a:r>
              <a:rPr lang="en-US" sz="4400" b="1" dirty="0">
                <a:effectLst/>
                <a:latin typeface="Calibri" panose="020F0502020204030204" pitchFamily="34" charset="0"/>
                <a:cs typeface="Calibri" panose="020F0502020204030204" pitchFamily="34" charset="0"/>
              </a:rPr>
              <a:t>2 Corinthians 5:10-11; Matthew 15:7-9</a:t>
            </a:r>
          </a:p>
        </p:txBody>
      </p:sp>
      <p:pic>
        <p:nvPicPr>
          <p:cNvPr id="4" name="Picture 3"/>
          <p:cNvPicPr>
            <a:picLocks noChangeAspect="1"/>
          </p:cNvPicPr>
          <p:nvPr/>
        </p:nvPicPr>
        <p:blipFill>
          <a:blip r:embed="rId3"/>
          <a:stretch>
            <a:fillRect/>
          </a:stretch>
        </p:blipFill>
        <p:spPr>
          <a:xfrm>
            <a:off x="7899626" y="711201"/>
            <a:ext cx="3707948" cy="3019125"/>
          </a:xfrm>
          <a:prstGeom prst="rect">
            <a:avLst/>
          </a:prstGeom>
        </p:spPr>
      </p:pic>
    </p:spTree>
    <p:extLst>
      <p:ext uri="{BB962C8B-B14F-4D97-AF65-F5344CB8AC3E}">
        <p14:creationId xmlns:p14="http://schemas.microsoft.com/office/powerpoint/2010/main" val="24186493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06106" y="3906982"/>
            <a:ext cx="9001462" cy="794472"/>
          </a:xfrm>
        </p:spPr>
        <p:txBody>
          <a:bodyPr/>
          <a:lstStyle/>
          <a:p>
            <a:r>
              <a:rPr lang="en-US" dirty="0">
                <a:solidFill>
                  <a:schemeClr val="bg1"/>
                </a:solidFill>
                <a:effectLst/>
              </a:rPr>
              <a:t>Conclusion</a:t>
            </a:r>
          </a:p>
        </p:txBody>
      </p:sp>
      <p:sp>
        <p:nvSpPr>
          <p:cNvPr id="3" name="Subtitle 2"/>
          <p:cNvSpPr>
            <a:spLocks noGrp="1"/>
          </p:cNvSpPr>
          <p:nvPr>
            <p:ph type="subTitle" idx="1"/>
          </p:nvPr>
        </p:nvSpPr>
        <p:spPr>
          <a:xfrm>
            <a:off x="365760" y="4849236"/>
            <a:ext cx="11411712" cy="1830964"/>
          </a:xfrm>
        </p:spPr>
        <p:txBody>
          <a:bodyPr>
            <a:noAutofit/>
          </a:bodyPr>
          <a:lstStyle/>
          <a:p>
            <a:r>
              <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question is important… “Are you a Hypocrite?”</a:t>
            </a:r>
          </a:p>
          <a:p>
            <a:r>
              <a:rPr lang="en-US" sz="4000" b="1" dirty="0">
                <a:solidFill>
                  <a:schemeClr val="bg1"/>
                </a:solidFill>
                <a:effectLst>
                  <a:outerShdw blurRad="38100" dist="38100" dir="2700000" algn="tl" rotWithShape="0">
                    <a:srgbClr val="000000">
                      <a:alpha val="43137"/>
                    </a:srgbClr>
                  </a:outerShdw>
                </a:effectLst>
                <a:latin typeface="Calibri" panose="020F0502020204030204" pitchFamily="34" charset="0"/>
                <a:cs typeface="Calibri" panose="020F0502020204030204" pitchFamily="34" charset="0"/>
              </a:rPr>
              <a:t>(Romans 2:1-3)</a:t>
            </a:r>
          </a:p>
        </p:txBody>
      </p:sp>
      <p:pic>
        <p:nvPicPr>
          <p:cNvPr id="5" name="Picture 4"/>
          <p:cNvPicPr>
            <a:picLocks noChangeAspect="1"/>
          </p:cNvPicPr>
          <p:nvPr/>
        </p:nvPicPr>
        <p:blipFill>
          <a:blip r:embed="rId3"/>
          <a:stretch>
            <a:fillRect/>
          </a:stretch>
        </p:blipFill>
        <p:spPr>
          <a:xfrm>
            <a:off x="659" y="0"/>
            <a:ext cx="12194120" cy="3759200"/>
          </a:xfrm>
          <a:prstGeom prst="rect">
            <a:avLst/>
          </a:prstGeom>
        </p:spPr>
      </p:pic>
    </p:spTree>
    <p:extLst>
      <p:ext uri="{BB962C8B-B14F-4D97-AF65-F5344CB8AC3E}">
        <p14:creationId xmlns:p14="http://schemas.microsoft.com/office/powerpoint/2010/main" val="372307832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59</TotalTime>
  <Words>1311</Words>
  <Application>Microsoft Office PowerPoint</Application>
  <PresentationFormat>Widescreen</PresentationFormat>
  <Paragraphs>62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Bookman Old Style</vt:lpstr>
      <vt:lpstr>Calibri</vt:lpstr>
      <vt:lpstr>Rockwell</vt:lpstr>
      <vt:lpstr>Damask</vt:lpstr>
      <vt:lpstr>Are You a Hypocrite?</vt:lpstr>
      <vt:lpstr>Being a hypocrite is not the same thing as a Christian sinning from time to time</vt:lpstr>
      <vt:lpstr>A Hypocrite pretends to be what he is not    (He is an Actor)</vt:lpstr>
      <vt:lpstr>A Hypocrite will not examine himself, and objects to being examined by others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a Hypocrite?</dc:title>
  <dc:creator>Stan Cox</dc:creator>
  <cp:lastModifiedBy>Stan Cox</cp:lastModifiedBy>
  <cp:revision>9</cp:revision>
  <cp:lastPrinted>2017-01-08T13:52:55Z</cp:lastPrinted>
  <dcterms:created xsi:type="dcterms:W3CDTF">2017-01-08T05:23:42Z</dcterms:created>
  <dcterms:modified xsi:type="dcterms:W3CDTF">2017-01-08T13:53:04Z</dcterms:modified>
</cp:coreProperties>
</file>