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Tobago Poster" panose="02000503020000020004" pitchFamily="2" charset="0"/>
      <p:regular r:id="rId19"/>
    </p:embeddedFont>
    <p:embeddedFont>
      <p:font typeface="Tobago Poster Shadow" panose="02000503020000020004"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3657" autoAdjust="0"/>
  </p:normalViewPr>
  <p:slideViewPr>
    <p:cSldViewPr snapToGrid="0">
      <p:cViewPr varScale="1">
        <p:scale>
          <a:sx n="34" d="100"/>
          <a:sy n="34" d="100"/>
        </p:scale>
        <p:origin x="2501" y="48"/>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47851-DB5A-407E-937D-16ED19F97CFA}"/>
              </a:ext>
            </a:extLst>
          </p:cNvPr>
          <p:cNvSpPr>
            <a:spLocks noGrp="1"/>
          </p:cNvSpPr>
          <p:nvPr>
            <p:ph type="hdr" sz="quarter"/>
          </p:nvPr>
        </p:nvSpPr>
        <p:spPr>
          <a:xfrm>
            <a:off x="0" y="0"/>
            <a:ext cx="5010912" cy="646176"/>
          </a:xfrm>
          <a:prstGeom prst="rect">
            <a:avLst/>
          </a:prstGeom>
        </p:spPr>
        <p:txBody>
          <a:bodyPr vert="horz" lIns="91440" tIns="45720" rIns="91440" bIns="45720" rtlCol="0"/>
          <a:lstStyle>
            <a:lvl1pPr algn="l">
              <a:defRPr sz="1200"/>
            </a:lvl1pPr>
          </a:lstStyle>
          <a:p>
            <a:r>
              <a:rPr lang="en-US" sz="1800" dirty="0">
                <a:latin typeface="Tobago Poster" panose="02000503020000020004" pitchFamily="2" charset="0"/>
              </a:rPr>
              <a:t>Are you a </a:t>
            </a:r>
            <a:r>
              <a:rPr lang="en-US" sz="2400" dirty="0">
                <a:latin typeface="Tobago Poster Shadow" panose="02000503020000020004" pitchFamily="2" charset="0"/>
              </a:rPr>
              <a:t>“Spiritual” </a:t>
            </a:r>
            <a:r>
              <a:rPr lang="en-US" sz="1800" dirty="0">
                <a:latin typeface="Tobago Poster" panose="02000503020000020004" pitchFamily="2" charset="0"/>
              </a:rPr>
              <a:t>person?</a:t>
            </a:r>
          </a:p>
        </p:txBody>
      </p:sp>
      <p:sp>
        <p:nvSpPr>
          <p:cNvPr id="3" name="Date Placeholder 2">
            <a:extLst>
              <a:ext uri="{FF2B5EF4-FFF2-40B4-BE49-F238E27FC236}">
                <a16:creationId xmlns:a16="http://schemas.microsoft.com/office/drawing/2014/main" id="{2FEC4572-29C0-4CBE-AF89-8C0938BA4991}"/>
              </a:ext>
            </a:extLst>
          </p:cNvPr>
          <p:cNvSpPr>
            <a:spLocks noGrp="1"/>
          </p:cNvSpPr>
          <p:nvPr>
            <p:ph type="dt" sz="quarter" idx="1"/>
          </p:nvPr>
        </p:nvSpPr>
        <p:spPr>
          <a:xfrm>
            <a:off x="5254751" y="0"/>
            <a:ext cx="1601661" cy="458788"/>
          </a:xfrm>
          <a:prstGeom prst="rect">
            <a:avLst/>
          </a:prstGeom>
        </p:spPr>
        <p:txBody>
          <a:bodyPr vert="horz" lIns="91440" tIns="45720" rIns="91440" bIns="45720" rtlCol="0"/>
          <a:lstStyle>
            <a:lvl1pPr algn="r">
              <a:defRPr sz="1200"/>
            </a:lvl1pPr>
          </a:lstStyle>
          <a:p>
            <a:r>
              <a:rPr lang="en-US" dirty="0"/>
              <a:t>July 1, 2018 AM</a:t>
            </a:r>
          </a:p>
        </p:txBody>
      </p:sp>
      <p:sp>
        <p:nvSpPr>
          <p:cNvPr id="4" name="Footer Placeholder 3">
            <a:extLst>
              <a:ext uri="{FF2B5EF4-FFF2-40B4-BE49-F238E27FC236}">
                <a16:creationId xmlns:a16="http://schemas.microsoft.com/office/drawing/2014/main" id="{87ACBD20-B48A-47CB-BA20-619A8A6399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366EED0-F7A0-448B-913E-C581C8ECF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680D4577-38F0-415C-95A7-6F7E07F5A027}" type="slidenum">
              <a:rPr lang="en-US" smtClean="0"/>
              <a:t>‹#›</a:t>
            </a:fld>
            <a:endParaRPr lang="en-US" dirty="0"/>
          </a:p>
        </p:txBody>
      </p:sp>
    </p:spTree>
    <p:extLst>
      <p:ext uri="{BB962C8B-B14F-4D97-AF65-F5344CB8AC3E}">
        <p14:creationId xmlns:p14="http://schemas.microsoft.com/office/powerpoint/2010/main" val="2547138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A5B37-E660-4C1E-9E83-EC141AAFDA85}" type="datetimeFigureOut">
              <a:rPr lang="en-US" smtClean="0"/>
              <a:t>6/30/2018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207F5-C147-401B-A23C-F695473683E0}" type="slidenum">
              <a:rPr lang="en-US" smtClean="0"/>
              <a:t>‹#›</a:t>
            </a:fld>
            <a:endParaRPr lang="en-US"/>
          </a:p>
        </p:txBody>
      </p:sp>
    </p:spTree>
    <p:extLst>
      <p:ext uri="{BB962C8B-B14F-4D97-AF65-F5344CB8AC3E}">
        <p14:creationId xmlns:p14="http://schemas.microsoft.com/office/powerpoint/2010/main" val="97680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question is one asked often.</a:t>
            </a:r>
          </a:p>
          <a:p>
            <a:pPr marL="171450" indent="-171450">
              <a:buFont typeface="Arial" panose="020B0604020202020204" pitchFamily="34" charset="0"/>
              <a:buChar char="•"/>
            </a:pPr>
            <a:r>
              <a:rPr lang="en-US" dirty="0"/>
              <a:t>Interestingly, in our time even individuals who do not believe in God may answer yes to the question.</a:t>
            </a:r>
          </a:p>
          <a:p>
            <a:pPr marL="171450" indent="-171450">
              <a:buFont typeface="Arial" panose="020B0604020202020204" pitchFamily="34" charset="0"/>
              <a:buChar char="•"/>
            </a:pPr>
            <a:r>
              <a:rPr lang="en-US" dirty="0"/>
              <a:t>Our purpose in this lesson is threefold</a:t>
            </a:r>
          </a:p>
          <a:p>
            <a:pPr marL="628650" lvl="1" indent="-171450">
              <a:buFont typeface="Arial" panose="020B0604020202020204" pitchFamily="34" charset="0"/>
              <a:buChar char="•"/>
            </a:pPr>
            <a:r>
              <a:rPr lang="en-US" dirty="0"/>
              <a:t>To establish that there is an objective way to determine whether one is a truly a “spiritual” person</a:t>
            </a:r>
          </a:p>
          <a:p>
            <a:pPr marL="628650" lvl="1" indent="-171450">
              <a:buFont typeface="Arial" panose="020B0604020202020204" pitchFamily="34" charset="0"/>
              <a:buChar char="•"/>
            </a:pPr>
            <a:r>
              <a:rPr lang="en-US" dirty="0"/>
              <a:t>To define and quantify what makes a person “spiritual”</a:t>
            </a:r>
          </a:p>
          <a:p>
            <a:pPr marL="628650" lvl="1" indent="-171450">
              <a:buFont typeface="Arial" panose="020B0604020202020204" pitchFamily="34" charset="0"/>
              <a:buChar char="•"/>
            </a:pPr>
            <a:r>
              <a:rPr lang="en-US" dirty="0"/>
              <a:t>To affirm the necessity of being a spiritual person. </a:t>
            </a:r>
            <a:r>
              <a:rPr lang="en-US" b="1" dirty="0"/>
              <a:t>(It is, as the text notes, an aspect of our standing with God)</a:t>
            </a:r>
          </a:p>
          <a:p>
            <a:pPr marL="628650" lvl="1" indent="-171450">
              <a:buFont typeface="Arial" panose="020B0604020202020204" pitchFamily="34" charset="0"/>
              <a:buChar char="•"/>
            </a:pPr>
            <a:endParaRPr lang="en-US" b="1" dirty="0"/>
          </a:p>
          <a:p>
            <a:pPr marL="0" lvl="0" indent="0">
              <a:buFont typeface="Arial" panose="020B0604020202020204" pitchFamily="34" charset="0"/>
              <a:buNone/>
            </a:pPr>
            <a:r>
              <a:rPr lang="en-US" b="1" dirty="0"/>
              <a:t>It is important for us to know how people generally define spirituality.  This way, when we come across such points of view, we will be able first to understand what they are saying, then give a defense for the truths of God.</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a:t>Print 1,3,4,7,8,9</a:t>
            </a:r>
            <a:endParaRPr lang="en-US" b="1" dirty="0"/>
          </a:p>
        </p:txBody>
      </p:sp>
      <p:sp>
        <p:nvSpPr>
          <p:cNvPr id="4" name="Slide Number Placeholder 3"/>
          <p:cNvSpPr>
            <a:spLocks noGrp="1"/>
          </p:cNvSpPr>
          <p:nvPr>
            <p:ph type="sldNum" sz="quarter" idx="10"/>
          </p:nvPr>
        </p:nvSpPr>
        <p:spPr/>
        <p:txBody>
          <a:bodyPr/>
          <a:lstStyle/>
          <a:p>
            <a:fld id="{50E207F5-C147-401B-A23C-F695473683E0}" type="slidenum">
              <a:rPr lang="en-US" smtClean="0"/>
              <a:t>1</a:t>
            </a:fld>
            <a:endParaRPr lang="en-US"/>
          </a:p>
        </p:txBody>
      </p:sp>
    </p:spTree>
    <p:extLst>
      <p:ext uri="{BB962C8B-B14F-4D97-AF65-F5344CB8AC3E}">
        <p14:creationId xmlns:p14="http://schemas.microsoft.com/office/powerpoint/2010/main" val="333632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people view the concept of spirituality subjectively.  That each is free to define the term as he wishes.  Consider the following quotes from individuals presented as “experts” in the field of spiritual matters…</a:t>
            </a:r>
          </a:p>
          <a:p>
            <a:endParaRPr lang="en-US" b="1" dirty="0"/>
          </a:p>
          <a:p>
            <a:r>
              <a:rPr lang="en-US" b="0" dirty="0"/>
              <a:t>"A relatively more understandable opinion on the definition of spirituality is that spirituality is a state or experience that can provide individuals with direction or meaning, or provide feelings of understanding, support, inner wholeness or connectedness. Connectedness can be to themselves, other people, nature, the universe, God, or some other supernatural power.“  (Kamran </a:t>
            </a:r>
            <a:r>
              <a:rPr lang="en-US" b="0" dirty="0" err="1"/>
              <a:t>Mofid</a:t>
            </a:r>
            <a:r>
              <a:rPr lang="en-US" b="0" dirty="0"/>
              <a:t>, “for the common good” Initiative)</a:t>
            </a:r>
          </a:p>
          <a:p>
            <a:pPr marL="628650" lvl="1" indent="-171450">
              <a:buFont typeface="Arial" panose="020B0604020202020204" pitchFamily="34" charset="0"/>
              <a:buChar char="•"/>
            </a:pPr>
            <a:r>
              <a:rPr lang="en-US" b="0" dirty="0"/>
              <a:t>This quote shows that a popular sentiment, that the definition of spirituality is a subjective thing.  A matter of opinion.</a:t>
            </a:r>
          </a:p>
          <a:p>
            <a:pPr marL="628650" lvl="1" indent="-171450">
              <a:buFont typeface="Arial" panose="020B0604020202020204" pitchFamily="34" charset="0"/>
              <a:buChar char="•"/>
            </a:pPr>
            <a:r>
              <a:rPr lang="en-US" b="0" dirty="0"/>
              <a:t>Note that inner wholeness or connectedness is the intent.  (However, the person or thing to which one connects varies, and need not involve God).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07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solidFill>
                  <a:schemeClr val="bg1"/>
                </a:solidFill>
                <a:effectLst>
                  <a:outerShdw blurRad="38100" dist="38100" dir="2700000" algn="tl">
                    <a:srgbClr val="000000">
                      <a:alpha val="43137"/>
                    </a:srgbClr>
                  </a:outerShdw>
                </a:effectLst>
              </a:rPr>
              <a:t>“Spirituality is a broad concept with room for many perspectives. In general, it includes a sense of connection to something bigger than ourselves, and it typically involves a search for meaning in life.”</a:t>
            </a:r>
          </a:p>
          <a:p>
            <a:pPr marL="0" indent="0" algn="l">
              <a:buFont typeface="Arial" panose="020B0604020202020204" pitchFamily="34" charset="0"/>
              <a:buNone/>
            </a:pPr>
            <a:r>
              <a:rPr lang="en-US" sz="1100" dirty="0">
                <a:solidFill>
                  <a:schemeClr val="bg1"/>
                </a:solidFill>
                <a:effectLst>
                  <a:outerShdw blurRad="38100" dist="38100" dir="2700000" algn="tl">
                    <a:srgbClr val="000000">
                      <a:alpha val="43137"/>
                    </a:srgbClr>
                  </a:outerShdw>
                </a:effectLst>
              </a:rPr>
              <a:t>(Taking Charge of your Health and Well Being,  University of Minnesota website)</a:t>
            </a:r>
          </a:p>
          <a:p>
            <a:pPr marL="628650" lvl="1" indent="-171450" algn="l">
              <a:buFont typeface="Arial" panose="020B0604020202020204" pitchFamily="34" charset="0"/>
              <a:buChar char="•"/>
            </a:pPr>
            <a:r>
              <a:rPr lang="en-US" sz="1100" dirty="0">
                <a:solidFill>
                  <a:schemeClr val="bg1"/>
                </a:solidFill>
                <a:effectLst>
                  <a:outerShdw blurRad="38100" dist="38100" dir="2700000" algn="tl">
                    <a:srgbClr val="000000">
                      <a:alpha val="43137"/>
                    </a:srgbClr>
                  </a:outerShdw>
                </a:effectLst>
              </a:rPr>
              <a:t>Again, note the subjective nature of the definition “man perspectives.”</a:t>
            </a:r>
          </a:p>
          <a:p>
            <a:pPr marL="628650" lvl="1" indent="-171450" algn="l">
              <a:buFont typeface="Arial" panose="020B0604020202020204" pitchFamily="34" charset="0"/>
              <a:buChar char="•"/>
            </a:pPr>
            <a:r>
              <a:rPr lang="en-US" sz="1100" dirty="0">
                <a:solidFill>
                  <a:schemeClr val="bg1"/>
                </a:solidFill>
                <a:effectLst>
                  <a:outerShdw blurRad="38100" dist="38100" dir="2700000" algn="tl">
                    <a:srgbClr val="000000">
                      <a:alpha val="43137"/>
                    </a:srgbClr>
                  </a:outerShdw>
                </a:effectLst>
              </a:rPr>
              <a:t>NOT saying the definition is not accurate.  Words mean what culture intends they mean. </a:t>
            </a:r>
          </a:p>
          <a:p>
            <a:pPr marL="628650" lvl="1" indent="-171450" algn="l">
              <a:buFont typeface="Arial" panose="020B0604020202020204" pitchFamily="34" charset="0"/>
              <a:buChar char="•"/>
            </a:pPr>
            <a:r>
              <a:rPr lang="en-US" sz="1100" dirty="0">
                <a:solidFill>
                  <a:schemeClr val="bg1"/>
                </a:solidFill>
                <a:effectLst>
                  <a:outerShdw blurRad="38100" dist="38100" dir="2700000" algn="tl">
                    <a:srgbClr val="000000">
                      <a:alpha val="43137"/>
                    </a:srgbClr>
                  </a:outerShdw>
                </a:effectLst>
              </a:rPr>
              <a:t>HOWEVER, this is not the way the concept of spirituality is defined in scripture.</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32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solidFill>
                  <a:schemeClr val="bg1"/>
                </a:solidFill>
                <a:effectLst>
                  <a:outerShdw blurRad="38100" dist="38100" dir="2700000" algn="tl">
                    <a:srgbClr val="000000">
                      <a:alpha val="43137"/>
                    </a:srgbClr>
                  </a:outerShdw>
                </a:effectLst>
              </a:rPr>
              <a:t>“Can one be spiritual without religious faith? One can. All one needs is to be open to someone else's concerns, fears, and hopes, and to make him or her feel less alone, less abandoned.” </a:t>
            </a:r>
          </a:p>
          <a:p>
            <a:pPr marL="0" indent="0" algn="l">
              <a:buFont typeface="Arial" panose="020B0604020202020204" pitchFamily="34" charset="0"/>
              <a:buNone/>
            </a:pPr>
            <a:endParaRPr lang="en-US" sz="1200" dirty="0">
              <a:solidFill>
                <a:schemeClr val="bg1"/>
              </a:solidFill>
              <a:effectLst>
                <a:outerShdw blurRad="38100" dist="38100" dir="2700000" algn="tl">
                  <a:srgbClr val="000000">
                    <a:alpha val="43137"/>
                  </a:srgbClr>
                </a:outerShdw>
              </a:effectLst>
            </a:endParaRPr>
          </a:p>
          <a:p>
            <a:pPr marL="0" indent="0" algn="l">
              <a:buFont typeface="Arial" panose="020B0604020202020204" pitchFamily="34" charset="0"/>
              <a:buNone/>
            </a:pPr>
            <a:r>
              <a:rPr lang="en-US" sz="1100" dirty="0">
                <a:solidFill>
                  <a:schemeClr val="bg1"/>
                </a:solidFill>
                <a:effectLst>
                  <a:outerShdw blurRad="38100" dist="38100" dir="2700000" algn="tl">
                    <a:srgbClr val="000000">
                      <a:alpha val="43137"/>
                    </a:srgbClr>
                  </a:outerShdw>
                </a:effectLst>
              </a:rPr>
              <a:t>Elie Wiesel, President of the Elie Wiesel Foundation for Humanity</a:t>
            </a: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This concept, of being spiritual, but not religious, is a popular one in our culture today.</a:t>
            </a:r>
          </a:p>
          <a:p>
            <a:pPr marL="628650" lvl="1" indent="-171450">
              <a:buFont typeface="Arial" panose="020B0604020202020204" pitchFamily="34" charset="0"/>
              <a:buChar char="•"/>
            </a:pPr>
            <a:r>
              <a:rPr lang="en-US" b="0" dirty="0"/>
              <a:t>Note again the concept of connectedness in the quote.  Here, a connection with another human being.</a:t>
            </a:r>
          </a:p>
          <a:p>
            <a:pPr marL="628650" lvl="1" indent="-171450">
              <a:buFont typeface="Arial" panose="020B0604020202020204" pitchFamily="34" charset="0"/>
              <a:buChar char="•"/>
            </a:pPr>
            <a:r>
              <a:rPr lang="en-US" b="0" dirty="0"/>
              <a:t>This is, of course, a good thing!  Scripture expresses the same sentiment.</a:t>
            </a:r>
          </a:p>
          <a:p>
            <a:pPr marL="0" lvl="0" indent="0">
              <a:buFont typeface="Arial" panose="020B0604020202020204" pitchFamily="34" charset="0"/>
              <a:buNone/>
            </a:pPr>
            <a:r>
              <a:rPr lang="en-US" b="1" dirty="0"/>
              <a:t>(Philippians 2:1-4), </a:t>
            </a:r>
            <a:r>
              <a:rPr lang="en-US" b="0" i="1" dirty="0"/>
              <a:t>“</a:t>
            </a:r>
            <a:r>
              <a:rPr lang="en-US" i="1" dirty="0"/>
              <a:t>Therefore if there is any consolation in Christ, if any comfort of love, if any fellowship of the Spirit, if any affection and mercy,</a:t>
            </a:r>
            <a:r>
              <a:rPr lang="en-US" i="1" baseline="30000" dirty="0"/>
              <a:t> 2</a:t>
            </a:r>
            <a:r>
              <a:rPr lang="en-US" i="1" dirty="0"/>
              <a:t> fulfill my joy by being like-minded, having the same love, being of one accord, of one mind.</a:t>
            </a:r>
            <a:r>
              <a:rPr lang="en-US" i="1" baseline="30000" dirty="0"/>
              <a:t> 3</a:t>
            </a:r>
            <a:r>
              <a:rPr lang="en-US" i="1" dirty="0"/>
              <a:t> 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p>
          <a:p>
            <a:pPr marL="171450" lvl="0" indent="-171450">
              <a:buFont typeface="Arial" panose="020B0604020202020204" pitchFamily="34" charset="0"/>
              <a:buChar char="•"/>
            </a:pPr>
            <a:r>
              <a:rPr lang="en-US" b="1" i="0" dirty="0"/>
              <a:t>But, for the sake of our lesson today, scripture clearly reveals that you can’t be spiritual without being religious!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91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i="0" dirty="0"/>
              <a:t>Pamela Dickey Young, a professor of religion and culture at Queen’s University in Kingston, Ont., says that when “spiritual, but not religious” language turns up in everyday conversation, </a:t>
            </a:r>
            <a:r>
              <a:rPr lang="en-US" b="0" i="0" dirty="0"/>
              <a:t>“it means something about organized religion. It means something about forming my own way rather than having someone tell me what the way is. It means picking and choosing among options and putting that together.”  (Quote taken from the official website of the United Church of Canada, ucobserver.com).</a:t>
            </a:r>
          </a:p>
          <a:p>
            <a:pPr marL="628650" lvl="1" indent="-171450" algn="l">
              <a:buFont typeface="Arial" panose="020B0604020202020204" pitchFamily="34" charset="0"/>
              <a:buChar char="•"/>
            </a:pPr>
            <a:r>
              <a:rPr lang="en-US" b="0" i="0" dirty="0"/>
              <a:t>A large part of our world today is antagonistic of religion (as narrow minded, one size fits all, needlessly confining).</a:t>
            </a:r>
          </a:p>
          <a:p>
            <a:pPr marL="628650" lvl="1" indent="-171450" algn="l">
              <a:buFont typeface="Arial" panose="020B0604020202020204" pitchFamily="34" charset="0"/>
              <a:buChar char="•"/>
            </a:pPr>
            <a:r>
              <a:rPr lang="en-US" b="0" i="0" dirty="0"/>
              <a:t>They do no want to be told “what the way is.”</a:t>
            </a:r>
          </a:p>
          <a:p>
            <a:pPr marL="628650" lvl="1" indent="-171450" algn="l">
              <a:buFont typeface="Arial" panose="020B0604020202020204" pitchFamily="34" charset="0"/>
              <a:buChar char="•"/>
            </a:pPr>
            <a:r>
              <a:rPr lang="en-US" b="0" i="0" dirty="0"/>
              <a:t>Compare this to the words of our Lord…</a:t>
            </a:r>
          </a:p>
          <a:p>
            <a:pPr marL="0" lvl="0" indent="0" algn="l">
              <a:buFont typeface="Arial" panose="020B0604020202020204" pitchFamily="34" charset="0"/>
              <a:buNone/>
            </a:pPr>
            <a:r>
              <a:rPr lang="en-US" b="1" i="0" dirty="0"/>
              <a:t>(John 14:6), </a:t>
            </a:r>
            <a:r>
              <a:rPr lang="en-US" i="1" dirty="0"/>
              <a:t>“I am the way, the truth, and the life. No one comes to the Father except through Me.”</a:t>
            </a:r>
          </a:p>
          <a:p>
            <a:pPr marL="0" lvl="0" indent="0" algn="l">
              <a:buFont typeface="Arial" panose="020B0604020202020204" pitchFamily="34" charset="0"/>
              <a:buNone/>
            </a:pPr>
            <a:endParaRPr lang="en-US" b="0" i="1" dirty="0"/>
          </a:p>
          <a:p>
            <a:pPr marL="0" lvl="0" indent="0" algn="l">
              <a:buFont typeface="Arial" panose="020B0604020202020204" pitchFamily="34" charset="0"/>
              <a:buNone/>
            </a:pPr>
            <a:r>
              <a:rPr lang="en-US" b="1" i="0" dirty="0"/>
              <a:t>Our contention is that you CAN’T truly be spiritual UNLESS you are religious.  With that in mind, lets see how the Bible defines spirituality.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6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“spirituality is not found in scripture.  However, the term is defined by Webster as: “the quality or state of being </a:t>
            </a:r>
            <a:r>
              <a:rPr lang="en-US" b="1" u="sng" dirty="0"/>
              <a:t>spiritual</a:t>
            </a:r>
            <a:r>
              <a:rPr lang="en-US" dirty="0"/>
              <a:t>”</a:t>
            </a:r>
          </a:p>
          <a:p>
            <a:r>
              <a:rPr lang="en-US" b="1" dirty="0"/>
              <a:t>The word spiritual is found in scripture…  </a:t>
            </a:r>
            <a:r>
              <a:rPr lang="en-US" sz="1200" b="1" i="1" u="none" strike="noStrike" kern="1200" baseline="0" dirty="0" err="1">
                <a:solidFill>
                  <a:schemeClr val="tx1"/>
                </a:solidFill>
                <a:latin typeface="+mn-lt"/>
                <a:ea typeface="+mn-ea"/>
                <a:cs typeface="+mn-cs"/>
              </a:rPr>
              <a:t>Pneumatikos</a:t>
            </a:r>
            <a:r>
              <a:rPr lang="en-US" sz="1200" b="0" i="0" u="none" strike="noStrike" kern="1200" baseline="0" dirty="0">
                <a:solidFill>
                  <a:schemeClr val="tx1"/>
                </a:solidFill>
                <a:latin typeface="+mn-lt"/>
                <a:ea typeface="+mn-ea"/>
                <a:cs typeface="+mn-cs"/>
              </a:rPr>
              <a:t> (Several different definitions, depending upon the usage in any particular passage.  However, one definition directly impacts our discussion of the subject.</a:t>
            </a:r>
            <a:endParaRPr lang="en-US" sz="1050" b="0" i="0" u="none" strike="noStrike" kern="1200" baseline="0" dirty="0">
              <a:solidFill>
                <a:schemeClr val="tx1"/>
              </a:solidFill>
              <a:latin typeface="+mn-lt"/>
              <a:ea typeface="+mn-ea"/>
              <a:cs typeface="+mn-cs"/>
            </a:endParaRPr>
          </a:p>
          <a:p>
            <a:pPr rtl="0"/>
            <a:endParaRPr lang="en-US" sz="1200" b="1" i="0" u="none" strike="noStrike" kern="1200" baseline="0" dirty="0">
              <a:solidFill>
                <a:schemeClr val="tx1"/>
              </a:solidFill>
              <a:latin typeface="+mn-lt"/>
              <a:ea typeface="+mn-ea"/>
              <a:cs typeface="+mn-cs"/>
            </a:endParaRPr>
          </a:p>
          <a:p>
            <a:pPr rtl="0"/>
            <a:r>
              <a:rPr lang="en-US" sz="1200" b="1" i="0" u="none" strike="noStrike" kern="1200" baseline="0" dirty="0">
                <a:solidFill>
                  <a:schemeClr val="tx1"/>
                </a:solidFill>
                <a:latin typeface="+mn-lt"/>
                <a:ea typeface="+mn-ea"/>
                <a:cs typeface="+mn-cs"/>
              </a:rPr>
              <a:t>Thayer Definition:</a:t>
            </a:r>
            <a:endParaRPr lang="en-US" sz="1200" b="0" i="0" u="none" strike="noStrike" kern="1200" baseline="0" dirty="0">
              <a:solidFill>
                <a:schemeClr val="tx1"/>
              </a:solidFill>
              <a:latin typeface="+mn-lt"/>
              <a:ea typeface="+mn-ea"/>
              <a:cs typeface="+mn-cs"/>
            </a:endParaRPr>
          </a:p>
          <a:p>
            <a:pPr marL="457200" lvl="1" indent="0" rtl="0">
              <a:buNone/>
            </a:pPr>
            <a:r>
              <a:rPr lang="en-US" sz="1200" b="0" i="0" u="sng" strike="noStrike" kern="1200" baseline="0" dirty="0">
                <a:solidFill>
                  <a:schemeClr val="tx1"/>
                </a:solidFill>
                <a:latin typeface="+mn-lt"/>
                <a:ea typeface="+mn-ea"/>
                <a:cs typeface="+mn-cs"/>
              </a:rPr>
              <a:t>1) relating to the human spirit, or rational soul, as part of the man which is akin to God and serves as his instrument or organ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(contrasted with physical)</a:t>
            </a:r>
          </a:p>
          <a:p>
            <a:pPr marL="457200" lvl="1" indent="0" rtl="0">
              <a:buNone/>
            </a:pPr>
            <a:r>
              <a:rPr lang="en-US" sz="1200" b="0" i="0" u="none" strike="noStrike" kern="1200" baseline="0" dirty="0">
                <a:solidFill>
                  <a:schemeClr val="tx1"/>
                </a:solidFill>
                <a:latin typeface="+mn-lt"/>
                <a:ea typeface="+mn-ea"/>
                <a:cs typeface="+mn-cs"/>
              </a:rPr>
              <a:t>3) </a:t>
            </a:r>
            <a:r>
              <a:rPr lang="en-US" sz="1200" b="1" i="0" u="none" strike="noStrike" kern="1200" baseline="0" dirty="0">
                <a:solidFill>
                  <a:schemeClr val="tx1"/>
                </a:solidFill>
                <a:latin typeface="+mn-lt"/>
                <a:ea typeface="+mn-ea"/>
                <a:cs typeface="+mn-cs"/>
              </a:rPr>
              <a:t>belonging to the Divine Spirit;  3a) of God the Holy Spirit; 3b) one who is filled with and governed by the Spirit of God</a:t>
            </a:r>
          </a:p>
          <a:p>
            <a:pPr marL="457200" lvl="1" indent="0" rtl="0">
              <a:buNone/>
            </a:pPr>
            <a:r>
              <a:rPr lang="en-US" sz="1200" b="0" i="0" u="none" strike="noStrike" kern="1200" baseline="0" dirty="0">
                <a:solidFill>
                  <a:schemeClr val="tx1"/>
                </a:solidFill>
                <a:latin typeface="+mn-lt"/>
                <a:ea typeface="+mn-ea"/>
                <a:cs typeface="+mn-cs"/>
              </a:rPr>
              <a:t>4) pertaining to the wind or breath; windy, exposed to the wind, blowing</a:t>
            </a:r>
          </a:p>
          <a:p>
            <a:r>
              <a:rPr lang="en-US" b="1" dirty="0"/>
              <a:t>SCRIPTURES TEACH BY CONTEXT WHAT SPIRITUALITY TRULY IS:</a:t>
            </a:r>
          </a:p>
          <a:p>
            <a:pPr marL="0" indent="0" algn="l">
              <a:buFont typeface="Arial" panose="020B0604020202020204" pitchFamily="34" charset="0"/>
              <a:buNone/>
            </a:pPr>
            <a:endParaRPr lang="en-US" b="1" i="0" dirty="0"/>
          </a:p>
          <a:p>
            <a:pPr marL="0" indent="0" algn="l">
              <a:buFont typeface="Arial" panose="020B0604020202020204" pitchFamily="34" charset="0"/>
              <a:buNone/>
            </a:pPr>
            <a:r>
              <a:rPr lang="en-US" b="1" i="0" dirty="0"/>
              <a:t>CLICK to SEE PASSAGES regarding CONTEXT: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94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Corinthians 2:13-16), </a:t>
            </a:r>
            <a:r>
              <a:rPr lang="en-US" b="0" i="1" dirty="0"/>
              <a:t>“These things we also speak, not in words which man's wisdom teaches but which the Holy Spirit teaches, comparing spiritual things with spiritual.</a:t>
            </a:r>
            <a:r>
              <a:rPr lang="en-US" b="0" i="1" baseline="30000" dirty="0"/>
              <a:t> 14</a:t>
            </a:r>
            <a:r>
              <a:rPr lang="en-US" b="0" i="1" dirty="0"/>
              <a:t> But the natural man does not receive the things of the Spirit of God, for they are foolishness to him; nor can he know them, because they are spiritually discerned.</a:t>
            </a:r>
            <a:r>
              <a:rPr lang="en-US" b="0" i="1" baseline="30000" dirty="0"/>
              <a:t> 15</a:t>
            </a:r>
            <a:r>
              <a:rPr lang="en-US" b="0" i="1" dirty="0"/>
              <a:t> </a:t>
            </a:r>
            <a:r>
              <a:rPr lang="en-US" b="0" i="1" u="sng" dirty="0"/>
              <a:t>But he who is spiritual</a:t>
            </a:r>
            <a:r>
              <a:rPr lang="en-US" b="0" i="1" u="none" dirty="0"/>
              <a:t> </a:t>
            </a:r>
            <a:r>
              <a:rPr lang="en-US" b="0" i="1" dirty="0"/>
              <a:t>judges all things, yet he himself is rightly judged by no one.</a:t>
            </a:r>
            <a:r>
              <a:rPr lang="en-US" b="0" i="1" baseline="30000" dirty="0"/>
              <a:t> 16</a:t>
            </a:r>
            <a:r>
              <a:rPr lang="en-US" b="0" i="1" dirty="0"/>
              <a:t> For “who has known the mind of the Lord that he may instruct Him?” But we have the mind of Christ.”</a:t>
            </a:r>
          </a:p>
          <a:p>
            <a:pPr marL="628650" lvl="1" indent="-171450">
              <a:buFont typeface="Arial" panose="020B0604020202020204" pitchFamily="34" charset="0"/>
              <a:buChar char="•"/>
            </a:pPr>
            <a:r>
              <a:rPr lang="en-US" b="0" i="0" dirty="0"/>
              <a:t>A spiritual person is one whose wisdom comes from the Holy Spirit (through the scripture) rather than man’s wisdom.  Note:  This directly contradicts the view today that we can define spiritual in accord with our own thinking and preferences.</a:t>
            </a:r>
          </a:p>
          <a:p>
            <a:pPr marL="628650" lvl="1" indent="-171450">
              <a:buFont typeface="Arial" panose="020B0604020202020204" pitchFamily="34" charset="0"/>
              <a:buChar char="•"/>
            </a:pPr>
            <a:r>
              <a:rPr lang="en-US" b="1" i="0" dirty="0"/>
              <a:t>A spiritual person is one who has the mind of Christ!</a:t>
            </a:r>
          </a:p>
          <a:p>
            <a:r>
              <a:rPr lang="en-US" b="1" i="0" dirty="0"/>
              <a:t>(1 Corinthians 3:1-4), </a:t>
            </a:r>
            <a:r>
              <a:rPr lang="en-US" b="0" i="1" dirty="0"/>
              <a:t>“</a:t>
            </a:r>
            <a:r>
              <a:rPr lang="en-US" i="1" dirty="0"/>
              <a:t>And I, brethren, could not speak to you as to </a:t>
            </a:r>
            <a:r>
              <a:rPr lang="en-US" i="1" u="sng" dirty="0"/>
              <a:t>spiritual people</a:t>
            </a:r>
            <a:r>
              <a:rPr lang="en-US" i="1" dirty="0"/>
              <a:t> but as to carnal, as to babes in Christ.</a:t>
            </a:r>
            <a:r>
              <a:rPr lang="en-US" i="1" baseline="30000" dirty="0"/>
              <a:t> 2</a:t>
            </a:r>
            <a:r>
              <a:rPr lang="en-US" i="1" dirty="0"/>
              <a:t> I fed you with milk and not with solid food; for until now you were not able to receive it, and even now you are still not able;</a:t>
            </a:r>
            <a:r>
              <a:rPr lang="en-US" i="1" baseline="30000" dirty="0"/>
              <a:t> 3</a:t>
            </a:r>
            <a:r>
              <a:rPr lang="en-US" i="1" dirty="0"/>
              <a:t> for you are still carnal. For where there are envy, strife, and divisions among you, are you not carnal and behaving like mere men?</a:t>
            </a:r>
            <a:r>
              <a:rPr lang="en-US" i="1" baseline="30000" dirty="0"/>
              <a:t> 4</a:t>
            </a:r>
            <a:r>
              <a:rPr lang="en-US" i="1" dirty="0"/>
              <a:t> For when one says, “I am of Paul,” and another, “I am of Apollos,” are you not carnal?”</a:t>
            </a:r>
          </a:p>
          <a:p>
            <a:pPr marL="628650" lvl="1" indent="-171450">
              <a:buFont typeface="Arial" panose="020B0604020202020204" pitchFamily="34" charset="0"/>
              <a:buChar char="•"/>
            </a:pPr>
            <a:r>
              <a:rPr lang="en-US" b="0" i="0" dirty="0"/>
              <a:t>A spiritual person is one who is NOT carnally minded.  In this case, carnality (</a:t>
            </a:r>
            <a:r>
              <a:rPr lang="en-US" b="0" i="0" dirty="0" err="1"/>
              <a:t>wordliness</a:t>
            </a:r>
            <a:r>
              <a:rPr lang="en-US" b="0" i="0" dirty="0"/>
              <a:t>, the flesh) is seen in a divisive spirit.</a:t>
            </a:r>
          </a:p>
          <a:p>
            <a:pPr marL="628650" lvl="1" indent="-171450">
              <a:buFont typeface="Arial" panose="020B0604020202020204" pitchFamily="34" charset="0"/>
              <a:buChar char="•"/>
            </a:pPr>
            <a:r>
              <a:rPr lang="en-US" b="0" i="0" dirty="0"/>
              <a:t>A spiritual person is one who does NOT behave like a “mere” man, but has been renewed in mind, and as such acts differently! (cf. Romans 12:1-2).</a:t>
            </a:r>
          </a:p>
          <a:p>
            <a:pPr marL="0" lvl="0" indent="0">
              <a:buFont typeface="Arial" panose="020B0604020202020204" pitchFamily="34" charset="0"/>
              <a:buNone/>
            </a:pPr>
            <a:r>
              <a:rPr lang="en-US" b="1" i="0" dirty="0"/>
              <a:t>(Galatians 6:1), </a:t>
            </a:r>
            <a:r>
              <a:rPr lang="en-US" b="0" i="1" dirty="0"/>
              <a:t>“</a:t>
            </a:r>
            <a:r>
              <a:rPr lang="en-US" i="1" dirty="0"/>
              <a:t>Brethren, if a man is overtaken in any trespass, </a:t>
            </a:r>
            <a:r>
              <a:rPr lang="en-US" i="1" u="sng" dirty="0"/>
              <a:t>you who are spiritual</a:t>
            </a:r>
            <a:r>
              <a:rPr lang="en-US" i="1" dirty="0"/>
              <a:t> restore such a one in a spirit of gentleness, considering yourself lest you also be tempted.”</a:t>
            </a:r>
          </a:p>
          <a:p>
            <a:pPr marL="628650" lvl="1" indent="-171450">
              <a:buFont typeface="Arial" panose="020B0604020202020204" pitchFamily="34" charset="0"/>
              <a:buChar char="•"/>
            </a:pPr>
            <a:r>
              <a:rPr lang="en-US" b="0" i="0" dirty="0"/>
              <a:t>A spiritual person is one who is NOT overtaken in trespass or sin</a:t>
            </a:r>
          </a:p>
          <a:p>
            <a:pPr marL="628650" lvl="1" indent="-171450">
              <a:buFont typeface="Arial" panose="020B0604020202020204" pitchFamily="34" charset="0"/>
              <a:buChar char="•"/>
            </a:pPr>
            <a:r>
              <a:rPr lang="en-US" b="0" i="0" dirty="0"/>
              <a:t>A spiritual person is one who is interested and involved in the spiritual welfare of his brethren</a:t>
            </a:r>
          </a:p>
          <a:p>
            <a:pPr marL="0" lvl="0" indent="0">
              <a:buFont typeface="Arial" panose="020B0604020202020204" pitchFamily="34" charset="0"/>
              <a:buNone/>
            </a:pPr>
            <a:r>
              <a:rPr lang="en-US" b="1" i="0" dirty="0"/>
              <a:t>(Colossians 1:9-12), </a:t>
            </a:r>
            <a:r>
              <a:rPr lang="en-US" b="0" i="1" dirty="0"/>
              <a:t>“</a:t>
            </a:r>
            <a:r>
              <a:rPr lang="en-US" i="1" dirty="0"/>
              <a:t>For this reason we also, since the day we heard it, do not cease to pray for you, and to ask </a:t>
            </a:r>
            <a:r>
              <a:rPr lang="en-US" i="1" u="sng" dirty="0"/>
              <a:t>that you may be filled</a:t>
            </a:r>
            <a:r>
              <a:rPr lang="en-US" i="1" dirty="0"/>
              <a:t> with the knowledge of His will in all wisdom and </a:t>
            </a:r>
            <a:r>
              <a:rPr lang="en-US" i="1" u="sng" dirty="0"/>
              <a:t>spiritual understanding</a:t>
            </a:r>
            <a:r>
              <a:rPr lang="en-US" i="1" dirty="0"/>
              <a:t>;</a:t>
            </a:r>
            <a:r>
              <a:rPr lang="en-US" i="1" baseline="30000" dirty="0"/>
              <a:t> 10</a:t>
            </a:r>
            <a:r>
              <a:rPr lang="en-US" i="1" dirty="0"/>
              <a:t> that you may walk worthy of the Lord, fully pleasing Him, being fruitful in every good work and increasing in the knowledge of God;</a:t>
            </a:r>
            <a:r>
              <a:rPr lang="en-US" i="1" baseline="30000" dirty="0"/>
              <a:t> 11</a:t>
            </a:r>
            <a:r>
              <a:rPr lang="en-US" i="1" dirty="0"/>
              <a:t> strengthened with all might, according to His glorious power, for all patience and longsuffering with joy;</a:t>
            </a:r>
            <a:r>
              <a:rPr lang="en-US" i="1" baseline="30000" dirty="0"/>
              <a:t> 12</a:t>
            </a:r>
            <a:r>
              <a:rPr lang="en-US" i="1" dirty="0"/>
              <a:t> giving thanks to the Father who has qualified us to be partakers of the inheritance of the saints in the light.”</a:t>
            </a:r>
          </a:p>
          <a:p>
            <a:pPr marL="628650" lvl="1" indent="-171450">
              <a:buFont typeface="Arial" panose="020B0604020202020204" pitchFamily="34" charset="0"/>
              <a:buChar char="•"/>
            </a:pPr>
            <a:r>
              <a:rPr lang="en-US" b="0" i="0" dirty="0"/>
              <a:t>A spiritual person is a wise and understanding person, who is aware of God’s will and does it</a:t>
            </a:r>
          </a:p>
          <a:p>
            <a:pPr marL="0" lvl="0" indent="0">
              <a:buFont typeface="Arial" panose="020B0604020202020204" pitchFamily="34" charset="0"/>
              <a:buNone/>
            </a:pPr>
            <a:r>
              <a:rPr lang="en-US" b="1" i="0" dirty="0"/>
              <a:t>With these thoughts in mind, let’s examine Paul’s words in Galatians 5, to see how to be a spiritual person!</a:t>
            </a:r>
          </a:p>
          <a:p>
            <a:endParaRPr lang="en-US" b="0" i="1" dirty="0"/>
          </a:p>
          <a:p>
            <a:endParaRPr lang="en-US" dirty="0"/>
          </a:p>
          <a:p>
            <a:endParaRPr lang="en-US" dirty="0"/>
          </a:p>
          <a:p>
            <a:r>
              <a:rPr lang="en-US" dirty="0"/>
              <a:t>3. How to be a spiritual person</a:t>
            </a:r>
          </a:p>
          <a:p>
            <a:endParaRPr lang="en-US" dirty="0"/>
          </a:p>
          <a:p>
            <a:r>
              <a:rPr lang="en-US" dirty="0"/>
              <a:t>Conclusion: (Reference again 1 Peter 2 from intro.  Read entire context)</a:t>
            </a:r>
          </a:p>
          <a:p>
            <a:r>
              <a:rPr lang="en-US" dirty="0"/>
              <a:t>1. Consider that if there is truly a God, who is the head of the spiritual realm, He will define what spirituality is.</a:t>
            </a:r>
          </a:p>
          <a:p>
            <a:r>
              <a:rPr lang="en-US" dirty="0"/>
              <a:t>2. To believe in a "higher power", but not acknowledge His control of the spiritual realm is illogical and self-serving.</a:t>
            </a:r>
          </a:p>
          <a:p>
            <a:r>
              <a:rPr lang="en-US" dirty="0"/>
              <a:t>3. God has revealed what spirituality is.  We can't OBJECTIVELY call ourselves spiritual unless we heed His instructions</a:t>
            </a:r>
          </a:p>
          <a:p>
            <a:pPr marL="0" indent="0" algn="l">
              <a:buFont typeface="Arial" panose="020B0604020202020204" pitchFamily="34" charset="0"/>
              <a:buNone/>
            </a:pPr>
            <a:endParaRPr lang="en-US" b="1"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5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(Galatians 5:16-26), </a:t>
            </a:r>
            <a:r>
              <a:rPr lang="en-US" i="1" dirty="0"/>
              <a:t>“I say then: Walk in the Spirit, and you shall not fulfill the lust of the flesh.</a:t>
            </a:r>
            <a:r>
              <a:rPr lang="en-US" i="1" baseline="30000" dirty="0"/>
              <a:t> 17</a:t>
            </a:r>
            <a:r>
              <a:rPr lang="en-US" i="1" dirty="0"/>
              <a:t> For the flesh lusts against the Spirit, and the Spirit against the flesh; and these are contrary to one another, so that you do not do the things that you wish.</a:t>
            </a:r>
            <a:r>
              <a:rPr lang="en-US" i="1" baseline="30000" dirty="0"/>
              <a:t> 18</a:t>
            </a:r>
            <a:r>
              <a:rPr lang="en-US" i="1" dirty="0"/>
              <a:t> But if you are led by the Spirit, you are not under the law. </a:t>
            </a:r>
            <a:r>
              <a:rPr lang="en-US" i="1" baseline="30000" dirty="0"/>
              <a:t>19</a:t>
            </a:r>
            <a:r>
              <a:rPr lang="en-US" i="1" dirty="0"/>
              <a:t> </a:t>
            </a:r>
            <a:r>
              <a:rPr lang="en-US" b="1" i="1" dirty="0"/>
              <a:t>Now the works of the flesh are evident, which are: adultery, fornication, uncleanness, lewdness,</a:t>
            </a:r>
            <a:r>
              <a:rPr lang="en-US" b="1" i="1" baseline="30000" dirty="0"/>
              <a:t> 20</a:t>
            </a:r>
            <a:r>
              <a:rPr lang="en-US" b="1" i="1" dirty="0"/>
              <a:t> idolatry, sorcery, hatred, contentions, jealousies, outbursts of wrath, selfish ambitions, dissensions, heresies,</a:t>
            </a:r>
            <a:r>
              <a:rPr lang="en-US" b="1" i="1" baseline="30000" dirty="0"/>
              <a:t> 21</a:t>
            </a:r>
            <a:r>
              <a:rPr lang="en-US" b="1" i="1" dirty="0"/>
              <a:t> envy, murders, drunkenness, revelries, and the like; of which I tell you beforehand, just as I also told you in time past, that those who practice such things will not inherit the kingdom of God. </a:t>
            </a:r>
            <a:r>
              <a:rPr lang="en-US" i="1" baseline="30000" dirty="0"/>
              <a:t>22</a:t>
            </a:r>
            <a:r>
              <a:rPr lang="en-US" i="1" dirty="0"/>
              <a:t> But the fruit of the Spirit is love, joy, peace, longsuffering, kindness, goodness, faithfulness,</a:t>
            </a:r>
            <a:r>
              <a:rPr lang="en-US" i="1" baseline="30000" dirty="0"/>
              <a:t> 23</a:t>
            </a:r>
            <a:r>
              <a:rPr lang="en-US" i="1" dirty="0"/>
              <a:t> gentleness, self-control. Against such there is no law.</a:t>
            </a:r>
            <a:r>
              <a:rPr lang="en-US" i="1" baseline="30000" dirty="0"/>
              <a:t> 24</a:t>
            </a:r>
            <a:r>
              <a:rPr lang="en-US" i="1" dirty="0"/>
              <a:t> And those who are Christ's have crucified the flesh with its passions and desires.</a:t>
            </a:r>
            <a:r>
              <a:rPr lang="en-US" i="1" baseline="30000" dirty="0"/>
              <a:t> 25</a:t>
            </a:r>
            <a:r>
              <a:rPr lang="en-US" i="1" dirty="0"/>
              <a:t> If we live in the Spirit, let us also walk in the Spirit.</a:t>
            </a:r>
            <a:r>
              <a:rPr lang="en-US" i="1" baseline="30000" dirty="0"/>
              <a:t> 26</a:t>
            </a:r>
            <a:r>
              <a:rPr lang="en-US" i="1" dirty="0"/>
              <a:t> Let us not become conceited, provoking one another, envying one another.”</a:t>
            </a:r>
          </a:p>
          <a:p>
            <a:pPr marL="171450" indent="-171450">
              <a:buFont typeface="Arial" panose="020B0604020202020204" pitchFamily="34" charset="0"/>
              <a:buChar char="•"/>
            </a:pPr>
            <a:r>
              <a:rPr lang="en-US" b="1" i="0" dirty="0"/>
              <a:t>Recognize the tug-of-war for all who are seeking to be spiritual</a:t>
            </a:r>
          </a:p>
          <a:p>
            <a:pPr marL="0" indent="0">
              <a:buFont typeface="Arial" panose="020B0604020202020204" pitchFamily="34" charset="0"/>
              <a:buNone/>
            </a:pPr>
            <a:r>
              <a:rPr lang="en-US" b="1" i="0" dirty="0"/>
              <a:t>(Romans 7:23-25), </a:t>
            </a:r>
            <a:r>
              <a:rPr lang="en-US" i="1" dirty="0"/>
              <a:t>“But I see another law in my members, warring against the law of my mind, and bringing me into captivity to the law of sin which is in my members.</a:t>
            </a:r>
            <a:r>
              <a:rPr lang="en-US" i="1" baseline="30000" dirty="0"/>
              <a:t> 24</a:t>
            </a:r>
            <a:r>
              <a:rPr lang="en-US" i="1" dirty="0"/>
              <a:t> O wretched man that I am! Who will deliver me from this body of death?</a:t>
            </a:r>
            <a:r>
              <a:rPr lang="en-US" i="1" baseline="30000" dirty="0"/>
              <a:t> 25</a:t>
            </a:r>
            <a:r>
              <a:rPr lang="en-US" i="1" dirty="0"/>
              <a:t> I thank God—through Jesus Christ our Lord!”</a:t>
            </a:r>
          </a:p>
          <a:p>
            <a:pPr marL="171450" indent="-171450">
              <a:buFont typeface="Arial" panose="020B0604020202020204" pitchFamily="34" charset="0"/>
              <a:buChar char="•"/>
            </a:pPr>
            <a:r>
              <a:rPr lang="en-US" b="1" i="0" dirty="0"/>
              <a:t>Avoid the lusts of the flesh</a:t>
            </a:r>
          </a:p>
          <a:p>
            <a:pPr marL="0" indent="0">
              <a:buFont typeface="Arial" panose="020B0604020202020204" pitchFamily="34" charset="0"/>
              <a:buNone/>
            </a:pPr>
            <a:r>
              <a:rPr lang="en-US" b="1" i="0" dirty="0"/>
              <a:t>(Romans 8:1), </a:t>
            </a:r>
            <a:r>
              <a:rPr lang="en-US" i="1" dirty="0"/>
              <a:t>“There is therefore now no condemnation to those who are in Christ Jesus, who do not walk according to the flesh, but according to the Spirit.”</a:t>
            </a:r>
          </a:p>
          <a:p>
            <a:pPr marL="171450" indent="-171450">
              <a:buFont typeface="Arial" panose="020B0604020202020204" pitchFamily="34" charset="0"/>
              <a:buChar char="•"/>
            </a:pPr>
            <a:r>
              <a:rPr lang="en-US" b="1" i="0" dirty="0"/>
              <a:t>Cultivate the fruit of the Spirit</a:t>
            </a:r>
          </a:p>
          <a:p>
            <a:pPr marL="0" indent="0">
              <a:buFont typeface="Arial" panose="020B0604020202020204" pitchFamily="34" charset="0"/>
              <a:buNone/>
            </a:pPr>
            <a:r>
              <a:rPr lang="en-US" b="1" i="0" dirty="0"/>
              <a:t>(2 Peter 1:10-11), </a:t>
            </a:r>
            <a:r>
              <a:rPr lang="en-US" i="1" dirty="0"/>
              <a:t>“Therefore, brethren, be even more diligent to make your call and election sure, for if you do these things you will never stumble;</a:t>
            </a:r>
            <a:r>
              <a:rPr lang="en-US" i="1" baseline="30000" dirty="0"/>
              <a:t> 11</a:t>
            </a:r>
            <a:r>
              <a:rPr lang="en-US" i="1" dirty="0"/>
              <a:t> for so an entrance will be supplied to you abundantly into the everlasting kingdom of our Lord and Savior Jesus Christ.”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73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Consider that if there is truly a God, who is the head of the spiritual realm, He will define what spirituality is.</a:t>
            </a:r>
          </a:p>
          <a:p>
            <a:r>
              <a:rPr lang="en-US" dirty="0"/>
              <a:t>2. To believe in a "higher power", but not acknowledge His control of the spiritual realm is illogical and self-serving.</a:t>
            </a:r>
          </a:p>
          <a:p>
            <a:r>
              <a:rPr lang="en-US" dirty="0"/>
              <a:t>3. God has revealed what spirituality is.  We can't OBJECTIVELY call ourselves spiritual unless we heed His instructions</a:t>
            </a:r>
          </a:p>
          <a:p>
            <a:endParaRPr lang="en-US" dirty="0"/>
          </a:p>
          <a:p>
            <a:r>
              <a:rPr lang="en-US" b="1" dirty="0"/>
              <a:t>(1 Peter 2:5, 9-10), </a:t>
            </a:r>
          </a:p>
          <a:p>
            <a:r>
              <a:rPr lang="en-US" b="1" dirty="0"/>
              <a:t>(5), </a:t>
            </a:r>
            <a:r>
              <a:rPr lang="en-US" i="1" dirty="0"/>
              <a:t>“you also, as living stones, are being built up </a:t>
            </a:r>
            <a:r>
              <a:rPr lang="en-US" b="1" i="1" dirty="0"/>
              <a:t>a spiritual house</a:t>
            </a:r>
            <a:r>
              <a:rPr lang="en-US" i="1" dirty="0"/>
              <a:t>, a holy priesthood, to offer up spiritual sacrifices acceptable to God through Jesus Christ.”</a:t>
            </a:r>
          </a:p>
          <a:p>
            <a:r>
              <a:rPr lang="en-US" b="1" dirty="0"/>
              <a:t>(9-10), </a:t>
            </a:r>
            <a:r>
              <a:rPr lang="en-US" i="1" dirty="0"/>
              <a:t>“But you are a chosen generation, a royal priesthood, a holy nation, </a:t>
            </a:r>
            <a:r>
              <a:rPr lang="en-US" b="1" i="1" dirty="0"/>
              <a:t>His own special people</a:t>
            </a:r>
            <a:r>
              <a:rPr lang="en-US" i="1" dirty="0"/>
              <a:t>, that you may proclaim the praises of Him who called you out of darkness into His marvelous light;</a:t>
            </a:r>
            <a:r>
              <a:rPr lang="en-US" i="1" baseline="30000" dirty="0"/>
              <a:t> 10</a:t>
            </a:r>
            <a:r>
              <a:rPr lang="en-US" i="1" dirty="0"/>
              <a:t> who once were not a people </a:t>
            </a:r>
            <a:r>
              <a:rPr lang="en-US" b="1" i="1" dirty="0"/>
              <a:t>but are now the people of God</a:t>
            </a:r>
            <a:r>
              <a:rPr lang="en-US" i="1" dirty="0"/>
              <a:t>, who had not obtained mercy but now </a:t>
            </a:r>
            <a:r>
              <a:rPr lang="en-US" b="1" i="1" dirty="0"/>
              <a:t>have obtained mercy</a:t>
            </a:r>
            <a:r>
              <a:rPr lang="en-US" i="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207F5-C147-401B-A23C-F69547368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4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B38-3393-49B1-A38C-186566D83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BBB7B-E3F3-4585-BE22-43A9E3CE5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D104C6-0C61-4AEB-BCF5-4BCE3A5204B7}"/>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5" name="Footer Placeholder 4">
            <a:extLst>
              <a:ext uri="{FF2B5EF4-FFF2-40B4-BE49-F238E27FC236}">
                <a16:creationId xmlns:a16="http://schemas.microsoft.com/office/drawing/2014/main" id="{ABBB8B19-C1E2-4E3A-A95B-A1A2D1BA9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64286-1CAB-400A-B178-E3DF792E3EBB}"/>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134840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FE62-37ED-4C3B-AAA4-2C2BC0A663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C47EE1-CC1F-41E7-BA20-82CAC9B277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A6FEC-61BB-428F-9CCB-6340420AA281}"/>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5" name="Footer Placeholder 4">
            <a:extLst>
              <a:ext uri="{FF2B5EF4-FFF2-40B4-BE49-F238E27FC236}">
                <a16:creationId xmlns:a16="http://schemas.microsoft.com/office/drawing/2014/main" id="{60C6E8A9-5ED8-491E-BD0C-57AC30FB9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DE3DA-B876-4AA8-A926-8E7F533CBBD2}"/>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99917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30CFBC-DF74-4F3F-850A-8A9D88861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BF7F-F11A-4A39-BDBE-EEAA94D8CB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22629-2DCC-4D61-82BA-FC2519415ED6}"/>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5" name="Footer Placeholder 4">
            <a:extLst>
              <a:ext uri="{FF2B5EF4-FFF2-40B4-BE49-F238E27FC236}">
                <a16:creationId xmlns:a16="http://schemas.microsoft.com/office/drawing/2014/main" id="{5134BDF9-EE12-4ED3-9EA2-741FEDF5A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50A1A-A0D1-4737-80ED-D37AD27B3243}"/>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188111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E07B-ACB2-447D-ACB5-E17A8F642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FFE1D-C59A-4CAA-8858-857BB39F81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1D636-9D68-4609-A3EC-47F938708DCA}"/>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5" name="Footer Placeholder 4">
            <a:extLst>
              <a:ext uri="{FF2B5EF4-FFF2-40B4-BE49-F238E27FC236}">
                <a16:creationId xmlns:a16="http://schemas.microsoft.com/office/drawing/2014/main" id="{C05F39E2-7B60-4C4C-BDE1-C63E132B7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62123-A470-488F-8AF1-E5CE2A6CD35C}"/>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189020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1F7D-6A41-4DA6-BCE4-6696B4A30D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C9D38-D111-4E19-A4B1-8A5C941F6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9341EF-D010-4D34-A584-38C00E84A221}"/>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5" name="Footer Placeholder 4">
            <a:extLst>
              <a:ext uri="{FF2B5EF4-FFF2-40B4-BE49-F238E27FC236}">
                <a16:creationId xmlns:a16="http://schemas.microsoft.com/office/drawing/2014/main" id="{666B1E0E-BE8D-4AA6-85CF-206457523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FC568-181E-487C-9477-FB6B4F6CDB35}"/>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347712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10A4-2BAE-4FC8-BF28-BFDBF4A87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8F718-1C92-4493-BECA-41DF97AEAB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97250-EC43-43CC-907C-D9181E1ADD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E7005-A35C-4CC2-9409-1F109BD87872}"/>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6" name="Footer Placeholder 5">
            <a:extLst>
              <a:ext uri="{FF2B5EF4-FFF2-40B4-BE49-F238E27FC236}">
                <a16:creationId xmlns:a16="http://schemas.microsoft.com/office/drawing/2014/main" id="{A3F91FDD-C76F-4F54-BEE3-5D26758DD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A7719-C7E9-412F-8E2F-EDEC9BE5FFC1}"/>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65324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49CC-AE1C-4464-AA9D-CE91270BAF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10931-FAD1-4D50-A95A-2F8E5213B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F1108F-8DC5-46E8-8923-59E275D172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D75202-20CD-4683-9062-48B5FD348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8D3EA5-6267-47F9-BA40-4D249AAE02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5B8C30-FFC6-44BA-B27B-46F1B08F4C51}"/>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8" name="Footer Placeholder 7">
            <a:extLst>
              <a:ext uri="{FF2B5EF4-FFF2-40B4-BE49-F238E27FC236}">
                <a16:creationId xmlns:a16="http://schemas.microsoft.com/office/drawing/2014/main" id="{C96745D8-8473-44AB-ACDE-F39A7755CA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677B5-27FD-42ED-AF91-0215DEE7190B}"/>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1149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57E8-DDF1-4A05-826D-D57D7B2C5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4E9E9-87C5-4AFE-9172-B7D3CCB38B7B}"/>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4" name="Footer Placeholder 3">
            <a:extLst>
              <a:ext uri="{FF2B5EF4-FFF2-40B4-BE49-F238E27FC236}">
                <a16:creationId xmlns:a16="http://schemas.microsoft.com/office/drawing/2014/main" id="{1D9B3BDA-2F9E-4425-B939-897D6601E1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E90FA6-97AE-407D-87FC-3730F95E0879}"/>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102651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2172F-7417-493E-AC89-E787ABB89942}"/>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3" name="Footer Placeholder 2">
            <a:extLst>
              <a:ext uri="{FF2B5EF4-FFF2-40B4-BE49-F238E27FC236}">
                <a16:creationId xmlns:a16="http://schemas.microsoft.com/office/drawing/2014/main" id="{E99A5F1A-76DB-42EA-B462-4496BEB6FE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1CC86C-C67F-49A6-A8E8-C1183DB1A2FB}"/>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316314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7A0D-716F-4EFF-9720-FCABC7974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EA2AD-01BE-44AD-A3D3-9321DA96F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8D543A-4871-4E77-A385-95F049A30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B84ED9-FEC7-4C2D-AF2F-332BE77E669D}"/>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6" name="Footer Placeholder 5">
            <a:extLst>
              <a:ext uri="{FF2B5EF4-FFF2-40B4-BE49-F238E27FC236}">
                <a16:creationId xmlns:a16="http://schemas.microsoft.com/office/drawing/2014/main" id="{4224A9BC-58AE-43D6-919D-4A1F94527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6C8C1-A5CB-4CF9-B5DD-BC95B4BAD6C9}"/>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4034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0E706-2E87-4F07-A9EB-325A40B22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18DD82-619F-47F9-8139-5B989C9FA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FB2873-BAFA-4E1A-A4D7-3EB97CC12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23F78C-6CC7-46CF-8346-013F1B0C0038}"/>
              </a:ext>
            </a:extLst>
          </p:cNvPr>
          <p:cNvSpPr>
            <a:spLocks noGrp="1"/>
          </p:cNvSpPr>
          <p:nvPr>
            <p:ph type="dt" sz="half" idx="10"/>
          </p:nvPr>
        </p:nvSpPr>
        <p:spPr/>
        <p:txBody>
          <a:bodyPr/>
          <a:lstStyle/>
          <a:p>
            <a:fld id="{D75C6C58-DEF6-4AFB-9075-CDD642B11293}" type="datetimeFigureOut">
              <a:rPr lang="en-US" smtClean="0"/>
              <a:t>6/29/2018</a:t>
            </a:fld>
            <a:endParaRPr lang="en-US"/>
          </a:p>
        </p:txBody>
      </p:sp>
      <p:sp>
        <p:nvSpPr>
          <p:cNvPr id="6" name="Footer Placeholder 5">
            <a:extLst>
              <a:ext uri="{FF2B5EF4-FFF2-40B4-BE49-F238E27FC236}">
                <a16:creationId xmlns:a16="http://schemas.microsoft.com/office/drawing/2014/main" id="{8DFC4ED5-18DF-4BAE-BA34-2C1CB91E2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525ED-4909-49C8-846B-5865C549C220}"/>
              </a:ext>
            </a:extLst>
          </p:cNvPr>
          <p:cNvSpPr>
            <a:spLocks noGrp="1"/>
          </p:cNvSpPr>
          <p:nvPr>
            <p:ph type="sldNum" sz="quarter" idx="12"/>
          </p:nvPr>
        </p:nvSpPr>
        <p:spPr/>
        <p:txBody>
          <a:bodyPr/>
          <a:lstStyle/>
          <a:p>
            <a:fld id="{8B3B7BC3-0EDA-4DBF-9A7E-3A7E5B1C7FB3}" type="slidenum">
              <a:rPr lang="en-US" smtClean="0"/>
              <a:t>‹#›</a:t>
            </a:fld>
            <a:endParaRPr lang="en-US"/>
          </a:p>
        </p:txBody>
      </p:sp>
    </p:spTree>
    <p:extLst>
      <p:ext uri="{BB962C8B-B14F-4D97-AF65-F5344CB8AC3E}">
        <p14:creationId xmlns:p14="http://schemas.microsoft.com/office/powerpoint/2010/main" val="219932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10C9E-3154-4038-94E5-DD176C55C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441F21-8D6F-4560-A770-80F5FD06E1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D724D-A79B-4C10-B4F4-53D2DF787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C6C58-DEF6-4AFB-9075-CDD642B11293}" type="datetimeFigureOut">
              <a:rPr lang="en-US" smtClean="0"/>
              <a:t>6/29/2018</a:t>
            </a:fld>
            <a:endParaRPr lang="en-US"/>
          </a:p>
        </p:txBody>
      </p:sp>
      <p:sp>
        <p:nvSpPr>
          <p:cNvPr id="5" name="Footer Placeholder 4">
            <a:extLst>
              <a:ext uri="{FF2B5EF4-FFF2-40B4-BE49-F238E27FC236}">
                <a16:creationId xmlns:a16="http://schemas.microsoft.com/office/drawing/2014/main" id="{B58C412F-AA81-4D7C-B665-02A89CB79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600BB6-58AF-40D0-A34B-07CA0BA21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B7BC3-0EDA-4DBF-9A7E-3A7E5B1C7FB3}" type="slidenum">
              <a:rPr lang="en-US" smtClean="0"/>
              <a:t>‹#›</a:t>
            </a:fld>
            <a:endParaRPr lang="en-US"/>
          </a:p>
        </p:txBody>
      </p:sp>
    </p:spTree>
    <p:extLst>
      <p:ext uri="{BB962C8B-B14F-4D97-AF65-F5344CB8AC3E}">
        <p14:creationId xmlns:p14="http://schemas.microsoft.com/office/powerpoint/2010/main" val="1096141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5556920" y="912900"/>
            <a:ext cx="5987845" cy="3224828"/>
          </a:xfrm>
        </p:spPr>
        <p:txBody>
          <a:bodyPr anchor="t">
            <a:normAutofit/>
          </a:bodyPr>
          <a:lstStyle/>
          <a:p>
            <a:r>
              <a:rPr lang="en-US" dirty="0">
                <a:solidFill>
                  <a:schemeClr val="bg1"/>
                </a:solidFill>
                <a:effectLst>
                  <a:outerShdw blurRad="38100" dist="38100" dir="2700000" algn="tl">
                    <a:srgbClr val="000000">
                      <a:alpha val="43137"/>
                    </a:srgbClr>
                  </a:outerShdw>
                </a:effectLst>
                <a:latin typeface="Tobago Poster" panose="02000503020000020004" pitchFamily="2" charset="0"/>
              </a:rPr>
              <a:t>Are you a</a:t>
            </a:r>
            <a:br>
              <a:rPr lang="en-US" dirty="0">
                <a:solidFill>
                  <a:schemeClr val="bg1"/>
                </a:solidFill>
                <a:effectLst>
                  <a:outerShdw blurRad="38100" dist="38100" dir="2700000" algn="tl">
                    <a:srgbClr val="000000">
                      <a:alpha val="43137"/>
                    </a:srgbClr>
                  </a:outerShdw>
                </a:effectLst>
                <a:latin typeface="Tobago Poster" panose="02000503020000020004" pitchFamily="2" charset="0"/>
              </a:rPr>
            </a:br>
            <a:r>
              <a:rPr lang="en-US" sz="8000" dirty="0">
                <a:solidFill>
                  <a:schemeClr val="bg1"/>
                </a:solidFill>
                <a:effectLst>
                  <a:outerShdw blurRad="38100" dist="38100" dir="2700000" algn="tl">
                    <a:srgbClr val="000000">
                      <a:alpha val="43137"/>
                    </a:srgbClr>
                  </a:outerShdw>
                </a:effectLst>
                <a:latin typeface="Tobago Poster Shadow" panose="02000503020000020004" pitchFamily="2" charset="0"/>
              </a:rPr>
              <a:t>“Spiritual”</a:t>
            </a:r>
            <a:br>
              <a:rPr lang="en-US" dirty="0">
                <a:solidFill>
                  <a:schemeClr val="bg1"/>
                </a:solidFill>
                <a:effectLst>
                  <a:outerShdw blurRad="38100" dist="38100" dir="2700000" algn="tl">
                    <a:srgbClr val="000000">
                      <a:alpha val="43137"/>
                    </a:srgbClr>
                  </a:outerShdw>
                </a:effectLst>
                <a:latin typeface="Tobago Poster" panose="02000503020000020004" pitchFamily="2" charset="0"/>
              </a:rPr>
            </a:br>
            <a:r>
              <a:rPr lang="en-US" dirty="0">
                <a:solidFill>
                  <a:schemeClr val="bg1"/>
                </a:solidFill>
                <a:effectLst>
                  <a:outerShdw blurRad="38100" dist="38100" dir="2700000" algn="tl">
                    <a:srgbClr val="000000">
                      <a:alpha val="43137"/>
                    </a:srgbClr>
                  </a:outerShdw>
                </a:effectLst>
                <a:latin typeface="Tobago Poster" panose="02000503020000020004" pitchFamily="2" charset="0"/>
              </a:rPr>
              <a:t>person?</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7" y="5020596"/>
            <a:ext cx="10673254" cy="1655762"/>
          </a:xfrm>
        </p:spPr>
        <p:txBody>
          <a:bodyPr>
            <a:normAutofit/>
          </a:bodyPr>
          <a:lstStyle/>
          <a:p>
            <a:r>
              <a:rPr lang="en-US" sz="4400" dirty="0">
                <a:solidFill>
                  <a:schemeClr val="bg1"/>
                </a:solidFill>
                <a:effectLst>
                  <a:outerShdw blurRad="38100" dist="38100" dir="2700000" algn="tl">
                    <a:srgbClr val="000000">
                      <a:alpha val="43137"/>
                    </a:srgbClr>
                  </a:outerShdw>
                </a:effectLst>
              </a:rPr>
              <a:t>“You also, as living stones, are being built up a spiritual house” (1 Peter 2:5)</a:t>
            </a:r>
          </a:p>
        </p:txBody>
      </p:sp>
    </p:spTree>
    <p:extLst>
      <p:ext uri="{BB962C8B-B14F-4D97-AF65-F5344CB8AC3E}">
        <p14:creationId xmlns:p14="http://schemas.microsoft.com/office/powerpoint/2010/main" val="3917842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646387" y="181642"/>
            <a:ext cx="10898378"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Modern views of Spirituality</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6" y="1103586"/>
            <a:ext cx="10898377" cy="5572772"/>
          </a:xfrm>
        </p:spPr>
        <p:txBody>
          <a:bodyPr>
            <a:normAutofit/>
          </a:bodyPr>
          <a:lstStyle/>
          <a:p>
            <a:pPr indent="457200" algn="l"/>
            <a:r>
              <a:rPr lang="en-US" sz="4400" dirty="0">
                <a:solidFill>
                  <a:schemeClr val="bg1"/>
                </a:solidFill>
                <a:effectLst>
                  <a:outerShdw blurRad="38100" dist="38100" dir="2700000" algn="tl">
                    <a:srgbClr val="000000">
                      <a:alpha val="43137"/>
                    </a:srgbClr>
                  </a:outerShdw>
                </a:effectLst>
              </a:rPr>
              <a:t>“A relatively more understandable </a:t>
            </a:r>
            <a:r>
              <a:rPr lang="en-US" sz="4400" dirty="0">
                <a:solidFill>
                  <a:srgbClr val="FFFF00"/>
                </a:solidFill>
                <a:effectLst>
                  <a:outerShdw blurRad="38100" dist="38100" dir="2700000" algn="tl">
                    <a:srgbClr val="000000">
                      <a:alpha val="43137"/>
                    </a:srgbClr>
                  </a:outerShdw>
                </a:effectLst>
              </a:rPr>
              <a:t>opinion on the definition of spirituality</a:t>
            </a:r>
            <a:r>
              <a:rPr lang="en-US" sz="4400" dirty="0">
                <a:solidFill>
                  <a:schemeClr val="bg1"/>
                </a:solidFill>
                <a:effectLst>
                  <a:outerShdw blurRad="38100" dist="38100" dir="2700000" algn="tl">
                    <a:srgbClr val="000000">
                      <a:alpha val="43137"/>
                    </a:srgbClr>
                  </a:outerShdw>
                </a:effectLst>
              </a:rPr>
              <a:t> is that spirituality is a state or experience that can provide individuals with direction or meaning, or provide feelings of understanding, support, inner wholeness or connectedness. Connectedness can be to themselves, other people, nature, the universe, God, or some other supernatural power.”</a:t>
            </a:r>
          </a:p>
        </p:txBody>
      </p:sp>
    </p:spTree>
    <p:extLst>
      <p:ext uri="{BB962C8B-B14F-4D97-AF65-F5344CB8AC3E}">
        <p14:creationId xmlns:p14="http://schemas.microsoft.com/office/powerpoint/2010/main" val="1665640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646387" y="181642"/>
            <a:ext cx="10898378"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Modern views of Spirituality</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6" y="1349790"/>
            <a:ext cx="10898377" cy="5326568"/>
          </a:xfrm>
        </p:spPr>
        <p:txBody>
          <a:bodyPr>
            <a:normAutofit/>
          </a:bodyPr>
          <a:lstStyle/>
          <a:p>
            <a:pPr indent="457200" algn="l"/>
            <a:r>
              <a:rPr lang="en-US" sz="4400" dirty="0">
                <a:solidFill>
                  <a:schemeClr val="bg1"/>
                </a:solidFill>
                <a:effectLst>
                  <a:outerShdw blurRad="38100" dist="38100" dir="2700000" algn="tl">
                    <a:srgbClr val="000000">
                      <a:alpha val="43137"/>
                    </a:srgbClr>
                  </a:outerShdw>
                </a:effectLst>
              </a:rPr>
              <a:t>“Spirituality is a broad concept with room for many perspectives. In general, it includes a sense of connection to something bigger than ourselves, and it typically involves a search for meaning in life.”</a:t>
            </a:r>
          </a:p>
          <a:p>
            <a:pPr indent="457200" algn="l"/>
            <a:endParaRPr lang="en-US" sz="1800" dirty="0">
              <a:solidFill>
                <a:schemeClr val="bg1"/>
              </a:solidFill>
              <a:effectLst>
                <a:outerShdw blurRad="38100" dist="38100" dir="2700000" algn="tl">
                  <a:srgbClr val="000000">
                    <a:alpha val="43137"/>
                  </a:srgbClr>
                </a:outerShdw>
              </a:effectLst>
            </a:endParaRPr>
          </a:p>
          <a:p>
            <a:pPr indent="457200" algn="r"/>
            <a:r>
              <a:rPr lang="en-US" sz="4000" dirty="0">
                <a:solidFill>
                  <a:schemeClr val="bg1"/>
                </a:solidFill>
                <a:effectLst>
                  <a:outerShdw blurRad="38100" dist="38100" dir="2700000" algn="tl">
                    <a:srgbClr val="000000">
                      <a:alpha val="43137"/>
                    </a:srgbClr>
                  </a:outerShdw>
                </a:effectLst>
              </a:rPr>
              <a:t>Taking Charge of your Health and Well Being,  </a:t>
            </a:r>
            <a:br>
              <a:rPr lang="en-US" sz="4000"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University of Minnesota website</a:t>
            </a:r>
          </a:p>
        </p:txBody>
      </p:sp>
    </p:spTree>
    <p:extLst>
      <p:ext uri="{BB962C8B-B14F-4D97-AF65-F5344CB8AC3E}">
        <p14:creationId xmlns:p14="http://schemas.microsoft.com/office/powerpoint/2010/main" val="8958726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646387" y="181642"/>
            <a:ext cx="10898378"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Spiritual, but not religious</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6" y="1349790"/>
            <a:ext cx="10898377" cy="5326568"/>
          </a:xfrm>
        </p:spPr>
        <p:txBody>
          <a:bodyPr>
            <a:normAutofit/>
          </a:bodyPr>
          <a:lstStyle/>
          <a:p>
            <a:pPr indent="457200" algn="l"/>
            <a:r>
              <a:rPr lang="en-US" sz="4400" dirty="0">
                <a:solidFill>
                  <a:schemeClr val="bg1"/>
                </a:solidFill>
                <a:effectLst>
                  <a:outerShdw blurRad="38100" dist="38100" dir="2700000" algn="tl">
                    <a:srgbClr val="000000">
                      <a:alpha val="43137"/>
                    </a:srgbClr>
                  </a:outerShdw>
                </a:effectLst>
              </a:rPr>
              <a:t>“Can one be spiritual without religious faith? One can. All one needs is to be open to someone else's concerns, fears, and hopes, and to make him or her feel less alone, less abandoned.” </a:t>
            </a:r>
          </a:p>
          <a:p>
            <a:pPr indent="457200" algn="l"/>
            <a:endParaRPr lang="en-US" sz="1800" dirty="0">
              <a:solidFill>
                <a:schemeClr val="bg1"/>
              </a:solidFill>
              <a:effectLst>
                <a:outerShdw blurRad="38100" dist="38100" dir="2700000" algn="tl">
                  <a:srgbClr val="000000">
                    <a:alpha val="43137"/>
                  </a:srgbClr>
                </a:outerShdw>
              </a:effectLst>
            </a:endParaRPr>
          </a:p>
          <a:p>
            <a:pPr indent="457200" algn="r"/>
            <a:r>
              <a:rPr lang="en-US" sz="4000" dirty="0">
                <a:solidFill>
                  <a:schemeClr val="bg1"/>
                </a:solidFill>
                <a:effectLst>
                  <a:outerShdw blurRad="38100" dist="38100" dir="2700000" algn="tl">
                    <a:srgbClr val="000000">
                      <a:alpha val="43137"/>
                    </a:srgbClr>
                  </a:outerShdw>
                </a:effectLst>
              </a:rPr>
              <a:t>Elie Wiesel, President of the Elie Wiesel Foundation for Humanity</a:t>
            </a:r>
          </a:p>
        </p:txBody>
      </p:sp>
    </p:spTree>
    <p:extLst>
      <p:ext uri="{BB962C8B-B14F-4D97-AF65-F5344CB8AC3E}">
        <p14:creationId xmlns:p14="http://schemas.microsoft.com/office/powerpoint/2010/main" val="12346047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646387" y="181642"/>
            <a:ext cx="10898378"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Spiritual, but not religious</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6" y="1349790"/>
            <a:ext cx="10898377" cy="5326568"/>
          </a:xfrm>
        </p:spPr>
        <p:txBody>
          <a:bodyPr>
            <a:normAutofit/>
          </a:bodyPr>
          <a:lstStyle/>
          <a:p>
            <a:pPr indent="457200" algn="l"/>
            <a:r>
              <a:rPr lang="en-US" sz="4400" dirty="0">
                <a:solidFill>
                  <a:schemeClr val="bg1"/>
                </a:solidFill>
                <a:effectLst>
                  <a:outerShdw blurRad="38100" dist="38100" dir="2700000" algn="tl">
                    <a:srgbClr val="000000">
                      <a:alpha val="43137"/>
                    </a:srgbClr>
                  </a:outerShdw>
                </a:effectLst>
              </a:rPr>
              <a:t>“it means something about organized religion. It means something about forming my own way rather than having someone tell me what the way is. It means picking and choosing among options and putting that together.”</a:t>
            </a:r>
          </a:p>
          <a:p>
            <a:pPr indent="457200" algn="l"/>
            <a:endParaRPr lang="en-US" sz="1800" dirty="0">
              <a:solidFill>
                <a:schemeClr val="bg1"/>
              </a:solidFill>
              <a:effectLst>
                <a:outerShdw blurRad="38100" dist="38100" dir="2700000" algn="tl">
                  <a:srgbClr val="000000">
                    <a:alpha val="43137"/>
                  </a:srgbClr>
                </a:outerShdw>
              </a:effectLst>
            </a:endParaRPr>
          </a:p>
          <a:p>
            <a:pPr indent="457200" algn="r"/>
            <a:r>
              <a:rPr lang="en-US" sz="4000" dirty="0">
                <a:solidFill>
                  <a:schemeClr val="bg1"/>
                </a:solidFill>
                <a:effectLst>
                  <a:outerShdw blurRad="38100" dist="38100" dir="2700000" algn="tl">
                    <a:srgbClr val="000000">
                      <a:alpha val="43137"/>
                    </a:srgbClr>
                  </a:outerShdw>
                </a:effectLst>
              </a:rPr>
              <a:t>Pamela Dickey Young, a professor of religion and culture at Queen’s University in Kingston, Ontario</a:t>
            </a:r>
          </a:p>
        </p:txBody>
      </p:sp>
    </p:spTree>
    <p:extLst>
      <p:ext uri="{BB962C8B-B14F-4D97-AF65-F5344CB8AC3E}">
        <p14:creationId xmlns:p14="http://schemas.microsoft.com/office/powerpoint/2010/main" val="28946757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346840" y="181642"/>
            <a:ext cx="11461531"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Bible Definition of Spiritual</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6" y="1349790"/>
            <a:ext cx="10898377" cy="4877589"/>
          </a:xfrm>
        </p:spPr>
        <p:txBody>
          <a:bodyPr>
            <a:normAutofit/>
          </a:bodyPr>
          <a:lstStyle/>
          <a:p>
            <a:r>
              <a:rPr lang="en-US" sz="4400" dirty="0">
                <a:solidFill>
                  <a:schemeClr val="bg1"/>
                </a:solidFill>
                <a:effectLst>
                  <a:outerShdw blurRad="38100" dist="38100" dir="2700000" algn="tl">
                    <a:srgbClr val="000000">
                      <a:alpha val="43137"/>
                    </a:srgbClr>
                  </a:outerShdw>
                </a:effectLst>
              </a:rPr>
              <a:t>(</a:t>
            </a:r>
            <a:r>
              <a:rPr lang="en-US" sz="4400" dirty="0" err="1">
                <a:solidFill>
                  <a:schemeClr val="bg1"/>
                </a:solidFill>
                <a:effectLst>
                  <a:outerShdw blurRad="38100" dist="38100" dir="2700000" algn="tl">
                    <a:srgbClr val="000000">
                      <a:alpha val="43137"/>
                    </a:srgbClr>
                  </a:outerShdw>
                </a:effectLst>
              </a:rPr>
              <a:t>pneumatikos</a:t>
            </a:r>
            <a:r>
              <a:rPr lang="en-US" sz="4400" dirty="0">
                <a:solidFill>
                  <a:schemeClr val="bg1"/>
                </a:solidFill>
                <a:effectLst>
                  <a:outerShdw blurRad="38100" dist="38100" dir="2700000" algn="tl">
                    <a:srgbClr val="000000">
                      <a:alpha val="43137"/>
                    </a:srgbClr>
                  </a:outerShdw>
                </a:effectLst>
              </a:rPr>
              <a:t>)</a:t>
            </a:r>
          </a:p>
          <a:p>
            <a:pPr indent="457200" algn="l"/>
            <a:r>
              <a:rPr lang="en-US" sz="4400" dirty="0">
                <a:solidFill>
                  <a:schemeClr val="bg1"/>
                </a:solidFill>
                <a:effectLst>
                  <a:outerShdw blurRad="38100" dist="38100" dir="2700000" algn="tl">
                    <a:srgbClr val="000000">
                      <a:alpha val="43137"/>
                    </a:srgbClr>
                  </a:outerShdw>
                </a:effectLst>
              </a:rPr>
              <a:t>“</a:t>
            </a:r>
            <a:r>
              <a:rPr lang="en-US" sz="4400" dirty="0">
                <a:solidFill>
                  <a:srgbClr val="FFFF00"/>
                </a:solidFill>
                <a:effectLst>
                  <a:outerShdw blurRad="38100" dist="38100" dir="2700000" algn="tl">
                    <a:srgbClr val="000000">
                      <a:alpha val="43137"/>
                    </a:srgbClr>
                  </a:outerShdw>
                </a:effectLst>
              </a:rPr>
              <a:t>Belonging to </a:t>
            </a:r>
            <a:r>
              <a:rPr lang="en-US" sz="4400" dirty="0">
                <a:solidFill>
                  <a:schemeClr val="bg1"/>
                </a:solidFill>
                <a:effectLst>
                  <a:outerShdw blurRad="38100" dist="38100" dir="2700000" algn="tl">
                    <a:srgbClr val="000000">
                      <a:alpha val="43137"/>
                    </a:srgbClr>
                  </a:outerShdw>
                </a:effectLst>
              </a:rPr>
              <a:t>the Divine Spirit, of God the Holy Spirit, one who is filled with </a:t>
            </a:r>
            <a:r>
              <a:rPr lang="en-US" sz="4400" dirty="0">
                <a:solidFill>
                  <a:srgbClr val="FFFF00"/>
                </a:solidFill>
                <a:effectLst>
                  <a:outerShdw blurRad="38100" dist="38100" dir="2700000" algn="tl">
                    <a:srgbClr val="000000">
                      <a:alpha val="43137"/>
                    </a:srgbClr>
                  </a:outerShdw>
                </a:effectLst>
              </a:rPr>
              <a:t>and governed by</a:t>
            </a:r>
            <a:r>
              <a:rPr lang="en-US" sz="4400" dirty="0">
                <a:solidFill>
                  <a:schemeClr val="bg1"/>
                </a:solidFill>
                <a:effectLst>
                  <a:outerShdw blurRad="38100" dist="38100" dir="2700000" algn="tl">
                    <a:srgbClr val="000000">
                      <a:alpha val="43137"/>
                    </a:srgbClr>
                  </a:outerShdw>
                </a:effectLst>
              </a:rPr>
              <a:t> the Spirit of God” (Thayer).</a:t>
            </a:r>
          </a:p>
        </p:txBody>
      </p:sp>
    </p:spTree>
    <p:extLst>
      <p:ext uri="{BB962C8B-B14F-4D97-AF65-F5344CB8AC3E}">
        <p14:creationId xmlns:p14="http://schemas.microsoft.com/office/powerpoint/2010/main" val="195831150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346840" y="181642"/>
            <a:ext cx="11461531"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Bible Definition of Spiritual</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46386" y="1349790"/>
            <a:ext cx="10898377" cy="4877589"/>
          </a:xfrm>
        </p:spPr>
        <p:txBody>
          <a:bodyPr>
            <a:normAutofit/>
          </a:bodyPr>
          <a:lstStyle/>
          <a:p>
            <a:r>
              <a:rPr lang="en-US" sz="4400" dirty="0">
                <a:solidFill>
                  <a:schemeClr val="bg1"/>
                </a:solidFill>
                <a:effectLst>
                  <a:outerShdw blurRad="38100" dist="38100" dir="2700000" algn="tl">
                    <a:srgbClr val="000000">
                      <a:alpha val="43137"/>
                    </a:srgbClr>
                  </a:outerShdw>
                </a:effectLst>
              </a:rPr>
              <a:t>(</a:t>
            </a:r>
            <a:r>
              <a:rPr lang="en-US" sz="4400" dirty="0" err="1">
                <a:solidFill>
                  <a:schemeClr val="bg1"/>
                </a:solidFill>
                <a:effectLst>
                  <a:outerShdw blurRad="38100" dist="38100" dir="2700000" algn="tl">
                    <a:srgbClr val="000000">
                      <a:alpha val="43137"/>
                    </a:srgbClr>
                  </a:outerShdw>
                </a:effectLst>
              </a:rPr>
              <a:t>pneumatikos</a:t>
            </a:r>
            <a:r>
              <a:rPr lang="en-US" sz="4400" dirty="0">
                <a:solidFill>
                  <a:schemeClr val="bg1"/>
                </a:solidFill>
                <a:effectLst>
                  <a:outerShdw blurRad="38100" dist="38100" dir="2700000" algn="tl">
                    <a:srgbClr val="000000">
                      <a:alpha val="43137"/>
                    </a:srgbClr>
                  </a:outerShdw>
                </a:effectLst>
              </a:rPr>
              <a:t>)</a:t>
            </a:r>
          </a:p>
          <a:p>
            <a:pPr indent="457200" algn="l"/>
            <a:r>
              <a:rPr lang="en-US" sz="4400" dirty="0">
                <a:solidFill>
                  <a:schemeClr val="bg1"/>
                </a:solidFill>
                <a:effectLst>
                  <a:outerShdw blurRad="38100" dist="38100" dir="2700000" algn="tl">
                    <a:srgbClr val="000000">
                      <a:alpha val="43137"/>
                    </a:srgbClr>
                  </a:outerShdw>
                </a:effectLst>
              </a:rPr>
              <a:t>“</a:t>
            </a:r>
            <a:r>
              <a:rPr lang="en-US" sz="4400" dirty="0">
                <a:solidFill>
                  <a:srgbClr val="FFFF00"/>
                </a:solidFill>
                <a:effectLst>
                  <a:outerShdw blurRad="38100" dist="38100" dir="2700000" algn="tl">
                    <a:srgbClr val="000000">
                      <a:alpha val="43137"/>
                    </a:srgbClr>
                  </a:outerShdw>
                </a:effectLst>
              </a:rPr>
              <a:t>Belonging to </a:t>
            </a:r>
            <a:r>
              <a:rPr lang="en-US" sz="4400" dirty="0">
                <a:solidFill>
                  <a:schemeClr val="bg1"/>
                </a:solidFill>
                <a:effectLst>
                  <a:outerShdw blurRad="38100" dist="38100" dir="2700000" algn="tl">
                    <a:srgbClr val="000000">
                      <a:alpha val="43137"/>
                    </a:srgbClr>
                  </a:outerShdw>
                </a:effectLst>
              </a:rPr>
              <a:t>the Divine Spirit, of God the Holy Spirit, one who is filled with </a:t>
            </a:r>
            <a:r>
              <a:rPr lang="en-US" sz="4400" dirty="0">
                <a:solidFill>
                  <a:srgbClr val="FFFF00"/>
                </a:solidFill>
                <a:effectLst>
                  <a:outerShdw blurRad="38100" dist="38100" dir="2700000" algn="tl">
                    <a:srgbClr val="000000">
                      <a:alpha val="43137"/>
                    </a:srgbClr>
                  </a:outerShdw>
                </a:effectLst>
              </a:rPr>
              <a:t>and governed by</a:t>
            </a:r>
            <a:r>
              <a:rPr lang="en-US" sz="4400" dirty="0">
                <a:solidFill>
                  <a:schemeClr val="bg1"/>
                </a:solidFill>
                <a:effectLst>
                  <a:outerShdw blurRad="38100" dist="38100" dir="2700000" algn="tl">
                    <a:srgbClr val="000000">
                      <a:alpha val="43137"/>
                    </a:srgbClr>
                  </a:outerShdw>
                </a:effectLst>
              </a:rPr>
              <a:t> the Spirit of God” (Thayer).</a:t>
            </a:r>
          </a:p>
          <a:p>
            <a:pPr indent="457200" algn="l"/>
            <a:endParaRPr lang="en-US" sz="1800" dirty="0">
              <a:solidFill>
                <a:schemeClr val="bg1"/>
              </a:solidFill>
              <a:effectLst>
                <a:outerShdw blurRad="38100" dist="38100" dir="2700000" algn="tl">
                  <a:srgbClr val="000000">
                    <a:alpha val="43137"/>
                  </a:srgbClr>
                </a:outerShdw>
              </a:effectLst>
            </a:endParaRPr>
          </a:p>
          <a:p>
            <a:pPr indent="457200"/>
            <a:r>
              <a:rPr lang="en-US" sz="4400" dirty="0">
                <a:solidFill>
                  <a:schemeClr val="bg1"/>
                </a:solidFill>
                <a:effectLst>
                  <a:outerShdw blurRad="38100" dist="38100" dir="2700000" algn="tl">
                    <a:srgbClr val="000000">
                      <a:alpha val="43137"/>
                    </a:srgbClr>
                  </a:outerShdw>
                </a:effectLst>
              </a:rPr>
              <a:t>1 Corinthians 2:13-16; 1 Corinthians 3:1-4</a:t>
            </a:r>
          </a:p>
          <a:p>
            <a:pPr indent="457200"/>
            <a:r>
              <a:rPr lang="en-US" sz="4000" dirty="0">
                <a:solidFill>
                  <a:schemeClr val="bg1"/>
                </a:solidFill>
                <a:effectLst>
                  <a:outerShdw blurRad="38100" dist="38100" dir="2700000" algn="tl">
                    <a:srgbClr val="000000">
                      <a:alpha val="43137"/>
                    </a:srgbClr>
                  </a:outerShdw>
                </a:effectLst>
              </a:rPr>
              <a:t>Galatians 6:1; Colossians 1:9-12</a:t>
            </a:r>
          </a:p>
        </p:txBody>
      </p:sp>
    </p:spTree>
    <p:extLst>
      <p:ext uri="{BB962C8B-B14F-4D97-AF65-F5344CB8AC3E}">
        <p14:creationId xmlns:p14="http://schemas.microsoft.com/office/powerpoint/2010/main" val="29497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69000" contrast="-32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346840" y="181642"/>
            <a:ext cx="11461531" cy="1168148"/>
          </a:xfrm>
        </p:spPr>
        <p:txBody>
          <a:bodyPr anchor="t">
            <a:normAutofit/>
          </a:bodyPr>
          <a:lstStyle/>
          <a:p>
            <a:r>
              <a:rPr lang="en-US" dirty="0">
                <a:solidFill>
                  <a:schemeClr val="accent4">
                    <a:lumMod val="40000"/>
                    <a:lumOff val="60000"/>
                  </a:schemeClr>
                </a:solidFill>
                <a:effectLst>
                  <a:outerShdw blurRad="38100" dist="38100" dir="2700000" algn="tl">
                    <a:srgbClr val="000000">
                      <a:alpha val="43137"/>
                    </a:srgbClr>
                  </a:outerShdw>
                </a:effectLst>
                <a:latin typeface="Tobago Poster" panose="02000503020000020004" pitchFamily="2" charset="0"/>
              </a:rPr>
              <a:t>How to be a Spiritual Person</a:t>
            </a: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17220" y="1441230"/>
            <a:ext cx="10995660" cy="4799550"/>
          </a:xfrm>
        </p:spPr>
        <p:txBody>
          <a:bodyPr>
            <a:normAutofit/>
          </a:bodyPr>
          <a:lstStyle/>
          <a:p>
            <a:r>
              <a:rPr lang="en-US" sz="4400" dirty="0">
                <a:solidFill>
                  <a:schemeClr val="bg1"/>
                </a:solidFill>
                <a:effectLst>
                  <a:outerShdw blurRad="38100" dist="38100" dir="2700000" algn="tl">
                    <a:srgbClr val="000000">
                      <a:alpha val="43137"/>
                    </a:srgbClr>
                  </a:outerShdw>
                </a:effectLst>
              </a:rPr>
              <a:t>(Galatians 5:16-26)</a:t>
            </a:r>
          </a:p>
          <a:p>
            <a:pPr indent="457200" algn="l"/>
            <a:endParaRPr lang="en-US" sz="1200" dirty="0">
              <a:solidFill>
                <a:schemeClr val="bg1"/>
              </a:solidFill>
              <a:effectLst>
                <a:outerShdw blurRad="38100" dist="38100" dir="2700000" algn="tl">
                  <a:srgbClr val="000000">
                    <a:alpha val="43137"/>
                  </a:srgbClr>
                </a:outerShdw>
              </a:effectLst>
            </a:endParaRPr>
          </a:p>
          <a:p>
            <a:pPr marL="571500" indent="-571500" algn="l">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rPr>
              <a:t>Recognize the tug-of-war for all who are seeking to be spiritual </a:t>
            </a:r>
            <a:r>
              <a:rPr lang="en-US" sz="4800" dirty="0">
                <a:solidFill>
                  <a:schemeClr val="accent4">
                    <a:lumMod val="40000"/>
                    <a:lumOff val="60000"/>
                  </a:schemeClr>
                </a:solidFill>
                <a:effectLst>
                  <a:outerShdw blurRad="38100" dist="38100" dir="2700000" algn="tl">
                    <a:srgbClr val="000000">
                      <a:alpha val="43137"/>
                    </a:srgbClr>
                  </a:outerShdw>
                </a:effectLst>
              </a:rPr>
              <a:t>(Romans 7:23-25)</a:t>
            </a:r>
          </a:p>
          <a:p>
            <a:pPr marL="571500" indent="-571500" algn="l">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rPr>
              <a:t>Avoid the lusts of the flesh </a:t>
            </a:r>
            <a:r>
              <a:rPr lang="en-US" sz="4800" dirty="0">
                <a:solidFill>
                  <a:schemeClr val="accent4">
                    <a:lumMod val="40000"/>
                    <a:lumOff val="60000"/>
                  </a:schemeClr>
                </a:solidFill>
                <a:effectLst>
                  <a:outerShdw blurRad="38100" dist="38100" dir="2700000" algn="tl">
                    <a:srgbClr val="000000">
                      <a:alpha val="43137"/>
                    </a:srgbClr>
                  </a:outerShdw>
                </a:effectLst>
              </a:rPr>
              <a:t>(Romans 8:1)</a:t>
            </a:r>
          </a:p>
          <a:p>
            <a:pPr marL="571500" indent="-571500" algn="l">
              <a:buFont typeface="Arial" panose="020B0604020202020204" pitchFamily="34" charset="0"/>
              <a:buChar char="•"/>
            </a:pPr>
            <a:r>
              <a:rPr lang="en-US" sz="4800" dirty="0">
                <a:solidFill>
                  <a:schemeClr val="bg1"/>
                </a:solidFill>
                <a:effectLst>
                  <a:outerShdw blurRad="38100" dist="38100" dir="2700000" algn="tl">
                    <a:srgbClr val="000000">
                      <a:alpha val="43137"/>
                    </a:srgbClr>
                  </a:outerShdw>
                </a:effectLst>
              </a:rPr>
              <a:t>Cultivate the fruit of the Spirit                 </a:t>
            </a:r>
            <a:r>
              <a:rPr lang="en-US" sz="4800" dirty="0">
                <a:solidFill>
                  <a:schemeClr val="accent4">
                    <a:lumMod val="40000"/>
                    <a:lumOff val="60000"/>
                  </a:schemeClr>
                </a:solidFill>
                <a:effectLst>
                  <a:outerShdw blurRad="38100" dist="38100" dir="2700000" algn="tl">
                    <a:srgbClr val="000000">
                      <a:alpha val="43137"/>
                    </a:srgbClr>
                  </a:outerShdw>
                </a:effectLst>
              </a:rPr>
              <a:t>(2 Peter 1:10-11)</a:t>
            </a:r>
          </a:p>
        </p:txBody>
      </p:sp>
    </p:spTree>
    <p:extLst>
      <p:ext uri="{BB962C8B-B14F-4D97-AF65-F5344CB8AC3E}">
        <p14:creationId xmlns:p14="http://schemas.microsoft.com/office/powerpoint/2010/main" val="322394856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C040-335E-431D-94A8-85D9A51557B9}"/>
              </a:ext>
            </a:extLst>
          </p:cNvPr>
          <p:cNvSpPr>
            <a:spLocks noGrp="1"/>
          </p:cNvSpPr>
          <p:nvPr>
            <p:ph type="ctrTitle"/>
          </p:nvPr>
        </p:nvSpPr>
        <p:spPr>
          <a:xfrm>
            <a:off x="5511200" y="607378"/>
            <a:ext cx="5987845" cy="1350240"/>
          </a:xfrm>
        </p:spPr>
        <p:txBody>
          <a:bodyPr anchor="t">
            <a:normAutofit/>
          </a:bodyPr>
          <a:lstStyle/>
          <a:p>
            <a:r>
              <a:rPr lang="en-US" sz="8000" dirty="0">
                <a:solidFill>
                  <a:schemeClr val="bg1"/>
                </a:solidFill>
                <a:effectLst>
                  <a:outerShdw blurRad="38100" dist="38100" dir="2700000" algn="tl">
                    <a:srgbClr val="000000">
                      <a:alpha val="43137"/>
                    </a:srgbClr>
                  </a:outerShdw>
                </a:effectLst>
                <a:latin typeface="Tobago Poster Shadow" panose="02000503020000020004" pitchFamily="2" charset="0"/>
              </a:rPr>
              <a:t>Conclusion</a:t>
            </a:r>
            <a:endParaRPr lang="en-US" dirty="0">
              <a:solidFill>
                <a:schemeClr val="bg1"/>
              </a:solidFill>
              <a:effectLst>
                <a:outerShdw blurRad="38100" dist="38100" dir="2700000" algn="tl">
                  <a:srgbClr val="000000">
                    <a:alpha val="43137"/>
                  </a:srgbClr>
                </a:outerShdw>
              </a:effectLst>
              <a:latin typeface="Tobago Poster" panose="02000503020000020004" pitchFamily="2" charset="0"/>
            </a:endParaRPr>
          </a:p>
        </p:txBody>
      </p:sp>
      <p:sp>
        <p:nvSpPr>
          <p:cNvPr id="3" name="Subtitle 2">
            <a:extLst>
              <a:ext uri="{FF2B5EF4-FFF2-40B4-BE49-F238E27FC236}">
                <a16:creationId xmlns:a16="http://schemas.microsoft.com/office/drawing/2014/main" id="{5AC75F14-B9AB-4672-923E-E0BBD3970A9A}"/>
              </a:ext>
            </a:extLst>
          </p:cNvPr>
          <p:cNvSpPr>
            <a:spLocks noGrp="1"/>
          </p:cNvSpPr>
          <p:nvPr>
            <p:ph type="subTitle" idx="1"/>
          </p:nvPr>
        </p:nvSpPr>
        <p:spPr>
          <a:xfrm>
            <a:off x="6263639" y="1943100"/>
            <a:ext cx="4663441" cy="4527518"/>
          </a:xfrm>
        </p:spPr>
        <p:txBody>
          <a:bodyPr>
            <a:normAutofit/>
          </a:bodyPr>
          <a:lstStyle/>
          <a:p>
            <a:r>
              <a:rPr lang="en-US" sz="4400" dirty="0">
                <a:solidFill>
                  <a:schemeClr val="bg1"/>
                </a:solidFill>
                <a:effectLst>
                  <a:outerShdw blurRad="38100" dist="38100" dir="2700000" algn="tl">
                    <a:srgbClr val="000000">
                      <a:alpha val="43137"/>
                    </a:srgbClr>
                  </a:outerShdw>
                </a:effectLst>
              </a:rPr>
              <a:t>We can’t </a:t>
            </a:r>
            <a:r>
              <a:rPr lang="en-US" sz="4400" dirty="0">
                <a:solidFill>
                  <a:schemeClr val="accent4">
                    <a:lumMod val="40000"/>
                    <a:lumOff val="60000"/>
                  </a:schemeClr>
                </a:solidFill>
                <a:effectLst>
                  <a:outerShdw blurRad="38100" dist="38100" dir="2700000" algn="tl">
                    <a:srgbClr val="000000">
                      <a:alpha val="43137"/>
                    </a:srgbClr>
                  </a:outerShdw>
                </a:effectLst>
              </a:rPr>
              <a:t>objectively</a:t>
            </a:r>
            <a:r>
              <a:rPr lang="en-US" sz="4400" dirty="0">
                <a:solidFill>
                  <a:schemeClr val="bg1"/>
                </a:solidFill>
                <a:effectLst>
                  <a:outerShdw blurRad="38100" dist="38100" dir="2700000" algn="tl">
                    <a:srgbClr val="000000">
                      <a:alpha val="43137"/>
                    </a:srgbClr>
                  </a:outerShdw>
                </a:effectLst>
              </a:rPr>
              <a:t> call ourselves Spiritual unless we acknowledge God, and heed His instructions!</a:t>
            </a:r>
          </a:p>
        </p:txBody>
      </p:sp>
    </p:spTree>
    <p:extLst>
      <p:ext uri="{BB962C8B-B14F-4D97-AF65-F5344CB8AC3E}">
        <p14:creationId xmlns:p14="http://schemas.microsoft.com/office/powerpoint/2010/main" val="3703705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2690</Words>
  <Application>Microsoft Office PowerPoint</Application>
  <PresentationFormat>Widescreen</PresentationFormat>
  <Paragraphs>123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Tobago Poster</vt:lpstr>
      <vt:lpstr>Calibri Light</vt:lpstr>
      <vt:lpstr>Calibri</vt:lpstr>
      <vt:lpstr>Arial</vt:lpstr>
      <vt:lpstr>Tobago Poster Shadow</vt:lpstr>
      <vt:lpstr>Office Theme</vt:lpstr>
      <vt:lpstr>Are you a “Spiritual” person?</vt:lpstr>
      <vt:lpstr>Modern views of Spirituality</vt:lpstr>
      <vt:lpstr>Modern views of Spirituality</vt:lpstr>
      <vt:lpstr>Spiritual, but not religious</vt:lpstr>
      <vt:lpstr>Spiritual, but not religious</vt:lpstr>
      <vt:lpstr>Bible Definition of Spiritual</vt:lpstr>
      <vt:lpstr>Bible Definition of Spiritual</vt:lpstr>
      <vt:lpstr>How to be a Spiritual Person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 “Spiritual” person?</dc:title>
  <dc:creator>Stan Cox</dc:creator>
  <cp:lastModifiedBy>Stan Cox</cp:lastModifiedBy>
  <cp:revision>21</cp:revision>
  <dcterms:created xsi:type="dcterms:W3CDTF">2018-06-30T19:01:55Z</dcterms:created>
  <dcterms:modified xsi:type="dcterms:W3CDTF">2018-06-30T23:30:50Z</dcterms:modified>
</cp:coreProperties>
</file>