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urier Prime" panose="02000409000000000000" pitchFamily="49"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302" autoAdjust="0"/>
  </p:normalViewPr>
  <p:slideViewPr>
    <p:cSldViewPr snapToGrid="0">
      <p:cViewPr varScale="1">
        <p:scale>
          <a:sx n="38" d="100"/>
          <a:sy n="38" d="100"/>
        </p:scale>
        <p:origin x="1066" y="38"/>
      </p:cViewPr>
      <p:guideLst/>
    </p:cSldViewPr>
  </p:slideViewPr>
  <p:notesTextViewPr>
    <p:cViewPr>
      <p:scale>
        <a:sx n="1" d="1"/>
        <a:sy n="1" d="1"/>
      </p:scale>
      <p:origin x="0" y="0"/>
    </p:cViewPr>
  </p:notesTextViewPr>
  <p:notesViewPr>
    <p:cSldViewPr snapToGrid="0">
      <p:cViewPr varScale="1">
        <p:scale>
          <a:sx n="62" d="100"/>
          <a:sy n="62" d="100"/>
        </p:scale>
        <p:origin x="165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9F7F5-9D8C-480E-968D-77003FD39E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Courier Prime" panose="02000409000000000000" pitchFamily="49" charset="0"/>
              </a:rPr>
              <a:t>Bad Investments</a:t>
            </a:r>
          </a:p>
        </p:txBody>
      </p:sp>
      <p:sp>
        <p:nvSpPr>
          <p:cNvPr id="3" name="Date Placeholder 2">
            <a:extLst>
              <a:ext uri="{FF2B5EF4-FFF2-40B4-BE49-F238E27FC236}">
                <a16:creationId xmlns:a16="http://schemas.microsoft.com/office/drawing/2014/main" id="{A36D9768-44B1-4639-A5A9-ED6AE6B985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5, 2019 AM</a:t>
            </a:r>
          </a:p>
        </p:txBody>
      </p:sp>
      <p:sp>
        <p:nvSpPr>
          <p:cNvPr id="4" name="Footer Placeholder 3">
            <a:extLst>
              <a:ext uri="{FF2B5EF4-FFF2-40B4-BE49-F238E27FC236}">
                <a16:creationId xmlns:a16="http://schemas.microsoft.com/office/drawing/2014/main" id="{FB6A30F1-5732-4931-9A1E-2F6898F705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79FE5B5-AF0D-41F1-8F1F-9EE3C1BBA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B6516F1-54E9-409A-BD84-7CAEAF5C4E95}" type="slidenum">
              <a:rPr lang="en-US" smtClean="0"/>
              <a:t>‹#›</a:t>
            </a:fld>
            <a:endParaRPr lang="en-US" dirty="0"/>
          </a:p>
        </p:txBody>
      </p:sp>
    </p:spTree>
    <p:extLst>
      <p:ext uri="{BB962C8B-B14F-4D97-AF65-F5344CB8AC3E}">
        <p14:creationId xmlns:p14="http://schemas.microsoft.com/office/powerpoint/2010/main" val="371617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96387-DDDC-4847-89AB-9C99155AE175}"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7F9D3-07AD-43E1-9E57-8C0A0A820D0C}" type="slidenum">
              <a:rPr lang="en-US" smtClean="0"/>
              <a:t>‹#›</a:t>
            </a:fld>
            <a:endParaRPr lang="en-US"/>
          </a:p>
        </p:txBody>
      </p:sp>
    </p:spTree>
    <p:extLst>
      <p:ext uri="{BB962C8B-B14F-4D97-AF65-F5344CB8AC3E}">
        <p14:creationId xmlns:p14="http://schemas.microsoft.com/office/powerpoint/2010/main" val="229920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Scripture Reading:  Jude 20-25</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call to invest ourselves in “the mercy of our Lord Jesus Christ unto eternal life” (21)</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Christ is able to present us to God, faultless for the purpose of eternal glory! (24)</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is a GOOD investment, we get value for the sacrifices we make.</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Our question:  Why does a person “give up everything” to live a sinful, morally bankrupt life?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drives a person to do so?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Really, we should not be particularly perplexed.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the nature of sin and its temptations,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1:14-15), </a:t>
            </a:r>
            <a:r>
              <a:rPr lang="en-US" sz="1200" b="0" i="1" kern="1200" dirty="0">
                <a:solidFill>
                  <a:schemeClr val="tx1"/>
                </a:solidFill>
                <a:effectLst/>
                <a:latin typeface="+mn-lt"/>
                <a:ea typeface="+mn-ea"/>
                <a:cs typeface="+mn-cs"/>
              </a:rPr>
              <a:t>“</a:t>
            </a:r>
            <a:r>
              <a:rPr lang="en-US" i="1" dirty="0"/>
              <a:t>But each one is tempted when he is drawn away by his own desires and enticed.</a:t>
            </a:r>
            <a:r>
              <a:rPr lang="en-US" i="1" baseline="30000" dirty="0"/>
              <a:t> 15</a:t>
            </a:r>
            <a:r>
              <a:rPr lang="en-US" i="1" dirty="0"/>
              <a:t> Then, when desire has conceived, it gives birth to sin; and sin, when it is full-grown, </a:t>
            </a:r>
            <a:r>
              <a:rPr lang="en-US" b="1" i="1" dirty="0"/>
              <a:t>brings forth death</a:t>
            </a:r>
            <a:r>
              <a:rPr lang="en-US" i="1" dirty="0"/>
              <a: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John 2:15-17), </a:t>
            </a:r>
            <a:r>
              <a:rPr lang="en-US" sz="1200" b="0" i="1" kern="1200" dirty="0">
                <a:solidFill>
                  <a:schemeClr val="tx1"/>
                </a:solidFill>
                <a:effectLst/>
                <a:latin typeface="+mn-lt"/>
                <a:ea typeface="+mn-ea"/>
                <a:cs typeface="+mn-cs"/>
              </a:rPr>
              <a:t>“</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t>
            </a:r>
            <a:r>
              <a:rPr lang="en-US" b="1" i="1" dirty="0"/>
              <a:t>And the world is passing away</a:t>
            </a:r>
            <a:r>
              <a:rPr lang="en-US" i="1" dirty="0"/>
              <a:t>, and the lust of it; but he who does the will of God abides forever.”</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(Romans 1:28-32), </a:t>
            </a:r>
            <a:r>
              <a:rPr lang="en-US" sz="1200" b="0" i="1" kern="1200" dirty="0">
                <a:solidFill>
                  <a:schemeClr val="tx1"/>
                </a:solidFill>
                <a:effectLst/>
                <a:latin typeface="+mn-lt"/>
                <a:ea typeface="+mn-ea"/>
                <a:cs typeface="+mn-cs"/>
              </a:rPr>
              <a:t>“</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a:t>
            </a:r>
            <a:r>
              <a:rPr lang="en-US" b="1" i="1" dirty="0"/>
              <a:t>who, knowing the righteous judgment of God, that those who practice such things are deserving of death, not only do the same but also approve of those who practice them</a:t>
            </a:r>
            <a:r>
              <a:rPr lang="en-US" i="1" dirty="0"/>
              <a: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TEMPTATION TO GIVE UP EVERYTHING FOR THE SAKE OF NOTHING IS COMMON TO US ALL</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(1 Corinthians 10:13), </a:t>
            </a:r>
            <a:r>
              <a:rPr lang="en-US" sz="1200" b="0" i="1" kern="1200" dirty="0">
                <a:solidFill>
                  <a:schemeClr val="tx1"/>
                </a:solidFill>
                <a:effectLst/>
                <a:latin typeface="+mn-lt"/>
                <a:ea typeface="+mn-ea"/>
                <a:cs typeface="+mn-cs"/>
              </a:rPr>
              <a:t>“</a:t>
            </a:r>
            <a:r>
              <a:rPr lang="en-US" i="1" dirty="0"/>
              <a:t>No temptation has overtaken you </a:t>
            </a:r>
            <a:r>
              <a:rPr lang="en-US" b="1" i="1" dirty="0"/>
              <a:t>except such as is common to man</a:t>
            </a:r>
            <a:r>
              <a:rPr lang="en-US" i="1" dirty="0"/>
              <a:t>; but God is faithful, who will not allow you to be tempted beyond what you are able, but with the temptation will also make the way of escape, that you may be able to bear it.”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show the commonality and the consequences by looking at some Bible examples of those who invested in sin rather than righteousness</a:t>
            </a:r>
          </a:p>
        </p:txBody>
      </p:sp>
      <p:sp>
        <p:nvSpPr>
          <p:cNvPr id="4" name="Slide Number Placeholder 3"/>
          <p:cNvSpPr>
            <a:spLocks noGrp="1"/>
          </p:cNvSpPr>
          <p:nvPr>
            <p:ph type="sldNum" sz="quarter" idx="5"/>
          </p:nvPr>
        </p:nvSpPr>
        <p:spPr/>
        <p:txBody>
          <a:bodyPr/>
          <a:lstStyle/>
          <a:p>
            <a:fld id="{5D57F9D3-07AD-43E1-9E57-8C0A0A820D0C}" type="slidenum">
              <a:rPr lang="en-US" smtClean="0"/>
              <a:t>1</a:t>
            </a:fld>
            <a:endParaRPr lang="en-US"/>
          </a:p>
        </p:txBody>
      </p:sp>
    </p:spTree>
    <p:extLst>
      <p:ext uri="{BB962C8B-B14F-4D97-AF65-F5344CB8AC3E}">
        <p14:creationId xmlns:p14="http://schemas.microsoft.com/office/powerpoint/2010/main" val="358685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ADAM AND EVE GAVE UP EDEN FOR A LIE</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(Genesis 3:1-7), </a:t>
            </a:r>
            <a:r>
              <a:rPr lang="en-US" sz="1200" b="0" i="1" kern="1200" dirty="0">
                <a:solidFill>
                  <a:schemeClr val="tx1"/>
                </a:solidFill>
                <a:effectLst/>
                <a:latin typeface="+mn-lt"/>
                <a:ea typeface="+mn-ea"/>
                <a:cs typeface="+mn-cs"/>
              </a:rPr>
              <a:t>“</a:t>
            </a:r>
            <a:r>
              <a:rPr lang="en-US" i="1" dirty="0"/>
              <a:t>Now the serpent was more cunning than any beast of the field which the Lord God had made. And he said to the woman, “Has God indeed said, ‘You shall not eat of every tree of the garden’?” </a:t>
            </a:r>
            <a:r>
              <a:rPr lang="en-US" i="1" baseline="30000" dirty="0"/>
              <a:t>2</a:t>
            </a:r>
            <a:r>
              <a:rPr lang="en-US" i="1" dirty="0"/>
              <a:t> And the woman said to the serpent, “We may eat the fruit of the trees of the garden;</a:t>
            </a:r>
            <a:r>
              <a:rPr lang="en-US" i="1" baseline="30000" dirty="0"/>
              <a:t> 3</a:t>
            </a:r>
            <a:r>
              <a:rPr lang="en-US" i="1" dirty="0"/>
              <a:t> but of the fruit of the tree which is in the midst of the garden, God has said, ‘You shall not eat it, nor shall you touch it, lest you die.’ ” </a:t>
            </a:r>
            <a:r>
              <a:rPr lang="en-US" i="1" baseline="30000" dirty="0"/>
              <a:t>4</a:t>
            </a:r>
            <a:r>
              <a:rPr lang="en-US" i="1" dirty="0"/>
              <a:t> Then the serpent said to the woman, “You will not surely die.</a:t>
            </a:r>
            <a:r>
              <a:rPr lang="en-US" i="1" baseline="30000" dirty="0"/>
              <a:t> 5</a:t>
            </a:r>
            <a:r>
              <a:rPr lang="en-US" i="1" dirty="0"/>
              <a:t> For God knows that in the day you eat of it your eyes will be opened, and you will be like God, knowing good and evil.” </a:t>
            </a:r>
            <a:r>
              <a:rPr lang="en-US" i="1" baseline="30000" dirty="0"/>
              <a:t>6</a:t>
            </a:r>
            <a:r>
              <a:rPr lang="en-US" i="1" dirty="0"/>
              <a:t> So when the woman saw that the tree was good for food, that it was pleasant to the eyes, and a tree desirable to make one wise, she took of its fruit and ate. She also gave to her husband with her, and he ate.</a:t>
            </a:r>
            <a:r>
              <a:rPr lang="en-US" i="1" baseline="30000" dirty="0"/>
              <a:t> 7</a:t>
            </a:r>
            <a:r>
              <a:rPr lang="en-US" i="1" dirty="0"/>
              <a:t> Then the eyes of both of them were opened, and they knew that they were naked; and they sewed fig leaves together and made themselves coverings.”</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were tempted to believe they were missing out.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People often give up present blessings because they are deceived by sin’s allure (how false teachers work)</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Peter 2:18-19), </a:t>
            </a:r>
            <a:r>
              <a:rPr lang="en-US" sz="1200" b="0" i="1" kern="1200" dirty="0">
                <a:solidFill>
                  <a:schemeClr val="tx1"/>
                </a:solidFill>
                <a:effectLst/>
                <a:latin typeface="+mn-lt"/>
                <a:ea typeface="+mn-ea"/>
                <a:cs typeface="+mn-cs"/>
              </a:rPr>
              <a:t>“</a:t>
            </a:r>
            <a:r>
              <a:rPr lang="en-US" i="1" dirty="0"/>
              <a:t>For when they speak great swelling words of emptiness, they allure through the lusts of the flesh, through lewdness, the ones who have actually escaped from those who live in error.</a:t>
            </a:r>
            <a:r>
              <a:rPr lang="en-US" i="1" baseline="30000" dirty="0"/>
              <a:t> 19</a:t>
            </a:r>
            <a:r>
              <a:rPr lang="en-US" i="1" dirty="0"/>
              <a:t> While they promise them liberty, they themselves are slaves of corruption; for by whom a person is overcome, by him also he is brought into bondage.”</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7F9D3-07AD-43E1-9E57-8C0A0A820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80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ESAU GAVE UP HIS BIRTHRIGHT FOR MOMENTARY PHYSICAL SATISFACTION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(Genesis 25:29-34), </a:t>
            </a:r>
            <a:r>
              <a:rPr lang="en-US" sz="1200" b="0" i="1" kern="1200" dirty="0">
                <a:solidFill>
                  <a:schemeClr val="tx1"/>
                </a:solidFill>
                <a:effectLst/>
                <a:latin typeface="+mn-lt"/>
                <a:ea typeface="+mn-ea"/>
                <a:cs typeface="+mn-cs"/>
              </a:rPr>
              <a:t>“</a:t>
            </a:r>
            <a:r>
              <a:rPr lang="en-US" i="1" dirty="0"/>
              <a:t>Now Jacob cooked a stew; and Esau came in from the field, and he was weary.</a:t>
            </a:r>
            <a:r>
              <a:rPr lang="en-US" i="1" baseline="30000" dirty="0"/>
              <a:t> 30</a:t>
            </a:r>
            <a:r>
              <a:rPr lang="en-US" i="1" dirty="0"/>
              <a:t> And Esau said to Jacob, “Please feed me with that same red stew, for I am weary.” Therefore his name was called Edom. </a:t>
            </a:r>
            <a:r>
              <a:rPr lang="en-US" i="1" baseline="30000" dirty="0"/>
              <a:t>31</a:t>
            </a:r>
            <a:r>
              <a:rPr lang="en-US" i="1" dirty="0"/>
              <a:t> But Jacob said, “Sell me your birthright as of this day.” </a:t>
            </a:r>
            <a:r>
              <a:rPr lang="en-US" i="1" baseline="30000" dirty="0"/>
              <a:t>32</a:t>
            </a:r>
            <a:r>
              <a:rPr lang="en-US" i="1" dirty="0"/>
              <a:t> And Esau said, “Look, I am about to die; so what is this birthright to me?” </a:t>
            </a:r>
            <a:r>
              <a:rPr lang="en-US" i="1" baseline="30000" dirty="0"/>
              <a:t>33</a:t>
            </a:r>
            <a:r>
              <a:rPr lang="en-US" i="1" dirty="0"/>
              <a:t> Then Jacob said, “Swear to me as of this day.” So he swore to him, and sold his birthright to Jacob.</a:t>
            </a:r>
            <a:r>
              <a:rPr lang="en-US" i="1" baseline="30000" dirty="0"/>
              <a:t> 34</a:t>
            </a:r>
            <a:r>
              <a:rPr lang="en-US" i="1" dirty="0"/>
              <a:t> And Jacob gave Esau bread and stew of lentils; then he ate and drank, arose, and went his way. Thus Esau despised his birthright.”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Esau’s bad investment earned him a sobering legacy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12:14-17), </a:t>
            </a:r>
            <a:r>
              <a:rPr lang="en-US" sz="1200" b="0" i="1" kern="1200" dirty="0">
                <a:solidFill>
                  <a:schemeClr val="tx1"/>
                </a:solidFill>
                <a:effectLst/>
                <a:latin typeface="+mn-lt"/>
                <a:ea typeface="+mn-ea"/>
                <a:cs typeface="+mn-cs"/>
              </a:rPr>
              <a:t>“</a:t>
            </a:r>
            <a:r>
              <a:rPr lang="en-US" i="1" dirty="0"/>
              <a:t>Pursue peace with all people, and holiness, without which no one will see the Lord:</a:t>
            </a:r>
            <a:r>
              <a:rPr lang="en-US" i="1" baseline="30000" dirty="0"/>
              <a:t> 15</a:t>
            </a:r>
            <a:r>
              <a:rPr lang="en-US" i="1" dirty="0"/>
              <a:t> looking carefully lest anyone fall short of the grace of God; lest any root of bitterness springing up cause trouble, and by this many become defiled;</a:t>
            </a:r>
            <a:r>
              <a:rPr lang="en-US" i="1" baseline="30000" dirty="0"/>
              <a:t> 16</a:t>
            </a:r>
            <a:r>
              <a:rPr lang="en-US" i="1" dirty="0"/>
              <a:t> lest there be any fornicator or profane person like Esau, who for one morsel of food sold his birthright.</a:t>
            </a:r>
            <a:r>
              <a:rPr lang="en-US" i="1" baseline="30000" dirty="0"/>
              <a:t> 17</a:t>
            </a:r>
            <a:r>
              <a:rPr lang="en-US" i="1" dirty="0"/>
              <a:t> For you know that afterward, when he wanted to inherit the blessing, he was rejected, for he found no place for repentance, though he sought it diligently with tears.”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Why was he grouped with a fornicator in this passage? (PROFANE)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choice of the physical over the spiritual (typical of the world) is a bad investment</a:t>
            </a:r>
          </a:p>
          <a:p>
            <a:pPr marL="1085850" lvl="2" indent="-171450">
              <a:buFont typeface="Arial" panose="020B0604020202020204" pitchFamily="34" charset="0"/>
              <a:buChar char="•"/>
            </a:pPr>
            <a:r>
              <a:rPr lang="en-US" sz="1200" b="1" i="0" kern="1200" dirty="0">
                <a:solidFill>
                  <a:schemeClr val="tx1"/>
                </a:solidFill>
                <a:effectLst/>
                <a:latin typeface="+mn-lt"/>
                <a:ea typeface="+mn-ea"/>
                <a:cs typeface="+mn-cs"/>
              </a:rPr>
              <a:t>Pornography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Matt. 5:28</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“whoever looks at a woman to lust for her has already committed adultery with her in his heart.”</a:t>
            </a:r>
          </a:p>
          <a:p>
            <a:pPr marL="1085850" lvl="2" indent="-171450">
              <a:buFont typeface="Arial" panose="020B0604020202020204" pitchFamily="34" charset="0"/>
              <a:buChar char="•"/>
            </a:pPr>
            <a:r>
              <a:rPr lang="en-US" sz="1200" b="1" i="0" kern="1200" dirty="0">
                <a:solidFill>
                  <a:schemeClr val="tx1"/>
                </a:solidFill>
                <a:effectLst/>
                <a:latin typeface="+mn-lt"/>
                <a:ea typeface="+mn-ea"/>
                <a:cs typeface="+mn-cs"/>
              </a:rPr>
              <a:t>Fornication, Heb. 13:4, </a:t>
            </a:r>
            <a:r>
              <a:rPr lang="en-US" sz="1200" b="0" i="1" kern="1200" dirty="0">
                <a:solidFill>
                  <a:schemeClr val="tx1"/>
                </a:solidFill>
                <a:effectLst/>
                <a:latin typeface="+mn-lt"/>
                <a:ea typeface="+mn-ea"/>
                <a:cs typeface="+mn-cs"/>
              </a:rPr>
              <a:t>“fornicators and adulterers God will judge.”</a:t>
            </a:r>
          </a:p>
          <a:p>
            <a:pPr marL="1085850" lvl="2" indent="-171450">
              <a:buFont typeface="Arial" panose="020B0604020202020204" pitchFamily="34" charset="0"/>
              <a:buChar char="•"/>
            </a:pPr>
            <a:r>
              <a:rPr lang="en-US" sz="1200" b="1" i="0" kern="1200" dirty="0">
                <a:solidFill>
                  <a:schemeClr val="tx1"/>
                </a:solidFill>
                <a:effectLst/>
                <a:latin typeface="+mn-lt"/>
                <a:ea typeface="+mn-ea"/>
                <a:cs typeface="+mn-cs"/>
              </a:rPr>
              <a:t>Gambling, Acts 20:33-35, [Great text, Paul’s words], </a:t>
            </a:r>
            <a:r>
              <a:rPr lang="en-US" sz="1200" b="0" i="1" kern="1200" dirty="0">
                <a:solidFill>
                  <a:schemeClr val="tx1"/>
                </a:solidFill>
                <a:effectLst/>
                <a:latin typeface="+mn-lt"/>
                <a:ea typeface="+mn-ea"/>
                <a:cs typeface="+mn-cs"/>
              </a:rPr>
              <a:t>“</a:t>
            </a:r>
            <a:r>
              <a:rPr lang="en-US" i="1" dirty="0"/>
              <a:t>I have coveted no one's silver or gold or apparel.</a:t>
            </a:r>
            <a:r>
              <a:rPr lang="en-US" i="1" baseline="30000" dirty="0"/>
              <a:t> 34</a:t>
            </a:r>
            <a:r>
              <a:rPr lang="en-US" i="1" dirty="0"/>
              <a:t> Yes, you yourselves know that these hands have provided for my necessities, and for those who were with me.</a:t>
            </a:r>
            <a:r>
              <a:rPr lang="en-US" i="1" baseline="30000" dirty="0"/>
              <a:t> 35</a:t>
            </a:r>
            <a:r>
              <a:rPr lang="en-US" i="1" dirty="0"/>
              <a:t> I have shown you in every way, by laboring like this, that you must support the weak. And remember the words of the Lord Jesus, that He said, ‘It is more blessed to give than to receive.’ ”</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7F9D3-07AD-43E1-9E57-8C0A0A820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31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PRODIGAL SON GAVE UP HIS DIGNITY FOR SELF-INDULGENCE</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(Luke 15:11-19), </a:t>
            </a:r>
            <a:r>
              <a:rPr lang="en-US" sz="1200" b="0" i="0" kern="1200" dirty="0">
                <a:solidFill>
                  <a:schemeClr val="tx1"/>
                </a:solidFill>
                <a:effectLst/>
                <a:latin typeface="+mn-lt"/>
                <a:ea typeface="+mn-ea"/>
                <a:cs typeface="+mn-cs"/>
              </a:rPr>
              <a:t>“</a:t>
            </a:r>
            <a:r>
              <a:rPr lang="en-US" b="0" i="1" dirty="0"/>
              <a:t>Then He said: “A certain man had two sons.</a:t>
            </a:r>
            <a:r>
              <a:rPr lang="en-US" b="0" i="1" baseline="30000" dirty="0"/>
              <a:t> 12</a:t>
            </a:r>
            <a:r>
              <a:rPr lang="en-US" b="0" i="1" dirty="0"/>
              <a:t> And the younger of them said to his father, “Father, give me the portion of goods that falls to me.’ So he divided to them his livelihood.</a:t>
            </a:r>
            <a:r>
              <a:rPr lang="en-US" b="0" i="1" baseline="30000" dirty="0"/>
              <a:t> 13</a:t>
            </a:r>
            <a:r>
              <a:rPr lang="en-US" b="0" i="1" dirty="0"/>
              <a:t> And not many days after, the younger son gathered all together, journeyed to a far country, and there wasted his possessions with prodigal living.</a:t>
            </a:r>
            <a:r>
              <a:rPr lang="en-US" b="0" i="1" baseline="30000" dirty="0"/>
              <a:t> 14</a:t>
            </a:r>
            <a:r>
              <a:rPr lang="en-US" b="0" i="1" dirty="0"/>
              <a:t> But when he had spent all, there arose a severe famine in that land, and he began to be in want.</a:t>
            </a:r>
            <a:r>
              <a:rPr lang="en-US" b="0" i="1" baseline="30000" dirty="0"/>
              <a:t> 15</a:t>
            </a:r>
            <a:r>
              <a:rPr lang="en-US" b="0" i="1" dirty="0"/>
              <a:t> Then he went and joined himself to a citizen of that country, and he sent him into his fields to feed swine.</a:t>
            </a:r>
            <a:r>
              <a:rPr lang="en-US" b="0" i="1" baseline="30000" dirty="0"/>
              <a:t> 16</a:t>
            </a:r>
            <a:r>
              <a:rPr lang="en-US" b="0" i="1" dirty="0"/>
              <a:t> And he would gladly have filled his stomach with the pods that the swine ate, and no one gave him anything. </a:t>
            </a:r>
            <a:r>
              <a:rPr lang="en-US" b="0" i="1" baseline="30000" dirty="0"/>
              <a:t>17</a:t>
            </a:r>
            <a:r>
              <a:rPr lang="en-US" b="0" i="1" dirty="0"/>
              <a:t> “But when he came to himself, he said, ‘How many of my father's hired servants have bread enough and to spare, and </a:t>
            </a:r>
            <a:r>
              <a:rPr lang="en-US" b="1" i="1" dirty="0"/>
              <a:t>I perish with hunger</a:t>
            </a:r>
            <a:r>
              <a:rPr lang="en-US" b="0" i="1" dirty="0"/>
              <a:t>!</a:t>
            </a:r>
            <a:r>
              <a:rPr lang="en-US" b="0" i="1" baseline="30000" dirty="0"/>
              <a:t> 18</a:t>
            </a:r>
            <a:r>
              <a:rPr lang="en-US" b="0" i="1" dirty="0"/>
              <a:t> I will arise and go to my father, and will say to him, “Father, I have sinned against heaven and before you,</a:t>
            </a:r>
            <a:r>
              <a:rPr lang="en-US" b="0" i="1" baseline="30000" dirty="0"/>
              <a:t> 19</a:t>
            </a:r>
            <a:r>
              <a:rPr lang="en-US" b="0" i="1" dirty="0"/>
              <a:t> and </a:t>
            </a:r>
            <a:r>
              <a:rPr lang="en-US" b="1" i="1" dirty="0"/>
              <a:t>I am no longer worthy to be called your son. Make me like one of your hired servants</a:t>
            </a:r>
            <a:r>
              <a:rPr lang="en-US" b="0" i="1" dirty="0"/>
              <a:t>.” ’</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He Gave Up Safety, Security, Sustainability, </a:t>
            </a:r>
          </a:p>
          <a:p>
            <a:r>
              <a:rPr lang="en-US" sz="1200" b="1" i="0" kern="1200" dirty="0">
                <a:solidFill>
                  <a:schemeClr val="tx1"/>
                </a:solidFill>
                <a:effectLst/>
                <a:latin typeface="+mn-lt"/>
                <a:ea typeface="+mn-ea"/>
                <a:cs typeface="+mn-cs"/>
              </a:rPr>
              <a:t>(1 Peter 4:3-5), </a:t>
            </a:r>
            <a:r>
              <a:rPr lang="en-US" sz="1200" b="0" i="1" kern="1200" dirty="0">
                <a:solidFill>
                  <a:schemeClr val="tx1"/>
                </a:solidFill>
                <a:effectLst/>
                <a:latin typeface="+mn-lt"/>
                <a:ea typeface="+mn-ea"/>
                <a:cs typeface="+mn-cs"/>
              </a:rPr>
              <a:t>“</a:t>
            </a:r>
            <a:r>
              <a:rPr lang="en-US" b="0" i="1" dirty="0"/>
              <a:t>For we have spent enough of our past lifetime in doing the will of the Gentiles—when we walked in lewdness, lusts, drunkenness, revelries, drinking parties, and abominable idolatries.</a:t>
            </a:r>
            <a:r>
              <a:rPr lang="en-US" b="0" i="1" baseline="30000" dirty="0"/>
              <a:t> 4</a:t>
            </a:r>
            <a:r>
              <a:rPr lang="en-US" b="0" i="1" dirty="0"/>
              <a:t> In regard to these, they think it strange that you do not run with them in the same flood of dissipation, speaking evil of you.</a:t>
            </a:r>
            <a:r>
              <a:rPr lang="en-US" b="0" i="1" baseline="30000" dirty="0"/>
              <a:t> 5</a:t>
            </a:r>
            <a:r>
              <a:rPr lang="en-US" b="0" i="1" dirty="0"/>
              <a:t> </a:t>
            </a:r>
            <a:r>
              <a:rPr lang="en-US" b="1" i="1" dirty="0"/>
              <a:t>They will give an account to Him who is ready to judge the living and the dead</a:t>
            </a:r>
            <a:r>
              <a:rPr lang="en-US" b="0" i="1" dirty="0"/>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(Matthew 12:33-37), </a:t>
            </a:r>
            <a:r>
              <a:rPr lang="en-US" sz="1200" b="0" i="1" kern="1200" dirty="0">
                <a:solidFill>
                  <a:schemeClr val="tx1"/>
                </a:solidFill>
                <a:effectLst/>
                <a:latin typeface="+mn-lt"/>
                <a:ea typeface="+mn-ea"/>
                <a:cs typeface="+mn-cs"/>
              </a:rPr>
              <a:t>“</a:t>
            </a:r>
            <a:r>
              <a:rPr lang="en-US" i="1" dirty="0"/>
              <a:t>Either make the tree good and its fruit good, or else make the tree bad and its fruit bad; for a tree is known by its fruit.</a:t>
            </a:r>
            <a:r>
              <a:rPr lang="en-US" i="1" baseline="30000" dirty="0"/>
              <a:t> 34</a:t>
            </a:r>
            <a:r>
              <a:rPr lang="en-US" i="1" dirty="0"/>
              <a:t> Brood of vipers! How can you, being evil, speak good things? For out of the abundance of the heart the mouth speaks.</a:t>
            </a:r>
            <a:r>
              <a:rPr lang="en-US" i="1" baseline="30000" dirty="0"/>
              <a:t> 35</a:t>
            </a:r>
            <a:r>
              <a:rPr lang="en-US" i="1" dirty="0"/>
              <a:t> A good man out of the good treasure of his heart brings forth good things, and an evil man out of the evil treasure brings forth evil things.</a:t>
            </a:r>
            <a:r>
              <a:rPr lang="en-US" i="1" baseline="30000" dirty="0"/>
              <a:t> 36</a:t>
            </a:r>
            <a:r>
              <a:rPr lang="en-US" i="1" dirty="0"/>
              <a:t> </a:t>
            </a:r>
            <a:r>
              <a:rPr lang="en-US" b="1" i="1" dirty="0"/>
              <a:t>But</a:t>
            </a:r>
            <a:r>
              <a:rPr lang="en-US" i="1" dirty="0"/>
              <a:t> </a:t>
            </a:r>
            <a:r>
              <a:rPr lang="en-US" b="1" i="1" dirty="0"/>
              <a:t>I say to you that for every idle word men may speak, they will give account of it in the day of judgment.</a:t>
            </a:r>
            <a:r>
              <a:rPr lang="en-US" b="1" i="1" baseline="30000" dirty="0"/>
              <a:t> 37</a:t>
            </a:r>
            <a:r>
              <a:rPr lang="en-US" b="1" i="1" dirty="0"/>
              <a:t> For by your words you will be justified, and by your words you will be condemned.”</a:t>
            </a:r>
            <a:endParaRPr lang="en-US" sz="1200" b="1"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7F9D3-07AD-43E1-9E57-8C0A0A820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5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JUDAS GAVE UP HIS FAITH AND HIS APOSTLESHIP (SOUL) FOR MONEY</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(Matthew 26:14-16), </a:t>
            </a:r>
            <a:r>
              <a:rPr lang="en-US" sz="1200" b="0" i="1" kern="1200" dirty="0">
                <a:solidFill>
                  <a:schemeClr val="tx1"/>
                </a:solidFill>
                <a:effectLst/>
                <a:latin typeface="+mn-lt"/>
                <a:ea typeface="+mn-ea"/>
                <a:cs typeface="+mn-cs"/>
              </a:rPr>
              <a:t>“</a:t>
            </a:r>
            <a:r>
              <a:rPr lang="en-US" i="1" dirty="0"/>
              <a:t>Then one of the twelve, called Judas Iscariot, went to the chief priests</a:t>
            </a:r>
            <a:r>
              <a:rPr lang="en-US" i="1" baseline="30000" dirty="0"/>
              <a:t> 15</a:t>
            </a:r>
            <a:r>
              <a:rPr lang="en-US" i="1" dirty="0"/>
              <a:t> and said, “What are you willing to give me if I deliver Him to you?” And they counted out to him thirty pieces of silver.</a:t>
            </a:r>
            <a:r>
              <a:rPr lang="en-US" i="1" baseline="30000" dirty="0"/>
              <a:t> 16</a:t>
            </a:r>
            <a:r>
              <a:rPr lang="en-US" i="1" dirty="0"/>
              <a:t> So from that time he sought opportunity to betray Him.”</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13:2, 21-30), (2), </a:t>
            </a:r>
            <a:r>
              <a:rPr lang="en-US" sz="1200" b="0" i="1" kern="1200" dirty="0">
                <a:solidFill>
                  <a:schemeClr val="tx1"/>
                </a:solidFill>
                <a:effectLst/>
                <a:latin typeface="+mn-lt"/>
                <a:ea typeface="+mn-ea"/>
                <a:cs typeface="+mn-cs"/>
              </a:rPr>
              <a:t>”</a:t>
            </a:r>
            <a:r>
              <a:rPr lang="en-US" i="1" dirty="0"/>
              <a:t>And supper being ended, the devil having already put it into the heart of Judas Iscariot, Simon's son, to betray Him.”</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(21-30), </a:t>
            </a:r>
            <a:r>
              <a:rPr lang="en-US" sz="1200" b="0" i="1" kern="1200" dirty="0">
                <a:solidFill>
                  <a:schemeClr val="tx1"/>
                </a:solidFill>
                <a:effectLst/>
                <a:latin typeface="+mn-lt"/>
                <a:ea typeface="+mn-ea"/>
                <a:cs typeface="+mn-cs"/>
              </a:rPr>
              <a:t>“</a:t>
            </a:r>
            <a:r>
              <a:rPr lang="en-US" i="1" dirty="0"/>
              <a:t>When Jesus had said these things, He was troubled in spirit, and testified and said, “Most assuredly, I say to you, one of you will betray Me.”</a:t>
            </a:r>
            <a:r>
              <a:rPr lang="en-US" i="1" baseline="30000" dirty="0"/>
              <a:t> 22</a:t>
            </a:r>
            <a:r>
              <a:rPr lang="en-US" i="1" dirty="0"/>
              <a:t> Then the disciples looked at one another, perplexed about whom He spoke. </a:t>
            </a:r>
            <a:r>
              <a:rPr lang="en-US" i="1" baseline="30000" dirty="0"/>
              <a:t>23</a:t>
            </a:r>
            <a:r>
              <a:rPr lang="en-US" i="1" dirty="0"/>
              <a:t> Now there was leaning on Jesus’ bosom one of His disciples, whom Jesus loved.</a:t>
            </a:r>
            <a:r>
              <a:rPr lang="en-US" i="1" baseline="30000" dirty="0"/>
              <a:t> 24</a:t>
            </a:r>
            <a:r>
              <a:rPr lang="en-US" i="1" dirty="0"/>
              <a:t> Simon Peter therefore motioned to him to ask who it was of whom He spoke. </a:t>
            </a:r>
            <a:r>
              <a:rPr lang="en-US" i="1" baseline="30000" dirty="0"/>
              <a:t>25</a:t>
            </a:r>
            <a:r>
              <a:rPr lang="en-US" i="1" dirty="0"/>
              <a:t> Then, leaning back on Jesus’ breast, he said to Him, “Lord, who is it?” </a:t>
            </a:r>
            <a:r>
              <a:rPr lang="en-US" i="1" baseline="30000" dirty="0"/>
              <a:t>26</a:t>
            </a:r>
            <a:r>
              <a:rPr lang="en-US" i="1" dirty="0"/>
              <a:t> Jesus answered, “It is he to whom I shall give a piece of bread when I have dipped it.” And having dipped the bread, He gave it to Judas Iscariot, the son of Simon.</a:t>
            </a:r>
            <a:r>
              <a:rPr lang="en-US" i="1" baseline="30000" dirty="0"/>
              <a:t> 27</a:t>
            </a:r>
            <a:r>
              <a:rPr lang="en-US" i="1" dirty="0"/>
              <a:t> Now after the piece of bread, Satan entered him. Then Jesus said to him, “What you do, do quickly.”</a:t>
            </a:r>
            <a:r>
              <a:rPr lang="en-US" i="1" baseline="30000" dirty="0"/>
              <a:t> 28</a:t>
            </a:r>
            <a:r>
              <a:rPr lang="en-US" i="1" dirty="0"/>
              <a:t> But no one at the table knew for what reason He said this to him.</a:t>
            </a:r>
            <a:r>
              <a:rPr lang="en-US" i="1" baseline="30000" dirty="0"/>
              <a:t> 29</a:t>
            </a:r>
            <a:r>
              <a:rPr lang="en-US" i="1" dirty="0"/>
              <a:t> For some thought, because Judas had the money box, that Jesus had said to him, “Buy those things we need for the feast,” or that he should give something to the poor. </a:t>
            </a:r>
            <a:r>
              <a:rPr lang="en-US" i="1" baseline="30000" dirty="0"/>
              <a:t>30</a:t>
            </a:r>
            <a:r>
              <a:rPr lang="en-US" i="1" dirty="0"/>
              <a:t> Having received the piece of bread, he then went out immediately. And it was night.”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7F9D3-07AD-43E1-9E57-8C0A0A820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75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COMMON THREAD IN SIN: FAILURE TO USE SELF-CONTROL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Paul refers to self-control as a fruit of the Spirit (Galatians 5:23)</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Peter talks about self-control as being an attribute that will make you call and election sure (2 Peter 1:6)</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James talks about the importance of controlling the littlest member, the tongue (James 3:2)</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Corinthians 9:25-27</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And everyone who competes for the prize is temperate in all things. Now they do it to obtain a perishable crown, but we for an imperishable crown.</a:t>
            </a:r>
            <a:r>
              <a:rPr lang="en-US" i="1" baseline="30000" dirty="0"/>
              <a:t> 26</a:t>
            </a:r>
            <a:r>
              <a:rPr lang="en-US" i="1" dirty="0"/>
              <a:t> Therefore I run thus: not with uncertainty. Thus I fight: not as one who beats the air.</a:t>
            </a:r>
            <a:r>
              <a:rPr lang="en-US" i="1" baseline="30000" dirty="0"/>
              <a:t> 27</a:t>
            </a:r>
            <a:r>
              <a:rPr lang="en-US" i="1" dirty="0"/>
              <a:t> But I discipline my body and bring it into subjection, lest, when I have preached to others, I myself should become disqualified.”</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(Luke 9:23-25), </a:t>
            </a:r>
            <a:r>
              <a:rPr lang="en-US" sz="1200" b="0" i="0" kern="1200" dirty="0">
                <a:solidFill>
                  <a:schemeClr val="tx1"/>
                </a:solidFill>
                <a:effectLst/>
                <a:latin typeface="+mn-lt"/>
                <a:ea typeface="+mn-ea"/>
                <a:cs typeface="+mn-cs"/>
              </a:rPr>
              <a:t>“</a:t>
            </a:r>
            <a:r>
              <a:rPr lang="en-US" i="1" dirty="0"/>
              <a:t>Then He said to them all, “If anyone desires to come after Me, let him deny himself, and take up his cross daily, and follow Me.</a:t>
            </a:r>
            <a:r>
              <a:rPr lang="en-US" i="1" baseline="30000" dirty="0"/>
              <a:t> 24</a:t>
            </a:r>
            <a:r>
              <a:rPr lang="en-US" i="1" dirty="0"/>
              <a:t> For whoever desires to save his life will lose it, but whoever loses his life for My sake will save it.</a:t>
            </a:r>
            <a:r>
              <a:rPr lang="en-US" i="1" baseline="30000" dirty="0"/>
              <a:t> 25</a:t>
            </a:r>
            <a:r>
              <a:rPr lang="en-US" i="1" dirty="0"/>
              <a:t> </a:t>
            </a:r>
            <a:r>
              <a:rPr lang="en-US" b="1" i="1" dirty="0"/>
              <a:t>For what profit is it to a man if he gains the whole world, and is himself destroyed or lost?”</a:t>
            </a:r>
            <a:r>
              <a:rPr lang="en-US" sz="1200" b="1" i="1"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(Matthew 6:19-21), “</a:t>
            </a:r>
            <a:r>
              <a:rPr lang="en-US" dirty="0"/>
              <a:t>Do not lay up for yourselves treasures on earth, where moth and rust destroy and where thieves break in and steal;</a:t>
            </a:r>
            <a:r>
              <a:rPr lang="en-US" baseline="30000" dirty="0"/>
              <a:t> 20</a:t>
            </a:r>
            <a:r>
              <a:rPr lang="en-US" dirty="0"/>
              <a:t> </a:t>
            </a:r>
            <a:r>
              <a:rPr lang="en-US" b="1" dirty="0"/>
              <a:t>but lay up for yourselves treasures in heaven</a:t>
            </a:r>
            <a:r>
              <a:rPr lang="en-US" dirty="0"/>
              <a:t>, where neither moth nor rust destroys and where thieves do not break in and steal.</a:t>
            </a:r>
            <a:r>
              <a:rPr lang="en-US" baseline="30000" dirty="0"/>
              <a:t> 21</a:t>
            </a:r>
            <a:r>
              <a:rPr lang="en-US" dirty="0"/>
              <a:t> </a:t>
            </a:r>
            <a:r>
              <a:rPr lang="en-US" b="1" dirty="0"/>
              <a:t>For where your treasure is, there your heart will be also</a:t>
            </a:r>
            <a:r>
              <a:rPr lang="en-US" dirty="0"/>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7F9D3-07AD-43E1-9E57-8C0A0A820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59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B6CF-E11E-4501-85E2-1E19382C19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E8AB7-F31E-4816-A66E-BA71525E0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A610FC-BFD3-47BD-9BA0-4C8391C55C32}"/>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848E30AB-3E82-4847-85E9-5D70F012D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9F69B-506E-4604-8C87-5515C69C91F5}"/>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343978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0763-ED4E-405D-B9D5-CA93FB0B24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5C2F5F-7232-4BF5-8021-5EF7D87186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188B-FA02-4703-83BA-FD5588F97C2D}"/>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D7D096D9-0AF0-44D9-AEDF-6B5016C89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00160-CAE7-4C0D-9CD5-C144D86B59AA}"/>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22009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D90BD-F794-4154-9468-48C1E40ACE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FD660-B397-4793-9D8A-D2B654316F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2D0EE-2BEE-4E0E-AF9C-0C2BB3D1E6F0}"/>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DD6DF79A-0B52-4D2B-9D14-D92F4314E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3459C-CF64-45D3-B523-93FA7E8E0A39}"/>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27707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5040-D8E3-4074-9652-3CDA6A52C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6FC73-8154-49DA-93E5-DE7EBAE6C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78AF9-2498-433B-A515-B4B19BA17792}"/>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F1117257-53C1-4660-9252-C53F6E23A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D46AB-6B16-4027-B68B-02ED0C504866}"/>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108181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CDB6-B647-4999-9B89-E0AA2C86E9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81C39-F938-4ADE-ACE3-5053CA6AE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B6097-235A-4CA7-A783-1F0CA5058340}"/>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E34D6B65-8EC6-4F4A-94F0-AF41EDE82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50ADD-0460-4252-B905-888C1CCCEB5F}"/>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24018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F637-262D-47A5-B6D4-8BBBE80FC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5AF17-DCC2-40AF-81A8-1321A6012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A67E7-6DA4-4B61-95F8-A51BB45EC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0D5B3-2925-41E8-A901-B8963D4FBAFC}"/>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6" name="Footer Placeholder 5">
            <a:extLst>
              <a:ext uri="{FF2B5EF4-FFF2-40B4-BE49-F238E27FC236}">
                <a16:creationId xmlns:a16="http://schemas.microsoft.com/office/drawing/2014/main" id="{97284A4B-5FB0-4DA0-AE60-4A071D0A0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B23E0-20B9-4BAF-8EBD-458D85074131}"/>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22553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A1B8-312F-4BF0-BD97-7A1EFD7783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64CD0-D217-4AD6-924E-87DB39DD5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BE12D-7470-405A-9720-5EDE5C52E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81B8D-889F-400F-8B23-C113DBCD8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E5D1B-E4AF-417D-8715-8CD236683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CF71EF-D52C-4754-8A49-7D039263C7E6}"/>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8" name="Footer Placeholder 7">
            <a:extLst>
              <a:ext uri="{FF2B5EF4-FFF2-40B4-BE49-F238E27FC236}">
                <a16:creationId xmlns:a16="http://schemas.microsoft.com/office/drawing/2014/main" id="{08474C1D-B12A-4CDE-87B0-54A4F27FA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BA9B98-D831-4D19-B207-BB39D4B6D1E9}"/>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35450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07FA-B910-4A06-940F-B13CA873A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F14C4-E36B-4A41-882D-1A2734A62F0D}"/>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4" name="Footer Placeholder 3">
            <a:extLst>
              <a:ext uri="{FF2B5EF4-FFF2-40B4-BE49-F238E27FC236}">
                <a16:creationId xmlns:a16="http://schemas.microsoft.com/office/drawing/2014/main" id="{016F3F6C-4E12-4C1B-99BC-6E3B4F8DC8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32E96-A56B-470D-B1B8-965323731A0D}"/>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306577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27B11-40F9-4615-8B27-251A27F59D8E}"/>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3" name="Footer Placeholder 2">
            <a:extLst>
              <a:ext uri="{FF2B5EF4-FFF2-40B4-BE49-F238E27FC236}">
                <a16:creationId xmlns:a16="http://schemas.microsoft.com/office/drawing/2014/main" id="{03BEDD40-7399-418F-8D3D-4E4CD2B00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F1DC2-7B10-418C-B3D2-E496D79533DA}"/>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193395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804-1504-462F-9A77-B7CD560EF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EBCAD0-19D3-42EA-BBED-75A03DCF0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79C45-DB15-451B-8AB6-65592B5B4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D6BED-99F5-4E3E-8AD9-4C2BF2F1325B}"/>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6" name="Footer Placeholder 5">
            <a:extLst>
              <a:ext uri="{FF2B5EF4-FFF2-40B4-BE49-F238E27FC236}">
                <a16:creationId xmlns:a16="http://schemas.microsoft.com/office/drawing/2014/main" id="{50A389D7-3BA6-4CFC-AC40-EE2E3F297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0287A-876B-4272-AD6E-CB9A4DD34D47}"/>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179030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454F-7F38-4024-874C-FEC08F40B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E07EFC-BD8C-4ED0-AF88-664AF21F6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445CB5-0984-4AD9-8C24-66130FAF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B3297-71BB-44AA-8C3D-160E8B7DB006}"/>
              </a:ext>
            </a:extLst>
          </p:cNvPr>
          <p:cNvSpPr>
            <a:spLocks noGrp="1"/>
          </p:cNvSpPr>
          <p:nvPr>
            <p:ph type="dt" sz="half" idx="10"/>
          </p:nvPr>
        </p:nvSpPr>
        <p:spPr/>
        <p:txBody>
          <a:bodyPr/>
          <a:lstStyle/>
          <a:p>
            <a:fld id="{51837BB0-BA41-4FCF-AED0-2E6283CD3C20}" type="datetimeFigureOut">
              <a:rPr lang="en-US" smtClean="0"/>
              <a:t>4/30/2019</a:t>
            </a:fld>
            <a:endParaRPr lang="en-US"/>
          </a:p>
        </p:txBody>
      </p:sp>
      <p:sp>
        <p:nvSpPr>
          <p:cNvPr id="6" name="Footer Placeholder 5">
            <a:extLst>
              <a:ext uri="{FF2B5EF4-FFF2-40B4-BE49-F238E27FC236}">
                <a16:creationId xmlns:a16="http://schemas.microsoft.com/office/drawing/2014/main" id="{60EB493A-015A-4F8B-869D-D8AC5134D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21026-B486-44E8-BA72-A2C319483365}"/>
              </a:ext>
            </a:extLst>
          </p:cNvPr>
          <p:cNvSpPr>
            <a:spLocks noGrp="1"/>
          </p:cNvSpPr>
          <p:nvPr>
            <p:ph type="sldNum" sz="quarter" idx="12"/>
          </p:nvPr>
        </p:nvSpPr>
        <p:spPr/>
        <p:txBody>
          <a:bodyPr/>
          <a:lstStyle/>
          <a:p>
            <a:fld id="{CA04C6AF-F8EC-4708-9BCC-12804D31232C}" type="slidenum">
              <a:rPr lang="en-US" smtClean="0"/>
              <a:t>‹#›</a:t>
            </a:fld>
            <a:endParaRPr lang="en-US"/>
          </a:p>
        </p:txBody>
      </p:sp>
    </p:spTree>
    <p:extLst>
      <p:ext uri="{BB962C8B-B14F-4D97-AF65-F5344CB8AC3E}">
        <p14:creationId xmlns:p14="http://schemas.microsoft.com/office/powerpoint/2010/main" val="58843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81E1B-EE68-4984-A88C-5731733A8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3F145E-A5EC-4923-ADD7-9916AFA57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CFA1A-6BB8-41BF-B19F-D5DE817F2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37BB0-BA41-4FCF-AED0-2E6283CD3C20}" type="datetimeFigureOut">
              <a:rPr lang="en-US" smtClean="0"/>
              <a:t>4/30/2019</a:t>
            </a:fld>
            <a:endParaRPr lang="en-US"/>
          </a:p>
        </p:txBody>
      </p:sp>
      <p:sp>
        <p:nvSpPr>
          <p:cNvPr id="5" name="Footer Placeholder 4">
            <a:extLst>
              <a:ext uri="{FF2B5EF4-FFF2-40B4-BE49-F238E27FC236}">
                <a16:creationId xmlns:a16="http://schemas.microsoft.com/office/drawing/2014/main" id="{36F74F36-4E81-4953-BFD8-B75C6667B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6687B9-8DEC-4B59-B6B1-76F4DE03D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4C6AF-F8EC-4708-9BCC-12804D31232C}" type="slidenum">
              <a:rPr lang="en-US" smtClean="0"/>
              <a:t>‹#›</a:t>
            </a:fld>
            <a:endParaRPr lang="en-US"/>
          </a:p>
        </p:txBody>
      </p:sp>
    </p:spTree>
    <p:extLst>
      <p:ext uri="{BB962C8B-B14F-4D97-AF65-F5344CB8AC3E}">
        <p14:creationId xmlns:p14="http://schemas.microsoft.com/office/powerpoint/2010/main" val="325154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4616245" y="532427"/>
            <a:ext cx="7172631" cy="957159"/>
          </a:xfrm>
          <a:solidFill>
            <a:schemeClr val="bg2"/>
          </a:solidFill>
          <a:ln w="25400">
            <a:solidFill>
              <a:schemeClr val="tx1"/>
            </a:solidFill>
          </a:ln>
        </p:spPr>
        <p:txBody>
          <a:bodyPr anchor="ctr">
            <a:normAutofit/>
          </a:bodyPr>
          <a:lstStyle/>
          <a:p>
            <a:r>
              <a:rPr lang="en-US" dirty="0">
                <a:latin typeface="Courier Prime" panose="02000409000000000000" pitchFamily="49" charset="0"/>
              </a:rPr>
              <a:t>Bad Investments</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383458" y="4765215"/>
            <a:ext cx="6548283" cy="957159"/>
          </a:xfrm>
          <a:prstGeom prst="rect">
            <a:avLst/>
          </a:prstGeom>
          <a:solidFill>
            <a:schemeClr val="bg2"/>
          </a:solidFill>
          <a:ln w="25400">
            <a:solidFill>
              <a:schemeClr val="tx1"/>
            </a:solidFill>
          </a:ln>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Courier Prime" panose="02000409000000000000" pitchFamily="49" charset="0"/>
              </a:rPr>
              <a:t>1 John 2:15-17</a:t>
            </a:r>
          </a:p>
        </p:txBody>
      </p:sp>
    </p:spTree>
    <p:extLst>
      <p:ext uri="{BB962C8B-B14F-4D97-AF65-F5344CB8AC3E}">
        <p14:creationId xmlns:p14="http://schemas.microsoft.com/office/powerpoint/2010/main" val="39104967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9"/>
                    </a14:imgEffect>
                    <a14:imgEffect>
                      <a14:brightnessContrast bright="-30000" contrast="-3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965201" y="532427"/>
            <a:ext cx="10295466" cy="1922906"/>
          </a:xfrm>
          <a:solidFill>
            <a:schemeClr val="bg2"/>
          </a:solidFill>
          <a:ln w="25400">
            <a:solidFill>
              <a:schemeClr val="tx1"/>
            </a:solidFill>
          </a:ln>
        </p:spPr>
        <p:txBody>
          <a:bodyPr anchor="ctr">
            <a:normAutofit/>
          </a:bodyPr>
          <a:lstStyle/>
          <a:p>
            <a:r>
              <a:rPr lang="en-US" dirty="0">
                <a:latin typeface="Courier Prime" panose="02000409000000000000" pitchFamily="49" charset="0"/>
              </a:rPr>
              <a:t>Adam and Eve gave up Eden for a lie</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1117600" y="4443483"/>
            <a:ext cx="9939867" cy="1603356"/>
          </a:xfrm>
          <a:prstGeom prst="rect">
            <a:avLst/>
          </a:prstGeom>
          <a:solidFill>
            <a:schemeClr val="bg2"/>
          </a:solidFill>
          <a:ln w="254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rPr>
              <a:t>Genesis 3:1-7</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prstClr val="black"/>
                </a:solidFill>
                <a:latin typeface="Courier Prime" panose="02000409000000000000" pitchFamily="49" charset="0"/>
              </a:rPr>
              <a:t>2 Peter 2:18-19</a:t>
            </a:r>
            <a:endPar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endParaRPr>
          </a:p>
        </p:txBody>
      </p:sp>
    </p:spTree>
    <p:extLst>
      <p:ext uri="{BB962C8B-B14F-4D97-AF65-F5344CB8AC3E}">
        <p14:creationId xmlns:p14="http://schemas.microsoft.com/office/powerpoint/2010/main" val="10421351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9"/>
                    </a14:imgEffect>
                    <a14:imgEffect>
                      <a14:brightnessContrast bright="-30000" contrast="-3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965201" y="532426"/>
            <a:ext cx="10295466" cy="3184167"/>
          </a:xfrm>
          <a:solidFill>
            <a:schemeClr val="bg2"/>
          </a:solidFill>
          <a:ln w="25400">
            <a:solidFill>
              <a:schemeClr val="tx1"/>
            </a:solidFill>
          </a:ln>
        </p:spPr>
        <p:txBody>
          <a:bodyPr anchor="ctr">
            <a:normAutofit/>
          </a:bodyPr>
          <a:lstStyle/>
          <a:p>
            <a:r>
              <a:rPr lang="en-US" dirty="0">
                <a:latin typeface="Courier Prime" panose="02000409000000000000" pitchFamily="49" charset="0"/>
              </a:rPr>
              <a:t>Esau gave up his birthright for passing physical satisfaction</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1117600" y="4443483"/>
            <a:ext cx="9939867" cy="1603356"/>
          </a:xfrm>
          <a:prstGeom prst="rect">
            <a:avLst/>
          </a:prstGeom>
          <a:solidFill>
            <a:schemeClr val="bg2"/>
          </a:solidFill>
          <a:ln w="254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rPr>
              <a:t>Genesis 25:29-34</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prstClr val="black"/>
                </a:solidFill>
                <a:latin typeface="Courier Prime" panose="02000409000000000000" pitchFamily="49" charset="0"/>
              </a:rPr>
              <a:t>Hebrews 12:14-17</a:t>
            </a:r>
            <a:endPar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endParaRPr>
          </a:p>
        </p:txBody>
      </p:sp>
    </p:spTree>
    <p:extLst>
      <p:ext uri="{BB962C8B-B14F-4D97-AF65-F5344CB8AC3E}">
        <p14:creationId xmlns:p14="http://schemas.microsoft.com/office/powerpoint/2010/main" val="14804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9"/>
                    </a14:imgEffect>
                    <a14:imgEffect>
                      <a14:brightnessContrast bright="-30000" contrast="-3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965201" y="532426"/>
            <a:ext cx="10295466" cy="2785961"/>
          </a:xfrm>
          <a:solidFill>
            <a:schemeClr val="bg2"/>
          </a:solidFill>
          <a:ln w="25400">
            <a:solidFill>
              <a:schemeClr val="tx1"/>
            </a:solidFill>
          </a:ln>
        </p:spPr>
        <p:txBody>
          <a:bodyPr anchor="ctr">
            <a:normAutofit/>
          </a:bodyPr>
          <a:lstStyle/>
          <a:p>
            <a:r>
              <a:rPr lang="en-US" dirty="0">
                <a:latin typeface="Courier Prime" panose="02000409000000000000" pitchFamily="49" charset="0"/>
              </a:rPr>
              <a:t>The prodigal son gave up his dignity for self-indulgence</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284480" y="4443483"/>
            <a:ext cx="11623040" cy="1603356"/>
          </a:xfrm>
          <a:prstGeom prst="rect">
            <a:avLst/>
          </a:prstGeom>
          <a:solidFill>
            <a:schemeClr val="bg2"/>
          </a:solidFill>
          <a:ln w="254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rPr>
              <a:t>Luke 15:11-19</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prstClr val="black"/>
                </a:solidFill>
                <a:latin typeface="Courier Prime" panose="02000409000000000000" pitchFamily="49" charset="0"/>
              </a:rPr>
              <a:t>1 Peter 4:3-5; Matthew 12:33-37</a:t>
            </a:r>
            <a:endPar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endParaRPr>
          </a:p>
        </p:txBody>
      </p:sp>
    </p:spTree>
    <p:extLst>
      <p:ext uri="{BB962C8B-B14F-4D97-AF65-F5344CB8AC3E}">
        <p14:creationId xmlns:p14="http://schemas.microsoft.com/office/powerpoint/2010/main" val="28002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9"/>
                    </a14:imgEffect>
                    <a14:imgEffect>
                      <a14:brightnessContrast bright="-30000" contrast="-3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965201" y="532427"/>
            <a:ext cx="10295466" cy="1922906"/>
          </a:xfrm>
          <a:solidFill>
            <a:schemeClr val="bg2"/>
          </a:solidFill>
          <a:ln w="25400">
            <a:solidFill>
              <a:schemeClr val="tx1"/>
            </a:solidFill>
          </a:ln>
        </p:spPr>
        <p:txBody>
          <a:bodyPr anchor="ctr">
            <a:normAutofit/>
          </a:bodyPr>
          <a:lstStyle/>
          <a:p>
            <a:r>
              <a:rPr lang="en-US" dirty="0">
                <a:latin typeface="Courier Prime" panose="02000409000000000000" pitchFamily="49" charset="0"/>
              </a:rPr>
              <a:t>Judas gave up his faith for money</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1117600" y="4443483"/>
            <a:ext cx="9939867" cy="1603356"/>
          </a:xfrm>
          <a:prstGeom prst="rect">
            <a:avLst/>
          </a:prstGeom>
          <a:solidFill>
            <a:schemeClr val="bg2"/>
          </a:solidFill>
          <a:ln w="254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rPr>
              <a:t>Matthew 26:14-16</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prstClr val="black"/>
                </a:solidFill>
                <a:latin typeface="Courier Prime" panose="02000409000000000000" pitchFamily="49" charset="0"/>
              </a:rPr>
              <a:t>John 13:2, 21-30</a:t>
            </a:r>
            <a:endPar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endParaRPr>
          </a:p>
        </p:txBody>
      </p:sp>
    </p:spTree>
    <p:extLst>
      <p:ext uri="{BB962C8B-B14F-4D97-AF65-F5344CB8AC3E}">
        <p14:creationId xmlns:p14="http://schemas.microsoft.com/office/powerpoint/2010/main" val="2284865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7E06-527E-43BD-9483-5E4D00587444}"/>
              </a:ext>
            </a:extLst>
          </p:cNvPr>
          <p:cNvSpPr>
            <a:spLocks noGrp="1"/>
          </p:cNvSpPr>
          <p:nvPr>
            <p:ph type="ctrTitle"/>
          </p:nvPr>
        </p:nvSpPr>
        <p:spPr>
          <a:xfrm>
            <a:off x="383459" y="753646"/>
            <a:ext cx="11405418" cy="2726967"/>
          </a:xfrm>
          <a:solidFill>
            <a:schemeClr val="bg2"/>
          </a:solidFill>
          <a:ln w="25400">
            <a:solidFill>
              <a:schemeClr val="tx1"/>
            </a:solidFill>
          </a:ln>
        </p:spPr>
        <p:txBody>
          <a:bodyPr anchor="ctr">
            <a:normAutofit/>
          </a:bodyPr>
          <a:lstStyle/>
          <a:p>
            <a:r>
              <a:rPr lang="en-US" dirty="0">
                <a:latin typeface="Courier Prime" panose="02000409000000000000" pitchFamily="49" charset="0"/>
              </a:rPr>
              <a:t>The common thread in sin is the failure to use </a:t>
            </a:r>
            <a:r>
              <a:rPr lang="en-US" b="1" dirty="0">
                <a:latin typeface="Courier Prime" panose="02000409000000000000" pitchFamily="49" charset="0"/>
              </a:rPr>
              <a:t>self-control</a:t>
            </a:r>
          </a:p>
        </p:txBody>
      </p:sp>
      <p:sp>
        <p:nvSpPr>
          <p:cNvPr id="4" name="Title 1">
            <a:extLst>
              <a:ext uri="{FF2B5EF4-FFF2-40B4-BE49-F238E27FC236}">
                <a16:creationId xmlns:a16="http://schemas.microsoft.com/office/drawing/2014/main" id="{03B6AAF1-C624-4FB3-8B01-33555DCB905D}"/>
              </a:ext>
            </a:extLst>
          </p:cNvPr>
          <p:cNvSpPr txBox="1">
            <a:spLocks/>
          </p:cNvSpPr>
          <p:nvPr/>
        </p:nvSpPr>
        <p:spPr>
          <a:xfrm>
            <a:off x="383459" y="4454013"/>
            <a:ext cx="11405418" cy="1386348"/>
          </a:xfrm>
          <a:prstGeom prst="rect">
            <a:avLst/>
          </a:prstGeom>
          <a:solidFill>
            <a:schemeClr val="bg2"/>
          </a:solidFill>
          <a:ln w="254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rPr>
              <a:t>1 Corinthians 9:25-27</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prstClr val="black"/>
                </a:solidFill>
                <a:latin typeface="Courier Prime" panose="02000409000000000000" pitchFamily="49" charset="0"/>
              </a:rPr>
              <a:t>Luke 9:23-25; Matthew 6:19-21</a:t>
            </a:r>
            <a:endParaRPr kumimoji="0" lang="en-US" sz="4800" b="0" i="0" u="none" strike="noStrike" kern="1200" cap="none" spc="0" normalizeH="0" baseline="0" noProof="0" dirty="0">
              <a:ln>
                <a:noFill/>
              </a:ln>
              <a:solidFill>
                <a:prstClr val="black"/>
              </a:solidFill>
              <a:effectLst/>
              <a:uLnTx/>
              <a:uFillTx/>
              <a:latin typeface="Courier Prime" panose="02000409000000000000" pitchFamily="49" charset="0"/>
              <a:ea typeface="+mj-ea"/>
              <a:cs typeface="+mj-cs"/>
            </a:endParaRPr>
          </a:p>
        </p:txBody>
      </p:sp>
    </p:spTree>
    <p:extLst>
      <p:ext uri="{BB962C8B-B14F-4D97-AF65-F5344CB8AC3E}">
        <p14:creationId xmlns:p14="http://schemas.microsoft.com/office/powerpoint/2010/main" val="21387544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1788</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Courier Prime</vt:lpstr>
      <vt:lpstr>Calibri Light</vt:lpstr>
      <vt:lpstr>Office Theme</vt:lpstr>
      <vt:lpstr>Bad Investments</vt:lpstr>
      <vt:lpstr>Adam and Eve gave up Eden for a lie</vt:lpstr>
      <vt:lpstr>Esau gave up his birthright for passing physical satisfaction</vt:lpstr>
      <vt:lpstr>The prodigal son gave up his dignity for self-indulgence</vt:lpstr>
      <vt:lpstr>Judas gave up his faith for money</vt:lpstr>
      <vt:lpstr>The common thread in sin is the failure to use self-control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Investments</dc:title>
  <dc:creator>Stan Cox</dc:creator>
  <cp:lastModifiedBy>Stan Cox</cp:lastModifiedBy>
  <cp:revision>15</cp:revision>
  <dcterms:created xsi:type="dcterms:W3CDTF">2019-04-30T18:47:44Z</dcterms:created>
  <dcterms:modified xsi:type="dcterms:W3CDTF">2019-05-02T18:15:23Z</dcterms:modified>
</cp:coreProperties>
</file>