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p:notesSz cx="7010400" cy="9296400"/>
  <p:embeddedFontLs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KG TRIBECA STAMP" panose="02000505000000020004" pitchFamily="2"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5D2"/>
    <a:srgbClr val="85C2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9005" autoAdjust="0"/>
  </p:normalViewPr>
  <p:slideViewPr>
    <p:cSldViewPr snapToGrid="0">
      <p:cViewPr varScale="1">
        <p:scale>
          <a:sx n="33" d="100"/>
          <a:sy n="33" d="100"/>
        </p:scale>
        <p:origin x="1046" y="43"/>
      </p:cViewPr>
      <p:guideLst/>
    </p:cSldViewPr>
  </p:slideViewPr>
  <p:notesTextViewPr>
    <p:cViewPr>
      <p:scale>
        <a:sx n="1" d="1"/>
        <a:sy n="1" d="1"/>
      </p:scale>
      <p:origin x="0" y="0"/>
    </p:cViewPr>
  </p:notesTextViewPr>
  <p:notesViewPr>
    <p:cSldViewPr snapToGrid="0">
      <p:cViewPr varScale="1">
        <p:scale>
          <a:sx n="63" d="100"/>
          <a:sy n="63" d="100"/>
        </p:scale>
        <p:origin x="2280"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7C8315-748E-49F7-B3C2-E59377490062}"/>
              </a:ext>
            </a:extLst>
          </p:cNvPr>
          <p:cNvSpPr>
            <a:spLocks noGrp="1"/>
          </p:cNvSpPr>
          <p:nvPr>
            <p:ph type="hdr" sz="quarter"/>
          </p:nvPr>
        </p:nvSpPr>
        <p:spPr>
          <a:xfrm>
            <a:off x="0" y="0"/>
            <a:ext cx="3037840" cy="892454"/>
          </a:xfrm>
          <a:prstGeom prst="rect">
            <a:avLst/>
          </a:prstGeom>
        </p:spPr>
        <p:txBody>
          <a:bodyPr vert="horz" lIns="93177" tIns="46589" rIns="93177" bIns="46589" rtlCol="0"/>
          <a:lstStyle>
            <a:lvl1pPr algn="l">
              <a:defRPr sz="1200"/>
            </a:lvl1pPr>
          </a:lstStyle>
          <a:p>
            <a:r>
              <a:rPr lang="en-US" sz="2400" dirty="0">
                <a:latin typeface="KG TRIBECA STAMP" panose="02000505000000020004" pitchFamily="2" charset="0"/>
              </a:rPr>
              <a:t>BARNABAS</a:t>
            </a:r>
          </a:p>
          <a:p>
            <a:r>
              <a:rPr lang="en-US" dirty="0"/>
              <a:t>Son of Encouragement</a:t>
            </a:r>
          </a:p>
        </p:txBody>
      </p:sp>
      <p:sp>
        <p:nvSpPr>
          <p:cNvPr id="3" name="Date Placeholder 2">
            <a:extLst>
              <a:ext uri="{FF2B5EF4-FFF2-40B4-BE49-F238E27FC236}">
                <a16:creationId xmlns:a16="http://schemas.microsoft.com/office/drawing/2014/main" id="{0D424B2B-C347-45FF-B707-3D28B217DFD3}"/>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June 10, 2018 am</a:t>
            </a:r>
          </a:p>
        </p:txBody>
      </p:sp>
      <p:sp>
        <p:nvSpPr>
          <p:cNvPr id="4" name="Footer Placeholder 3">
            <a:extLst>
              <a:ext uri="{FF2B5EF4-FFF2-40B4-BE49-F238E27FC236}">
                <a16:creationId xmlns:a16="http://schemas.microsoft.com/office/drawing/2014/main" id="{3E57A607-4368-4EB7-8B04-B98A8358ECA5}"/>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0A608326-FD8B-4A25-9E17-3A5EC74306EF}"/>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r>
              <a:rPr lang="en-US" dirty="0"/>
              <a:t>    soundteaching.org   </a:t>
            </a:r>
            <a:fld id="{30624B8A-4954-4D0F-AD84-0390F7B69C81}" type="slidenum">
              <a:rPr lang="en-US" smtClean="0"/>
              <a:t>‹#›</a:t>
            </a:fld>
            <a:endParaRPr lang="en-US" dirty="0"/>
          </a:p>
        </p:txBody>
      </p:sp>
    </p:spTree>
    <p:extLst>
      <p:ext uri="{BB962C8B-B14F-4D97-AF65-F5344CB8AC3E}">
        <p14:creationId xmlns:p14="http://schemas.microsoft.com/office/powerpoint/2010/main" val="506799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D640D8D-3515-45D5-A661-1C188BFD440C}" type="datetimeFigureOut">
              <a:rPr lang="en-US" smtClean="0"/>
              <a:t>7/2/2018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CDBAAD5-53DC-4B4A-8661-73E4C8D6F36B}" type="slidenum">
              <a:rPr lang="en-US" smtClean="0"/>
              <a:t>‹#›</a:t>
            </a:fld>
            <a:endParaRPr lang="en-US"/>
          </a:p>
        </p:txBody>
      </p:sp>
    </p:spTree>
    <p:extLst>
      <p:ext uri="{BB962C8B-B14F-4D97-AF65-F5344CB8AC3E}">
        <p14:creationId xmlns:p14="http://schemas.microsoft.com/office/powerpoint/2010/main" val="3413069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Hebrews 3, the writer quotes Psalm 95:7-11:</a:t>
            </a:r>
          </a:p>
          <a:p>
            <a:r>
              <a:rPr lang="en-US" i="1" dirty="0"/>
              <a:t>“For He is our God, and we are the people of His pasture, and the sheep of His hand.  Today, if you will hear His voice: </a:t>
            </a:r>
            <a:r>
              <a:rPr lang="en-US" i="1" baseline="30000" dirty="0"/>
              <a:t>8</a:t>
            </a:r>
            <a:r>
              <a:rPr lang="en-US" i="1" dirty="0"/>
              <a:t> “Do not harden your hearts, as in the rebellion, as in the day of trial in the wilderness, </a:t>
            </a:r>
            <a:r>
              <a:rPr lang="en-US" i="1" baseline="30000" dirty="0"/>
              <a:t>9</a:t>
            </a:r>
            <a:r>
              <a:rPr lang="en-US" i="1" dirty="0"/>
              <a:t> when your fathers tested Me; they tried Me, though they saw My work. </a:t>
            </a:r>
            <a:r>
              <a:rPr lang="en-US" i="1" baseline="30000" dirty="0"/>
              <a:t>10</a:t>
            </a:r>
            <a:r>
              <a:rPr lang="en-US" i="1" dirty="0"/>
              <a:t> For forty years I was grieved with that generation, and said, ‘It is a people who go astray in their hearts, and they do not know My ways.’ </a:t>
            </a:r>
            <a:r>
              <a:rPr lang="en-US" i="1" baseline="30000" dirty="0"/>
              <a:t>11</a:t>
            </a:r>
            <a:r>
              <a:rPr lang="en-US" i="1" dirty="0"/>
              <a:t> So I swore in My wrath, ‘They shall not enter My rest.’”</a:t>
            </a:r>
          </a:p>
          <a:p>
            <a:pPr marL="174708" indent="-174708">
              <a:buFont typeface="Arial" panose="020B0604020202020204" pitchFamily="34" charset="0"/>
              <a:buChar char="•"/>
            </a:pPr>
            <a:r>
              <a:rPr lang="en-US" b="1" dirty="0"/>
              <a:t>His warning is that we as Christians not be as rebellious Israel</a:t>
            </a:r>
          </a:p>
          <a:p>
            <a:pPr marL="174708" indent="-174708">
              <a:buFont typeface="Arial" panose="020B0604020202020204" pitchFamily="34" charset="0"/>
              <a:buChar char="•"/>
            </a:pPr>
            <a:r>
              <a:rPr lang="en-US" b="1" dirty="0"/>
              <a:t>Notice his remedy to avoid the hardening of hearts</a:t>
            </a:r>
          </a:p>
          <a:p>
            <a:r>
              <a:rPr lang="en-US" b="1" dirty="0"/>
              <a:t>(Hebrews 3:12-14), </a:t>
            </a:r>
            <a:r>
              <a:rPr lang="en-US" i="1" dirty="0"/>
              <a:t>“Beware, brethren, lest there be in any of you an evil heart of unbelief in departing from the living God;</a:t>
            </a:r>
            <a:r>
              <a:rPr lang="en-US" i="1" baseline="30000" dirty="0"/>
              <a:t> 13</a:t>
            </a:r>
            <a:r>
              <a:rPr lang="en-US" i="1" dirty="0"/>
              <a:t> </a:t>
            </a:r>
            <a:r>
              <a:rPr lang="en-US" i="1" u="sng" dirty="0"/>
              <a:t>but exhort one another daily, while it is called “Today,” lest any of you be hardened through the deceitfulness of sin</a:t>
            </a:r>
            <a:r>
              <a:rPr lang="en-US" i="1" dirty="0"/>
              <a:t>.</a:t>
            </a:r>
            <a:r>
              <a:rPr lang="en-US" i="1" baseline="30000" dirty="0"/>
              <a:t> 14</a:t>
            </a:r>
            <a:r>
              <a:rPr lang="en-US" i="1" dirty="0"/>
              <a:t> For we have become partakers of Christ if we hold the beginning of our confidence steadfast to the end,</a:t>
            </a:r>
            <a:r>
              <a:rPr lang="en-US" i="1" baseline="30000" dirty="0"/>
              <a:t> 15</a:t>
            </a:r>
            <a:r>
              <a:rPr lang="en-US" i="1" dirty="0"/>
              <a:t> while it is said: “Today, if you will hear His voice, do not harden your hearts as in the rebellion.”</a:t>
            </a:r>
          </a:p>
          <a:p>
            <a:endParaRPr lang="en-US" i="1" dirty="0"/>
          </a:p>
          <a:p>
            <a:r>
              <a:rPr lang="en-US" b="1" dirty="0"/>
              <a:t>We want to examine the life of an interesting man, who serves as a wonderful example to us of one who exhorts and encourages</a:t>
            </a:r>
          </a:p>
          <a:p>
            <a:pPr marL="174708" indent="-174708">
              <a:buFont typeface="Arial" panose="020B0604020202020204" pitchFamily="34" charset="0"/>
              <a:buChar char="•"/>
            </a:pPr>
            <a:r>
              <a:rPr lang="en-US" dirty="0"/>
              <a:t>His name was Joseph, or </a:t>
            </a:r>
            <a:r>
              <a:rPr lang="en-US" dirty="0" err="1"/>
              <a:t>Joses</a:t>
            </a:r>
            <a:r>
              <a:rPr lang="en-US" dirty="0"/>
              <a:t> and he was from the island of Cyprus. He was a Jew -- a Levite in particular.</a:t>
            </a:r>
          </a:p>
          <a:p>
            <a:pPr marL="174708" indent="-174708">
              <a:buFont typeface="Arial" panose="020B0604020202020204" pitchFamily="34" charset="0"/>
              <a:buChar char="•"/>
            </a:pPr>
            <a:r>
              <a:rPr lang="en-US" dirty="0"/>
              <a:t>No one remembers him by his true name, everyone calls him by his nickname.</a:t>
            </a:r>
          </a:p>
          <a:p>
            <a:pPr marL="174708" indent="-174708">
              <a:buFont typeface="Arial" panose="020B0604020202020204" pitchFamily="34" charset="0"/>
              <a:buChar char="•"/>
            </a:pPr>
            <a:r>
              <a:rPr lang="en-US" dirty="0"/>
              <a:t>“Bar” = Son of, and “</a:t>
            </a:r>
            <a:r>
              <a:rPr lang="en-US" dirty="0" err="1"/>
              <a:t>Nubas</a:t>
            </a:r>
            <a:r>
              <a:rPr lang="en-US" dirty="0"/>
              <a:t>” = Encouragement. Or as we know him, Barnabas</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Note:  Print slides 3-5 for handout.</a:t>
            </a:r>
          </a:p>
        </p:txBody>
      </p:sp>
      <p:sp>
        <p:nvSpPr>
          <p:cNvPr id="4" name="Slide Number Placeholder 3"/>
          <p:cNvSpPr>
            <a:spLocks noGrp="1"/>
          </p:cNvSpPr>
          <p:nvPr>
            <p:ph type="sldNum" sz="quarter" idx="10"/>
          </p:nvPr>
        </p:nvSpPr>
        <p:spPr/>
        <p:txBody>
          <a:bodyPr/>
          <a:lstStyle/>
          <a:p>
            <a:fld id="{BCDBAAD5-53DC-4B4A-8661-73E4C8D6F36B}" type="slidenum">
              <a:rPr lang="en-US" smtClean="0"/>
              <a:t>1</a:t>
            </a:fld>
            <a:endParaRPr lang="en-US"/>
          </a:p>
        </p:txBody>
      </p:sp>
    </p:spTree>
    <p:extLst>
      <p:ext uri="{BB962C8B-B14F-4D97-AF65-F5344CB8AC3E}">
        <p14:creationId xmlns:p14="http://schemas.microsoft.com/office/powerpoint/2010/main" val="3586510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Barnabas was a man much deserving of his nickname</a:t>
            </a:r>
          </a:p>
          <a:p>
            <a:pPr marL="174708" indent="-174708">
              <a:buFont typeface="Arial" panose="020B0604020202020204" pitchFamily="34" charset="0"/>
              <a:buChar char="•"/>
            </a:pPr>
            <a:r>
              <a:rPr lang="en-US" b="1" dirty="0"/>
              <a:t>We first read of his selling his personal property to aid poor Christians in Jerusalem</a:t>
            </a:r>
          </a:p>
          <a:p>
            <a:r>
              <a:rPr lang="en-US" b="1" dirty="0"/>
              <a:t>(Acts 4:36-37), </a:t>
            </a:r>
            <a:r>
              <a:rPr lang="en-US" i="1" dirty="0"/>
              <a:t>“And </a:t>
            </a:r>
            <a:r>
              <a:rPr lang="en-US" i="1" dirty="0" err="1"/>
              <a:t>Joses</a:t>
            </a:r>
            <a:r>
              <a:rPr lang="en-US" i="1" dirty="0"/>
              <a:t>, who was also named Barnabas by the apostles (which is translated Son of Encouragement), a Levite of the country of Cyprus,</a:t>
            </a:r>
            <a:r>
              <a:rPr lang="en-US" i="1" baseline="30000" dirty="0"/>
              <a:t> 37</a:t>
            </a:r>
            <a:r>
              <a:rPr lang="en-US" i="1" dirty="0"/>
              <a:t> having land, sold it, and brought the money and laid it at the apostles’ feet.”</a:t>
            </a:r>
          </a:p>
          <a:p>
            <a:pPr marL="174708" indent="-174708">
              <a:buFont typeface="Arial" panose="020B0604020202020204" pitchFamily="34" charset="0"/>
              <a:buChar char="•"/>
            </a:pPr>
            <a:r>
              <a:rPr lang="en-US" b="1" dirty="0"/>
              <a:t>It was Barnabas who introduced Paul to the Christians in Jerusalem when no one would believe Paul</a:t>
            </a:r>
          </a:p>
          <a:p>
            <a:r>
              <a:rPr lang="en-US" b="1" dirty="0"/>
              <a:t>(Acts 9:27), </a:t>
            </a:r>
            <a:r>
              <a:rPr lang="en-US" i="1" dirty="0"/>
              <a:t>“But Barnabas took him and brought him to the apostles. And he declared to them how he had seen the Lord on the road, and that He had spoken to him, and how he had preached boldly at Damascus in the name of Jesus.”</a:t>
            </a:r>
          </a:p>
        </p:txBody>
      </p:sp>
      <p:sp>
        <p:nvSpPr>
          <p:cNvPr id="4" name="Slide Number Placeholder 3"/>
          <p:cNvSpPr>
            <a:spLocks noGrp="1"/>
          </p:cNvSpPr>
          <p:nvPr>
            <p:ph type="sldNum" sz="quarter" idx="10"/>
          </p:nvPr>
        </p:nvSpPr>
        <p:spPr/>
        <p:txBody>
          <a:bodyPr/>
          <a:lstStyle/>
          <a:p>
            <a:fld id="{BCDBAAD5-53DC-4B4A-8661-73E4C8D6F36B}" type="slidenum">
              <a:rPr lang="en-US" smtClean="0"/>
              <a:t>2</a:t>
            </a:fld>
            <a:endParaRPr lang="en-US"/>
          </a:p>
        </p:txBody>
      </p:sp>
    </p:spTree>
    <p:extLst>
      <p:ext uri="{BB962C8B-B14F-4D97-AF65-F5344CB8AC3E}">
        <p14:creationId xmlns:p14="http://schemas.microsoft.com/office/powerpoint/2010/main" val="281923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Barnabas was a man much deserving of his nickname</a:t>
            </a:r>
          </a:p>
          <a:p>
            <a:pPr marL="174708" indent="-174708">
              <a:buFont typeface="Arial" panose="020B0604020202020204" pitchFamily="34" charset="0"/>
              <a:buChar char="•"/>
            </a:pPr>
            <a:r>
              <a:rPr lang="en-US" b="1" dirty="0"/>
              <a:t>When word came that people were believing in Christ in Antioch, it was Barnabas who was sent to encourage their growth</a:t>
            </a:r>
          </a:p>
          <a:p>
            <a:r>
              <a:rPr lang="en-US" b="1" dirty="0"/>
              <a:t>(Acts 11:19-26), [Perhaps the best text to note the character of Barnabas], </a:t>
            </a:r>
            <a:r>
              <a:rPr lang="en-US" i="1" dirty="0"/>
              <a:t>“Now those who were scattered after the persecution that arose over Stephen traveled as far as Phoenicia, Cyprus, and Antioch, preaching the word to no one but the Jews only.</a:t>
            </a:r>
            <a:r>
              <a:rPr lang="en-US" i="1" baseline="30000" dirty="0"/>
              <a:t> 20</a:t>
            </a:r>
            <a:r>
              <a:rPr lang="en-US" i="1" dirty="0"/>
              <a:t> But some of them were men from Cyprus and Cyrene, who, when they had come to Antioch, spoke to the Hellenists, preaching the Lord Jesus.</a:t>
            </a:r>
            <a:r>
              <a:rPr lang="en-US" i="1" baseline="30000" dirty="0"/>
              <a:t> 21</a:t>
            </a:r>
            <a:r>
              <a:rPr lang="en-US" i="1" dirty="0"/>
              <a:t> And the hand of the Lord was with them, and a great number believed and turned to the Lord.  </a:t>
            </a:r>
            <a:r>
              <a:rPr lang="en-US" i="1" baseline="30000" dirty="0"/>
              <a:t>22</a:t>
            </a:r>
            <a:r>
              <a:rPr lang="en-US" i="1" dirty="0"/>
              <a:t> Then news of these things came to the ears of the church in Jerusalem, and they sent out Barnabas to go as far as Antioch.</a:t>
            </a:r>
            <a:r>
              <a:rPr lang="en-US" i="1" baseline="30000" dirty="0"/>
              <a:t> 23</a:t>
            </a:r>
            <a:r>
              <a:rPr lang="en-US" i="1" dirty="0"/>
              <a:t> When he came and had seen the grace of God, he was glad, and encouraged them all that with purpose of heart they should continue with the Lord.</a:t>
            </a:r>
            <a:r>
              <a:rPr lang="en-US" i="1" baseline="30000" dirty="0"/>
              <a:t> 24</a:t>
            </a:r>
            <a:r>
              <a:rPr lang="en-US" i="1" dirty="0"/>
              <a:t> For he was a good man, full of the Holy Spirit and of faith. And a great many people were added to the Lord. </a:t>
            </a:r>
            <a:r>
              <a:rPr lang="en-US" i="1" baseline="30000" dirty="0"/>
              <a:t>25</a:t>
            </a:r>
            <a:r>
              <a:rPr lang="en-US" i="1" dirty="0"/>
              <a:t> Then Barnabas departed for Tarsus to seek Saul.</a:t>
            </a:r>
            <a:r>
              <a:rPr lang="en-US" i="1" baseline="30000" dirty="0"/>
              <a:t> 26</a:t>
            </a:r>
            <a:r>
              <a:rPr lang="en-US" i="1" dirty="0"/>
              <a:t> And when he had found him, he brought him to Antioch. So it was that for a whole year they assembled with the church and taught a great many people. And the disciples were first called Christians in Antioch.”</a:t>
            </a:r>
            <a:endParaRPr lang="en-US" dirty="0"/>
          </a:p>
          <a:p>
            <a:pPr marL="640594" lvl="1" indent="-174708">
              <a:buFont typeface="Arial" panose="020B0604020202020204" pitchFamily="34" charset="0"/>
              <a:buChar char="•"/>
            </a:pPr>
            <a:r>
              <a:rPr lang="en-US" dirty="0"/>
              <a:t>Notice it was Barnabas once again who brought Paul in to preach.</a:t>
            </a:r>
          </a:p>
          <a:p>
            <a:pPr marL="174708" indent="-174708">
              <a:buFont typeface="Arial" panose="020B0604020202020204" pitchFamily="34" charset="0"/>
              <a:buChar char="•"/>
            </a:pPr>
            <a:r>
              <a:rPr lang="en-US" b="1" dirty="0"/>
              <a:t>When God requested two men to be sent out to preach the gospel, it was Paul and Barnabas who were picked to go</a:t>
            </a:r>
          </a:p>
          <a:p>
            <a:r>
              <a:rPr lang="en-US" b="1" dirty="0"/>
              <a:t>(Acts 13:2), </a:t>
            </a:r>
            <a:r>
              <a:rPr lang="en-US" i="1" dirty="0"/>
              <a:t>“As they ministered to the Lord and fasted, the Holy Spirit said, “Now separate to Me Barnabas and Saul for the work to which I have called them.”</a:t>
            </a:r>
          </a:p>
          <a:p>
            <a:pPr marL="174708" indent="-174708">
              <a:buFont typeface="Arial" panose="020B0604020202020204" pitchFamily="34" charset="0"/>
              <a:buChar char="•"/>
            </a:pPr>
            <a:r>
              <a:rPr lang="en-US" b="1" dirty="0"/>
              <a:t>(Another, separate point which seems to show the compassion and heart that Barnabas possessed). When Paul didn’t want to take John Mark on their second trip because John Mark quit on them during the first trip, Barnabas insisted taking him along -- to the point of going separately </a:t>
            </a:r>
          </a:p>
          <a:p>
            <a:r>
              <a:rPr lang="en-US" b="1" dirty="0"/>
              <a:t>(Acts 15:36-40), </a:t>
            </a:r>
            <a:r>
              <a:rPr lang="en-US" i="1" dirty="0"/>
              <a:t>“Then after some days Paul said to Barnabas, “Let us now go back and visit our brethren in every city where we have preached the word of the Lord, and see how they are doing.”</a:t>
            </a:r>
            <a:r>
              <a:rPr lang="en-US" i="1" baseline="30000" dirty="0"/>
              <a:t> 37</a:t>
            </a:r>
            <a:r>
              <a:rPr lang="en-US" i="1" dirty="0"/>
              <a:t> Now Barnabas was determined to take with them John called Mark.</a:t>
            </a:r>
            <a:r>
              <a:rPr lang="en-US" i="1" baseline="30000" dirty="0"/>
              <a:t> 38</a:t>
            </a:r>
            <a:r>
              <a:rPr lang="en-US" i="1" dirty="0"/>
              <a:t> But Paul insisted that they should not take with them the one who had departed from them in Pamphylia, and had not gone with them to the work.</a:t>
            </a:r>
            <a:r>
              <a:rPr lang="en-US" i="1" baseline="30000" dirty="0"/>
              <a:t> 39</a:t>
            </a:r>
            <a:r>
              <a:rPr lang="en-US" i="1" dirty="0"/>
              <a:t> Then the contention became so sharp that they parted from one another. And so Barnabas took Mark and sailed to Cyprus;</a:t>
            </a:r>
            <a:r>
              <a:rPr lang="en-US" i="1" baseline="30000" dirty="0"/>
              <a:t> 40</a:t>
            </a:r>
            <a:r>
              <a:rPr lang="en-US" i="1" dirty="0"/>
              <a:t> but Paul chose Silas and departed, being commended by the brethren to the grace of God.”</a:t>
            </a:r>
          </a:p>
        </p:txBody>
      </p:sp>
      <p:sp>
        <p:nvSpPr>
          <p:cNvPr id="4" name="Slide Number Placeholder 3"/>
          <p:cNvSpPr>
            <a:spLocks noGrp="1"/>
          </p:cNvSpPr>
          <p:nvPr>
            <p:ph type="sldNum" sz="quarter" idx="10"/>
          </p:nvPr>
        </p:nvSpPr>
        <p:spPr/>
        <p:txBody>
          <a:bodyPr/>
          <a:lstStyle/>
          <a:p>
            <a:pPr defTabSz="931774">
              <a:defRPr/>
            </a:pPr>
            <a:fld id="{BCDBAAD5-53DC-4B4A-8661-73E4C8D6F36B}"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529452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 people today say that of us?</a:t>
            </a:r>
          </a:p>
          <a:p>
            <a:pPr marL="174708" indent="-174708">
              <a:buFont typeface="Arial" panose="020B0604020202020204" pitchFamily="34" charset="0"/>
              <a:buChar char="•"/>
            </a:pPr>
            <a:r>
              <a:rPr lang="en-US" dirty="0"/>
              <a:t>Are the people you come in contact with day-to-day so uplifted that you could be called the son or daughter of encouragement?</a:t>
            </a:r>
          </a:p>
          <a:p>
            <a:pPr marL="174708" indent="-174708">
              <a:buFont typeface="Arial" panose="020B0604020202020204" pitchFamily="34" charset="0"/>
              <a:buChar char="•"/>
            </a:pPr>
            <a:r>
              <a:rPr lang="en-US" dirty="0"/>
              <a:t>Not everyone has the same talents. Some people are better at encouraging people than others. </a:t>
            </a:r>
          </a:p>
          <a:p>
            <a:pPr marL="174708" indent="-174708">
              <a:buFont typeface="Arial" panose="020B0604020202020204" pitchFamily="34" charset="0"/>
              <a:buChar char="•"/>
            </a:pPr>
            <a:r>
              <a:rPr lang="en-US" dirty="0"/>
              <a:t>However, each of us have the capability, and should be seeking to develop it to benefit others!</a:t>
            </a:r>
          </a:p>
          <a:p>
            <a:pPr marL="174708" indent="-174708">
              <a:buFont typeface="Arial" panose="020B0604020202020204" pitchFamily="34" charset="0"/>
              <a:buChar char="•"/>
            </a:pPr>
            <a:r>
              <a:rPr lang="en-US" b="1" dirty="0"/>
              <a:t>(CLICK) Encouragement is one of the duties of preachers</a:t>
            </a:r>
          </a:p>
          <a:p>
            <a:r>
              <a:rPr lang="en-US" b="1" dirty="0"/>
              <a:t>(Titus 2:11-15), </a:t>
            </a:r>
            <a:r>
              <a:rPr lang="en-US" i="1" dirty="0"/>
              <a:t>“For the grace of God that brings salvation has appeared to all men,</a:t>
            </a:r>
            <a:r>
              <a:rPr lang="en-US" i="1" baseline="30000" dirty="0"/>
              <a:t> 12</a:t>
            </a:r>
            <a:r>
              <a:rPr lang="en-US" i="1" dirty="0"/>
              <a:t> teaching us that, denying ungodliness and worldly lusts, we should live soberly, righteously, and godly in the present age,</a:t>
            </a:r>
            <a:r>
              <a:rPr lang="en-US" i="1" baseline="30000" dirty="0"/>
              <a:t> 13</a:t>
            </a:r>
            <a:r>
              <a:rPr lang="en-US" i="1" dirty="0"/>
              <a:t> looking for the blessed hope and glorious appearing of our great God and Savior Jesus Christ,</a:t>
            </a:r>
            <a:r>
              <a:rPr lang="en-US" i="1" baseline="30000" dirty="0"/>
              <a:t> 14</a:t>
            </a:r>
            <a:r>
              <a:rPr lang="en-US" i="1" dirty="0"/>
              <a:t> who gave Himself for us, that He might redeem us from every lawless deed and purify for Himself His own special people, zealous for good works. </a:t>
            </a:r>
            <a:r>
              <a:rPr lang="en-US" i="1" baseline="30000" dirty="0"/>
              <a:t>15</a:t>
            </a:r>
            <a:r>
              <a:rPr lang="en-US" i="1" dirty="0"/>
              <a:t> </a:t>
            </a:r>
            <a:r>
              <a:rPr lang="en-US" i="1" u="sng" dirty="0"/>
              <a:t>Speak these things, exhort, and rebuke with all authority</a:t>
            </a:r>
            <a:r>
              <a:rPr lang="en-US" i="1" dirty="0"/>
              <a:t>. Let no one despise you.”</a:t>
            </a:r>
          </a:p>
          <a:p>
            <a:pPr marL="174708" indent="-174708">
              <a:buFont typeface="Arial" panose="020B0604020202020204" pitchFamily="34" charset="0"/>
              <a:buChar char="•"/>
            </a:pPr>
            <a:r>
              <a:rPr lang="en-US" b="1" dirty="0"/>
              <a:t>We should encourage (comfort) and edify each other</a:t>
            </a:r>
          </a:p>
          <a:p>
            <a:r>
              <a:rPr lang="en-US" b="1" dirty="0"/>
              <a:t>(1 Thessalonians 5:9-11), </a:t>
            </a:r>
            <a:r>
              <a:rPr lang="en-US" i="1" dirty="0"/>
              <a:t>“For God did not appoint us to wrath, but to obtain salvation through our Lord Jesus Christ,</a:t>
            </a:r>
            <a:r>
              <a:rPr lang="en-US" i="1" baseline="30000" dirty="0"/>
              <a:t> 10</a:t>
            </a:r>
            <a:r>
              <a:rPr lang="en-US" i="1" dirty="0"/>
              <a:t> who died for us, that whether we wake or sleep, we should live together with Him.  </a:t>
            </a:r>
            <a:r>
              <a:rPr lang="en-US" i="1" baseline="30000" dirty="0"/>
              <a:t>11</a:t>
            </a:r>
            <a:r>
              <a:rPr lang="en-US" i="1" dirty="0"/>
              <a:t> </a:t>
            </a:r>
            <a:r>
              <a:rPr lang="en-US" i="1" u="sng" dirty="0"/>
              <a:t>Therefore comfort each other and edify one another</a:t>
            </a:r>
            <a:r>
              <a:rPr lang="en-US" i="1" dirty="0"/>
              <a:t>, just as you also are doing.”</a:t>
            </a:r>
          </a:p>
          <a:p>
            <a:pPr marL="174708" indent="-174708">
              <a:buFont typeface="Arial" panose="020B0604020202020204" pitchFamily="34" charset="0"/>
              <a:buChar char="•"/>
            </a:pPr>
            <a:r>
              <a:rPr lang="en-US" b="1" dirty="0"/>
              <a:t>Further, Paul encourages us to encourage the timid and help the weak</a:t>
            </a:r>
          </a:p>
          <a:p>
            <a:r>
              <a:rPr lang="en-US" b="1" dirty="0"/>
              <a:t>(1 Thessalonians 5:14), </a:t>
            </a:r>
            <a:r>
              <a:rPr lang="en-US" i="1" dirty="0"/>
              <a:t>“Now we exhort you, brethren, warn those who are unruly, </a:t>
            </a:r>
            <a:r>
              <a:rPr lang="en-US" i="1" u="sng" dirty="0"/>
              <a:t>comfort the fainthearted, uphold the weak, be patient with all</a:t>
            </a:r>
            <a:r>
              <a:rPr lang="en-US" i="1" dirty="0"/>
              <a:t>.”</a:t>
            </a:r>
          </a:p>
          <a:p>
            <a:pPr marL="174708" indent="-174708">
              <a:buFont typeface="Arial" panose="020B0604020202020204" pitchFamily="34" charset="0"/>
              <a:buChar char="•"/>
            </a:pPr>
            <a:r>
              <a:rPr lang="en-US" b="1" dirty="0"/>
              <a:t>Christians need to counter discouragement constantly!</a:t>
            </a:r>
          </a:p>
          <a:p>
            <a:r>
              <a:rPr lang="en-US" b="1" dirty="0"/>
              <a:t>(Hebrews 3:12-13), </a:t>
            </a:r>
            <a:r>
              <a:rPr lang="en-US" i="1" dirty="0"/>
              <a:t>“Beware, brethren, lest there be in any of you an evil heart of unbelief in departing from the living God;</a:t>
            </a:r>
            <a:r>
              <a:rPr lang="en-US" i="1" baseline="30000" dirty="0"/>
              <a:t> 13</a:t>
            </a:r>
            <a:r>
              <a:rPr lang="en-US" i="1" dirty="0"/>
              <a:t> but exhort one another daily, while it is called “Today,” lest any of you be hardened through the deceitfulness of sin.”</a:t>
            </a:r>
          </a:p>
        </p:txBody>
      </p:sp>
      <p:sp>
        <p:nvSpPr>
          <p:cNvPr id="4" name="Slide Number Placeholder 3"/>
          <p:cNvSpPr>
            <a:spLocks noGrp="1"/>
          </p:cNvSpPr>
          <p:nvPr>
            <p:ph type="sldNum" sz="quarter" idx="10"/>
          </p:nvPr>
        </p:nvSpPr>
        <p:spPr/>
        <p:txBody>
          <a:bodyPr/>
          <a:lstStyle/>
          <a:p>
            <a:pPr defTabSz="931774">
              <a:defRPr/>
            </a:pPr>
            <a:fld id="{BCDBAAD5-53DC-4B4A-8661-73E4C8D6F36B}"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353293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NEED TO BE Sons and Daughters of ENCOURAGEMENT!</a:t>
            </a:r>
          </a:p>
          <a:p>
            <a:pPr marL="174708" indent="-174708">
              <a:buFont typeface="Arial" panose="020B0604020202020204" pitchFamily="34" charset="0"/>
              <a:buChar char="•"/>
            </a:pPr>
            <a:r>
              <a:rPr lang="en-US" dirty="0"/>
              <a:t>There are many things in this world that can cause people to be discouraged</a:t>
            </a:r>
          </a:p>
          <a:p>
            <a:pPr marL="640594" lvl="1" indent="-174708">
              <a:buFont typeface="Arial" panose="020B0604020202020204" pitchFamily="34" charset="0"/>
              <a:buChar char="•"/>
            </a:pPr>
            <a:r>
              <a:rPr lang="en-US" dirty="0"/>
              <a:t>The Israelites were discouraged by their journey </a:t>
            </a:r>
            <a:r>
              <a:rPr lang="en-US" b="1" dirty="0"/>
              <a:t>(cf. Numbers 21:4), </a:t>
            </a:r>
            <a:r>
              <a:rPr lang="en-US" i="1" dirty="0"/>
              <a:t>“and the soul of the people became very discouraged on the way.”</a:t>
            </a:r>
          </a:p>
          <a:p>
            <a:pPr marL="1106481" lvl="2" indent="-174708">
              <a:buFont typeface="Arial" panose="020B0604020202020204" pitchFamily="34" charset="0"/>
              <a:buChar char="•"/>
            </a:pPr>
            <a:r>
              <a:rPr lang="en-US" dirty="0"/>
              <a:t>I can imagine they thought they would just waltz into the promise land</a:t>
            </a:r>
          </a:p>
          <a:p>
            <a:pPr marL="1106481" lvl="2" indent="-174708">
              <a:buFont typeface="Arial" panose="020B0604020202020204" pitchFamily="34" charset="0"/>
              <a:buChar char="•"/>
            </a:pPr>
            <a:r>
              <a:rPr lang="en-US" dirty="0"/>
              <a:t>Not only was it hard work, but just getting there was very difficult</a:t>
            </a:r>
          </a:p>
          <a:p>
            <a:pPr marL="640594" lvl="1" indent="-174708">
              <a:buFont typeface="Arial" panose="020B0604020202020204" pitchFamily="34" charset="0"/>
              <a:buChar char="•"/>
            </a:pPr>
            <a:r>
              <a:rPr lang="en-US" dirty="0"/>
              <a:t>Nehemiah had this same problem with the rebuilding of the walls of Jerusalem </a:t>
            </a:r>
            <a:r>
              <a:rPr lang="en-US" b="1" dirty="0"/>
              <a:t>(Nehemiah 4:10), </a:t>
            </a:r>
            <a:r>
              <a:rPr lang="en-US" i="1" dirty="0"/>
              <a:t>“The strength of the laborers is failing…”</a:t>
            </a:r>
          </a:p>
          <a:p>
            <a:pPr marL="640594" lvl="1" indent="-174708">
              <a:buFont typeface="Arial" panose="020B0604020202020204" pitchFamily="34" charset="0"/>
              <a:buChar char="•"/>
            </a:pPr>
            <a:r>
              <a:rPr lang="en-US" dirty="0"/>
              <a:t>It is discouraging when the things we hope for doesn’t come as soon as we would like </a:t>
            </a:r>
            <a:r>
              <a:rPr lang="en-US" b="1" dirty="0"/>
              <a:t>(Proverbs 13:12), </a:t>
            </a:r>
            <a:r>
              <a:rPr lang="en-US" i="1" dirty="0"/>
              <a:t>“Hope deferred makes the heart sick,</a:t>
            </a:r>
            <a:br>
              <a:rPr lang="en-US" i="1" dirty="0"/>
            </a:br>
            <a:r>
              <a:rPr lang="en-US" i="1" dirty="0"/>
              <a:t>But when the desire comes, it is a tree of life.”</a:t>
            </a:r>
          </a:p>
          <a:p>
            <a:r>
              <a:rPr lang="en-US" b="1" dirty="0"/>
              <a:t>By living in harmony, being sympathetic, loving and compassionate, we can help each other get to heaven!</a:t>
            </a:r>
          </a:p>
          <a:p>
            <a:r>
              <a:rPr lang="en-US" b="1" dirty="0"/>
              <a:t>(1 Peter 3:8-9), </a:t>
            </a:r>
            <a:r>
              <a:rPr lang="en-US" i="1" dirty="0"/>
              <a:t>“Finally, all of you be of one mind, having compassion for one another; love as brothers, be tenderhearted, be courteous;</a:t>
            </a:r>
            <a:r>
              <a:rPr lang="en-US" i="1" baseline="30000" dirty="0"/>
              <a:t> 9</a:t>
            </a:r>
            <a:r>
              <a:rPr lang="en-US" i="1" dirty="0"/>
              <a:t> not returning evil for evil or reviling for reviling, but on the contrary blessing, knowing that you were called to this, that you may inherit a blessing.”</a:t>
            </a:r>
          </a:p>
        </p:txBody>
      </p:sp>
      <p:sp>
        <p:nvSpPr>
          <p:cNvPr id="4" name="Slide Number Placeholder 3"/>
          <p:cNvSpPr>
            <a:spLocks noGrp="1"/>
          </p:cNvSpPr>
          <p:nvPr>
            <p:ph type="sldNum" sz="quarter" idx="10"/>
          </p:nvPr>
        </p:nvSpPr>
        <p:spPr/>
        <p:txBody>
          <a:bodyPr/>
          <a:lstStyle/>
          <a:p>
            <a:pPr defTabSz="931774">
              <a:defRPr/>
            </a:pPr>
            <a:fld id="{BCDBAAD5-53DC-4B4A-8661-73E4C8D6F36B}"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341047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8C42-99AB-4EBA-8950-FDA904C225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00D8DE-01B2-42CA-9F39-B85631DF40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940173-2793-46DC-BECF-3C3548715210}"/>
              </a:ext>
            </a:extLst>
          </p:cNvPr>
          <p:cNvSpPr>
            <a:spLocks noGrp="1"/>
          </p:cNvSpPr>
          <p:nvPr>
            <p:ph type="dt" sz="half" idx="10"/>
          </p:nvPr>
        </p:nvSpPr>
        <p:spPr/>
        <p:txBody>
          <a:bodyPr/>
          <a:lstStyle/>
          <a:p>
            <a:fld id="{BB38A94A-61DB-41A1-916E-6654FB5F28A2}" type="datetimeFigureOut">
              <a:rPr lang="en-US" smtClean="0"/>
              <a:t>7/2/2018</a:t>
            </a:fld>
            <a:endParaRPr lang="en-US"/>
          </a:p>
        </p:txBody>
      </p:sp>
      <p:sp>
        <p:nvSpPr>
          <p:cNvPr id="5" name="Footer Placeholder 4">
            <a:extLst>
              <a:ext uri="{FF2B5EF4-FFF2-40B4-BE49-F238E27FC236}">
                <a16:creationId xmlns:a16="http://schemas.microsoft.com/office/drawing/2014/main" id="{7BA93132-E9E3-4391-A5CD-50B9D93FE5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F3C0D9-C848-49A9-8A72-9E40B4E03E78}"/>
              </a:ext>
            </a:extLst>
          </p:cNvPr>
          <p:cNvSpPr>
            <a:spLocks noGrp="1"/>
          </p:cNvSpPr>
          <p:nvPr>
            <p:ph type="sldNum" sz="quarter" idx="12"/>
          </p:nvPr>
        </p:nvSpPr>
        <p:spPr/>
        <p:txBody>
          <a:bodyPr/>
          <a:lstStyle/>
          <a:p>
            <a:fld id="{9259E0E3-629D-4806-8E2E-C16837BA2C36}" type="slidenum">
              <a:rPr lang="en-US" smtClean="0"/>
              <a:t>‹#›</a:t>
            </a:fld>
            <a:endParaRPr lang="en-US"/>
          </a:p>
        </p:txBody>
      </p:sp>
    </p:spTree>
    <p:extLst>
      <p:ext uri="{BB962C8B-B14F-4D97-AF65-F5344CB8AC3E}">
        <p14:creationId xmlns:p14="http://schemas.microsoft.com/office/powerpoint/2010/main" val="2855005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179BE-6FF5-497A-B4DB-96E0DDA5E4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510ADB-7A10-4C1A-9A0E-160D41A2E5F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98869-6376-477C-A2A6-C30A1ABEC286}"/>
              </a:ext>
            </a:extLst>
          </p:cNvPr>
          <p:cNvSpPr>
            <a:spLocks noGrp="1"/>
          </p:cNvSpPr>
          <p:nvPr>
            <p:ph type="dt" sz="half" idx="10"/>
          </p:nvPr>
        </p:nvSpPr>
        <p:spPr/>
        <p:txBody>
          <a:bodyPr/>
          <a:lstStyle/>
          <a:p>
            <a:fld id="{BB38A94A-61DB-41A1-916E-6654FB5F28A2}" type="datetimeFigureOut">
              <a:rPr lang="en-US" smtClean="0"/>
              <a:t>7/2/2018</a:t>
            </a:fld>
            <a:endParaRPr lang="en-US"/>
          </a:p>
        </p:txBody>
      </p:sp>
      <p:sp>
        <p:nvSpPr>
          <p:cNvPr id="5" name="Footer Placeholder 4">
            <a:extLst>
              <a:ext uri="{FF2B5EF4-FFF2-40B4-BE49-F238E27FC236}">
                <a16:creationId xmlns:a16="http://schemas.microsoft.com/office/drawing/2014/main" id="{4B8899C1-7A7C-4C5C-91F9-ABBBE58B2C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FC14CD-50B7-4DCE-B0DC-CC3AD1F6B165}"/>
              </a:ext>
            </a:extLst>
          </p:cNvPr>
          <p:cNvSpPr>
            <a:spLocks noGrp="1"/>
          </p:cNvSpPr>
          <p:nvPr>
            <p:ph type="sldNum" sz="quarter" idx="12"/>
          </p:nvPr>
        </p:nvSpPr>
        <p:spPr/>
        <p:txBody>
          <a:bodyPr/>
          <a:lstStyle/>
          <a:p>
            <a:fld id="{9259E0E3-629D-4806-8E2E-C16837BA2C36}" type="slidenum">
              <a:rPr lang="en-US" smtClean="0"/>
              <a:t>‹#›</a:t>
            </a:fld>
            <a:endParaRPr lang="en-US"/>
          </a:p>
        </p:txBody>
      </p:sp>
    </p:spTree>
    <p:extLst>
      <p:ext uri="{BB962C8B-B14F-4D97-AF65-F5344CB8AC3E}">
        <p14:creationId xmlns:p14="http://schemas.microsoft.com/office/powerpoint/2010/main" val="963597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0DEEA4-68EE-431A-AAD9-0132E72CDE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28F788-3A0B-4885-861A-1380797C99D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E01C71-819D-418B-BEB4-433174568808}"/>
              </a:ext>
            </a:extLst>
          </p:cNvPr>
          <p:cNvSpPr>
            <a:spLocks noGrp="1"/>
          </p:cNvSpPr>
          <p:nvPr>
            <p:ph type="dt" sz="half" idx="10"/>
          </p:nvPr>
        </p:nvSpPr>
        <p:spPr/>
        <p:txBody>
          <a:bodyPr/>
          <a:lstStyle/>
          <a:p>
            <a:fld id="{BB38A94A-61DB-41A1-916E-6654FB5F28A2}" type="datetimeFigureOut">
              <a:rPr lang="en-US" smtClean="0"/>
              <a:t>7/2/2018</a:t>
            </a:fld>
            <a:endParaRPr lang="en-US"/>
          </a:p>
        </p:txBody>
      </p:sp>
      <p:sp>
        <p:nvSpPr>
          <p:cNvPr id="5" name="Footer Placeholder 4">
            <a:extLst>
              <a:ext uri="{FF2B5EF4-FFF2-40B4-BE49-F238E27FC236}">
                <a16:creationId xmlns:a16="http://schemas.microsoft.com/office/drawing/2014/main" id="{62D12A74-F70D-40CE-8377-73F4CE002F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897253-FEAA-42FA-B201-4DC4BC58CF1A}"/>
              </a:ext>
            </a:extLst>
          </p:cNvPr>
          <p:cNvSpPr>
            <a:spLocks noGrp="1"/>
          </p:cNvSpPr>
          <p:nvPr>
            <p:ph type="sldNum" sz="quarter" idx="12"/>
          </p:nvPr>
        </p:nvSpPr>
        <p:spPr/>
        <p:txBody>
          <a:bodyPr/>
          <a:lstStyle/>
          <a:p>
            <a:fld id="{9259E0E3-629D-4806-8E2E-C16837BA2C36}" type="slidenum">
              <a:rPr lang="en-US" smtClean="0"/>
              <a:t>‹#›</a:t>
            </a:fld>
            <a:endParaRPr lang="en-US"/>
          </a:p>
        </p:txBody>
      </p:sp>
    </p:spTree>
    <p:extLst>
      <p:ext uri="{BB962C8B-B14F-4D97-AF65-F5344CB8AC3E}">
        <p14:creationId xmlns:p14="http://schemas.microsoft.com/office/powerpoint/2010/main" val="1350378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1FA83-8631-44C6-805B-651289EB1A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AA3F32-B7C3-42A6-87FD-DD954FAF71B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7E8720-C295-47A2-80EA-FA412B9F10CC}"/>
              </a:ext>
            </a:extLst>
          </p:cNvPr>
          <p:cNvSpPr>
            <a:spLocks noGrp="1"/>
          </p:cNvSpPr>
          <p:nvPr>
            <p:ph type="dt" sz="half" idx="10"/>
          </p:nvPr>
        </p:nvSpPr>
        <p:spPr/>
        <p:txBody>
          <a:bodyPr/>
          <a:lstStyle/>
          <a:p>
            <a:fld id="{BB38A94A-61DB-41A1-916E-6654FB5F28A2}" type="datetimeFigureOut">
              <a:rPr lang="en-US" smtClean="0"/>
              <a:t>7/2/2018</a:t>
            </a:fld>
            <a:endParaRPr lang="en-US"/>
          </a:p>
        </p:txBody>
      </p:sp>
      <p:sp>
        <p:nvSpPr>
          <p:cNvPr id="5" name="Footer Placeholder 4">
            <a:extLst>
              <a:ext uri="{FF2B5EF4-FFF2-40B4-BE49-F238E27FC236}">
                <a16:creationId xmlns:a16="http://schemas.microsoft.com/office/drawing/2014/main" id="{AF8B9BD0-81FA-4C67-908F-C7C9ED1E0B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1D6846-483C-4058-BE68-CD0A15BA2393}"/>
              </a:ext>
            </a:extLst>
          </p:cNvPr>
          <p:cNvSpPr>
            <a:spLocks noGrp="1"/>
          </p:cNvSpPr>
          <p:nvPr>
            <p:ph type="sldNum" sz="quarter" idx="12"/>
          </p:nvPr>
        </p:nvSpPr>
        <p:spPr/>
        <p:txBody>
          <a:bodyPr/>
          <a:lstStyle/>
          <a:p>
            <a:fld id="{9259E0E3-629D-4806-8E2E-C16837BA2C36}" type="slidenum">
              <a:rPr lang="en-US" smtClean="0"/>
              <a:t>‹#›</a:t>
            </a:fld>
            <a:endParaRPr lang="en-US"/>
          </a:p>
        </p:txBody>
      </p:sp>
    </p:spTree>
    <p:extLst>
      <p:ext uri="{BB962C8B-B14F-4D97-AF65-F5344CB8AC3E}">
        <p14:creationId xmlns:p14="http://schemas.microsoft.com/office/powerpoint/2010/main" val="143614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7A4B8-323B-4564-863C-618F99CB9C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092A47-F464-4388-80C0-2D1ABFA347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6089592-5715-43EC-B0EB-ED3737069A9C}"/>
              </a:ext>
            </a:extLst>
          </p:cNvPr>
          <p:cNvSpPr>
            <a:spLocks noGrp="1"/>
          </p:cNvSpPr>
          <p:nvPr>
            <p:ph type="dt" sz="half" idx="10"/>
          </p:nvPr>
        </p:nvSpPr>
        <p:spPr/>
        <p:txBody>
          <a:bodyPr/>
          <a:lstStyle/>
          <a:p>
            <a:fld id="{BB38A94A-61DB-41A1-916E-6654FB5F28A2}" type="datetimeFigureOut">
              <a:rPr lang="en-US" smtClean="0"/>
              <a:t>7/2/2018</a:t>
            </a:fld>
            <a:endParaRPr lang="en-US"/>
          </a:p>
        </p:txBody>
      </p:sp>
      <p:sp>
        <p:nvSpPr>
          <p:cNvPr id="5" name="Footer Placeholder 4">
            <a:extLst>
              <a:ext uri="{FF2B5EF4-FFF2-40B4-BE49-F238E27FC236}">
                <a16:creationId xmlns:a16="http://schemas.microsoft.com/office/drawing/2014/main" id="{5BBC384C-8549-41AA-96D6-7879BDC690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286111-C39A-44E1-8930-DB81AEB87416}"/>
              </a:ext>
            </a:extLst>
          </p:cNvPr>
          <p:cNvSpPr>
            <a:spLocks noGrp="1"/>
          </p:cNvSpPr>
          <p:nvPr>
            <p:ph type="sldNum" sz="quarter" idx="12"/>
          </p:nvPr>
        </p:nvSpPr>
        <p:spPr/>
        <p:txBody>
          <a:bodyPr/>
          <a:lstStyle/>
          <a:p>
            <a:fld id="{9259E0E3-629D-4806-8E2E-C16837BA2C36}" type="slidenum">
              <a:rPr lang="en-US" smtClean="0"/>
              <a:t>‹#›</a:t>
            </a:fld>
            <a:endParaRPr lang="en-US"/>
          </a:p>
        </p:txBody>
      </p:sp>
    </p:spTree>
    <p:extLst>
      <p:ext uri="{BB962C8B-B14F-4D97-AF65-F5344CB8AC3E}">
        <p14:creationId xmlns:p14="http://schemas.microsoft.com/office/powerpoint/2010/main" val="937563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73E5F-8B24-427B-8263-F5DBD7CF3F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B056FA-D06C-4497-90B3-3B4A77726C8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D613DD-312D-459E-A163-B15C1933963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2C868A-2AD3-4551-A0F5-362ACC6A9025}"/>
              </a:ext>
            </a:extLst>
          </p:cNvPr>
          <p:cNvSpPr>
            <a:spLocks noGrp="1"/>
          </p:cNvSpPr>
          <p:nvPr>
            <p:ph type="dt" sz="half" idx="10"/>
          </p:nvPr>
        </p:nvSpPr>
        <p:spPr/>
        <p:txBody>
          <a:bodyPr/>
          <a:lstStyle/>
          <a:p>
            <a:fld id="{BB38A94A-61DB-41A1-916E-6654FB5F28A2}" type="datetimeFigureOut">
              <a:rPr lang="en-US" smtClean="0"/>
              <a:t>7/2/2018</a:t>
            </a:fld>
            <a:endParaRPr lang="en-US"/>
          </a:p>
        </p:txBody>
      </p:sp>
      <p:sp>
        <p:nvSpPr>
          <p:cNvPr id="6" name="Footer Placeholder 5">
            <a:extLst>
              <a:ext uri="{FF2B5EF4-FFF2-40B4-BE49-F238E27FC236}">
                <a16:creationId xmlns:a16="http://schemas.microsoft.com/office/drawing/2014/main" id="{3E08E1B3-8759-4739-BF7D-1838BAE72F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2505F5-2A0B-4350-8602-E5BA5731CFC0}"/>
              </a:ext>
            </a:extLst>
          </p:cNvPr>
          <p:cNvSpPr>
            <a:spLocks noGrp="1"/>
          </p:cNvSpPr>
          <p:nvPr>
            <p:ph type="sldNum" sz="quarter" idx="12"/>
          </p:nvPr>
        </p:nvSpPr>
        <p:spPr/>
        <p:txBody>
          <a:bodyPr/>
          <a:lstStyle/>
          <a:p>
            <a:fld id="{9259E0E3-629D-4806-8E2E-C16837BA2C36}" type="slidenum">
              <a:rPr lang="en-US" smtClean="0"/>
              <a:t>‹#›</a:t>
            </a:fld>
            <a:endParaRPr lang="en-US"/>
          </a:p>
        </p:txBody>
      </p:sp>
    </p:spTree>
    <p:extLst>
      <p:ext uri="{BB962C8B-B14F-4D97-AF65-F5344CB8AC3E}">
        <p14:creationId xmlns:p14="http://schemas.microsoft.com/office/powerpoint/2010/main" val="1137715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44160-C8A7-4628-B33A-DAFB913B03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B4EB5B-4EC3-4254-95DE-C11179BBAB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CDE69A3-4D90-46CA-86F5-09308317D4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1C10FC-6293-4EDA-A332-E34DEC0E4D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542CAC2-3C5D-4B06-8D16-2F43453DA43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35B7AC-CAFB-489A-A048-D1B19AB24410}"/>
              </a:ext>
            </a:extLst>
          </p:cNvPr>
          <p:cNvSpPr>
            <a:spLocks noGrp="1"/>
          </p:cNvSpPr>
          <p:nvPr>
            <p:ph type="dt" sz="half" idx="10"/>
          </p:nvPr>
        </p:nvSpPr>
        <p:spPr/>
        <p:txBody>
          <a:bodyPr/>
          <a:lstStyle/>
          <a:p>
            <a:fld id="{BB38A94A-61DB-41A1-916E-6654FB5F28A2}" type="datetimeFigureOut">
              <a:rPr lang="en-US" smtClean="0"/>
              <a:t>7/2/2018</a:t>
            </a:fld>
            <a:endParaRPr lang="en-US"/>
          </a:p>
        </p:txBody>
      </p:sp>
      <p:sp>
        <p:nvSpPr>
          <p:cNvPr id="8" name="Footer Placeholder 7">
            <a:extLst>
              <a:ext uri="{FF2B5EF4-FFF2-40B4-BE49-F238E27FC236}">
                <a16:creationId xmlns:a16="http://schemas.microsoft.com/office/drawing/2014/main" id="{089FE141-3305-4D2C-923C-C0D84600D7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DC5040-5D2E-4A2E-BB79-30ECFF542EBE}"/>
              </a:ext>
            </a:extLst>
          </p:cNvPr>
          <p:cNvSpPr>
            <a:spLocks noGrp="1"/>
          </p:cNvSpPr>
          <p:nvPr>
            <p:ph type="sldNum" sz="quarter" idx="12"/>
          </p:nvPr>
        </p:nvSpPr>
        <p:spPr/>
        <p:txBody>
          <a:bodyPr/>
          <a:lstStyle/>
          <a:p>
            <a:fld id="{9259E0E3-629D-4806-8E2E-C16837BA2C36}" type="slidenum">
              <a:rPr lang="en-US" smtClean="0"/>
              <a:t>‹#›</a:t>
            </a:fld>
            <a:endParaRPr lang="en-US"/>
          </a:p>
        </p:txBody>
      </p:sp>
    </p:spTree>
    <p:extLst>
      <p:ext uri="{BB962C8B-B14F-4D97-AF65-F5344CB8AC3E}">
        <p14:creationId xmlns:p14="http://schemas.microsoft.com/office/powerpoint/2010/main" val="1296575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E230D-789B-48AF-80F4-8AC35728A2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ED9E29-CEC5-43EB-AF37-FAA39EEFAF35}"/>
              </a:ext>
            </a:extLst>
          </p:cNvPr>
          <p:cNvSpPr>
            <a:spLocks noGrp="1"/>
          </p:cNvSpPr>
          <p:nvPr>
            <p:ph type="dt" sz="half" idx="10"/>
          </p:nvPr>
        </p:nvSpPr>
        <p:spPr/>
        <p:txBody>
          <a:bodyPr/>
          <a:lstStyle/>
          <a:p>
            <a:fld id="{BB38A94A-61DB-41A1-916E-6654FB5F28A2}" type="datetimeFigureOut">
              <a:rPr lang="en-US" smtClean="0"/>
              <a:t>7/2/2018</a:t>
            </a:fld>
            <a:endParaRPr lang="en-US"/>
          </a:p>
        </p:txBody>
      </p:sp>
      <p:sp>
        <p:nvSpPr>
          <p:cNvPr id="4" name="Footer Placeholder 3">
            <a:extLst>
              <a:ext uri="{FF2B5EF4-FFF2-40B4-BE49-F238E27FC236}">
                <a16:creationId xmlns:a16="http://schemas.microsoft.com/office/drawing/2014/main" id="{F0CE5D89-15D8-4E7A-8628-ABEA2E0448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844922-98CC-4E63-9F9A-2764C036DE1A}"/>
              </a:ext>
            </a:extLst>
          </p:cNvPr>
          <p:cNvSpPr>
            <a:spLocks noGrp="1"/>
          </p:cNvSpPr>
          <p:nvPr>
            <p:ph type="sldNum" sz="quarter" idx="12"/>
          </p:nvPr>
        </p:nvSpPr>
        <p:spPr/>
        <p:txBody>
          <a:bodyPr/>
          <a:lstStyle/>
          <a:p>
            <a:fld id="{9259E0E3-629D-4806-8E2E-C16837BA2C36}" type="slidenum">
              <a:rPr lang="en-US" smtClean="0"/>
              <a:t>‹#›</a:t>
            </a:fld>
            <a:endParaRPr lang="en-US"/>
          </a:p>
        </p:txBody>
      </p:sp>
    </p:spTree>
    <p:extLst>
      <p:ext uri="{BB962C8B-B14F-4D97-AF65-F5344CB8AC3E}">
        <p14:creationId xmlns:p14="http://schemas.microsoft.com/office/powerpoint/2010/main" val="442413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8E97FF-2828-43FA-97CC-F0E8F9FC630F}"/>
              </a:ext>
            </a:extLst>
          </p:cNvPr>
          <p:cNvSpPr>
            <a:spLocks noGrp="1"/>
          </p:cNvSpPr>
          <p:nvPr>
            <p:ph type="dt" sz="half" idx="10"/>
          </p:nvPr>
        </p:nvSpPr>
        <p:spPr/>
        <p:txBody>
          <a:bodyPr/>
          <a:lstStyle/>
          <a:p>
            <a:fld id="{BB38A94A-61DB-41A1-916E-6654FB5F28A2}" type="datetimeFigureOut">
              <a:rPr lang="en-US" smtClean="0"/>
              <a:t>7/2/2018</a:t>
            </a:fld>
            <a:endParaRPr lang="en-US"/>
          </a:p>
        </p:txBody>
      </p:sp>
      <p:sp>
        <p:nvSpPr>
          <p:cNvPr id="3" name="Footer Placeholder 2">
            <a:extLst>
              <a:ext uri="{FF2B5EF4-FFF2-40B4-BE49-F238E27FC236}">
                <a16:creationId xmlns:a16="http://schemas.microsoft.com/office/drawing/2014/main" id="{2E73F86C-5E82-47BB-A939-B7D457D40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344043-17B9-419F-88F4-7B54DFBC8E9A}"/>
              </a:ext>
            </a:extLst>
          </p:cNvPr>
          <p:cNvSpPr>
            <a:spLocks noGrp="1"/>
          </p:cNvSpPr>
          <p:nvPr>
            <p:ph type="sldNum" sz="quarter" idx="12"/>
          </p:nvPr>
        </p:nvSpPr>
        <p:spPr/>
        <p:txBody>
          <a:bodyPr/>
          <a:lstStyle/>
          <a:p>
            <a:fld id="{9259E0E3-629D-4806-8E2E-C16837BA2C36}" type="slidenum">
              <a:rPr lang="en-US" smtClean="0"/>
              <a:t>‹#›</a:t>
            </a:fld>
            <a:endParaRPr lang="en-US"/>
          </a:p>
        </p:txBody>
      </p:sp>
    </p:spTree>
    <p:extLst>
      <p:ext uri="{BB962C8B-B14F-4D97-AF65-F5344CB8AC3E}">
        <p14:creationId xmlns:p14="http://schemas.microsoft.com/office/powerpoint/2010/main" val="455880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C56F-99C5-41D8-B7CB-912D541694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C8D0B2-2ACD-423D-A963-CE0EA2A307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8A38DE-0F28-43F3-A585-1BE2347889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4E6C20-AE9D-409B-8EFB-B0409DD1B49B}"/>
              </a:ext>
            </a:extLst>
          </p:cNvPr>
          <p:cNvSpPr>
            <a:spLocks noGrp="1"/>
          </p:cNvSpPr>
          <p:nvPr>
            <p:ph type="dt" sz="half" idx="10"/>
          </p:nvPr>
        </p:nvSpPr>
        <p:spPr/>
        <p:txBody>
          <a:bodyPr/>
          <a:lstStyle/>
          <a:p>
            <a:fld id="{BB38A94A-61DB-41A1-916E-6654FB5F28A2}" type="datetimeFigureOut">
              <a:rPr lang="en-US" smtClean="0"/>
              <a:t>7/2/2018</a:t>
            </a:fld>
            <a:endParaRPr lang="en-US"/>
          </a:p>
        </p:txBody>
      </p:sp>
      <p:sp>
        <p:nvSpPr>
          <p:cNvPr id="6" name="Footer Placeholder 5">
            <a:extLst>
              <a:ext uri="{FF2B5EF4-FFF2-40B4-BE49-F238E27FC236}">
                <a16:creationId xmlns:a16="http://schemas.microsoft.com/office/drawing/2014/main" id="{AC601A8A-9727-4727-AF59-5E2E9A3CD7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DF7C46-AF9B-45BA-9328-248330C6C81E}"/>
              </a:ext>
            </a:extLst>
          </p:cNvPr>
          <p:cNvSpPr>
            <a:spLocks noGrp="1"/>
          </p:cNvSpPr>
          <p:nvPr>
            <p:ph type="sldNum" sz="quarter" idx="12"/>
          </p:nvPr>
        </p:nvSpPr>
        <p:spPr/>
        <p:txBody>
          <a:bodyPr/>
          <a:lstStyle/>
          <a:p>
            <a:fld id="{9259E0E3-629D-4806-8E2E-C16837BA2C36}" type="slidenum">
              <a:rPr lang="en-US" smtClean="0"/>
              <a:t>‹#›</a:t>
            </a:fld>
            <a:endParaRPr lang="en-US"/>
          </a:p>
        </p:txBody>
      </p:sp>
    </p:spTree>
    <p:extLst>
      <p:ext uri="{BB962C8B-B14F-4D97-AF65-F5344CB8AC3E}">
        <p14:creationId xmlns:p14="http://schemas.microsoft.com/office/powerpoint/2010/main" val="2766919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61871-0CDF-4470-80F9-F20ACF0FA8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30CA0A-E614-46A2-8442-455668F0B9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FEE7AE-DA7B-4A13-B2B9-E6B8737149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336F0BA-167D-48BE-970E-6E52AD0232D1}"/>
              </a:ext>
            </a:extLst>
          </p:cNvPr>
          <p:cNvSpPr>
            <a:spLocks noGrp="1"/>
          </p:cNvSpPr>
          <p:nvPr>
            <p:ph type="dt" sz="half" idx="10"/>
          </p:nvPr>
        </p:nvSpPr>
        <p:spPr/>
        <p:txBody>
          <a:bodyPr/>
          <a:lstStyle/>
          <a:p>
            <a:fld id="{BB38A94A-61DB-41A1-916E-6654FB5F28A2}" type="datetimeFigureOut">
              <a:rPr lang="en-US" smtClean="0"/>
              <a:t>7/2/2018</a:t>
            </a:fld>
            <a:endParaRPr lang="en-US"/>
          </a:p>
        </p:txBody>
      </p:sp>
      <p:sp>
        <p:nvSpPr>
          <p:cNvPr id="6" name="Footer Placeholder 5">
            <a:extLst>
              <a:ext uri="{FF2B5EF4-FFF2-40B4-BE49-F238E27FC236}">
                <a16:creationId xmlns:a16="http://schemas.microsoft.com/office/drawing/2014/main" id="{C7B89E52-D4E0-4A9D-A5D2-3AC261719A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102D6C-8209-437A-A6A9-728C006B9100}"/>
              </a:ext>
            </a:extLst>
          </p:cNvPr>
          <p:cNvSpPr>
            <a:spLocks noGrp="1"/>
          </p:cNvSpPr>
          <p:nvPr>
            <p:ph type="sldNum" sz="quarter" idx="12"/>
          </p:nvPr>
        </p:nvSpPr>
        <p:spPr/>
        <p:txBody>
          <a:bodyPr/>
          <a:lstStyle/>
          <a:p>
            <a:fld id="{9259E0E3-629D-4806-8E2E-C16837BA2C36}" type="slidenum">
              <a:rPr lang="en-US" smtClean="0"/>
              <a:t>‹#›</a:t>
            </a:fld>
            <a:endParaRPr lang="en-US"/>
          </a:p>
        </p:txBody>
      </p:sp>
    </p:spTree>
    <p:extLst>
      <p:ext uri="{BB962C8B-B14F-4D97-AF65-F5344CB8AC3E}">
        <p14:creationId xmlns:p14="http://schemas.microsoft.com/office/powerpoint/2010/main" val="2562654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B15531-7CFF-459F-B8AA-A72D7946DF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383B9F-1921-46C1-A79A-B989476D28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FA0C35-526F-4C60-8DE7-8C838B70B8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38A94A-61DB-41A1-916E-6654FB5F28A2}" type="datetimeFigureOut">
              <a:rPr lang="en-US" smtClean="0"/>
              <a:t>7/2/2018</a:t>
            </a:fld>
            <a:endParaRPr lang="en-US"/>
          </a:p>
        </p:txBody>
      </p:sp>
      <p:sp>
        <p:nvSpPr>
          <p:cNvPr id="5" name="Footer Placeholder 4">
            <a:extLst>
              <a:ext uri="{FF2B5EF4-FFF2-40B4-BE49-F238E27FC236}">
                <a16:creationId xmlns:a16="http://schemas.microsoft.com/office/drawing/2014/main" id="{BC8421F8-56C3-40CD-A0DB-97A71638EF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5B6122-8FD4-4A77-B84F-E3F1F02572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E0E3-629D-4806-8E2E-C16837BA2C36}" type="slidenum">
              <a:rPr lang="en-US" smtClean="0"/>
              <a:t>‹#›</a:t>
            </a:fld>
            <a:endParaRPr lang="en-US"/>
          </a:p>
        </p:txBody>
      </p:sp>
    </p:spTree>
    <p:extLst>
      <p:ext uri="{BB962C8B-B14F-4D97-AF65-F5344CB8AC3E}">
        <p14:creationId xmlns:p14="http://schemas.microsoft.com/office/powerpoint/2010/main" val="267505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516E55-DC46-4F4E-93D5-8236CFF5CD2F}"/>
              </a:ext>
            </a:extLst>
          </p:cNvPr>
          <p:cNvSpPr/>
          <p:nvPr/>
        </p:nvSpPr>
        <p:spPr>
          <a:xfrm>
            <a:off x="481781" y="363793"/>
            <a:ext cx="6951406" cy="2703872"/>
          </a:xfrm>
          <a:prstGeom prst="rect">
            <a:avLst/>
          </a:prstGeom>
          <a:solidFill>
            <a:srgbClr val="EAE5D2">
              <a:alpha val="6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906897-1EC3-4A1F-9B3F-1B4DFD80000D}"/>
              </a:ext>
            </a:extLst>
          </p:cNvPr>
          <p:cNvSpPr>
            <a:spLocks noGrp="1"/>
          </p:cNvSpPr>
          <p:nvPr>
            <p:ph type="ctrTitle"/>
          </p:nvPr>
        </p:nvSpPr>
        <p:spPr>
          <a:xfrm>
            <a:off x="648929" y="363793"/>
            <a:ext cx="9144000" cy="1769653"/>
          </a:xfrm>
        </p:spPr>
        <p:txBody>
          <a:bodyPr>
            <a:normAutofit/>
          </a:bodyPr>
          <a:lstStyle/>
          <a:p>
            <a:pPr algn="l"/>
            <a:r>
              <a:rPr lang="en-US" sz="9600" dirty="0">
                <a:solidFill>
                  <a:srgbClr val="85C2EF"/>
                </a:solidFill>
                <a:effectLst>
                  <a:glow rad="63500">
                    <a:schemeClr val="tx1">
                      <a:alpha val="40000"/>
                    </a:schemeClr>
                  </a:glow>
                </a:effectLst>
                <a:latin typeface="KG TRIBECA STAMP" panose="02000505000000020004" pitchFamily="2" charset="0"/>
              </a:rPr>
              <a:t>Barnabas</a:t>
            </a:r>
          </a:p>
        </p:txBody>
      </p:sp>
      <p:sp>
        <p:nvSpPr>
          <p:cNvPr id="3" name="Subtitle 2">
            <a:extLst>
              <a:ext uri="{FF2B5EF4-FFF2-40B4-BE49-F238E27FC236}">
                <a16:creationId xmlns:a16="http://schemas.microsoft.com/office/drawing/2014/main" id="{A8745C78-AA07-42B3-841B-0D548AA4C9C8}"/>
              </a:ext>
            </a:extLst>
          </p:cNvPr>
          <p:cNvSpPr>
            <a:spLocks noGrp="1"/>
          </p:cNvSpPr>
          <p:nvPr>
            <p:ph type="subTitle" idx="1"/>
          </p:nvPr>
        </p:nvSpPr>
        <p:spPr>
          <a:xfrm>
            <a:off x="648929" y="2058374"/>
            <a:ext cx="9144000" cy="1655762"/>
          </a:xfrm>
        </p:spPr>
        <p:txBody>
          <a:bodyPr>
            <a:normAutofit/>
          </a:bodyPr>
          <a:lstStyle/>
          <a:p>
            <a:pPr algn="l"/>
            <a:r>
              <a:rPr lang="en-US" sz="5400" b="1" dirty="0">
                <a:solidFill>
                  <a:schemeClr val="bg1">
                    <a:lumMod val="95000"/>
                  </a:schemeClr>
                </a:solidFill>
                <a:effectLst>
                  <a:outerShdw blurRad="38100" dist="38100" dir="2700000" algn="tl">
                    <a:srgbClr val="000000">
                      <a:alpha val="43137"/>
                    </a:srgbClr>
                  </a:outerShdw>
                </a:effectLst>
              </a:rPr>
              <a:t>Son of Encouragement</a:t>
            </a:r>
          </a:p>
        </p:txBody>
      </p:sp>
    </p:spTree>
    <p:extLst>
      <p:ext uri="{BB962C8B-B14F-4D97-AF65-F5344CB8AC3E}">
        <p14:creationId xmlns:p14="http://schemas.microsoft.com/office/powerpoint/2010/main" val="2392939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Blur radius="20"/>
                    </a14:imgEffect>
                    <a14:imgEffect>
                      <a14:brightnessContrast bright="-3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06897-1EC3-4A1F-9B3F-1B4DFD80000D}"/>
              </a:ext>
            </a:extLst>
          </p:cNvPr>
          <p:cNvSpPr>
            <a:spLocks noGrp="1"/>
          </p:cNvSpPr>
          <p:nvPr>
            <p:ph type="title"/>
          </p:nvPr>
        </p:nvSpPr>
        <p:spPr>
          <a:xfrm>
            <a:off x="280987" y="179387"/>
            <a:ext cx="11630025" cy="1325563"/>
          </a:xfrm>
        </p:spPr>
        <p:txBody>
          <a:bodyPr>
            <a:noAutofit/>
          </a:bodyPr>
          <a:lstStyle/>
          <a:p>
            <a:pPr algn="ctr"/>
            <a:r>
              <a:rPr lang="en-US" sz="5400" dirty="0">
                <a:solidFill>
                  <a:srgbClr val="85C2EF"/>
                </a:solidFill>
                <a:effectLst>
                  <a:glow rad="101600">
                    <a:schemeClr val="tx1">
                      <a:alpha val="40000"/>
                    </a:schemeClr>
                  </a:glow>
                </a:effectLst>
                <a:latin typeface="KG TRIBECA STAMP" panose="02000505000000020004" pitchFamily="2" charset="0"/>
              </a:rPr>
              <a:t>Barnabas Deserved His Name</a:t>
            </a:r>
          </a:p>
        </p:txBody>
      </p:sp>
      <p:sp>
        <p:nvSpPr>
          <p:cNvPr id="3" name="Subtitle 2">
            <a:extLst>
              <a:ext uri="{FF2B5EF4-FFF2-40B4-BE49-F238E27FC236}">
                <a16:creationId xmlns:a16="http://schemas.microsoft.com/office/drawing/2014/main" id="{A8745C78-AA07-42B3-841B-0D548AA4C9C8}"/>
              </a:ext>
            </a:extLst>
          </p:cNvPr>
          <p:cNvSpPr>
            <a:spLocks noGrp="1"/>
          </p:cNvSpPr>
          <p:nvPr>
            <p:ph idx="1"/>
          </p:nvPr>
        </p:nvSpPr>
        <p:spPr>
          <a:xfrm>
            <a:off x="742950" y="1504950"/>
            <a:ext cx="10701338" cy="4967288"/>
          </a:xfrm>
        </p:spPr>
        <p:txBody>
          <a:bodyPr>
            <a:normAutofit/>
          </a:bodyPr>
          <a:lstStyle/>
          <a:p>
            <a:pPr marL="400050" indent="-400050" algn="l"/>
            <a:r>
              <a:rPr lang="en-US" sz="4000" b="1" dirty="0">
                <a:solidFill>
                  <a:schemeClr val="bg1">
                    <a:lumMod val="95000"/>
                  </a:schemeClr>
                </a:solidFill>
                <a:effectLst>
                  <a:outerShdw blurRad="38100" dist="38100" dir="2700000" algn="tl">
                    <a:srgbClr val="000000">
                      <a:alpha val="43137"/>
                    </a:srgbClr>
                  </a:outerShdw>
                </a:effectLst>
              </a:rPr>
              <a:t>Sold Personal property to aid poor Christians in Jerusalem (Acts 4:36-37)</a:t>
            </a:r>
          </a:p>
          <a:p>
            <a:pPr marL="400050" indent="-400050" algn="l"/>
            <a:r>
              <a:rPr lang="en-US" sz="4000" b="1" dirty="0">
                <a:solidFill>
                  <a:schemeClr val="bg1">
                    <a:lumMod val="95000"/>
                  </a:schemeClr>
                </a:solidFill>
                <a:effectLst>
                  <a:outerShdw blurRad="38100" dist="38100" dir="2700000" algn="tl">
                    <a:srgbClr val="000000">
                      <a:alpha val="43137"/>
                    </a:srgbClr>
                  </a:outerShdw>
                </a:effectLst>
              </a:rPr>
              <a:t>Introduced Paul to the Christians in Jerusalem when no one believed Paul (9:27)</a:t>
            </a:r>
          </a:p>
        </p:txBody>
      </p:sp>
    </p:spTree>
    <p:extLst>
      <p:ext uri="{BB962C8B-B14F-4D97-AF65-F5344CB8AC3E}">
        <p14:creationId xmlns:p14="http://schemas.microsoft.com/office/powerpoint/2010/main" val="18619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Blur radius="20"/>
                    </a14:imgEffect>
                    <a14:imgEffect>
                      <a14:brightnessContrast bright="-3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06897-1EC3-4A1F-9B3F-1B4DFD80000D}"/>
              </a:ext>
            </a:extLst>
          </p:cNvPr>
          <p:cNvSpPr>
            <a:spLocks noGrp="1"/>
          </p:cNvSpPr>
          <p:nvPr>
            <p:ph type="title"/>
          </p:nvPr>
        </p:nvSpPr>
        <p:spPr>
          <a:xfrm>
            <a:off x="280987" y="179387"/>
            <a:ext cx="11630025" cy="1325563"/>
          </a:xfrm>
        </p:spPr>
        <p:txBody>
          <a:bodyPr>
            <a:noAutofit/>
          </a:bodyPr>
          <a:lstStyle/>
          <a:p>
            <a:pPr algn="ctr"/>
            <a:r>
              <a:rPr lang="en-US" sz="5400" dirty="0">
                <a:solidFill>
                  <a:srgbClr val="85C2EF"/>
                </a:solidFill>
                <a:effectLst>
                  <a:glow rad="101600">
                    <a:schemeClr val="tx1">
                      <a:alpha val="40000"/>
                    </a:schemeClr>
                  </a:glow>
                </a:effectLst>
                <a:latin typeface="KG TRIBECA STAMP" panose="02000505000000020004" pitchFamily="2" charset="0"/>
              </a:rPr>
              <a:t>Barnabas Deserved His Name</a:t>
            </a:r>
          </a:p>
        </p:txBody>
      </p:sp>
      <p:sp>
        <p:nvSpPr>
          <p:cNvPr id="3" name="Subtitle 2">
            <a:extLst>
              <a:ext uri="{FF2B5EF4-FFF2-40B4-BE49-F238E27FC236}">
                <a16:creationId xmlns:a16="http://schemas.microsoft.com/office/drawing/2014/main" id="{A8745C78-AA07-42B3-841B-0D548AA4C9C8}"/>
              </a:ext>
            </a:extLst>
          </p:cNvPr>
          <p:cNvSpPr>
            <a:spLocks noGrp="1"/>
          </p:cNvSpPr>
          <p:nvPr>
            <p:ph idx="1"/>
          </p:nvPr>
        </p:nvSpPr>
        <p:spPr>
          <a:xfrm>
            <a:off x="742950" y="1504950"/>
            <a:ext cx="10701338" cy="4967288"/>
          </a:xfrm>
        </p:spPr>
        <p:txBody>
          <a:bodyPr>
            <a:normAutofit/>
          </a:bodyPr>
          <a:lstStyle/>
          <a:p>
            <a:pPr marL="400050" indent="-400050" algn="l"/>
            <a:r>
              <a:rPr lang="en-US" sz="4000" b="1" dirty="0">
                <a:solidFill>
                  <a:schemeClr val="bg1">
                    <a:lumMod val="95000"/>
                  </a:schemeClr>
                </a:solidFill>
                <a:effectLst>
                  <a:outerShdw blurRad="38100" dist="38100" dir="2700000" algn="tl">
                    <a:srgbClr val="000000">
                      <a:alpha val="43137"/>
                    </a:srgbClr>
                  </a:outerShdw>
                </a:effectLst>
              </a:rPr>
              <a:t>Sold Personal property to aid poor Christians in Jerusalem (Acts 4:36-37)</a:t>
            </a:r>
          </a:p>
          <a:p>
            <a:pPr marL="400050" indent="-400050" algn="l"/>
            <a:r>
              <a:rPr lang="en-US" sz="4000" b="1" dirty="0">
                <a:solidFill>
                  <a:schemeClr val="bg1">
                    <a:lumMod val="95000"/>
                  </a:schemeClr>
                </a:solidFill>
                <a:effectLst>
                  <a:outerShdw blurRad="38100" dist="38100" dir="2700000" algn="tl">
                    <a:srgbClr val="000000">
                      <a:alpha val="43137"/>
                    </a:srgbClr>
                  </a:outerShdw>
                </a:effectLst>
              </a:rPr>
              <a:t>Introduced Paul to the Christians in Jerusalem when no one believed Paul (9:27)</a:t>
            </a:r>
          </a:p>
          <a:p>
            <a:pPr marL="400050" indent="-400050" algn="l"/>
            <a:r>
              <a:rPr lang="en-US" sz="4000" b="1" dirty="0">
                <a:solidFill>
                  <a:schemeClr val="bg1">
                    <a:lumMod val="95000"/>
                  </a:schemeClr>
                </a:solidFill>
                <a:effectLst>
                  <a:outerShdw blurRad="38100" dist="38100" dir="2700000" algn="tl">
                    <a:srgbClr val="000000">
                      <a:alpha val="43137"/>
                    </a:srgbClr>
                  </a:outerShdw>
                </a:effectLst>
              </a:rPr>
              <a:t>Sent to Antioch to encourage the growth of the disciples there (11:19-26)</a:t>
            </a:r>
          </a:p>
          <a:p>
            <a:pPr marL="400050" indent="-400050" algn="l"/>
            <a:r>
              <a:rPr lang="en-US" sz="4000" b="1" dirty="0">
                <a:solidFill>
                  <a:schemeClr val="bg1">
                    <a:lumMod val="95000"/>
                  </a:schemeClr>
                </a:solidFill>
                <a:effectLst>
                  <a:outerShdw blurRad="38100" dist="38100" dir="2700000" algn="tl">
                    <a:srgbClr val="000000">
                      <a:alpha val="43137"/>
                    </a:srgbClr>
                  </a:outerShdw>
                </a:effectLst>
              </a:rPr>
              <a:t>Chosen by the Holy Spirit to be Paul’s travel companion (13:2)</a:t>
            </a:r>
          </a:p>
        </p:txBody>
      </p:sp>
    </p:spTree>
    <p:extLst>
      <p:ext uri="{BB962C8B-B14F-4D97-AF65-F5344CB8AC3E}">
        <p14:creationId xmlns:p14="http://schemas.microsoft.com/office/powerpoint/2010/main" val="340160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500"/>
                                        <p:tgtEl>
                                          <p:spTgt spid="3">
                                            <p:txEl>
                                              <p:pRg st="3" end="3"/>
                                            </p:txEl>
                                          </p:spTgt>
                                        </p:tgtEl>
                                      </p:cBhvr>
                                    </p:animEffect>
                                    <p:anim calcmode="lin" valueType="num">
                                      <p:cBhvr>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Blur radius="20"/>
                    </a14:imgEffect>
                    <a14:imgEffect>
                      <a14:brightnessContrast bright="-3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06897-1EC3-4A1F-9B3F-1B4DFD80000D}"/>
              </a:ext>
            </a:extLst>
          </p:cNvPr>
          <p:cNvSpPr>
            <a:spLocks noGrp="1"/>
          </p:cNvSpPr>
          <p:nvPr>
            <p:ph type="title"/>
          </p:nvPr>
        </p:nvSpPr>
        <p:spPr>
          <a:xfrm>
            <a:off x="280987" y="179387"/>
            <a:ext cx="11630025" cy="1325563"/>
          </a:xfrm>
        </p:spPr>
        <p:txBody>
          <a:bodyPr>
            <a:noAutofit/>
          </a:bodyPr>
          <a:lstStyle/>
          <a:p>
            <a:pPr algn="ctr"/>
            <a:r>
              <a:rPr lang="en-US" sz="5400" dirty="0">
                <a:solidFill>
                  <a:srgbClr val="85C2EF"/>
                </a:solidFill>
                <a:effectLst>
                  <a:glow rad="101600">
                    <a:schemeClr val="tx1">
                      <a:alpha val="40000"/>
                    </a:schemeClr>
                  </a:glow>
                </a:effectLst>
                <a:latin typeface="KG TRIBECA STAMP" panose="02000505000000020004" pitchFamily="2" charset="0"/>
              </a:rPr>
              <a:t>What About Us?</a:t>
            </a:r>
          </a:p>
        </p:txBody>
      </p:sp>
      <p:sp>
        <p:nvSpPr>
          <p:cNvPr id="3" name="Subtitle 2">
            <a:extLst>
              <a:ext uri="{FF2B5EF4-FFF2-40B4-BE49-F238E27FC236}">
                <a16:creationId xmlns:a16="http://schemas.microsoft.com/office/drawing/2014/main" id="{A8745C78-AA07-42B3-841B-0D548AA4C9C8}"/>
              </a:ext>
            </a:extLst>
          </p:cNvPr>
          <p:cNvSpPr>
            <a:spLocks noGrp="1"/>
          </p:cNvSpPr>
          <p:nvPr>
            <p:ph idx="1"/>
          </p:nvPr>
        </p:nvSpPr>
        <p:spPr>
          <a:xfrm>
            <a:off x="420133" y="1504950"/>
            <a:ext cx="11407429" cy="4967288"/>
          </a:xfrm>
        </p:spPr>
        <p:txBody>
          <a:bodyPr>
            <a:normAutofit/>
          </a:bodyPr>
          <a:lstStyle/>
          <a:p>
            <a:pPr marL="400050" indent="-400050" algn="l"/>
            <a:r>
              <a:rPr lang="en-US" sz="4000" b="1" dirty="0">
                <a:solidFill>
                  <a:schemeClr val="bg1">
                    <a:lumMod val="95000"/>
                  </a:schemeClr>
                </a:solidFill>
                <a:effectLst>
                  <a:outerShdw blurRad="38100" dist="38100" dir="2700000" algn="tl">
                    <a:srgbClr val="000000">
                      <a:alpha val="43137"/>
                    </a:srgbClr>
                  </a:outerShdw>
                </a:effectLst>
              </a:rPr>
              <a:t>Encouragement is a preacher’s duty (Titus 2:11-15)</a:t>
            </a:r>
          </a:p>
          <a:p>
            <a:pPr marL="400050" indent="-400050" algn="l"/>
            <a:r>
              <a:rPr lang="en-US" sz="4000" b="1" dirty="0">
                <a:solidFill>
                  <a:schemeClr val="bg1">
                    <a:lumMod val="95000"/>
                  </a:schemeClr>
                </a:solidFill>
                <a:effectLst>
                  <a:outerShdw blurRad="38100" dist="38100" dir="2700000" algn="tl">
                    <a:srgbClr val="000000">
                      <a:alpha val="43137"/>
                    </a:srgbClr>
                  </a:outerShdw>
                </a:effectLst>
              </a:rPr>
              <a:t>We all should seek to encourage, comfort and edify! (1 Thessalonians 5:9-11)</a:t>
            </a:r>
          </a:p>
          <a:p>
            <a:pPr marL="400050" indent="-400050" algn="l"/>
            <a:r>
              <a:rPr lang="en-US" sz="4000" b="1" dirty="0">
                <a:solidFill>
                  <a:schemeClr val="bg1">
                    <a:lumMod val="95000"/>
                  </a:schemeClr>
                </a:solidFill>
                <a:effectLst>
                  <a:outerShdw blurRad="38100" dist="38100" dir="2700000" algn="tl">
                    <a:srgbClr val="000000">
                      <a:alpha val="43137"/>
                    </a:srgbClr>
                  </a:outerShdw>
                </a:effectLst>
              </a:rPr>
              <a:t>The weak and timid need our encouragement        (1 Thessalonians 5:14)</a:t>
            </a:r>
          </a:p>
          <a:p>
            <a:pPr marL="400050" indent="-400050" algn="l"/>
            <a:r>
              <a:rPr lang="en-US" sz="4000" b="1" dirty="0">
                <a:solidFill>
                  <a:schemeClr val="bg1">
                    <a:lumMod val="95000"/>
                  </a:schemeClr>
                </a:solidFill>
                <a:effectLst>
                  <a:outerShdw blurRad="38100" dist="38100" dir="2700000" algn="tl">
                    <a:srgbClr val="000000">
                      <a:alpha val="43137"/>
                    </a:srgbClr>
                  </a:outerShdw>
                </a:effectLst>
              </a:rPr>
              <a:t>Christians need to counter discouragement daily and continually (Hebrews 3:12-13)</a:t>
            </a:r>
          </a:p>
        </p:txBody>
      </p:sp>
    </p:spTree>
    <p:extLst>
      <p:ext uri="{BB962C8B-B14F-4D97-AF65-F5344CB8AC3E}">
        <p14:creationId xmlns:p14="http://schemas.microsoft.com/office/powerpoint/2010/main" val="65007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Blur radius="20"/>
                    </a14:imgEffect>
                    <a14:imgEffect>
                      <a14:brightnessContrast bright="-3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06897-1EC3-4A1F-9B3F-1B4DFD80000D}"/>
              </a:ext>
            </a:extLst>
          </p:cNvPr>
          <p:cNvSpPr>
            <a:spLocks noGrp="1"/>
          </p:cNvSpPr>
          <p:nvPr>
            <p:ph type="title"/>
          </p:nvPr>
        </p:nvSpPr>
        <p:spPr>
          <a:xfrm>
            <a:off x="280987" y="179386"/>
            <a:ext cx="11630025" cy="3249614"/>
          </a:xfrm>
        </p:spPr>
        <p:txBody>
          <a:bodyPr>
            <a:noAutofit/>
          </a:bodyPr>
          <a:lstStyle/>
          <a:p>
            <a:pPr algn="ctr">
              <a:lnSpc>
                <a:spcPct val="100000"/>
              </a:lnSpc>
            </a:pPr>
            <a:r>
              <a:rPr lang="en-US" sz="5400" dirty="0">
                <a:solidFill>
                  <a:srgbClr val="85C2EF"/>
                </a:solidFill>
                <a:effectLst>
                  <a:glow rad="101600">
                    <a:schemeClr val="tx1">
                      <a:alpha val="40000"/>
                    </a:schemeClr>
                  </a:glow>
                </a:effectLst>
                <a:latin typeface="KG TRIBECA STAMP" panose="02000505000000020004" pitchFamily="2" charset="0"/>
              </a:rPr>
              <a:t>WE NEED TO BE</a:t>
            </a:r>
            <a:br>
              <a:rPr lang="en-US" sz="5400" dirty="0">
                <a:solidFill>
                  <a:srgbClr val="85C2EF"/>
                </a:solidFill>
                <a:effectLst>
                  <a:glow rad="101600">
                    <a:schemeClr val="tx1">
                      <a:alpha val="40000"/>
                    </a:schemeClr>
                  </a:glow>
                </a:effectLst>
                <a:latin typeface="KG TRIBECA STAMP" panose="02000505000000020004" pitchFamily="2" charset="0"/>
              </a:rPr>
            </a:br>
            <a:r>
              <a:rPr lang="en-US" sz="5400" dirty="0">
                <a:solidFill>
                  <a:srgbClr val="85C2EF"/>
                </a:solidFill>
                <a:effectLst>
                  <a:glow rad="101600">
                    <a:schemeClr val="tx1">
                      <a:alpha val="40000"/>
                    </a:schemeClr>
                  </a:glow>
                </a:effectLst>
                <a:latin typeface="KG TRIBECA STAMP" panose="02000505000000020004" pitchFamily="2" charset="0"/>
              </a:rPr>
              <a:t>Sons and Daughters</a:t>
            </a:r>
            <a:br>
              <a:rPr lang="en-US" sz="5400" dirty="0">
                <a:solidFill>
                  <a:srgbClr val="85C2EF"/>
                </a:solidFill>
                <a:effectLst>
                  <a:glow rad="101600">
                    <a:schemeClr val="tx1">
                      <a:alpha val="40000"/>
                    </a:schemeClr>
                  </a:glow>
                </a:effectLst>
                <a:latin typeface="KG TRIBECA STAMP" panose="02000505000000020004" pitchFamily="2" charset="0"/>
              </a:rPr>
            </a:br>
            <a:r>
              <a:rPr lang="en-US" sz="5400" dirty="0">
                <a:solidFill>
                  <a:srgbClr val="85C2EF"/>
                </a:solidFill>
                <a:effectLst>
                  <a:glow rad="101600">
                    <a:schemeClr val="tx1">
                      <a:alpha val="40000"/>
                    </a:schemeClr>
                  </a:glow>
                </a:effectLst>
                <a:latin typeface="KG TRIBECA STAMP" panose="02000505000000020004" pitchFamily="2" charset="0"/>
              </a:rPr>
              <a:t>of ENCOURAGEMENT</a:t>
            </a:r>
          </a:p>
        </p:txBody>
      </p:sp>
      <p:sp>
        <p:nvSpPr>
          <p:cNvPr id="4" name="Rectangle: Rounded Corners 3">
            <a:extLst>
              <a:ext uri="{FF2B5EF4-FFF2-40B4-BE49-F238E27FC236}">
                <a16:creationId xmlns:a16="http://schemas.microsoft.com/office/drawing/2014/main" id="{3D70818A-E72C-4728-9717-A2F3BFF5A37B}"/>
              </a:ext>
            </a:extLst>
          </p:cNvPr>
          <p:cNvSpPr/>
          <p:nvPr/>
        </p:nvSpPr>
        <p:spPr>
          <a:xfrm>
            <a:off x="420133" y="3429000"/>
            <a:ext cx="11351734" cy="2834516"/>
          </a:xfrm>
          <a:prstGeom prst="roundRect">
            <a:avLst/>
          </a:prstGeom>
          <a:solidFill>
            <a:srgbClr val="EAE5D2">
              <a:alpha val="7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A8745C78-AA07-42B3-841B-0D548AA4C9C8}"/>
              </a:ext>
            </a:extLst>
          </p:cNvPr>
          <p:cNvSpPr>
            <a:spLocks noGrp="1"/>
          </p:cNvSpPr>
          <p:nvPr>
            <p:ph idx="1"/>
          </p:nvPr>
        </p:nvSpPr>
        <p:spPr>
          <a:xfrm>
            <a:off x="420133" y="3637722"/>
            <a:ext cx="11407429" cy="2834516"/>
          </a:xfrm>
        </p:spPr>
        <p:txBody>
          <a:bodyPr>
            <a:normAutofit/>
          </a:bodyPr>
          <a:lstStyle/>
          <a:p>
            <a:pPr marL="0" indent="0" algn="ctr">
              <a:buNone/>
            </a:pPr>
            <a:r>
              <a:rPr lang="en-US" sz="4000" b="1" dirty="0">
                <a:solidFill>
                  <a:schemeClr val="bg1">
                    <a:lumMod val="95000"/>
                  </a:schemeClr>
                </a:solidFill>
                <a:effectLst>
                  <a:outerShdw blurRad="38100" dist="38100" dir="2700000" algn="tl">
                    <a:srgbClr val="000000">
                      <a:alpha val="43137"/>
                    </a:srgbClr>
                  </a:outerShdw>
                </a:effectLst>
              </a:rPr>
              <a:t>There are many things in this world that can cause people to be discouraged</a:t>
            </a:r>
          </a:p>
          <a:p>
            <a:pPr marL="0" indent="0" algn="ctr">
              <a:buNone/>
            </a:pPr>
            <a:r>
              <a:rPr lang="en-US" sz="4000" b="1" dirty="0">
                <a:solidFill>
                  <a:schemeClr val="accent1">
                    <a:lumMod val="50000"/>
                  </a:schemeClr>
                </a:solidFill>
              </a:rPr>
              <a:t>By living in harmony, being sympathetic, loving and compassionate, we can help each other to heaven!</a:t>
            </a:r>
          </a:p>
          <a:p>
            <a:pPr marL="0" indent="0" algn="l">
              <a:buNone/>
            </a:pPr>
            <a:endParaRPr lang="en-US" sz="4000" b="1" dirty="0">
              <a:solidFill>
                <a:schemeClr val="bg1">
                  <a:lumMod val="9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673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1722</Words>
  <Application>Microsoft Office PowerPoint</Application>
  <PresentationFormat>Widescreen</PresentationFormat>
  <Paragraphs>69</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Calibri Light</vt:lpstr>
      <vt:lpstr>Calibri</vt:lpstr>
      <vt:lpstr>Arial</vt:lpstr>
      <vt:lpstr>KG TRIBECA STAMP</vt:lpstr>
      <vt:lpstr>Office Theme</vt:lpstr>
      <vt:lpstr>Barnabas</vt:lpstr>
      <vt:lpstr>Barnabas Deserved His Name</vt:lpstr>
      <vt:lpstr>Barnabas Deserved His Name</vt:lpstr>
      <vt:lpstr>What About Us?</vt:lpstr>
      <vt:lpstr>WE NEED TO BE Sons and Daughters of ENCOURAGEMENT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Barnabas</dc:title>
  <dc:creator>Stan Cox</dc:creator>
  <cp:lastModifiedBy>Stan Cox</cp:lastModifiedBy>
  <cp:revision>16</cp:revision>
  <cp:lastPrinted>2018-06-10T12:15:32Z</cp:lastPrinted>
  <dcterms:created xsi:type="dcterms:W3CDTF">2018-06-09T18:42:10Z</dcterms:created>
  <dcterms:modified xsi:type="dcterms:W3CDTF">2018-07-03T02:49:18Z</dcterms:modified>
</cp:coreProperties>
</file>