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2" r:id="rId8"/>
    <p:sldId id="263" r:id="rId9"/>
  </p:sldIdLst>
  <p:sldSz cx="12192000" cy="6858000"/>
  <p:notesSz cx="7010400" cy="92964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Footlight MT Light" panose="0204060206030A020304" pitchFamily="18"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0449" autoAdjust="0"/>
  </p:normalViewPr>
  <p:slideViewPr>
    <p:cSldViewPr snapToGrid="0">
      <p:cViewPr varScale="1">
        <p:scale>
          <a:sx n="31" d="100"/>
          <a:sy n="31" d="100"/>
        </p:scale>
        <p:origin x="2597" y="38"/>
      </p:cViewPr>
      <p:guideLst/>
    </p:cSldViewPr>
  </p:slideViewPr>
  <p:notesTextViewPr>
    <p:cViewPr>
      <p:scale>
        <a:sx n="1" d="1"/>
        <a:sy n="1" d="1"/>
      </p:scale>
      <p:origin x="0" y="0"/>
    </p:cViewPr>
  </p:notesTextViewPr>
  <p:notesViewPr>
    <p:cSldViewPr snapToGrid="0">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46652F-9418-4BCA-ACF2-173ABECA85A5}"/>
              </a:ext>
            </a:extLst>
          </p:cNvPr>
          <p:cNvSpPr>
            <a:spLocks noGrp="1"/>
          </p:cNvSpPr>
          <p:nvPr>
            <p:ph type="hdr" sz="quarter"/>
          </p:nvPr>
        </p:nvSpPr>
        <p:spPr>
          <a:xfrm>
            <a:off x="0" y="0"/>
            <a:ext cx="3505200" cy="756107"/>
          </a:xfrm>
          <a:prstGeom prst="rect">
            <a:avLst/>
          </a:prstGeom>
        </p:spPr>
        <p:txBody>
          <a:bodyPr vert="horz" lIns="93177" tIns="46589" rIns="93177" bIns="46589" rtlCol="0"/>
          <a:lstStyle>
            <a:lvl1pPr algn="l">
              <a:defRPr sz="1200"/>
            </a:lvl1pPr>
          </a:lstStyle>
          <a:p>
            <a:r>
              <a:rPr lang="en-US" sz="2400" dirty="0">
                <a:latin typeface="Footlight MT Light" panose="0204060206030A020304" pitchFamily="18" charset="0"/>
              </a:rPr>
              <a:t>“Be Hospitable”</a:t>
            </a:r>
          </a:p>
          <a:p>
            <a:r>
              <a:rPr lang="en-US" dirty="0"/>
              <a:t>(1 Peter 4:9)</a:t>
            </a:r>
          </a:p>
        </p:txBody>
      </p:sp>
      <p:sp>
        <p:nvSpPr>
          <p:cNvPr id="3" name="Date Placeholder 2">
            <a:extLst>
              <a:ext uri="{FF2B5EF4-FFF2-40B4-BE49-F238E27FC236}">
                <a16:creationId xmlns:a16="http://schemas.microsoft.com/office/drawing/2014/main" id="{281C713F-F844-4C82-9D89-D7A7FD5AEBDC}"/>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September 23, 2018 am</a:t>
            </a:r>
          </a:p>
        </p:txBody>
      </p:sp>
      <p:sp>
        <p:nvSpPr>
          <p:cNvPr id="4" name="Footer Placeholder 3">
            <a:extLst>
              <a:ext uri="{FF2B5EF4-FFF2-40B4-BE49-F238E27FC236}">
                <a16:creationId xmlns:a16="http://schemas.microsoft.com/office/drawing/2014/main" id="{EC2EA7EC-0B10-401F-AE1A-CABFB0A49D01}"/>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A581DC7A-43DF-42BE-B83D-D1F05580BD6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BFCB1241-D053-4E2B-A30B-E326A6839255}" type="slidenum">
              <a:rPr lang="en-US" smtClean="0"/>
              <a:t>‹#›</a:t>
            </a:fld>
            <a:endParaRPr lang="en-US" dirty="0"/>
          </a:p>
        </p:txBody>
      </p:sp>
    </p:spTree>
    <p:extLst>
      <p:ext uri="{BB962C8B-B14F-4D97-AF65-F5344CB8AC3E}">
        <p14:creationId xmlns:p14="http://schemas.microsoft.com/office/powerpoint/2010/main" val="924367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8DFC91E-0A8C-4591-A05D-9313C8F56DBF}" type="datetimeFigureOut">
              <a:rPr lang="en-US" smtClean="0"/>
              <a:t>9/23/2018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3E5D910-93A4-4679-929F-8A0D070E462C}" type="slidenum">
              <a:rPr lang="en-US" smtClean="0"/>
              <a:t>‹#›</a:t>
            </a:fld>
            <a:endParaRPr lang="en-US"/>
          </a:p>
        </p:txBody>
      </p:sp>
    </p:spTree>
    <p:extLst>
      <p:ext uri="{BB962C8B-B14F-4D97-AF65-F5344CB8AC3E}">
        <p14:creationId xmlns:p14="http://schemas.microsoft.com/office/powerpoint/2010/main" val="10679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Peter 4:9), </a:t>
            </a:r>
            <a:r>
              <a:rPr lang="en-US" i="1" dirty="0"/>
              <a:t>“Be hospitable to one another without grumbling.”</a:t>
            </a:r>
          </a:p>
          <a:p>
            <a:pPr marL="640594" lvl="1" indent="-174708">
              <a:buFont typeface="Arial" panose="020B0604020202020204" pitchFamily="34" charset="0"/>
              <a:buChar char="•"/>
            </a:pPr>
            <a:r>
              <a:rPr lang="en-US" dirty="0"/>
              <a:t>This short verse presents a big challenge to many Christians</a:t>
            </a:r>
          </a:p>
          <a:p>
            <a:pPr marL="640594" lvl="1" indent="-174708">
              <a:buFont typeface="Arial" panose="020B0604020202020204" pitchFamily="34" charset="0"/>
              <a:buChar char="•"/>
            </a:pPr>
            <a:r>
              <a:rPr lang="en-US" dirty="0"/>
              <a:t>What it intimates is that hospitality is a commandment which Christians must obey</a:t>
            </a:r>
          </a:p>
          <a:p>
            <a:pPr marL="640594" lvl="1" indent="-174708">
              <a:buFont typeface="Arial" panose="020B0604020202020204" pitchFamily="34" charset="0"/>
              <a:buChar char="•"/>
            </a:pPr>
            <a:r>
              <a:rPr lang="en-US" dirty="0"/>
              <a:t>However, we live in a society, and time, where this grace is rather rare</a:t>
            </a:r>
          </a:p>
          <a:p>
            <a:pPr marL="640594" lvl="1" indent="-174708">
              <a:buFont typeface="Arial" panose="020B0604020202020204" pitchFamily="34" charset="0"/>
              <a:buChar char="•"/>
            </a:pPr>
            <a:r>
              <a:rPr lang="en-US" dirty="0"/>
              <a:t>Today I would like to talk about hospitality, what it is, why it is important, and give some suggestions on how it is to be done.</a:t>
            </a:r>
          </a:p>
          <a:p>
            <a:pPr marL="640594" lvl="1" indent="-174708">
              <a:buFont typeface="Arial" panose="020B0604020202020204" pitchFamily="34" charset="0"/>
              <a:buChar char="•"/>
            </a:pPr>
            <a:endParaRPr lang="en-US" dirty="0"/>
          </a:p>
          <a:p>
            <a:r>
              <a:rPr lang="en-US" b="1" dirty="0"/>
              <a:t>First, let’s define the term…</a:t>
            </a:r>
          </a:p>
        </p:txBody>
      </p:sp>
      <p:sp>
        <p:nvSpPr>
          <p:cNvPr id="4" name="Slide Number Placeholder 3"/>
          <p:cNvSpPr>
            <a:spLocks noGrp="1"/>
          </p:cNvSpPr>
          <p:nvPr>
            <p:ph type="sldNum" sz="quarter" idx="5"/>
          </p:nvPr>
        </p:nvSpPr>
        <p:spPr/>
        <p:txBody>
          <a:bodyPr/>
          <a:lstStyle/>
          <a:p>
            <a:fld id="{F3E5D910-93A4-4679-929F-8A0D070E462C}" type="slidenum">
              <a:rPr lang="en-US" smtClean="0"/>
              <a:t>1</a:t>
            </a:fld>
            <a:endParaRPr lang="en-US"/>
          </a:p>
        </p:txBody>
      </p:sp>
    </p:spTree>
    <p:extLst>
      <p:ext uri="{BB962C8B-B14F-4D97-AF65-F5344CB8AC3E}">
        <p14:creationId xmlns:p14="http://schemas.microsoft.com/office/powerpoint/2010/main" val="2288213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Hospitality?</a:t>
            </a:r>
            <a:endParaRPr lang="en-US" dirty="0"/>
          </a:p>
          <a:p>
            <a:r>
              <a:rPr lang="en-US" dirty="0"/>
              <a:t>The Greek word from which "hospitality" is translated is </a:t>
            </a:r>
            <a:r>
              <a:rPr lang="en-US" dirty="0" err="1"/>
              <a:t>philoxenos</a:t>
            </a:r>
            <a:r>
              <a:rPr lang="en-US" dirty="0"/>
              <a:t>, </a:t>
            </a:r>
          </a:p>
          <a:p>
            <a:pPr marL="640594" lvl="1" indent="-174708">
              <a:buFont typeface="Arial" panose="020B0604020202020204" pitchFamily="34" charset="0"/>
              <a:buChar char="•"/>
            </a:pPr>
            <a:r>
              <a:rPr lang="en-US" dirty="0"/>
              <a:t>It is a compound word composed of </a:t>
            </a:r>
            <a:r>
              <a:rPr lang="en-US" dirty="0" err="1"/>
              <a:t>philos</a:t>
            </a:r>
            <a:r>
              <a:rPr lang="en-US" dirty="0"/>
              <a:t> (love) and </a:t>
            </a:r>
            <a:r>
              <a:rPr lang="en-US" dirty="0" err="1"/>
              <a:t>xenos</a:t>
            </a:r>
            <a:r>
              <a:rPr lang="en-US" dirty="0"/>
              <a:t> (stranger) which means "love of strangers." </a:t>
            </a:r>
          </a:p>
          <a:p>
            <a:pPr marL="640594" lvl="1" indent="-174708">
              <a:buFont typeface="Arial" panose="020B0604020202020204" pitchFamily="34" charset="0"/>
              <a:buChar char="•"/>
            </a:pPr>
            <a:r>
              <a:rPr lang="en-US" dirty="0"/>
              <a:t>To understand what this virtue is, we need to study how hospitality was practiced during biblical days. </a:t>
            </a:r>
          </a:p>
          <a:p>
            <a:pPr marL="174708" indent="-174708">
              <a:buFont typeface="Arial" panose="020B0604020202020204" pitchFamily="34" charset="0"/>
              <a:buChar char="•"/>
            </a:pPr>
            <a:r>
              <a:rPr lang="en-US" b="1" dirty="0"/>
              <a:t>Some biblical examples of hospitality. </a:t>
            </a:r>
          </a:p>
          <a:p>
            <a:pPr marL="640594" lvl="1" indent="-174708">
              <a:buFont typeface="Arial" panose="020B0604020202020204" pitchFamily="34" charset="0"/>
              <a:buChar char="•"/>
            </a:pPr>
            <a:r>
              <a:rPr lang="en-US" b="1" dirty="0"/>
              <a:t>When Abraham dwelt by the oaks at </a:t>
            </a:r>
            <a:r>
              <a:rPr lang="en-US" b="1" dirty="0" err="1"/>
              <a:t>Mamre</a:t>
            </a:r>
            <a:r>
              <a:rPr lang="en-US" b="1" dirty="0"/>
              <a:t>, he received a visitation from the Lord. </a:t>
            </a:r>
          </a:p>
          <a:p>
            <a:pPr marL="640594" lvl="1" indent="-174708">
              <a:buFont typeface="Arial" panose="020B0604020202020204" pitchFamily="34" charset="0"/>
              <a:buChar char="•"/>
            </a:pPr>
            <a:r>
              <a:rPr lang="en-US" dirty="0"/>
              <a:t>Three men appeared to him while he dwelt there. Note his response</a:t>
            </a:r>
          </a:p>
          <a:p>
            <a:r>
              <a:rPr lang="en-US" b="1" dirty="0"/>
              <a:t>(Genesis 18:2-5), </a:t>
            </a:r>
            <a:r>
              <a:rPr lang="en-US" i="1" dirty="0"/>
              <a:t>“and when he saw them, he ran from the tent door to meet them, and bowed himself to the ground,</a:t>
            </a:r>
            <a:r>
              <a:rPr lang="en-US" i="1" baseline="30000" dirty="0"/>
              <a:t> 3</a:t>
            </a:r>
            <a:r>
              <a:rPr lang="en-US" i="1" dirty="0"/>
              <a:t> and said, ‘My Lord, if I have now found favor in Your sight, do not pass on by Your servant.</a:t>
            </a:r>
            <a:r>
              <a:rPr lang="en-US" i="1" baseline="30000" dirty="0"/>
              <a:t> 4</a:t>
            </a:r>
            <a:r>
              <a:rPr lang="en-US" i="1" dirty="0"/>
              <a:t> Please let a little water be brought, and wash your feet, and rest yourselves under the tree.</a:t>
            </a:r>
            <a:r>
              <a:rPr lang="en-US" i="1" baseline="30000" dirty="0"/>
              <a:t> 5</a:t>
            </a:r>
            <a:r>
              <a:rPr lang="en-US" i="1" dirty="0"/>
              <a:t> And I will bring a morsel of bread, that you may refresh your hearts. After that you may pass by, inasmuch as you have come to your servant.’”</a:t>
            </a:r>
          </a:p>
          <a:p>
            <a:pPr marL="1106481" lvl="2" indent="-174708">
              <a:buFont typeface="Arial" panose="020B0604020202020204" pitchFamily="34" charset="0"/>
              <a:buChar char="•"/>
            </a:pPr>
            <a:r>
              <a:rPr lang="en-US" i="1" dirty="0"/>
              <a:t>i.e. – Abraham entertained angels without knowledge…</a:t>
            </a:r>
          </a:p>
          <a:p>
            <a:r>
              <a:rPr lang="en-US" b="1" dirty="0"/>
              <a:t>(Hebrews 13:2), </a:t>
            </a:r>
            <a:r>
              <a:rPr lang="en-US" i="1" dirty="0"/>
              <a:t>“Do not forget to entertain strangers, for by so doing some have unwittingly entertained angels.”</a:t>
            </a:r>
          </a:p>
          <a:p>
            <a:pPr marL="640594" lvl="1" indent="-174708">
              <a:buFont typeface="Arial" panose="020B0604020202020204" pitchFamily="34" charset="0"/>
              <a:buChar char="•"/>
            </a:pPr>
            <a:r>
              <a:rPr lang="en-US" b="1" dirty="0"/>
              <a:t>Same scenario, two of those men (angels), went to Lot in Sodom</a:t>
            </a:r>
          </a:p>
          <a:p>
            <a:r>
              <a:rPr lang="en-US" b="1" dirty="0"/>
              <a:t>(Genesis 19:1-3), </a:t>
            </a:r>
            <a:r>
              <a:rPr lang="en-US" i="1" dirty="0"/>
              <a:t>“When Lot saw them, he rose to meet them, and he bowed himself with his face toward the ground.</a:t>
            </a:r>
            <a:r>
              <a:rPr lang="en-US" i="1" baseline="30000" dirty="0"/>
              <a:t> 2</a:t>
            </a:r>
            <a:r>
              <a:rPr lang="en-US" i="1" dirty="0"/>
              <a:t> And he said, “Here now, my lords, please turn in to your servant's house and spend the night, and wash your feet; then you may rise early and go on your way.” And they said, “No, but we will spend the night in the open square.” </a:t>
            </a:r>
            <a:r>
              <a:rPr lang="en-US" i="1" baseline="30000" dirty="0"/>
              <a:t>3</a:t>
            </a:r>
            <a:r>
              <a:rPr lang="en-US" i="1" dirty="0"/>
              <a:t> But he insisted strongly; so they turned in to him and entered his house. Then he made them a feast, and baked unleavened bread, and they ate.”</a:t>
            </a:r>
          </a:p>
          <a:p>
            <a:pPr marL="640594" lvl="1" indent="-174708">
              <a:buFont typeface="Arial" panose="020B0604020202020204" pitchFamily="34" charset="0"/>
              <a:buChar char="•"/>
            </a:pPr>
            <a:r>
              <a:rPr lang="en-US" b="1" dirty="0"/>
              <a:t>As another case of an hospitable person, consider Job. </a:t>
            </a:r>
            <a:r>
              <a:rPr lang="en-US" dirty="0"/>
              <a:t>When he was charged with doing, he defended himself saying among other things, </a:t>
            </a:r>
            <a:r>
              <a:rPr lang="en-US" i="1" dirty="0"/>
              <a:t>"But no sojourner had to lodge in the street, For I have opened my doors to the traveler" </a:t>
            </a:r>
            <a:r>
              <a:rPr lang="en-US" dirty="0"/>
              <a:t>( Job 31:32).</a:t>
            </a:r>
          </a:p>
          <a:p>
            <a:pPr marL="174708" indent="-174708">
              <a:buFont typeface="Arial" panose="020B0604020202020204" pitchFamily="34" charset="0"/>
              <a:buChar char="•"/>
            </a:pPr>
            <a:r>
              <a:rPr lang="en-US" b="1" dirty="0"/>
              <a:t>From these biblical references </a:t>
            </a:r>
          </a:p>
          <a:p>
            <a:r>
              <a:rPr lang="en-US" dirty="0"/>
              <a:t>"The hospitality of today, by which is meant the entertainment of friends or relatives, hardly comes within the Bib. usage of the term as denoting a special virtue" (International Standard Bible Encyclopedia, Vol. III, p. 1433). </a:t>
            </a:r>
          </a:p>
          <a:p>
            <a:pPr marL="174708" indent="-174708">
              <a:buFont typeface="Arial" panose="020B0604020202020204" pitchFamily="34" charset="0"/>
              <a:buChar char="•"/>
            </a:pPr>
            <a:r>
              <a:rPr lang="en-US" b="1" dirty="0"/>
              <a:t>However, we see just how bad the situation is with reference to hospitality when we notice that many congregations are not even entertaining relatives and dear friends, much less strangers!</a:t>
            </a:r>
          </a:p>
        </p:txBody>
      </p:sp>
      <p:sp>
        <p:nvSpPr>
          <p:cNvPr id="4" name="Slide Number Placeholder 3"/>
          <p:cNvSpPr>
            <a:spLocks noGrp="1"/>
          </p:cNvSpPr>
          <p:nvPr>
            <p:ph type="sldNum" sz="quarter" idx="5"/>
          </p:nvPr>
        </p:nvSpPr>
        <p:spPr/>
        <p:txBody>
          <a:bodyPr/>
          <a:lstStyle/>
          <a:p>
            <a:pPr defTabSz="931774">
              <a:defRPr/>
            </a:pPr>
            <a:fld id="{F3E5D910-93A4-4679-929F-8A0D070E462C}"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191204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Hospitality Is Commanded</a:t>
            </a:r>
            <a:endParaRPr lang="en-US" dirty="0"/>
          </a:p>
          <a:p>
            <a:r>
              <a:rPr lang="en-US" dirty="0"/>
              <a:t>The dedicated Christian will practice hospitality in every way he is capable. </a:t>
            </a:r>
          </a:p>
          <a:p>
            <a:r>
              <a:rPr lang="en-US" dirty="0"/>
              <a:t>To practice hospitality is a commandment of God; hence, he can only choose to obey or to disobey. </a:t>
            </a:r>
          </a:p>
          <a:p>
            <a:pPr marL="174708" indent="-174708">
              <a:buFont typeface="Arial" panose="020B0604020202020204" pitchFamily="34" charset="0"/>
              <a:buChar char="•"/>
            </a:pPr>
            <a:r>
              <a:rPr lang="en-US" b="1" dirty="0"/>
              <a:t>One of the virtues by which we present our bodies as living sacrifices to God (Rom. 12:1-2),  is hospitality</a:t>
            </a:r>
          </a:p>
          <a:p>
            <a:r>
              <a:rPr lang="en-US" b="1" dirty="0"/>
              <a:t>(Romans 12:9-13), </a:t>
            </a:r>
            <a:r>
              <a:rPr lang="en-US" i="1" dirty="0"/>
              <a:t>“Let love be without hypocrisy. Abhor what is evil. Cling to what is good.</a:t>
            </a:r>
            <a:r>
              <a:rPr lang="en-US" i="1" baseline="30000" dirty="0"/>
              <a:t> 10</a:t>
            </a:r>
            <a:r>
              <a:rPr lang="en-US" i="1" dirty="0"/>
              <a:t> Be kindly affectionate to one another with brotherly love, in honor giving preference to one another;</a:t>
            </a:r>
            <a:r>
              <a:rPr lang="en-US" i="1" baseline="30000" dirty="0"/>
              <a:t> 11</a:t>
            </a:r>
            <a:r>
              <a:rPr lang="en-US" i="1" dirty="0"/>
              <a:t> not lagging in diligence, fervent in spirit, serving the Lord;</a:t>
            </a:r>
            <a:r>
              <a:rPr lang="en-US" i="1" baseline="30000" dirty="0"/>
              <a:t> 12</a:t>
            </a:r>
            <a:r>
              <a:rPr lang="en-US" i="1" dirty="0"/>
              <a:t> rejoicing in hope, patient in tribulation, continuing steadfastly in prayer;</a:t>
            </a:r>
            <a:r>
              <a:rPr lang="en-US" i="1" baseline="30000" dirty="0"/>
              <a:t> 13</a:t>
            </a:r>
            <a:r>
              <a:rPr lang="en-US" i="1" dirty="0"/>
              <a:t> distributing to the needs of the saints, </a:t>
            </a:r>
            <a:r>
              <a:rPr lang="en-US" i="1" u="sng" dirty="0"/>
              <a:t>given to hospitality</a:t>
            </a:r>
            <a:r>
              <a:rPr lang="en-US" i="1" dirty="0"/>
              <a:t>.”</a:t>
            </a:r>
          </a:p>
          <a:p>
            <a:pPr marL="174708" indent="-174708">
              <a:buFont typeface="Arial" panose="020B0604020202020204" pitchFamily="34" charset="0"/>
              <a:buChar char="•"/>
            </a:pPr>
            <a:r>
              <a:rPr lang="en-US" b="1" dirty="0"/>
              <a:t>Peter commanded, as we have read in 1 Peter 4:9, </a:t>
            </a:r>
            <a:r>
              <a:rPr lang="en-US" i="1" dirty="0"/>
              <a:t>“Be hospitable to one another without grumbling.”</a:t>
            </a:r>
          </a:p>
          <a:p>
            <a:pPr marL="174708" indent="-174708">
              <a:buFont typeface="Arial" panose="020B0604020202020204" pitchFamily="34" charset="0"/>
              <a:buChar char="•"/>
            </a:pPr>
            <a:r>
              <a:rPr lang="en-US" b="1" dirty="0"/>
              <a:t>The Hebrew writer, as we have read, said the same thing:</a:t>
            </a:r>
          </a:p>
          <a:p>
            <a:r>
              <a:rPr lang="en-US" b="1" dirty="0"/>
              <a:t>(Hebrews 13:1-2), </a:t>
            </a:r>
            <a:r>
              <a:rPr lang="en-US" i="1" dirty="0"/>
              <a:t>“Let brotherly love continue.</a:t>
            </a:r>
            <a:r>
              <a:rPr lang="en-US" i="1" baseline="30000" dirty="0"/>
              <a:t> 2</a:t>
            </a:r>
            <a:r>
              <a:rPr lang="en-US" i="1" dirty="0"/>
              <a:t> Do not forget to entertain strangers, for by so doing some have unwittingly entertained angels.”</a:t>
            </a:r>
          </a:p>
          <a:p>
            <a:pPr marL="174708" indent="-174708">
              <a:buFont typeface="Arial" panose="020B0604020202020204" pitchFamily="34" charset="0"/>
              <a:buChar char="•"/>
            </a:pPr>
            <a:r>
              <a:rPr lang="en-US" b="1" dirty="0"/>
              <a:t>Jesus told us that how we treat the stranger is a determining factor in our eternal destiny!</a:t>
            </a:r>
          </a:p>
          <a:p>
            <a:pPr marL="174708" indent="-174708">
              <a:buFont typeface="Arial" panose="020B0604020202020204" pitchFamily="34" charset="0"/>
              <a:buChar char="•"/>
            </a:pPr>
            <a:r>
              <a:rPr lang="en-US" b="1" dirty="0"/>
              <a:t>(Matthew 25:35, 43), (35), [those who would receive the kingdom as a reward, </a:t>
            </a:r>
            <a:r>
              <a:rPr lang="en-US" i="1" dirty="0"/>
              <a:t>“for I was hungry and you gave Me food; I was thirsty and you gave Me drink; I was a stranger and you took Me in.” </a:t>
            </a:r>
            <a:r>
              <a:rPr lang="en-US" b="1" dirty="0"/>
              <a:t>(43), [those who would be sent to hell fire], </a:t>
            </a:r>
            <a:r>
              <a:rPr lang="en-US" i="1" dirty="0"/>
              <a:t>“I was a stranger and you did not take Me in, naked and you did not clothe Me, sick and in prison and you did not visit Me.”</a:t>
            </a:r>
            <a:endParaRPr lang="en-US" dirty="0"/>
          </a:p>
          <a:p>
            <a:pPr marL="174708" indent="-174708">
              <a:buFont typeface="Arial" panose="020B0604020202020204" pitchFamily="34" charset="0"/>
              <a:buChar char="•"/>
            </a:pPr>
            <a:r>
              <a:rPr lang="en-US" b="1" dirty="0"/>
              <a:t>(45), </a:t>
            </a:r>
            <a:r>
              <a:rPr lang="en-US" i="1" dirty="0"/>
              <a:t>“Assuredly, I say to you, inasmuch as you did not do it to one of the least of these, you did not do it to Me.”</a:t>
            </a:r>
          </a:p>
          <a:p>
            <a:pPr marL="174708" indent="-174708">
              <a:buFont typeface="Arial" panose="020B0604020202020204" pitchFamily="34" charset="0"/>
              <a:buChar char="•"/>
            </a:pPr>
            <a:r>
              <a:rPr lang="en-US" b="1" dirty="0"/>
              <a:t>Elders are to be "given to hospitality" </a:t>
            </a:r>
          </a:p>
          <a:p>
            <a:r>
              <a:rPr lang="en-US" b="1" dirty="0"/>
              <a:t>(1 Timothy 3:2), </a:t>
            </a:r>
            <a:r>
              <a:rPr lang="en-US" i="1" dirty="0"/>
              <a:t>“A bishop then must be blameless, the husband of one wife, temperate, sober-minded, of good behavior, </a:t>
            </a:r>
            <a:r>
              <a:rPr lang="en-US" i="1" u="sng" dirty="0"/>
              <a:t>hospitable</a:t>
            </a:r>
            <a:r>
              <a:rPr lang="en-US" i="1" dirty="0"/>
              <a:t>, able to teach…”</a:t>
            </a:r>
          </a:p>
          <a:p>
            <a:pPr marL="640594" lvl="1" indent="-174708">
              <a:buFont typeface="Arial" panose="020B0604020202020204" pitchFamily="34" charset="0"/>
              <a:buChar char="•"/>
            </a:pPr>
            <a:r>
              <a:rPr lang="en-US" dirty="0"/>
              <a:t>As one writer explained, “The elder who invites only his relatives and close friends into his home for his own social entertainment is not meeting this qualification! He is to be a man who invites the stranger (such as the member of the church who just moved into town or the person who was just recently baptized) into his home. Inviting one's close friends into one's house on Friday night to play cards is no special virtue.</a:t>
            </a:r>
          </a:p>
          <a:p>
            <a:pPr marL="174708" indent="-174708">
              <a:buFont typeface="Arial" panose="020B0604020202020204" pitchFamily="34" charset="0"/>
              <a:buChar char="•"/>
            </a:pPr>
            <a:r>
              <a:rPr lang="en-US" b="1" dirty="0"/>
              <a:t>The woman who can be put on the church roll for regular support must be one who has shown hospitality. </a:t>
            </a:r>
          </a:p>
          <a:p>
            <a:pPr marL="174708" indent="-174708">
              <a:buFont typeface="Arial" panose="020B0604020202020204" pitchFamily="34" charset="0"/>
              <a:buChar char="•"/>
            </a:pPr>
            <a:r>
              <a:rPr lang="en-US" b="1" dirty="0"/>
              <a:t>(1 Timothy 5:9-10), </a:t>
            </a:r>
            <a:r>
              <a:rPr lang="en-US" i="1" dirty="0"/>
              <a:t>“Do not let a widow under sixty years old be taken into the number, and not unless she has been the wife of one man,</a:t>
            </a:r>
            <a:r>
              <a:rPr lang="en-US" i="1" baseline="30000" dirty="0"/>
              <a:t> 10</a:t>
            </a:r>
            <a:r>
              <a:rPr lang="en-US" i="1" dirty="0"/>
              <a:t> well reported for good works: if she has brought up children, </a:t>
            </a:r>
            <a:r>
              <a:rPr lang="en-US" i="1" u="sng" dirty="0"/>
              <a:t>if she has lodged strangers</a:t>
            </a:r>
            <a:r>
              <a:rPr lang="en-US" i="1" dirty="0"/>
              <a:t>, if she has washed the saints’ feet, if she has relieved the afflicted, if she has diligently followed every good work.”</a:t>
            </a:r>
          </a:p>
          <a:p>
            <a:pPr marL="640594" lvl="1" indent="-174708">
              <a:buFont typeface="Arial" panose="020B0604020202020204" pitchFamily="34" charset="0"/>
              <a:buChar char="•"/>
            </a:pPr>
            <a:r>
              <a:rPr lang="en-US" dirty="0"/>
              <a:t>Since the one who does the work of making the home fit to receive guests is the woman, this was one of the qualifications for a "widow indeed."</a:t>
            </a:r>
            <a:endParaRPr lang="en-US" b="1" dirty="0"/>
          </a:p>
        </p:txBody>
      </p:sp>
      <p:sp>
        <p:nvSpPr>
          <p:cNvPr id="4" name="Slide Number Placeholder 3"/>
          <p:cNvSpPr>
            <a:spLocks noGrp="1"/>
          </p:cNvSpPr>
          <p:nvPr>
            <p:ph type="sldNum" sz="quarter" idx="5"/>
          </p:nvPr>
        </p:nvSpPr>
        <p:spPr/>
        <p:txBody>
          <a:bodyPr/>
          <a:lstStyle/>
          <a:p>
            <a:pPr defTabSz="931774">
              <a:defRPr/>
            </a:pPr>
            <a:fld id="{F3E5D910-93A4-4679-929F-8A0D070E462C}"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151377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Exercise Hospitality</a:t>
            </a:r>
            <a:endParaRPr lang="en-US" dirty="0"/>
          </a:p>
          <a:p>
            <a:endParaRPr lang="en-US" dirty="0"/>
          </a:p>
          <a:p>
            <a:r>
              <a:rPr lang="en-US" b="1" dirty="0"/>
              <a:t>Regularly. </a:t>
            </a:r>
          </a:p>
          <a:p>
            <a:pPr marL="174708" indent="-174708">
              <a:buFont typeface="Arial" panose="020B0604020202020204" pitchFamily="34" charset="0"/>
              <a:buChar char="•"/>
            </a:pPr>
            <a:r>
              <a:rPr lang="en-US" dirty="0"/>
              <a:t>Since being hospitable is a part of Christian living, the Christian should regularly practice hospitality. A Christian who neglects this duty is disregarding a commandment of God.</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So, note a few Biblical admonitions that help us to understand how to do this important thing.</a:t>
            </a:r>
          </a:p>
        </p:txBody>
      </p:sp>
      <p:sp>
        <p:nvSpPr>
          <p:cNvPr id="4" name="Slide Number Placeholder 3"/>
          <p:cNvSpPr>
            <a:spLocks noGrp="1"/>
          </p:cNvSpPr>
          <p:nvPr>
            <p:ph type="sldNum" sz="quarter" idx="5"/>
          </p:nvPr>
        </p:nvSpPr>
        <p:spPr/>
        <p:txBody>
          <a:bodyPr/>
          <a:lstStyle/>
          <a:p>
            <a:pPr defTabSz="931774">
              <a:defRPr/>
            </a:pPr>
            <a:fld id="{F3E5D910-93A4-4679-929F-8A0D070E462C}"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4005493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Exercise Hospitality</a:t>
            </a:r>
            <a:endParaRPr lang="en-US" dirty="0"/>
          </a:p>
          <a:p>
            <a:pPr marL="174708" indent="-174708">
              <a:buFont typeface="Arial" panose="020B0604020202020204" pitchFamily="34" charset="0"/>
              <a:buChar char="•"/>
            </a:pPr>
            <a:r>
              <a:rPr lang="en-US" dirty="0"/>
              <a:t>One to another. </a:t>
            </a:r>
          </a:p>
          <a:p>
            <a:r>
              <a:rPr lang="en-US" b="1" dirty="0"/>
              <a:t>(Peter said, in 1 Peter 4:9). </a:t>
            </a:r>
            <a:r>
              <a:rPr lang="en-US" i="1" dirty="0"/>
              <a:t>"Be hospitable to one another without grumbling“</a:t>
            </a:r>
          </a:p>
          <a:p>
            <a:pPr marL="640594" lvl="1" indent="-174708">
              <a:buFont typeface="Arial" panose="020B0604020202020204" pitchFamily="34" charset="0"/>
              <a:buChar char="•"/>
            </a:pPr>
            <a:r>
              <a:rPr lang="en-US" dirty="0"/>
              <a:t>So, hospitality should be practiced within every local congregation.</a:t>
            </a:r>
          </a:p>
          <a:p>
            <a:pPr marL="640594" lvl="1" indent="-174708">
              <a:buFont typeface="Arial" panose="020B0604020202020204" pitchFamily="34" charset="0"/>
              <a:buChar char="•"/>
            </a:pPr>
            <a:r>
              <a:rPr lang="en-US" dirty="0"/>
              <a:t>Hospitality brings Christians together.  We get to know one another more intimately, and develop friendships and affections that God expects.</a:t>
            </a:r>
          </a:p>
          <a:p>
            <a:pPr marL="640594" lvl="1" indent="-174708">
              <a:buFont typeface="Arial" panose="020B0604020202020204" pitchFamily="34" charset="0"/>
              <a:buChar char="•"/>
            </a:pPr>
            <a:r>
              <a:rPr lang="en-US" b="1" dirty="0"/>
              <a:t>In this way, we are more likely to show empathy and love for our brethren</a:t>
            </a:r>
          </a:p>
          <a:p>
            <a:r>
              <a:rPr lang="en-US" b="1" dirty="0"/>
              <a:t>(Romans 12:15-16</a:t>
            </a:r>
            <a:r>
              <a:rPr lang="en-US" b="1" i="1" dirty="0"/>
              <a:t>), </a:t>
            </a:r>
            <a:r>
              <a:rPr lang="en-US" i="1" dirty="0"/>
              <a:t>“Rejoice with those who rejoice, and weep with those who weep.</a:t>
            </a:r>
            <a:r>
              <a:rPr lang="en-US" i="1" baseline="30000" dirty="0"/>
              <a:t> 16</a:t>
            </a:r>
            <a:r>
              <a:rPr lang="en-US" i="1" dirty="0"/>
              <a:t> Be of the same mind toward one another…”</a:t>
            </a:r>
          </a:p>
          <a:p>
            <a:pPr marL="640594" lvl="1" indent="-174708">
              <a:buFont typeface="Arial" panose="020B0604020202020204" pitchFamily="34" charset="0"/>
              <a:buChar char="•"/>
            </a:pPr>
            <a:r>
              <a:rPr lang="en-US" dirty="0"/>
              <a:t>If our only interaction in the short time we talk together before and after worship services, we will not be able to sufficiently share in one another’s joys and sorrows.  We need to know each other better than that!</a:t>
            </a:r>
          </a:p>
        </p:txBody>
      </p:sp>
      <p:sp>
        <p:nvSpPr>
          <p:cNvPr id="4" name="Slide Number Placeholder 3"/>
          <p:cNvSpPr>
            <a:spLocks noGrp="1"/>
          </p:cNvSpPr>
          <p:nvPr>
            <p:ph type="sldNum" sz="quarter" idx="5"/>
          </p:nvPr>
        </p:nvSpPr>
        <p:spPr/>
        <p:txBody>
          <a:bodyPr/>
          <a:lstStyle/>
          <a:p>
            <a:pPr defTabSz="931774">
              <a:defRPr/>
            </a:pPr>
            <a:fld id="{F3E5D910-93A4-4679-929F-8A0D070E462C}"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484572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Exercise Hospitality</a:t>
            </a:r>
            <a:endParaRPr lang="en-US" dirty="0"/>
          </a:p>
          <a:p>
            <a:endParaRPr lang="en-US" dirty="0"/>
          </a:p>
          <a:p>
            <a:r>
              <a:rPr lang="en-US" b="1" dirty="0"/>
              <a:t>Without Grumbling. </a:t>
            </a:r>
          </a:p>
          <a:p>
            <a:endParaRPr lang="en-US" b="1" dirty="0"/>
          </a:p>
          <a:p>
            <a:r>
              <a:rPr lang="en-US" b="1" dirty="0"/>
              <a:t>(Again, Peter said, 1 Peter 4:9), </a:t>
            </a:r>
            <a:r>
              <a:rPr lang="en-US" i="1" dirty="0"/>
              <a:t>"Be hospitable to one another without grumbling."</a:t>
            </a:r>
          </a:p>
          <a:p>
            <a:pPr marL="174708" indent="-174708">
              <a:buFont typeface="Arial" panose="020B0604020202020204" pitchFamily="34" charset="0"/>
              <a:buChar char="•"/>
            </a:pPr>
            <a:r>
              <a:rPr lang="en-US" dirty="0"/>
              <a:t>Sometimes hospitality is practiced because no one else will do it. </a:t>
            </a:r>
          </a:p>
          <a:p>
            <a:pPr marL="640594" lvl="1" indent="-174708">
              <a:buFont typeface="Arial" panose="020B0604020202020204" pitchFamily="34" charset="0"/>
              <a:buChar char="•"/>
            </a:pPr>
            <a:r>
              <a:rPr lang="en-US" dirty="0"/>
              <a:t>Who is going to keep the preacher?  No volunteers?  (someone, grumbling), “Well, no one else will, so I guess I will have to do it!”</a:t>
            </a:r>
          </a:p>
          <a:p>
            <a:pPr marL="640594" lvl="1" indent="-174708">
              <a:buFont typeface="Arial" panose="020B0604020202020204" pitchFamily="34" charset="0"/>
              <a:buChar char="•"/>
            </a:pPr>
            <a:r>
              <a:rPr lang="en-US" dirty="0"/>
              <a:t>Meal lists are left unfilled until the last minute, and are finally filled for the same reason…</a:t>
            </a:r>
          </a:p>
          <a:p>
            <a:pPr marL="640594" lvl="1" indent="-174708">
              <a:buFont typeface="Arial" panose="020B0604020202020204" pitchFamily="34" charset="0"/>
              <a:buChar char="•"/>
            </a:pPr>
            <a:r>
              <a:rPr lang="en-US" dirty="0"/>
              <a:t>Of course, our concern with this point is not a failure to be hospitable, but a bad attitude on the part of the one practicing it.  (An onerous duty, rather than a joyous opportunity).</a:t>
            </a:r>
          </a:p>
          <a:p>
            <a:pPr marL="174708" indent="-174708">
              <a:buFont typeface="Arial" panose="020B0604020202020204" pitchFamily="34" charset="0"/>
              <a:buChar char="•"/>
            </a:pPr>
            <a:r>
              <a:rPr lang="en-US" dirty="0"/>
              <a:t>Remember, it can be a blessing to the host as well, especially if the visitor is a faithful and loving Christian!</a:t>
            </a:r>
          </a:p>
        </p:txBody>
      </p:sp>
      <p:sp>
        <p:nvSpPr>
          <p:cNvPr id="4" name="Slide Number Placeholder 3"/>
          <p:cNvSpPr>
            <a:spLocks noGrp="1"/>
          </p:cNvSpPr>
          <p:nvPr>
            <p:ph type="sldNum" sz="quarter" idx="5"/>
          </p:nvPr>
        </p:nvSpPr>
        <p:spPr/>
        <p:txBody>
          <a:bodyPr/>
          <a:lstStyle/>
          <a:p>
            <a:pPr defTabSz="931774">
              <a:defRPr/>
            </a:pPr>
            <a:fld id="{F3E5D910-93A4-4679-929F-8A0D070E462C}"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105976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Exercise Hospitality</a:t>
            </a:r>
            <a:endParaRPr lang="en-US" dirty="0"/>
          </a:p>
          <a:p>
            <a:endParaRPr lang="en-US" dirty="0"/>
          </a:p>
          <a:p>
            <a:r>
              <a:rPr lang="en-US" b="1" dirty="0"/>
              <a:t>Not for recompense.</a:t>
            </a:r>
          </a:p>
          <a:p>
            <a:r>
              <a:rPr lang="en-US" dirty="0"/>
              <a:t>Consider the admonition of our Lord in Luke 14</a:t>
            </a:r>
          </a:p>
          <a:p>
            <a:pPr marL="174708" indent="-174708">
              <a:buFont typeface="Arial" panose="020B0604020202020204" pitchFamily="34" charset="0"/>
              <a:buChar char="•"/>
            </a:pPr>
            <a:r>
              <a:rPr lang="en-US" dirty="0"/>
              <a:t>Jesus was invited by one of the rulers of the Pharisees to eat bread in his home on the Sabbath day</a:t>
            </a:r>
          </a:p>
          <a:p>
            <a:pPr marL="174708" indent="-174708">
              <a:buFont typeface="Arial" panose="020B0604020202020204" pitchFamily="34" charset="0"/>
              <a:buChar char="•"/>
            </a:pPr>
            <a:r>
              <a:rPr lang="en-US" dirty="0"/>
              <a:t>Would seem to be an example of the type of hospitality we should show to others.  However, there were a couple of problems he addressed at the meal.</a:t>
            </a:r>
          </a:p>
          <a:p>
            <a:pPr marL="174708" indent="-174708">
              <a:buFont typeface="Arial" panose="020B0604020202020204" pitchFamily="34" charset="0"/>
              <a:buChar char="•"/>
            </a:pPr>
            <a:r>
              <a:rPr lang="en-US" dirty="0"/>
              <a:t>First, those invited were seeking the “best places”.  So, he told them a parable (Better to sit in a lesser place, and have the host ask you to a better seat, than seek a best place, and be asked to move!)  </a:t>
            </a:r>
            <a:r>
              <a:rPr lang="en-US" b="1" dirty="0"/>
              <a:t>(11), </a:t>
            </a:r>
            <a:r>
              <a:rPr lang="en-US" i="1" dirty="0"/>
              <a:t>“For whoever exalts himself will be humbled, and he who humbles himself will be exalted.”</a:t>
            </a:r>
          </a:p>
          <a:p>
            <a:endParaRPr lang="en-US" dirty="0"/>
          </a:p>
          <a:p>
            <a:pPr marL="174708" indent="-174708">
              <a:buFont typeface="Arial" panose="020B0604020202020204" pitchFamily="34" charset="0"/>
              <a:buChar char="•"/>
            </a:pPr>
            <a:r>
              <a:rPr lang="en-US" b="1" dirty="0"/>
              <a:t>Second, the motivation of the Pharisee who was the host seemed to be something other than it should have been.  So, Jesus told him, </a:t>
            </a:r>
          </a:p>
          <a:p>
            <a:pPr defTabSz="931774">
              <a:defRPr/>
            </a:pPr>
            <a:r>
              <a:rPr lang="en-US" b="1" dirty="0"/>
              <a:t>(Luke 14:12-14), </a:t>
            </a:r>
            <a:r>
              <a:rPr lang="en-US" i="1" dirty="0"/>
              <a:t>“</a:t>
            </a:r>
            <a:r>
              <a:rPr lang="en-US" b="0" i="1" dirty="0"/>
              <a:t>Then He also said to him who invited Him, “When you give a dinner or a supper, do not ask your friends, your brothers, your relatives, nor rich neighbors, lest they also invite you back, and you be repaid.</a:t>
            </a:r>
            <a:r>
              <a:rPr lang="en-US" b="0" i="1" baseline="30000" dirty="0"/>
              <a:t> 13</a:t>
            </a:r>
            <a:r>
              <a:rPr lang="en-US" b="0" i="1" dirty="0"/>
              <a:t> But when you give a feast, invite the poor, the maimed, the lame, the blind.</a:t>
            </a:r>
            <a:r>
              <a:rPr lang="en-US" b="0" i="1" baseline="30000" dirty="0"/>
              <a:t> 14</a:t>
            </a:r>
            <a:r>
              <a:rPr lang="en-US" b="0" i="1" dirty="0"/>
              <a:t> And you will be blessed, because they cannot repay you; for you shall be repaid at the resurrection of the just.”</a:t>
            </a:r>
            <a:endParaRPr lang="en-US" i="1" dirty="0"/>
          </a:p>
          <a:p>
            <a:pPr marL="174708" indent="-174708">
              <a:buFont typeface="Arial" panose="020B0604020202020204" pitchFamily="34" charset="0"/>
              <a:buChar char="•"/>
            </a:pPr>
            <a:r>
              <a:rPr lang="en-US" dirty="0"/>
              <a:t>Too often hospitality is of the "they had-us-over-so-we-should-have-them-over" variety. </a:t>
            </a:r>
          </a:p>
          <a:p>
            <a:pPr marL="174708" indent="-174708">
              <a:buFont typeface="Arial" panose="020B0604020202020204" pitchFamily="34" charset="0"/>
              <a:buChar char="•"/>
            </a:pPr>
            <a:r>
              <a:rPr lang="en-US" dirty="0"/>
              <a:t>This is not the kind of hospitality which Jesus asked of us.</a:t>
            </a:r>
          </a:p>
        </p:txBody>
      </p:sp>
      <p:sp>
        <p:nvSpPr>
          <p:cNvPr id="4" name="Slide Number Placeholder 3"/>
          <p:cNvSpPr>
            <a:spLocks noGrp="1"/>
          </p:cNvSpPr>
          <p:nvPr>
            <p:ph type="sldNum" sz="quarter" idx="5"/>
          </p:nvPr>
        </p:nvSpPr>
        <p:spPr/>
        <p:txBody>
          <a:bodyPr/>
          <a:lstStyle/>
          <a:p>
            <a:pPr defTabSz="931774">
              <a:defRPr/>
            </a:pPr>
            <a:fld id="{F3E5D910-93A4-4679-929F-8A0D070E462C}"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753146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endParaRPr lang="en-US" dirty="0"/>
          </a:p>
          <a:p>
            <a:pPr marL="174708" indent="-174708">
              <a:buFont typeface="Arial" panose="020B0604020202020204" pitchFamily="34" charset="0"/>
              <a:buChar char="•"/>
            </a:pPr>
            <a:r>
              <a:rPr lang="en-US" dirty="0"/>
              <a:t>Hospitality to one who you are trying to convert is always helpful in winning them to Christ.</a:t>
            </a:r>
          </a:p>
          <a:p>
            <a:pPr marL="174708" indent="-174708">
              <a:buFont typeface="Arial" panose="020B0604020202020204" pitchFamily="34" charset="0"/>
              <a:buChar char="•"/>
            </a:pPr>
            <a:r>
              <a:rPr lang="en-US" dirty="0"/>
              <a:t>New members of a congregation can be made to feel welcome when received into the homes of brethren.</a:t>
            </a:r>
          </a:p>
          <a:p>
            <a:pPr marL="174708" indent="-174708">
              <a:buFont typeface="Arial" panose="020B0604020202020204" pitchFamily="34" charset="0"/>
              <a:buChar char="•"/>
            </a:pPr>
            <a:r>
              <a:rPr lang="en-US" dirty="0"/>
              <a:t>This is an important way to strengthen and grow our congregation.</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a:p>
            <a:r>
              <a:rPr lang="en-US" dirty="0"/>
              <a:t>If a situation arises in which a visitor goes away from the services of the Lord's church feeling that the church was not friendly, something is wrong (assuming that the visitor did not make a mad dash for the door).</a:t>
            </a:r>
          </a:p>
          <a:p>
            <a:endParaRPr lang="en-US" dirty="0"/>
          </a:p>
          <a:p>
            <a:pPr marL="174708" indent="-174708">
              <a:buFont typeface="Arial" panose="020B0604020202020204" pitchFamily="34" charset="0"/>
              <a:buChar char="•"/>
            </a:pPr>
            <a:r>
              <a:rPr lang="en-US" dirty="0"/>
              <a:t>The practice of hospitality does not belong to a select few in the congregation; it belongs to every saint!</a:t>
            </a:r>
          </a:p>
          <a:p>
            <a:pPr marL="174708" indent="-174708">
              <a:buFont typeface="Arial" panose="020B0604020202020204" pitchFamily="34" charset="0"/>
              <a:buChar char="•"/>
            </a:pPr>
            <a:r>
              <a:rPr lang="en-US" dirty="0"/>
              <a:t>In some instances, some who complain the loudest about the fact that no one has them over generally are not practicing hospitality themselves!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We all have to look at ourselves. </a:t>
            </a:r>
          </a:p>
          <a:p>
            <a:pPr marL="174708" indent="-174708">
              <a:buFont typeface="Arial" panose="020B0604020202020204" pitchFamily="34" charset="0"/>
              <a:buChar char="•"/>
            </a:pPr>
            <a:r>
              <a:rPr lang="en-US" dirty="0"/>
              <a:t>God did not send us to be served; He sent us to serve. </a:t>
            </a:r>
          </a:p>
          <a:p>
            <a:pPr marL="174708" indent="-174708">
              <a:buFont typeface="Arial" panose="020B0604020202020204" pitchFamily="34" charset="0"/>
              <a:buChar char="•"/>
            </a:pPr>
            <a:r>
              <a:rPr lang="en-US" dirty="0"/>
              <a:t>So, if you think that hospitality in our congregation needs to increase, well then, get started doing something to correct the situation!</a:t>
            </a:r>
          </a:p>
        </p:txBody>
      </p:sp>
      <p:sp>
        <p:nvSpPr>
          <p:cNvPr id="4" name="Slide Number Placeholder 3"/>
          <p:cNvSpPr>
            <a:spLocks noGrp="1"/>
          </p:cNvSpPr>
          <p:nvPr>
            <p:ph type="sldNum" sz="quarter" idx="5"/>
          </p:nvPr>
        </p:nvSpPr>
        <p:spPr/>
        <p:txBody>
          <a:bodyPr/>
          <a:lstStyle/>
          <a:p>
            <a:pPr defTabSz="931774">
              <a:defRPr/>
            </a:pPr>
            <a:fld id="{F3E5D910-93A4-4679-929F-8A0D070E462C}"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422486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B5283-9B98-4B91-B8D7-EC2ED7DFC4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A6E0A8-7AF9-48EC-9949-561E51F4B2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CF2448-9ADD-4AE7-BA02-9C50345B7F72}"/>
              </a:ext>
            </a:extLst>
          </p:cNvPr>
          <p:cNvSpPr>
            <a:spLocks noGrp="1"/>
          </p:cNvSpPr>
          <p:nvPr>
            <p:ph type="dt" sz="half" idx="10"/>
          </p:nvPr>
        </p:nvSpPr>
        <p:spPr/>
        <p:txBody>
          <a:bodyPr/>
          <a:lstStyle/>
          <a:p>
            <a:fld id="{720E2C70-4691-45E4-822B-6E1442400E1A}" type="datetimeFigureOut">
              <a:rPr lang="en-US" smtClean="0"/>
              <a:t>9/23/2018</a:t>
            </a:fld>
            <a:endParaRPr lang="en-US"/>
          </a:p>
        </p:txBody>
      </p:sp>
      <p:sp>
        <p:nvSpPr>
          <p:cNvPr id="5" name="Footer Placeholder 4">
            <a:extLst>
              <a:ext uri="{FF2B5EF4-FFF2-40B4-BE49-F238E27FC236}">
                <a16:creationId xmlns:a16="http://schemas.microsoft.com/office/drawing/2014/main" id="{EEA61F32-7E05-403F-A881-F334B1551E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666057-3AA1-4CD1-AF2F-8877029DA9FC}"/>
              </a:ext>
            </a:extLst>
          </p:cNvPr>
          <p:cNvSpPr>
            <a:spLocks noGrp="1"/>
          </p:cNvSpPr>
          <p:nvPr>
            <p:ph type="sldNum" sz="quarter" idx="12"/>
          </p:nvPr>
        </p:nvSpPr>
        <p:spPr/>
        <p:txBody>
          <a:bodyPr/>
          <a:lstStyle/>
          <a:p>
            <a:fld id="{A5E0ED69-FEA4-4A40-89F7-DD4EB45A57C4}" type="slidenum">
              <a:rPr lang="en-US" smtClean="0"/>
              <a:t>‹#›</a:t>
            </a:fld>
            <a:endParaRPr lang="en-US"/>
          </a:p>
        </p:txBody>
      </p:sp>
    </p:spTree>
    <p:extLst>
      <p:ext uri="{BB962C8B-B14F-4D97-AF65-F5344CB8AC3E}">
        <p14:creationId xmlns:p14="http://schemas.microsoft.com/office/powerpoint/2010/main" val="95498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DD4B2-8CE5-4B34-8456-75B27BC36C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662170-FE71-45BD-956D-9323DFDDF8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6B2FAB-33E8-4421-81D7-486C0A8BD7D3}"/>
              </a:ext>
            </a:extLst>
          </p:cNvPr>
          <p:cNvSpPr>
            <a:spLocks noGrp="1"/>
          </p:cNvSpPr>
          <p:nvPr>
            <p:ph type="dt" sz="half" idx="10"/>
          </p:nvPr>
        </p:nvSpPr>
        <p:spPr/>
        <p:txBody>
          <a:bodyPr/>
          <a:lstStyle/>
          <a:p>
            <a:fld id="{720E2C70-4691-45E4-822B-6E1442400E1A}" type="datetimeFigureOut">
              <a:rPr lang="en-US" smtClean="0"/>
              <a:t>9/23/2018</a:t>
            </a:fld>
            <a:endParaRPr lang="en-US"/>
          </a:p>
        </p:txBody>
      </p:sp>
      <p:sp>
        <p:nvSpPr>
          <p:cNvPr id="5" name="Footer Placeholder 4">
            <a:extLst>
              <a:ext uri="{FF2B5EF4-FFF2-40B4-BE49-F238E27FC236}">
                <a16:creationId xmlns:a16="http://schemas.microsoft.com/office/drawing/2014/main" id="{C7B9B06C-31A3-4BB9-8F43-883849BC1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7B8262-0966-481E-A396-69CB943C0617}"/>
              </a:ext>
            </a:extLst>
          </p:cNvPr>
          <p:cNvSpPr>
            <a:spLocks noGrp="1"/>
          </p:cNvSpPr>
          <p:nvPr>
            <p:ph type="sldNum" sz="quarter" idx="12"/>
          </p:nvPr>
        </p:nvSpPr>
        <p:spPr/>
        <p:txBody>
          <a:bodyPr/>
          <a:lstStyle/>
          <a:p>
            <a:fld id="{A5E0ED69-FEA4-4A40-89F7-DD4EB45A57C4}" type="slidenum">
              <a:rPr lang="en-US" smtClean="0"/>
              <a:t>‹#›</a:t>
            </a:fld>
            <a:endParaRPr lang="en-US"/>
          </a:p>
        </p:txBody>
      </p:sp>
    </p:spTree>
    <p:extLst>
      <p:ext uri="{BB962C8B-B14F-4D97-AF65-F5344CB8AC3E}">
        <p14:creationId xmlns:p14="http://schemas.microsoft.com/office/powerpoint/2010/main" val="3894278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71858B-63F3-4F3E-8B0E-2888BEFB55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D27DA3-58D7-4174-BAF9-D498A2DB431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652EC-A2C3-4AC7-A15B-DA4B1A9AAF4C}"/>
              </a:ext>
            </a:extLst>
          </p:cNvPr>
          <p:cNvSpPr>
            <a:spLocks noGrp="1"/>
          </p:cNvSpPr>
          <p:nvPr>
            <p:ph type="dt" sz="half" idx="10"/>
          </p:nvPr>
        </p:nvSpPr>
        <p:spPr/>
        <p:txBody>
          <a:bodyPr/>
          <a:lstStyle/>
          <a:p>
            <a:fld id="{720E2C70-4691-45E4-822B-6E1442400E1A}" type="datetimeFigureOut">
              <a:rPr lang="en-US" smtClean="0"/>
              <a:t>9/23/2018</a:t>
            </a:fld>
            <a:endParaRPr lang="en-US"/>
          </a:p>
        </p:txBody>
      </p:sp>
      <p:sp>
        <p:nvSpPr>
          <p:cNvPr id="5" name="Footer Placeholder 4">
            <a:extLst>
              <a:ext uri="{FF2B5EF4-FFF2-40B4-BE49-F238E27FC236}">
                <a16:creationId xmlns:a16="http://schemas.microsoft.com/office/drawing/2014/main" id="{446A0715-CD7F-4290-AB2F-B97B51810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CC543-CFB7-406B-ACB5-EC0B1CA38CCA}"/>
              </a:ext>
            </a:extLst>
          </p:cNvPr>
          <p:cNvSpPr>
            <a:spLocks noGrp="1"/>
          </p:cNvSpPr>
          <p:nvPr>
            <p:ph type="sldNum" sz="quarter" idx="12"/>
          </p:nvPr>
        </p:nvSpPr>
        <p:spPr/>
        <p:txBody>
          <a:bodyPr/>
          <a:lstStyle/>
          <a:p>
            <a:fld id="{A5E0ED69-FEA4-4A40-89F7-DD4EB45A57C4}" type="slidenum">
              <a:rPr lang="en-US" smtClean="0"/>
              <a:t>‹#›</a:t>
            </a:fld>
            <a:endParaRPr lang="en-US"/>
          </a:p>
        </p:txBody>
      </p:sp>
    </p:spTree>
    <p:extLst>
      <p:ext uri="{BB962C8B-B14F-4D97-AF65-F5344CB8AC3E}">
        <p14:creationId xmlns:p14="http://schemas.microsoft.com/office/powerpoint/2010/main" val="2914945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2F21E-1B0C-4738-A6B1-73E24B2F40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A58950-9FDE-4322-AA98-023EE03069B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2B9B2-AEEA-411F-96AB-3E272861E604}"/>
              </a:ext>
            </a:extLst>
          </p:cNvPr>
          <p:cNvSpPr>
            <a:spLocks noGrp="1"/>
          </p:cNvSpPr>
          <p:nvPr>
            <p:ph type="dt" sz="half" idx="10"/>
          </p:nvPr>
        </p:nvSpPr>
        <p:spPr/>
        <p:txBody>
          <a:bodyPr/>
          <a:lstStyle/>
          <a:p>
            <a:fld id="{720E2C70-4691-45E4-822B-6E1442400E1A}" type="datetimeFigureOut">
              <a:rPr lang="en-US" smtClean="0"/>
              <a:t>9/23/2018</a:t>
            </a:fld>
            <a:endParaRPr lang="en-US"/>
          </a:p>
        </p:txBody>
      </p:sp>
      <p:sp>
        <p:nvSpPr>
          <p:cNvPr id="5" name="Footer Placeholder 4">
            <a:extLst>
              <a:ext uri="{FF2B5EF4-FFF2-40B4-BE49-F238E27FC236}">
                <a16:creationId xmlns:a16="http://schemas.microsoft.com/office/drawing/2014/main" id="{6AC17222-7C9D-4DE1-A63D-7655B0897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48E8C-183A-4B75-9598-96CEDFEF37A8}"/>
              </a:ext>
            </a:extLst>
          </p:cNvPr>
          <p:cNvSpPr>
            <a:spLocks noGrp="1"/>
          </p:cNvSpPr>
          <p:nvPr>
            <p:ph type="sldNum" sz="quarter" idx="12"/>
          </p:nvPr>
        </p:nvSpPr>
        <p:spPr/>
        <p:txBody>
          <a:bodyPr/>
          <a:lstStyle/>
          <a:p>
            <a:fld id="{A5E0ED69-FEA4-4A40-89F7-DD4EB45A57C4}" type="slidenum">
              <a:rPr lang="en-US" smtClean="0"/>
              <a:t>‹#›</a:t>
            </a:fld>
            <a:endParaRPr lang="en-US"/>
          </a:p>
        </p:txBody>
      </p:sp>
    </p:spTree>
    <p:extLst>
      <p:ext uri="{BB962C8B-B14F-4D97-AF65-F5344CB8AC3E}">
        <p14:creationId xmlns:p14="http://schemas.microsoft.com/office/powerpoint/2010/main" val="260620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38BA6-53D0-4382-95D1-3806E7BAB9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2A2A8F-7FF8-4D0D-90F0-30DC19352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F495011-E2AD-4C9B-B06B-FB6E9571BE42}"/>
              </a:ext>
            </a:extLst>
          </p:cNvPr>
          <p:cNvSpPr>
            <a:spLocks noGrp="1"/>
          </p:cNvSpPr>
          <p:nvPr>
            <p:ph type="dt" sz="half" idx="10"/>
          </p:nvPr>
        </p:nvSpPr>
        <p:spPr/>
        <p:txBody>
          <a:bodyPr/>
          <a:lstStyle/>
          <a:p>
            <a:fld id="{720E2C70-4691-45E4-822B-6E1442400E1A}" type="datetimeFigureOut">
              <a:rPr lang="en-US" smtClean="0"/>
              <a:t>9/23/2018</a:t>
            </a:fld>
            <a:endParaRPr lang="en-US"/>
          </a:p>
        </p:txBody>
      </p:sp>
      <p:sp>
        <p:nvSpPr>
          <p:cNvPr id="5" name="Footer Placeholder 4">
            <a:extLst>
              <a:ext uri="{FF2B5EF4-FFF2-40B4-BE49-F238E27FC236}">
                <a16:creationId xmlns:a16="http://schemas.microsoft.com/office/drawing/2014/main" id="{04482834-8816-4789-B70D-D97A66FBFF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61BBC-9668-4ACC-9849-957BC21205F7}"/>
              </a:ext>
            </a:extLst>
          </p:cNvPr>
          <p:cNvSpPr>
            <a:spLocks noGrp="1"/>
          </p:cNvSpPr>
          <p:nvPr>
            <p:ph type="sldNum" sz="quarter" idx="12"/>
          </p:nvPr>
        </p:nvSpPr>
        <p:spPr/>
        <p:txBody>
          <a:bodyPr/>
          <a:lstStyle/>
          <a:p>
            <a:fld id="{A5E0ED69-FEA4-4A40-89F7-DD4EB45A57C4}" type="slidenum">
              <a:rPr lang="en-US" smtClean="0"/>
              <a:t>‹#›</a:t>
            </a:fld>
            <a:endParaRPr lang="en-US"/>
          </a:p>
        </p:txBody>
      </p:sp>
    </p:spTree>
    <p:extLst>
      <p:ext uri="{BB962C8B-B14F-4D97-AF65-F5344CB8AC3E}">
        <p14:creationId xmlns:p14="http://schemas.microsoft.com/office/powerpoint/2010/main" val="3684305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B88CB-44A0-4425-B281-74D94EE5CD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6D3FEB-C979-4FBF-B7F9-70A35034AD6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31FFCC-B4BB-43C7-8D92-8DBA2183C14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EC01D6-6E9C-4E52-988C-ED88AFA5DF7F}"/>
              </a:ext>
            </a:extLst>
          </p:cNvPr>
          <p:cNvSpPr>
            <a:spLocks noGrp="1"/>
          </p:cNvSpPr>
          <p:nvPr>
            <p:ph type="dt" sz="half" idx="10"/>
          </p:nvPr>
        </p:nvSpPr>
        <p:spPr/>
        <p:txBody>
          <a:bodyPr/>
          <a:lstStyle/>
          <a:p>
            <a:fld id="{720E2C70-4691-45E4-822B-6E1442400E1A}" type="datetimeFigureOut">
              <a:rPr lang="en-US" smtClean="0"/>
              <a:t>9/23/2018</a:t>
            </a:fld>
            <a:endParaRPr lang="en-US"/>
          </a:p>
        </p:txBody>
      </p:sp>
      <p:sp>
        <p:nvSpPr>
          <p:cNvPr id="6" name="Footer Placeholder 5">
            <a:extLst>
              <a:ext uri="{FF2B5EF4-FFF2-40B4-BE49-F238E27FC236}">
                <a16:creationId xmlns:a16="http://schemas.microsoft.com/office/drawing/2014/main" id="{F628E54E-CBA5-402A-B7F9-B786B80539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9CEB2D-B90D-4A21-837E-CAF9092B5E2D}"/>
              </a:ext>
            </a:extLst>
          </p:cNvPr>
          <p:cNvSpPr>
            <a:spLocks noGrp="1"/>
          </p:cNvSpPr>
          <p:nvPr>
            <p:ph type="sldNum" sz="quarter" idx="12"/>
          </p:nvPr>
        </p:nvSpPr>
        <p:spPr/>
        <p:txBody>
          <a:bodyPr/>
          <a:lstStyle/>
          <a:p>
            <a:fld id="{A5E0ED69-FEA4-4A40-89F7-DD4EB45A57C4}" type="slidenum">
              <a:rPr lang="en-US" smtClean="0"/>
              <a:t>‹#›</a:t>
            </a:fld>
            <a:endParaRPr lang="en-US"/>
          </a:p>
        </p:txBody>
      </p:sp>
    </p:spTree>
    <p:extLst>
      <p:ext uri="{BB962C8B-B14F-4D97-AF65-F5344CB8AC3E}">
        <p14:creationId xmlns:p14="http://schemas.microsoft.com/office/powerpoint/2010/main" val="200820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DA0F-A959-463C-8B5C-0504164DBF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4FBCD5-1F99-4BE5-82AA-A916053C1F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4514FA8-1BD7-427F-B5CC-D465D7A3435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0FE8FB-0C19-4A16-96A1-A084F54686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41F722-E803-429B-BA6A-B7D22B145F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AF651E-1B2D-42E8-8BAC-51494A2DB10B}"/>
              </a:ext>
            </a:extLst>
          </p:cNvPr>
          <p:cNvSpPr>
            <a:spLocks noGrp="1"/>
          </p:cNvSpPr>
          <p:nvPr>
            <p:ph type="dt" sz="half" idx="10"/>
          </p:nvPr>
        </p:nvSpPr>
        <p:spPr/>
        <p:txBody>
          <a:bodyPr/>
          <a:lstStyle/>
          <a:p>
            <a:fld id="{720E2C70-4691-45E4-822B-6E1442400E1A}" type="datetimeFigureOut">
              <a:rPr lang="en-US" smtClean="0"/>
              <a:t>9/23/2018</a:t>
            </a:fld>
            <a:endParaRPr lang="en-US"/>
          </a:p>
        </p:txBody>
      </p:sp>
      <p:sp>
        <p:nvSpPr>
          <p:cNvPr id="8" name="Footer Placeholder 7">
            <a:extLst>
              <a:ext uri="{FF2B5EF4-FFF2-40B4-BE49-F238E27FC236}">
                <a16:creationId xmlns:a16="http://schemas.microsoft.com/office/drawing/2014/main" id="{E7F6A9B0-9E1A-49EE-B84F-4E65A0F526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3943E4-5C63-49D9-9A7E-10AB7AC3149C}"/>
              </a:ext>
            </a:extLst>
          </p:cNvPr>
          <p:cNvSpPr>
            <a:spLocks noGrp="1"/>
          </p:cNvSpPr>
          <p:nvPr>
            <p:ph type="sldNum" sz="quarter" idx="12"/>
          </p:nvPr>
        </p:nvSpPr>
        <p:spPr/>
        <p:txBody>
          <a:bodyPr/>
          <a:lstStyle/>
          <a:p>
            <a:fld id="{A5E0ED69-FEA4-4A40-89F7-DD4EB45A57C4}" type="slidenum">
              <a:rPr lang="en-US" smtClean="0"/>
              <a:t>‹#›</a:t>
            </a:fld>
            <a:endParaRPr lang="en-US"/>
          </a:p>
        </p:txBody>
      </p:sp>
    </p:spTree>
    <p:extLst>
      <p:ext uri="{BB962C8B-B14F-4D97-AF65-F5344CB8AC3E}">
        <p14:creationId xmlns:p14="http://schemas.microsoft.com/office/powerpoint/2010/main" val="1132103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FF726-4BB4-488B-8D6C-A47D59D834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99B609-C330-41AE-8A11-115CCBBEBF03}"/>
              </a:ext>
            </a:extLst>
          </p:cNvPr>
          <p:cNvSpPr>
            <a:spLocks noGrp="1"/>
          </p:cNvSpPr>
          <p:nvPr>
            <p:ph type="dt" sz="half" idx="10"/>
          </p:nvPr>
        </p:nvSpPr>
        <p:spPr/>
        <p:txBody>
          <a:bodyPr/>
          <a:lstStyle/>
          <a:p>
            <a:fld id="{720E2C70-4691-45E4-822B-6E1442400E1A}" type="datetimeFigureOut">
              <a:rPr lang="en-US" smtClean="0"/>
              <a:t>9/23/2018</a:t>
            </a:fld>
            <a:endParaRPr lang="en-US"/>
          </a:p>
        </p:txBody>
      </p:sp>
      <p:sp>
        <p:nvSpPr>
          <p:cNvPr id="4" name="Footer Placeholder 3">
            <a:extLst>
              <a:ext uri="{FF2B5EF4-FFF2-40B4-BE49-F238E27FC236}">
                <a16:creationId xmlns:a16="http://schemas.microsoft.com/office/drawing/2014/main" id="{2E289929-8F4D-428D-94BB-09DB80FF7D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DEBD6B-FB94-4281-ADB2-C8B704284B54}"/>
              </a:ext>
            </a:extLst>
          </p:cNvPr>
          <p:cNvSpPr>
            <a:spLocks noGrp="1"/>
          </p:cNvSpPr>
          <p:nvPr>
            <p:ph type="sldNum" sz="quarter" idx="12"/>
          </p:nvPr>
        </p:nvSpPr>
        <p:spPr/>
        <p:txBody>
          <a:bodyPr/>
          <a:lstStyle/>
          <a:p>
            <a:fld id="{A5E0ED69-FEA4-4A40-89F7-DD4EB45A57C4}" type="slidenum">
              <a:rPr lang="en-US" smtClean="0"/>
              <a:t>‹#›</a:t>
            </a:fld>
            <a:endParaRPr lang="en-US"/>
          </a:p>
        </p:txBody>
      </p:sp>
    </p:spTree>
    <p:extLst>
      <p:ext uri="{BB962C8B-B14F-4D97-AF65-F5344CB8AC3E}">
        <p14:creationId xmlns:p14="http://schemas.microsoft.com/office/powerpoint/2010/main" val="3870334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553714-F592-444A-8123-E796F8C35F18}"/>
              </a:ext>
            </a:extLst>
          </p:cNvPr>
          <p:cNvSpPr>
            <a:spLocks noGrp="1"/>
          </p:cNvSpPr>
          <p:nvPr>
            <p:ph type="dt" sz="half" idx="10"/>
          </p:nvPr>
        </p:nvSpPr>
        <p:spPr/>
        <p:txBody>
          <a:bodyPr/>
          <a:lstStyle/>
          <a:p>
            <a:fld id="{720E2C70-4691-45E4-822B-6E1442400E1A}" type="datetimeFigureOut">
              <a:rPr lang="en-US" smtClean="0"/>
              <a:t>9/23/2018</a:t>
            </a:fld>
            <a:endParaRPr lang="en-US"/>
          </a:p>
        </p:txBody>
      </p:sp>
      <p:sp>
        <p:nvSpPr>
          <p:cNvPr id="3" name="Footer Placeholder 2">
            <a:extLst>
              <a:ext uri="{FF2B5EF4-FFF2-40B4-BE49-F238E27FC236}">
                <a16:creationId xmlns:a16="http://schemas.microsoft.com/office/drawing/2014/main" id="{3C8D5874-D2B3-4729-AF43-D611D4362C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EC2641-27C9-4FDA-88FA-1B463E9BD986}"/>
              </a:ext>
            </a:extLst>
          </p:cNvPr>
          <p:cNvSpPr>
            <a:spLocks noGrp="1"/>
          </p:cNvSpPr>
          <p:nvPr>
            <p:ph type="sldNum" sz="quarter" idx="12"/>
          </p:nvPr>
        </p:nvSpPr>
        <p:spPr/>
        <p:txBody>
          <a:bodyPr/>
          <a:lstStyle/>
          <a:p>
            <a:fld id="{A5E0ED69-FEA4-4A40-89F7-DD4EB45A57C4}" type="slidenum">
              <a:rPr lang="en-US" smtClean="0"/>
              <a:t>‹#›</a:t>
            </a:fld>
            <a:endParaRPr lang="en-US"/>
          </a:p>
        </p:txBody>
      </p:sp>
    </p:spTree>
    <p:extLst>
      <p:ext uri="{BB962C8B-B14F-4D97-AF65-F5344CB8AC3E}">
        <p14:creationId xmlns:p14="http://schemas.microsoft.com/office/powerpoint/2010/main" val="1360426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4EBE6-0DF2-4118-B0FE-26532B1E49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1308E3-BD70-4E78-AED9-88A8696CE8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5B70E7-6A6A-4AC7-A788-937B7982B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769F79-F2F4-45FD-B90D-230AFBAE2B4C}"/>
              </a:ext>
            </a:extLst>
          </p:cNvPr>
          <p:cNvSpPr>
            <a:spLocks noGrp="1"/>
          </p:cNvSpPr>
          <p:nvPr>
            <p:ph type="dt" sz="half" idx="10"/>
          </p:nvPr>
        </p:nvSpPr>
        <p:spPr/>
        <p:txBody>
          <a:bodyPr/>
          <a:lstStyle/>
          <a:p>
            <a:fld id="{720E2C70-4691-45E4-822B-6E1442400E1A}" type="datetimeFigureOut">
              <a:rPr lang="en-US" smtClean="0"/>
              <a:t>9/23/2018</a:t>
            </a:fld>
            <a:endParaRPr lang="en-US"/>
          </a:p>
        </p:txBody>
      </p:sp>
      <p:sp>
        <p:nvSpPr>
          <p:cNvPr id="6" name="Footer Placeholder 5">
            <a:extLst>
              <a:ext uri="{FF2B5EF4-FFF2-40B4-BE49-F238E27FC236}">
                <a16:creationId xmlns:a16="http://schemas.microsoft.com/office/drawing/2014/main" id="{A698C7BE-B396-46B4-AD23-DBEC0A6A4B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ADF75-554E-459C-9BFE-4997CE0EA0FD}"/>
              </a:ext>
            </a:extLst>
          </p:cNvPr>
          <p:cNvSpPr>
            <a:spLocks noGrp="1"/>
          </p:cNvSpPr>
          <p:nvPr>
            <p:ph type="sldNum" sz="quarter" idx="12"/>
          </p:nvPr>
        </p:nvSpPr>
        <p:spPr/>
        <p:txBody>
          <a:bodyPr/>
          <a:lstStyle/>
          <a:p>
            <a:fld id="{A5E0ED69-FEA4-4A40-89F7-DD4EB45A57C4}" type="slidenum">
              <a:rPr lang="en-US" smtClean="0"/>
              <a:t>‹#›</a:t>
            </a:fld>
            <a:endParaRPr lang="en-US"/>
          </a:p>
        </p:txBody>
      </p:sp>
    </p:spTree>
    <p:extLst>
      <p:ext uri="{BB962C8B-B14F-4D97-AF65-F5344CB8AC3E}">
        <p14:creationId xmlns:p14="http://schemas.microsoft.com/office/powerpoint/2010/main" val="1061188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58988-E6E0-47EF-A0C2-43B043D79E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ADBFC8-1452-4494-9DC8-02FA6DF231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D8F2AB-AB55-4D33-BF87-CB53BB48C0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98578E-DD6A-4F22-880D-CC2C69C1FEA5}"/>
              </a:ext>
            </a:extLst>
          </p:cNvPr>
          <p:cNvSpPr>
            <a:spLocks noGrp="1"/>
          </p:cNvSpPr>
          <p:nvPr>
            <p:ph type="dt" sz="half" idx="10"/>
          </p:nvPr>
        </p:nvSpPr>
        <p:spPr/>
        <p:txBody>
          <a:bodyPr/>
          <a:lstStyle/>
          <a:p>
            <a:fld id="{720E2C70-4691-45E4-822B-6E1442400E1A}" type="datetimeFigureOut">
              <a:rPr lang="en-US" smtClean="0"/>
              <a:t>9/23/2018</a:t>
            </a:fld>
            <a:endParaRPr lang="en-US"/>
          </a:p>
        </p:txBody>
      </p:sp>
      <p:sp>
        <p:nvSpPr>
          <p:cNvPr id="6" name="Footer Placeholder 5">
            <a:extLst>
              <a:ext uri="{FF2B5EF4-FFF2-40B4-BE49-F238E27FC236}">
                <a16:creationId xmlns:a16="http://schemas.microsoft.com/office/drawing/2014/main" id="{AB568549-30D7-423E-AB60-CC705B2CC1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842AAD-65C9-4AA1-9F48-1FF0494B21CE}"/>
              </a:ext>
            </a:extLst>
          </p:cNvPr>
          <p:cNvSpPr>
            <a:spLocks noGrp="1"/>
          </p:cNvSpPr>
          <p:nvPr>
            <p:ph type="sldNum" sz="quarter" idx="12"/>
          </p:nvPr>
        </p:nvSpPr>
        <p:spPr/>
        <p:txBody>
          <a:bodyPr/>
          <a:lstStyle/>
          <a:p>
            <a:fld id="{A5E0ED69-FEA4-4A40-89F7-DD4EB45A57C4}" type="slidenum">
              <a:rPr lang="en-US" smtClean="0"/>
              <a:t>‹#›</a:t>
            </a:fld>
            <a:endParaRPr lang="en-US"/>
          </a:p>
        </p:txBody>
      </p:sp>
    </p:spTree>
    <p:extLst>
      <p:ext uri="{BB962C8B-B14F-4D97-AF65-F5344CB8AC3E}">
        <p14:creationId xmlns:p14="http://schemas.microsoft.com/office/powerpoint/2010/main" val="2682416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297D56-F948-4CD4-8159-0D05B53934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E05522-907F-4569-A002-1733768523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78629B-6B56-4613-830A-9B2ADC9AAF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0E2C70-4691-45E4-822B-6E1442400E1A}" type="datetimeFigureOut">
              <a:rPr lang="en-US" smtClean="0"/>
              <a:t>9/23/2018</a:t>
            </a:fld>
            <a:endParaRPr lang="en-US"/>
          </a:p>
        </p:txBody>
      </p:sp>
      <p:sp>
        <p:nvSpPr>
          <p:cNvPr id="5" name="Footer Placeholder 4">
            <a:extLst>
              <a:ext uri="{FF2B5EF4-FFF2-40B4-BE49-F238E27FC236}">
                <a16:creationId xmlns:a16="http://schemas.microsoft.com/office/drawing/2014/main" id="{1B9DBC3F-6EBF-4F1D-98AB-EF0B081B85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753277-5819-44C3-AC5F-5B710722FA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0ED69-FEA4-4A40-89F7-DD4EB45A57C4}" type="slidenum">
              <a:rPr lang="en-US" smtClean="0"/>
              <a:t>‹#›</a:t>
            </a:fld>
            <a:endParaRPr lang="en-US"/>
          </a:p>
        </p:txBody>
      </p:sp>
    </p:spTree>
    <p:extLst>
      <p:ext uri="{BB962C8B-B14F-4D97-AF65-F5344CB8AC3E}">
        <p14:creationId xmlns:p14="http://schemas.microsoft.com/office/powerpoint/2010/main" val="3730623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23A5E-A567-4FDC-A61D-FDAFE6C83FFF}"/>
              </a:ext>
            </a:extLst>
          </p:cNvPr>
          <p:cNvSpPr>
            <a:spLocks noGrp="1"/>
          </p:cNvSpPr>
          <p:nvPr>
            <p:ph type="ctrTitle"/>
          </p:nvPr>
        </p:nvSpPr>
        <p:spPr>
          <a:xfrm>
            <a:off x="1524000" y="1600201"/>
            <a:ext cx="9144000" cy="2387600"/>
          </a:xfrm>
        </p:spPr>
        <p:txBody>
          <a:bodyPr>
            <a:normAutofit/>
          </a:bodyPr>
          <a:lstStyle/>
          <a:p>
            <a:r>
              <a:rPr lang="en-US" sz="7200" dirty="0">
                <a:blipFill>
                  <a:blip r:embed="rId4"/>
                  <a:tile tx="0" ty="0" sx="100000" sy="100000" flip="none" algn="tl"/>
                </a:blipFill>
                <a:effectLst>
                  <a:outerShdw blurRad="38100" dist="38100" dir="2700000" algn="tl">
                    <a:srgbClr val="000000">
                      <a:alpha val="43137"/>
                    </a:srgbClr>
                  </a:outerShdw>
                </a:effectLst>
                <a:latin typeface="Footlight MT Light" panose="0204060206030A020304" pitchFamily="18" charset="0"/>
              </a:rPr>
              <a:t>“Be Hospitable”</a:t>
            </a:r>
          </a:p>
        </p:txBody>
      </p:sp>
      <p:sp>
        <p:nvSpPr>
          <p:cNvPr id="3" name="Subtitle 2">
            <a:extLst>
              <a:ext uri="{FF2B5EF4-FFF2-40B4-BE49-F238E27FC236}">
                <a16:creationId xmlns:a16="http://schemas.microsoft.com/office/drawing/2014/main" id="{089729C3-7C92-4C5E-9576-3538A7361C3C}"/>
              </a:ext>
            </a:extLst>
          </p:cNvPr>
          <p:cNvSpPr>
            <a:spLocks noGrp="1"/>
          </p:cNvSpPr>
          <p:nvPr>
            <p:ph type="subTitle" idx="1"/>
          </p:nvPr>
        </p:nvSpPr>
        <p:spPr>
          <a:xfrm>
            <a:off x="1524000" y="4301066"/>
            <a:ext cx="9144000" cy="956733"/>
          </a:xfrm>
        </p:spPr>
        <p:txBody>
          <a:bodyPr>
            <a:normAutofit/>
          </a:bodyPr>
          <a:lstStyle/>
          <a:p>
            <a:r>
              <a:rPr lang="en-US" sz="4800" dirty="0">
                <a:solidFill>
                  <a:schemeClr val="accent4">
                    <a:lumMod val="20000"/>
                    <a:lumOff val="80000"/>
                  </a:schemeClr>
                </a:solidFill>
                <a:effectLst>
                  <a:outerShdw blurRad="38100" dist="38100" dir="2700000" algn="tl">
                    <a:srgbClr val="000000">
                      <a:alpha val="43137"/>
                    </a:srgbClr>
                  </a:outerShdw>
                </a:effectLst>
              </a:rPr>
              <a:t>1 Peter 4:9</a:t>
            </a:r>
          </a:p>
        </p:txBody>
      </p:sp>
    </p:spTree>
    <p:extLst>
      <p:ext uri="{BB962C8B-B14F-4D97-AF65-F5344CB8AC3E}">
        <p14:creationId xmlns:p14="http://schemas.microsoft.com/office/powerpoint/2010/main" val="194029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23A5E-A567-4FDC-A61D-FDAFE6C83FFF}"/>
              </a:ext>
            </a:extLst>
          </p:cNvPr>
          <p:cNvSpPr>
            <a:spLocks noGrp="1"/>
          </p:cNvSpPr>
          <p:nvPr>
            <p:ph type="ctrTitle"/>
          </p:nvPr>
        </p:nvSpPr>
        <p:spPr>
          <a:xfrm>
            <a:off x="1524000" y="1701799"/>
            <a:ext cx="9144000" cy="1684866"/>
          </a:xfrm>
        </p:spPr>
        <p:txBody>
          <a:bodyPr>
            <a:normAutofit/>
          </a:bodyPr>
          <a:lstStyle/>
          <a:p>
            <a:r>
              <a:rPr lang="en-US" dirty="0">
                <a:blipFill>
                  <a:blip r:embed="rId4"/>
                  <a:tile tx="0" ty="0" sx="100000" sy="100000" flip="none" algn="tl"/>
                </a:blipFill>
                <a:effectLst>
                  <a:outerShdw blurRad="38100" dist="38100" dir="2700000" algn="tl">
                    <a:srgbClr val="000000">
                      <a:alpha val="43137"/>
                    </a:srgbClr>
                  </a:outerShdw>
                </a:effectLst>
                <a:latin typeface="Footlight MT Light" panose="0204060206030A020304" pitchFamily="18" charset="0"/>
              </a:rPr>
              <a:t>What is Hospitality?</a:t>
            </a:r>
          </a:p>
        </p:txBody>
      </p:sp>
      <p:sp>
        <p:nvSpPr>
          <p:cNvPr id="3" name="Subtitle 2">
            <a:extLst>
              <a:ext uri="{FF2B5EF4-FFF2-40B4-BE49-F238E27FC236}">
                <a16:creationId xmlns:a16="http://schemas.microsoft.com/office/drawing/2014/main" id="{089729C3-7C92-4C5E-9576-3538A7361C3C}"/>
              </a:ext>
            </a:extLst>
          </p:cNvPr>
          <p:cNvSpPr>
            <a:spLocks noGrp="1"/>
          </p:cNvSpPr>
          <p:nvPr>
            <p:ph type="subTitle" idx="1"/>
          </p:nvPr>
        </p:nvSpPr>
        <p:spPr>
          <a:xfrm>
            <a:off x="2032000" y="3479799"/>
            <a:ext cx="8178800" cy="1828800"/>
          </a:xfrm>
        </p:spPr>
        <p:txBody>
          <a:bodyPr>
            <a:normAutofit/>
          </a:bodyPr>
          <a:lstStyle/>
          <a:p>
            <a:pPr>
              <a:lnSpc>
                <a:spcPct val="100000"/>
              </a:lnSpc>
              <a:spcBef>
                <a:spcPts val="0"/>
              </a:spcBef>
            </a:pPr>
            <a:r>
              <a:rPr lang="en-US" sz="4400" dirty="0" err="1">
                <a:solidFill>
                  <a:schemeClr val="accent4">
                    <a:lumMod val="20000"/>
                    <a:lumOff val="80000"/>
                  </a:schemeClr>
                </a:solidFill>
                <a:effectLst>
                  <a:outerShdw blurRad="38100" dist="38100" dir="2700000" algn="tl">
                    <a:srgbClr val="000000">
                      <a:alpha val="43137"/>
                    </a:srgbClr>
                  </a:outerShdw>
                </a:effectLst>
              </a:rPr>
              <a:t>philoxenos</a:t>
            </a:r>
            <a:endParaRPr lang="en-US" sz="4400" dirty="0">
              <a:solidFill>
                <a:schemeClr val="accent4">
                  <a:lumMod val="20000"/>
                  <a:lumOff val="80000"/>
                </a:schemeClr>
              </a:solidFill>
              <a:effectLst>
                <a:outerShdw blurRad="38100" dist="38100" dir="2700000" algn="tl">
                  <a:srgbClr val="000000">
                    <a:alpha val="43137"/>
                  </a:srgbClr>
                </a:outerShdw>
              </a:effectLst>
            </a:endParaRPr>
          </a:p>
          <a:p>
            <a:pPr>
              <a:lnSpc>
                <a:spcPct val="100000"/>
              </a:lnSpc>
              <a:spcBef>
                <a:spcPts val="0"/>
              </a:spcBef>
              <a:spcAft>
                <a:spcPts val="400"/>
              </a:spcAft>
            </a:pPr>
            <a:r>
              <a:rPr lang="en-US" sz="4400" dirty="0" err="1">
                <a:solidFill>
                  <a:schemeClr val="accent4">
                    <a:lumMod val="20000"/>
                    <a:lumOff val="80000"/>
                  </a:schemeClr>
                </a:solidFill>
                <a:effectLst>
                  <a:outerShdw blurRad="38100" dist="38100" dir="2700000" algn="tl">
                    <a:srgbClr val="000000">
                      <a:alpha val="43137"/>
                    </a:srgbClr>
                  </a:outerShdw>
                </a:effectLst>
              </a:rPr>
              <a:t>philos</a:t>
            </a:r>
            <a:r>
              <a:rPr lang="en-US" sz="4400" dirty="0">
                <a:solidFill>
                  <a:schemeClr val="accent4">
                    <a:lumMod val="20000"/>
                    <a:lumOff val="80000"/>
                  </a:schemeClr>
                </a:solidFill>
                <a:effectLst>
                  <a:outerShdw blurRad="38100" dist="38100" dir="2700000" algn="tl">
                    <a:srgbClr val="000000">
                      <a:alpha val="43137"/>
                    </a:srgbClr>
                  </a:outerShdw>
                </a:effectLst>
              </a:rPr>
              <a:t> (love of) </a:t>
            </a:r>
            <a:r>
              <a:rPr lang="en-US" sz="4400" dirty="0" err="1">
                <a:solidFill>
                  <a:schemeClr val="accent4">
                    <a:lumMod val="20000"/>
                    <a:lumOff val="80000"/>
                  </a:schemeClr>
                </a:solidFill>
                <a:effectLst>
                  <a:outerShdw blurRad="38100" dist="38100" dir="2700000" algn="tl">
                    <a:srgbClr val="000000">
                      <a:alpha val="43137"/>
                    </a:srgbClr>
                  </a:outerShdw>
                </a:effectLst>
              </a:rPr>
              <a:t>xenos</a:t>
            </a:r>
            <a:r>
              <a:rPr lang="en-US" sz="4400" dirty="0">
                <a:solidFill>
                  <a:schemeClr val="accent4">
                    <a:lumMod val="20000"/>
                    <a:lumOff val="80000"/>
                  </a:schemeClr>
                </a:solidFill>
                <a:effectLst>
                  <a:outerShdw blurRad="38100" dist="38100" dir="2700000" algn="tl">
                    <a:srgbClr val="000000">
                      <a:alpha val="43137"/>
                    </a:srgbClr>
                  </a:outerShdw>
                </a:effectLst>
              </a:rPr>
              <a:t> (stranger)</a:t>
            </a:r>
          </a:p>
        </p:txBody>
      </p:sp>
    </p:spTree>
    <p:extLst>
      <p:ext uri="{BB962C8B-B14F-4D97-AF65-F5344CB8AC3E}">
        <p14:creationId xmlns:p14="http://schemas.microsoft.com/office/powerpoint/2010/main" val="280382231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23A5E-A567-4FDC-A61D-FDAFE6C83FFF}"/>
              </a:ext>
            </a:extLst>
          </p:cNvPr>
          <p:cNvSpPr>
            <a:spLocks noGrp="1"/>
          </p:cNvSpPr>
          <p:nvPr>
            <p:ph type="ctrTitle"/>
          </p:nvPr>
        </p:nvSpPr>
        <p:spPr>
          <a:xfrm>
            <a:off x="1524000" y="1701799"/>
            <a:ext cx="9144000" cy="1684866"/>
          </a:xfrm>
        </p:spPr>
        <p:txBody>
          <a:bodyPr>
            <a:normAutofit/>
          </a:bodyPr>
          <a:lstStyle/>
          <a:p>
            <a:r>
              <a:rPr lang="en-US" dirty="0">
                <a:blipFill>
                  <a:blip r:embed="rId4"/>
                  <a:tile tx="0" ty="0" sx="100000" sy="100000" flip="none" algn="tl"/>
                </a:blipFill>
                <a:effectLst>
                  <a:outerShdw blurRad="38100" dist="38100" dir="2700000" algn="tl">
                    <a:srgbClr val="000000">
                      <a:alpha val="43137"/>
                    </a:srgbClr>
                  </a:outerShdw>
                </a:effectLst>
                <a:latin typeface="Footlight MT Light" panose="0204060206030A020304" pitchFamily="18" charset="0"/>
              </a:rPr>
              <a:t>A Command</a:t>
            </a:r>
          </a:p>
        </p:txBody>
      </p:sp>
      <p:sp>
        <p:nvSpPr>
          <p:cNvPr id="3" name="Subtitle 2">
            <a:extLst>
              <a:ext uri="{FF2B5EF4-FFF2-40B4-BE49-F238E27FC236}">
                <a16:creationId xmlns:a16="http://schemas.microsoft.com/office/drawing/2014/main" id="{089729C3-7C92-4C5E-9576-3538A7361C3C}"/>
              </a:ext>
            </a:extLst>
          </p:cNvPr>
          <p:cNvSpPr>
            <a:spLocks noGrp="1"/>
          </p:cNvSpPr>
          <p:nvPr>
            <p:ph type="subTitle" idx="1"/>
          </p:nvPr>
        </p:nvSpPr>
        <p:spPr>
          <a:xfrm>
            <a:off x="2032000" y="3479799"/>
            <a:ext cx="8178800" cy="1828800"/>
          </a:xfrm>
        </p:spPr>
        <p:txBody>
          <a:bodyPr>
            <a:normAutofit/>
          </a:bodyPr>
          <a:lstStyle/>
          <a:p>
            <a:pPr>
              <a:lnSpc>
                <a:spcPct val="100000"/>
              </a:lnSpc>
              <a:spcBef>
                <a:spcPts val="0"/>
              </a:spcBef>
            </a:pPr>
            <a:r>
              <a:rPr lang="en-US" sz="4400" dirty="0">
                <a:solidFill>
                  <a:schemeClr val="accent4">
                    <a:lumMod val="20000"/>
                    <a:lumOff val="80000"/>
                  </a:schemeClr>
                </a:solidFill>
                <a:effectLst>
                  <a:outerShdw blurRad="38100" dist="38100" dir="2700000" algn="tl">
                    <a:srgbClr val="000000">
                      <a:alpha val="43137"/>
                    </a:srgbClr>
                  </a:outerShdw>
                </a:effectLst>
              </a:rPr>
              <a:t>Romans 12:13; Hebrews 13:1-2</a:t>
            </a:r>
          </a:p>
          <a:p>
            <a:pPr>
              <a:lnSpc>
                <a:spcPct val="100000"/>
              </a:lnSpc>
              <a:spcBef>
                <a:spcPts val="0"/>
              </a:spcBef>
            </a:pPr>
            <a:r>
              <a:rPr lang="en-US" sz="4400" dirty="0">
                <a:solidFill>
                  <a:schemeClr val="accent4">
                    <a:lumMod val="20000"/>
                    <a:lumOff val="80000"/>
                  </a:schemeClr>
                </a:solidFill>
                <a:effectLst>
                  <a:outerShdw blurRad="38100" dist="38100" dir="2700000" algn="tl">
                    <a:srgbClr val="000000">
                      <a:alpha val="43137"/>
                    </a:srgbClr>
                  </a:outerShdw>
                </a:effectLst>
              </a:rPr>
              <a:t>Matt. 25:35,43; 1 Tim. 3:2; 5:9-10</a:t>
            </a:r>
          </a:p>
        </p:txBody>
      </p:sp>
    </p:spTree>
    <p:extLst>
      <p:ext uri="{BB962C8B-B14F-4D97-AF65-F5344CB8AC3E}">
        <p14:creationId xmlns:p14="http://schemas.microsoft.com/office/powerpoint/2010/main" val="275771918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23A5E-A567-4FDC-A61D-FDAFE6C83FFF}"/>
              </a:ext>
            </a:extLst>
          </p:cNvPr>
          <p:cNvSpPr>
            <a:spLocks noGrp="1"/>
          </p:cNvSpPr>
          <p:nvPr>
            <p:ph type="ctrTitle"/>
          </p:nvPr>
        </p:nvSpPr>
        <p:spPr>
          <a:xfrm>
            <a:off x="1524000" y="1871129"/>
            <a:ext cx="9144000" cy="1684866"/>
          </a:xfrm>
        </p:spPr>
        <p:txBody>
          <a:bodyPr>
            <a:normAutofit/>
          </a:bodyPr>
          <a:lstStyle/>
          <a:p>
            <a:r>
              <a:rPr lang="en-US" sz="5400" dirty="0">
                <a:blipFill>
                  <a:blip r:embed="rId4"/>
                  <a:tile tx="0" ty="0" sx="100000" sy="100000" flip="none" algn="tl"/>
                </a:blipFill>
                <a:effectLst>
                  <a:outerShdw blurRad="38100" dist="38100" dir="2700000" algn="tl">
                    <a:srgbClr val="000000">
                      <a:alpha val="43137"/>
                    </a:srgbClr>
                  </a:outerShdw>
                </a:effectLst>
                <a:latin typeface="Footlight MT Light" panose="0204060206030A020304" pitchFamily="18" charset="0"/>
              </a:rPr>
              <a:t>How to Practice Hospitality</a:t>
            </a:r>
          </a:p>
        </p:txBody>
      </p:sp>
      <p:sp>
        <p:nvSpPr>
          <p:cNvPr id="3" name="Subtitle 2">
            <a:extLst>
              <a:ext uri="{FF2B5EF4-FFF2-40B4-BE49-F238E27FC236}">
                <a16:creationId xmlns:a16="http://schemas.microsoft.com/office/drawing/2014/main" id="{089729C3-7C92-4C5E-9576-3538A7361C3C}"/>
              </a:ext>
            </a:extLst>
          </p:cNvPr>
          <p:cNvSpPr>
            <a:spLocks noGrp="1"/>
          </p:cNvSpPr>
          <p:nvPr>
            <p:ph type="subTitle" idx="1"/>
          </p:nvPr>
        </p:nvSpPr>
        <p:spPr>
          <a:xfrm>
            <a:off x="2032000" y="3682995"/>
            <a:ext cx="8178800" cy="1828800"/>
          </a:xfrm>
        </p:spPr>
        <p:txBody>
          <a:bodyPr>
            <a:normAutofit/>
          </a:bodyPr>
          <a:lstStyle/>
          <a:p>
            <a:pPr>
              <a:lnSpc>
                <a:spcPct val="100000"/>
              </a:lnSpc>
              <a:spcBef>
                <a:spcPts val="0"/>
              </a:spcBef>
            </a:pPr>
            <a:r>
              <a:rPr lang="en-US" sz="4400" dirty="0">
                <a:solidFill>
                  <a:schemeClr val="accent4">
                    <a:lumMod val="20000"/>
                    <a:lumOff val="80000"/>
                  </a:schemeClr>
                </a:solidFill>
                <a:effectLst>
                  <a:outerShdw blurRad="38100" dist="38100" dir="2700000" algn="tl">
                    <a:srgbClr val="000000">
                      <a:alpha val="43137"/>
                    </a:srgbClr>
                  </a:outerShdw>
                </a:effectLst>
              </a:rPr>
              <a:t>The regular practice of this command is important!</a:t>
            </a:r>
          </a:p>
        </p:txBody>
      </p:sp>
    </p:spTree>
    <p:extLst>
      <p:ext uri="{BB962C8B-B14F-4D97-AF65-F5344CB8AC3E}">
        <p14:creationId xmlns:p14="http://schemas.microsoft.com/office/powerpoint/2010/main" val="302955206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23A5E-A567-4FDC-A61D-FDAFE6C83FFF}"/>
              </a:ext>
            </a:extLst>
          </p:cNvPr>
          <p:cNvSpPr>
            <a:spLocks noGrp="1"/>
          </p:cNvSpPr>
          <p:nvPr>
            <p:ph type="ctrTitle"/>
          </p:nvPr>
        </p:nvSpPr>
        <p:spPr>
          <a:xfrm>
            <a:off x="1524000" y="1701799"/>
            <a:ext cx="9144000" cy="1684866"/>
          </a:xfrm>
        </p:spPr>
        <p:txBody>
          <a:bodyPr>
            <a:normAutofit/>
          </a:bodyPr>
          <a:lstStyle/>
          <a:p>
            <a:r>
              <a:rPr lang="en-US" dirty="0">
                <a:blipFill>
                  <a:blip r:embed="rId4"/>
                  <a:tile tx="0" ty="0" sx="100000" sy="100000" flip="none" algn="tl"/>
                </a:blipFill>
                <a:effectLst>
                  <a:outerShdw blurRad="38100" dist="38100" dir="2700000" algn="tl">
                    <a:srgbClr val="000000">
                      <a:alpha val="43137"/>
                    </a:srgbClr>
                  </a:outerShdw>
                </a:effectLst>
                <a:latin typeface="Footlight MT Light" panose="0204060206030A020304" pitchFamily="18" charset="0"/>
              </a:rPr>
              <a:t>One to Another</a:t>
            </a:r>
          </a:p>
        </p:txBody>
      </p:sp>
      <p:sp>
        <p:nvSpPr>
          <p:cNvPr id="3" name="Subtitle 2">
            <a:extLst>
              <a:ext uri="{FF2B5EF4-FFF2-40B4-BE49-F238E27FC236}">
                <a16:creationId xmlns:a16="http://schemas.microsoft.com/office/drawing/2014/main" id="{089729C3-7C92-4C5E-9576-3538A7361C3C}"/>
              </a:ext>
            </a:extLst>
          </p:cNvPr>
          <p:cNvSpPr>
            <a:spLocks noGrp="1"/>
          </p:cNvSpPr>
          <p:nvPr>
            <p:ph type="subTitle" idx="1"/>
          </p:nvPr>
        </p:nvSpPr>
        <p:spPr>
          <a:xfrm>
            <a:off x="2032000" y="3479799"/>
            <a:ext cx="8178800" cy="1828800"/>
          </a:xfrm>
        </p:spPr>
        <p:txBody>
          <a:bodyPr>
            <a:normAutofit/>
          </a:bodyPr>
          <a:lstStyle/>
          <a:p>
            <a:pPr>
              <a:lnSpc>
                <a:spcPct val="100000"/>
              </a:lnSpc>
              <a:spcBef>
                <a:spcPts val="0"/>
              </a:spcBef>
            </a:pPr>
            <a:r>
              <a:rPr lang="en-US" sz="4400" dirty="0">
                <a:solidFill>
                  <a:schemeClr val="accent4">
                    <a:lumMod val="20000"/>
                    <a:lumOff val="80000"/>
                  </a:schemeClr>
                </a:solidFill>
                <a:effectLst>
                  <a:outerShdw blurRad="38100" dist="38100" dir="2700000" algn="tl">
                    <a:srgbClr val="000000">
                      <a:alpha val="43137"/>
                    </a:srgbClr>
                  </a:outerShdw>
                </a:effectLst>
              </a:rPr>
              <a:t>1 Peter 4:9</a:t>
            </a:r>
          </a:p>
          <a:p>
            <a:pPr>
              <a:lnSpc>
                <a:spcPct val="100000"/>
              </a:lnSpc>
              <a:spcBef>
                <a:spcPts val="0"/>
              </a:spcBef>
            </a:pPr>
            <a:r>
              <a:rPr lang="en-US" sz="4400" dirty="0">
                <a:solidFill>
                  <a:schemeClr val="accent4">
                    <a:lumMod val="20000"/>
                    <a:lumOff val="80000"/>
                  </a:schemeClr>
                </a:solidFill>
                <a:effectLst>
                  <a:outerShdw blurRad="38100" dist="38100" dir="2700000" algn="tl">
                    <a:srgbClr val="000000">
                      <a:alpha val="43137"/>
                    </a:srgbClr>
                  </a:outerShdw>
                </a:effectLst>
              </a:rPr>
              <a:t>Romans 12:15</a:t>
            </a:r>
          </a:p>
        </p:txBody>
      </p:sp>
    </p:spTree>
    <p:extLst>
      <p:ext uri="{BB962C8B-B14F-4D97-AF65-F5344CB8AC3E}">
        <p14:creationId xmlns:p14="http://schemas.microsoft.com/office/powerpoint/2010/main" val="346382926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23A5E-A567-4FDC-A61D-FDAFE6C83FFF}"/>
              </a:ext>
            </a:extLst>
          </p:cNvPr>
          <p:cNvSpPr>
            <a:spLocks noGrp="1"/>
          </p:cNvSpPr>
          <p:nvPr>
            <p:ph type="ctrTitle"/>
          </p:nvPr>
        </p:nvSpPr>
        <p:spPr>
          <a:xfrm>
            <a:off x="1524000" y="1701799"/>
            <a:ext cx="9144000" cy="1684866"/>
          </a:xfrm>
        </p:spPr>
        <p:txBody>
          <a:bodyPr>
            <a:normAutofit/>
          </a:bodyPr>
          <a:lstStyle/>
          <a:p>
            <a:r>
              <a:rPr lang="en-US" dirty="0">
                <a:blipFill>
                  <a:blip r:embed="rId4"/>
                  <a:tile tx="0" ty="0" sx="100000" sy="100000" flip="none" algn="tl"/>
                </a:blipFill>
                <a:effectLst>
                  <a:outerShdw blurRad="38100" dist="38100" dir="2700000" algn="tl">
                    <a:srgbClr val="000000">
                      <a:alpha val="43137"/>
                    </a:srgbClr>
                  </a:outerShdw>
                </a:effectLst>
                <a:latin typeface="Footlight MT Light" panose="0204060206030A020304" pitchFamily="18" charset="0"/>
              </a:rPr>
              <a:t>Without Grumbling</a:t>
            </a:r>
          </a:p>
        </p:txBody>
      </p:sp>
      <p:sp>
        <p:nvSpPr>
          <p:cNvPr id="3" name="Subtitle 2">
            <a:extLst>
              <a:ext uri="{FF2B5EF4-FFF2-40B4-BE49-F238E27FC236}">
                <a16:creationId xmlns:a16="http://schemas.microsoft.com/office/drawing/2014/main" id="{089729C3-7C92-4C5E-9576-3538A7361C3C}"/>
              </a:ext>
            </a:extLst>
          </p:cNvPr>
          <p:cNvSpPr>
            <a:spLocks noGrp="1"/>
          </p:cNvSpPr>
          <p:nvPr>
            <p:ph type="subTitle" idx="1"/>
          </p:nvPr>
        </p:nvSpPr>
        <p:spPr>
          <a:xfrm>
            <a:off x="2032000" y="3479799"/>
            <a:ext cx="8178800" cy="1828800"/>
          </a:xfrm>
        </p:spPr>
        <p:txBody>
          <a:bodyPr>
            <a:normAutofit/>
          </a:bodyPr>
          <a:lstStyle/>
          <a:p>
            <a:pPr>
              <a:lnSpc>
                <a:spcPct val="100000"/>
              </a:lnSpc>
              <a:spcBef>
                <a:spcPts val="0"/>
              </a:spcBef>
            </a:pPr>
            <a:r>
              <a:rPr lang="en-US" sz="4400" dirty="0">
                <a:solidFill>
                  <a:schemeClr val="accent4">
                    <a:lumMod val="20000"/>
                    <a:lumOff val="80000"/>
                  </a:schemeClr>
                </a:solidFill>
                <a:effectLst>
                  <a:outerShdw blurRad="38100" dist="38100" dir="2700000" algn="tl">
                    <a:srgbClr val="000000">
                      <a:alpha val="43137"/>
                    </a:srgbClr>
                  </a:outerShdw>
                </a:effectLst>
              </a:rPr>
              <a:t>1 Peter 4:9</a:t>
            </a:r>
          </a:p>
        </p:txBody>
      </p:sp>
    </p:spTree>
    <p:extLst>
      <p:ext uri="{BB962C8B-B14F-4D97-AF65-F5344CB8AC3E}">
        <p14:creationId xmlns:p14="http://schemas.microsoft.com/office/powerpoint/2010/main" val="75681489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23A5E-A567-4FDC-A61D-FDAFE6C83FFF}"/>
              </a:ext>
            </a:extLst>
          </p:cNvPr>
          <p:cNvSpPr>
            <a:spLocks noGrp="1"/>
          </p:cNvSpPr>
          <p:nvPr>
            <p:ph type="ctrTitle"/>
          </p:nvPr>
        </p:nvSpPr>
        <p:spPr>
          <a:xfrm>
            <a:off x="1524000" y="1701799"/>
            <a:ext cx="9144000" cy="1684866"/>
          </a:xfrm>
        </p:spPr>
        <p:txBody>
          <a:bodyPr>
            <a:normAutofit/>
          </a:bodyPr>
          <a:lstStyle/>
          <a:p>
            <a:r>
              <a:rPr lang="en-US" dirty="0">
                <a:blipFill>
                  <a:blip r:embed="rId4"/>
                  <a:tile tx="0" ty="0" sx="100000" sy="100000" flip="none" algn="tl"/>
                </a:blipFill>
                <a:effectLst>
                  <a:outerShdw blurRad="38100" dist="38100" dir="2700000" algn="tl">
                    <a:srgbClr val="000000">
                      <a:alpha val="43137"/>
                    </a:srgbClr>
                  </a:outerShdw>
                </a:effectLst>
                <a:latin typeface="Footlight MT Light" panose="0204060206030A020304" pitchFamily="18" charset="0"/>
              </a:rPr>
              <a:t>Not for Recompense</a:t>
            </a:r>
          </a:p>
        </p:txBody>
      </p:sp>
      <p:sp>
        <p:nvSpPr>
          <p:cNvPr id="3" name="Subtitle 2">
            <a:extLst>
              <a:ext uri="{FF2B5EF4-FFF2-40B4-BE49-F238E27FC236}">
                <a16:creationId xmlns:a16="http://schemas.microsoft.com/office/drawing/2014/main" id="{089729C3-7C92-4C5E-9576-3538A7361C3C}"/>
              </a:ext>
            </a:extLst>
          </p:cNvPr>
          <p:cNvSpPr>
            <a:spLocks noGrp="1"/>
          </p:cNvSpPr>
          <p:nvPr>
            <p:ph type="subTitle" idx="1"/>
          </p:nvPr>
        </p:nvSpPr>
        <p:spPr>
          <a:xfrm>
            <a:off x="2032000" y="3479799"/>
            <a:ext cx="8178800" cy="1828800"/>
          </a:xfrm>
        </p:spPr>
        <p:txBody>
          <a:bodyPr>
            <a:normAutofit/>
          </a:bodyPr>
          <a:lstStyle/>
          <a:p>
            <a:pPr>
              <a:lnSpc>
                <a:spcPct val="100000"/>
              </a:lnSpc>
              <a:spcBef>
                <a:spcPts val="0"/>
              </a:spcBef>
            </a:pPr>
            <a:r>
              <a:rPr lang="en-US" sz="4400" dirty="0">
                <a:solidFill>
                  <a:schemeClr val="accent4">
                    <a:lumMod val="20000"/>
                    <a:lumOff val="80000"/>
                  </a:schemeClr>
                </a:solidFill>
                <a:effectLst>
                  <a:outerShdw blurRad="38100" dist="38100" dir="2700000" algn="tl">
                    <a:srgbClr val="000000">
                      <a:alpha val="43137"/>
                    </a:srgbClr>
                  </a:outerShdw>
                </a:effectLst>
              </a:rPr>
              <a:t>Luke 14:12-14</a:t>
            </a:r>
          </a:p>
        </p:txBody>
      </p:sp>
    </p:spTree>
    <p:extLst>
      <p:ext uri="{BB962C8B-B14F-4D97-AF65-F5344CB8AC3E}">
        <p14:creationId xmlns:p14="http://schemas.microsoft.com/office/powerpoint/2010/main" val="369275083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23A5E-A567-4FDC-A61D-FDAFE6C83FFF}"/>
              </a:ext>
            </a:extLst>
          </p:cNvPr>
          <p:cNvSpPr>
            <a:spLocks noGrp="1"/>
          </p:cNvSpPr>
          <p:nvPr>
            <p:ph type="ctrTitle"/>
          </p:nvPr>
        </p:nvSpPr>
        <p:spPr>
          <a:xfrm>
            <a:off x="1524000" y="1701799"/>
            <a:ext cx="9144000" cy="1684866"/>
          </a:xfrm>
        </p:spPr>
        <p:txBody>
          <a:bodyPr>
            <a:normAutofit/>
          </a:bodyPr>
          <a:lstStyle/>
          <a:p>
            <a:r>
              <a:rPr lang="en-US" dirty="0">
                <a:blipFill>
                  <a:blip r:embed="rId4"/>
                  <a:tile tx="0" ty="0" sx="100000" sy="100000" flip="none" algn="tl"/>
                </a:blipFill>
                <a:effectLst>
                  <a:outerShdw blurRad="38100" dist="38100" dir="2700000" algn="tl">
                    <a:srgbClr val="000000">
                      <a:alpha val="43137"/>
                    </a:srgbClr>
                  </a:outerShdw>
                </a:effectLst>
                <a:latin typeface="Footlight MT Light" panose="0204060206030A020304" pitchFamily="18" charset="0"/>
              </a:rPr>
              <a:t>Conclusion</a:t>
            </a:r>
          </a:p>
        </p:txBody>
      </p:sp>
      <p:sp>
        <p:nvSpPr>
          <p:cNvPr id="3" name="Subtitle 2">
            <a:extLst>
              <a:ext uri="{FF2B5EF4-FFF2-40B4-BE49-F238E27FC236}">
                <a16:creationId xmlns:a16="http://schemas.microsoft.com/office/drawing/2014/main" id="{089729C3-7C92-4C5E-9576-3538A7361C3C}"/>
              </a:ext>
            </a:extLst>
          </p:cNvPr>
          <p:cNvSpPr>
            <a:spLocks noGrp="1"/>
          </p:cNvSpPr>
          <p:nvPr>
            <p:ph type="subTitle" idx="1"/>
          </p:nvPr>
        </p:nvSpPr>
        <p:spPr>
          <a:xfrm>
            <a:off x="2032000" y="3479799"/>
            <a:ext cx="8178800" cy="1828800"/>
          </a:xfrm>
        </p:spPr>
        <p:txBody>
          <a:bodyPr>
            <a:normAutofit/>
          </a:bodyPr>
          <a:lstStyle/>
          <a:p>
            <a:pPr>
              <a:lnSpc>
                <a:spcPct val="100000"/>
              </a:lnSpc>
              <a:spcBef>
                <a:spcPts val="0"/>
              </a:spcBef>
            </a:pPr>
            <a:r>
              <a:rPr lang="en-US" sz="4400" dirty="0">
                <a:solidFill>
                  <a:schemeClr val="accent4">
                    <a:lumMod val="20000"/>
                    <a:lumOff val="80000"/>
                  </a:schemeClr>
                </a:solidFill>
                <a:effectLst>
                  <a:outerShdw blurRad="38100" dist="38100" dir="2700000" algn="tl">
                    <a:srgbClr val="000000">
                      <a:alpha val="43137"/>
                    </a:srgbClr>
                  </a:outerShdw>
                </a:effectLst>
              </a:rPr>
              <a:t>The obligation to be hospitable belongs to every saint!</a:t>
            </a:r>
          </a:p>
        </p:txBody>
      </p:sp>
    </p:spTree>
    <p:extLst>
      <p:ext uri="{BB962C8B-B14F-4D97-AF65-F5344CB8AC3E}">
        <p14:creationId xmlns:p14="http://schemas.microsoft.com/office/powerpoint/2010/main" val="81489662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2126</Words>
  <Application>Microsoft Office PowerPoint</Application>
  <PresentationFormat>Widescreen</PresentationFormat>
  <Paragraphs>117</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Footlight MT Light</vt:lpstr>
      <vt:lpstr>Calibri Light</vt:lpstr>
      <vt:lpstr>Calibri</vt:lpstr>
      <vt:lpstr>Office Theme</vt:lpstr>
      <vt:lpstr>“Be Hospitable”</vt:lpstr>
      <vt:lpstr>What is Hospitality?</vt:lpstr>
      <vt:lpstr>A Command</vt:lpstr>
      <vt:lpstr>How to Practice Hospitality</vt:lpstr>
      <vt:lpstr>One to Another</vt:lpstr>
      <vt:lpstr>Without Grumbling</vt:lpstr>
      <vt:lpstr>Not for Recompense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Hospitable”</dc:title>
  <dc:creator>Stan Cox</dc:creator>
  <cp:lastModifiedBy>Stan Cox</cp:lastModifiedBy>
  <cp:revision>17</cp:revision>
  <cp:lastPrinted>2018-09-23T12:29:33Z</cp:lastPrinted>
  <dcterms:created xsi:type="dcterms:W3CDTF">2018-09-21T17:02:35Z</dcterms:created>
  <dcterms:modified xsi:type="dcterms:W3CDTF">2018-09-23T12:35:52Z</dcterms:modified>
</cp:coreProperties>
</file>