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Berlin Sans FB Demi" panose="020E0802020502020306" pitchFamily="34" charset="0"/>
      <p:bold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46384" autoAdjust="0"/>
  </p:normalViewPr>
  <p:slideViewPr>
    <p:cSldViewPr snapToGrid="0">
      <p:cViewPr varScale="1">
        <p:scale>
          <a:sx n="37" d="100"/>
          <a:sy n="37" d="100"/>
        </p:scale>
        <p:origin x="1570" y="29"/>
      </p:cViewPr>
      <p:guideLst/>
    </p:cSldViewPr>
  </p:slideViewPr>
  <p:notesTextViewPr>
    <p:cViewPr>
      <p:scale>
        <a:sx n="1" d="1"/>
        <a:sy n="1" d="1"/>
      </p:scale>
      <p:origin x="0" y="0"/>
    </p:cViewPr>
  </p:notesTextViewPr>
  <p:notesViewPr>
    <p:cSldViewPr snapToGrid="0">
      <p:cViewPr varScale="1">
        <p:scale>
          <a:sx n="63" d="100"/>
          <a:sy n="63" d="100"/>
        </p:scale>
        <p:origin x="22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28FBBF-CCD1-4263-BD1F-13AFB6626F5E}"/>
              </a:ext>
            </a:extLst>
          </p:cNvPr>
          <p:cNvSpPr>
            <a:spLocks noGrp="1"/>
          </p:cNvSpPr>
          <p:nvPr>
            <p:ph type="hdr" sz="quarter"/>
          </p:nvPr>
        </p:nvSpPr>
        <p:spPr>
          <a:xfrm>
            <a:off x="0" y="0"/>
            <a:ext cx="2971800" cy="694944"/>
          </a:xfrm>
          <a:prstGeom prst="rect">
            <a:avLst/>
          </a:prstGeom>
        </p:spPr>
        <p:txBody>
          <a:bodyPr vert="horz" lIns="91440" tIns="45720" rIns="91440" bIns="45720" rtlCol="0"/>
          <a:lstStyle>
            <a:lvl1pPr algn="l">
              <a:defRPr sz="1200"/>
            </a:lvl1pPr>
          </a:lstStyle>
          <a:p>
            <a:r>
              <a:rPr lang="en-US" sz="2800" dirty="0">
                <a:latin typeface="Berlin Sans FB Demi" panose="020E0802020502020306" pitchFamily="34" charset="0"/>
              </a:rPr>
              <a:t>Be Strong!</a:t>
            </a:r>
          </a:p>
          <a:p>
            <a:r>
              <a:rPr lang="en-US" dirty="0"/>
              <a:t>(2 Timothy 2:1-7)</a:t>
            </a:r>
          </a:p>
        </p:txBody>
      </p:sp>
      <p:sp>
        <p:nvSpPr>
          <p:cNvPr id="3" name="Date Placeholder 2">
            <a:extLst>
              <a:ext uri="{FF2B5EF4-FFF2-40B4-BE49-F238E27FC236}">
                <a16:creationId xmlns:a16="http://schemas.microsoft.com/office/drawing/2014/main" id="{4C5FFE81-2A7E-45FE-B6E9-D64684488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3, 2018 am</a:t>
            </a:r>
          </a:p>
        </p:txBody>
      </p:sp>
      <p:sp>
        <p:nvSpPr>
          <p:cNvPr id="4" name="Footer Placeholder 3">
            <a:extLst>
              <a:ext uri="{FF2B5EF4-FFF2-40B4-BE49-F238E27FC236}">
                <a16:creationId xmlns:a16="http://schemas.microsoft.com/office/drawing/2014/main" id="{3B7CB2A6-269F-4150-B813-7B091B7146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BB2926E-2067-48B0-8DD3-9AFC2501F4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5C1FCAF-DD80-4BF5-8D3B-56B0C5E1659D}" type="slidenum">
              <a:rPr lang="en-US" smtClean="0"/>
              <a:t>‹#›</a:t>
            </a:fld>
            <a:endParaRPr lang="en-US" dirty="0"/>
          </a:p>
        </p:txBody>
      </p:sp>
    </p:spTree>
    <p:extLst>
      <p:ext uri="{BB962C8B-B14F-4D97-AF65-F5344CB8AC3E}">
        <p14:creationId xmlns:p14="http://schemas.microsoft.com/office/powerpoint/2010/main" val="2969538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670A5-7E5B-403B-B170-E77B5C8A6D24}" type="datetimeFigureOut">
              <a:rPr lang="en-US" smtClean="0"/>
              <a:t>6/2/2018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3F75F-0CBF-4E30-9EAF-BA73BA7A9720}" type="slidenum">
              <a:rPr lang="en-US" smtClean="0"/>
              <a:t>‹#›</a:t>
            </a:fld>
            <a:endParaRPr lang="en-US"/>
          </a:p>
        </p:txBody>
      </p:sp>
    </p:spTree>
    <p:extLst>
      <p:ext uri="{BB962C8B-B14F-4D97-AF65-F5344CB8AC3E}">
        <p14:creationId xmlns:p14="http://schemas.microsoft.com/office/powerpoint/2010/main" val="148075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Paul’s exhortations of Timothy in his second letter: (Regarding his work as an evangelist)</a:t>
            </a:r>
          </a:p>
          <a:p>
            <a:pPr marL="171450" indent="-171450">
              <a:buFont typeface="Arial" panose="020B0604020202020204" pitchFamily="34" charset="0"/>
              <a:buChar char="•"/>
            </a:pPr>
            <a:r>
              <a:rPr lang="en-US" b="0" i="1" dirty="0"/>
              <a:t>“Therefore I remind you to stir up the gift of God which is in you through the laying on of my hands.”</a:t>
            </a:r>
            <a:r>
              <a:rPr lang="en-US" dirty="0"/>
              <a:t> </a:t>
            </a:r>
            <a:r>
              <a:rPr lang="en-US" b="1" dirty="0"/>
              <a:t>(1:6)</a:t>
            </a:r>
          </a:p>
          <a:p>
            <a:pPr marL="628650" lvl="1" indent="-171450">
              <a:buFont typeface="Arial" panose="020B0604020202020204" pitchFamily="34" charset="0"/>
              <a:buChar char="•"/>
            </a:pPr>
            <a:r>
              <a:rPr lang="en-US" b="0" dirty="0"/>
              <a:t>While a spiritual gift may be in mind here, it is not certain.  The context certainly calls for boldness as a minister of Christ</a:t>
            </a:r>
            <a:r>
              <a:rPr lang="en-US" b="0" i="1" dirty="0"/>
              <a:t>, “For God has not given us a spirit of fear, but of power and of love and of a sound mind” </a:t>
            </a:r>
            <a:r>
              <a:rPr lang="en-US" b="1" dirty="0"/>
              <a:t>(1:7).</a:t>
            </a:r>
          </a:p>
          <a:p>
            <a:pPr marL="171450" lvl="0" indent="-171450">
              <a:buFont typeface="Arial" panose="020B0604020202020204" pitchFamily="34" charset="0"/>
              <a:buChar char="•"/>
            </a:pPr>
            <a:r>
              <a:rPr lang="en-US" b="0" i="1" dirty="0"/>
              <a:t>“Therefore do not be ashamed of the testimony of our Lord, nor of me His prisoner, but share with me in the sufferings for the gospel according to the power of God” </a:t>
            </a:r>
            <a:r>
              <a:rPr lang="en-US" b="1" dirty="0"/>
              <a:t>(1:8).</a:t>
            </a:r>
          </a:p>
          <a:p>
            <a:pPr marL="628650" lvl="1" indent="-171450">
              <a:buFont typeface="Arial" panose="020B0604020202020204" pitchFamily="34" charset="0"/>
              <a:buChar char="•"/>
            </a:pPr>
            <a:r>
              <a:rPr lang="en-US" b="0" dirty="0"/>
              <a:t>Note that boldness in preaching would lead to a sharing of suffering</a:t>
            </a:r>
          </a:p>
          <a:p>
            <a:pPr marL="171450" lvl="0" indent="-171450">
              <a:buFont typeface="Arial" panose="020B0604020202020204" pitchFamily="34" charset="0"/>
              <a:buChar char="•"/>
            </a:pPr>
            <a:r>
              <a:rPr lang="en-US" b="0" i="1" dirty="0"/>
              <a:t>“</a:t>
            </a:r>
            <a:r>
              <a:rPr lang="en-US" i="1" dirty="0"/>
              <a:t>Hold fast the pattern of sound words which you have heard from me” </a:t>
            </a:r>
            <a:r>
              <a:rPr lang="en-US" b="1" dirty="0"/>
              <a:t>(1:13).</a:t>
            </a:r>
          </a:p>
          <a:p>
            <a:pPr marL="628650" lvl="1" indent="-171450">
              <a:buFont typeface="Arial" panose="020B0604020202020204" pitchFamily="34" charset="0"/>
              <a:buChar char="•"/>
            </a:pPr>
            <a:r>
              <a:rPr lang="en-US" b="0" dirty="0"/>
              <a:t>Characteristic of Paul, who emphasized the importance of truth (both proclaimed and obeyed).</a:t>
            </a:r>
          </a:p>
          <a:p>
            <a:pPr marL="171450" lvl="0" indent="-171450">
              <a:buFont typeface="Arial" panose="020B0604020202020204" pitchFamily="34" charset="0"/>
              <a:buChar char="•"/>
            </a:pPr>
            <a:r>
              <a:rPr lang="en-US" b="0" i="1" dirty="0"/>
              <a:t>“</a:t>
            </a:r>
            <a:r>
              <a:rPr lang="en-US" i="1" dirty="0"/>
              <a:t>Be diligent to present yourself approved to God, a worker who does not need to be ashamed, rightly dividing the word of truth.</a:t>
            </a:r>
            <a:r>
              <a:rPr lang="en-US" i="1" baseline="30000" dirty="0"/>
              <a:t> 16</a:t>
            </a:r>
            <a:r>
              <a:rPr lang="en-US" i="1" dirty="0"/>
              <a:t> But shun profane and idle babblings, for they will increase to more ungodliness” </a:t>
            </a:r>
            <a:r>
              <a:rPr lang="en-US" b="1" dirty="0"/>
              <a:t>(2:15-16).</a:t>
            </a:r>
          </a:p>
          <a:p>
            <a:pPr marL="171450" lvl="0" indent="-171450">
              <a:buFont typeface="Arial" panose="020B0604020202020204" pitchFamily="34" charset="0"/>
              <a:buChar char="•"/>
            </a:pPr>
            <a:r>
              <a:rPr lang="en-US" b="0" i="1" dirty="0"/>
              <a:t>“Flee youthful lusts” </a:t>
            </a:r>
            <a:r>
              <a:rPr lang="en-US" b="1" dirty="0"/>
              <a:t>(2:22).  </a:t>
            </a:r>
            <a:r>
              <a:rPr lang="en-US" b="0" i="1" dirty="0"/>
              <a:t>“Avoid foolish and ignorant disputes, knowing that they generate strife” </a:t>
            </a:r>
            <a:r>
              <a:rPr lang="en-US" b="1" dirty="0"/>
              <a:t>(2:23).</a:t>
            </a:r>
          </a:p>
          <a:p>
            <a:pPr marL="171450" lvl="0" indent="-171450">
              <a:buFont typeface="Arial" panose="020B0604020202020204" pitchFamily="34" charset="0"/>
              <a:buChar char="•"/>
            </a:pPr>
            <a:r>
              <a:rPr lang="en-US" b="0" i="1" dirty="0"/>
              <a:t>“But you must continue in the things which you have learned and been assured of, knowing from whom you have learned them,</a:t>
            </a:r>
            <a:r>
              <a:rPr lang="en-US" b="0" i="1" baseline="30000" dirty="0"/>
              <a:t> 15</a:t>
            </a:r>
            <a:r>
              <a:rPr lang="en-US" b="0" i="1" dirty="0"/>
              <a:t> and that from childhood you have known the Holy Scriptures, which are able to make you wise for salvation through faith which is in Christ Jesus” </a:t>
            </a:r>
            <a:r>
              <a:rPr lang="en-US" b="1" dirty="0"/>
              <a:t>(3:14-15).</a:t>
            </a:r>
          </a:p>
          <a:p>
            <a:pPr marL="171450" lvl="0" indent="-171450">
              <a:buFont typeface="Arial" panose="020B0604020202020204" pitchFamily="34" charset="0"/>
              <a:buChar char="•"/>
            </a:pPr>
            <a:r>
              <a:rPr lang="en-US" b="0" i="1" dirty="0"/>
              <a:t>“I charge you therefore before God and the Lord Jesus Christ…</a:t>
            </a:r>
            <a:r>
              <a:rPr lang="en-US" b="0" i="1" baseline="30000" dirty="0"/>
              <a:t> 2</a:t>
            </a:r>
            <a:r>
              <a:rPr lang="en-US" b="0" i="1" dirty="0"/>
              <a:t> Preach the word!” </a:t>
            </a:r>
            <a:r>
              <a:rPr lang="en-US" b="1" dirty="0"/>
              <a:t>(4:1-2).</a:t>
            </a:r>
          </a:p>
          <a:p>
            <a:endParaRPr lang="en-US" b="1" dirty="0"/>
          </a:p>
          <a:p>
            <a:r>
              <a:rPr lang="en-US" b="1" dirty="0"/>
              <a:t>All of these indicate the importance of steadfastness, diligence and strength that must be had as a steward of God.  As does the text I want to examine today…</a:t>
            </a:r>
          </a:p>
          <a:p>
            <a:r>
              <a:rPr lang="en-US" b="1" dirty="0"/>
              <a:t>(2 Timothy 2:1-7), </a:t>
            </a:r>
            <a:r>
              <a:rPr lang="en-US" i="1" dirty="0"/>
              <a:t>“You therefore, my son, be strong in the grace that is in Christ Jesus.</a:t>
            </a:r>
            <a:r>
              <a:rPr lang="en-US" i="1" baseline="30000" dirty="0"/>
              <a:t> 2</a:t>
            </a:r>
            <a:r>
              <a:rPr lang="en-US" i="1" dirty="0"/>
              <a:t> And the things that you have heard from me among many witnesses, commit these to faithful men who will be able to teach others also.</a:t>
            </a:r>
            <a:r>
              <a:rPr lang="en-US" i="1" baseline="30000" dirty="0"/>
              <a:t> 3</a:t>
            </a:r>
            <a:r>
              <a:rPr lang="en-US" i="1" dirty="0"/>
              <a:t> You therefore must endure hardship as a good soldier of Jesus Christ.</a:t>
            </a:r>
            <a:r>
              <a:rPr lang="en-US" i="1" baseline="30000" dirty="0"/>
              <a:t> 4</a:t>
            </a:r>
            <a:r>
              <a:rPr lang="en-US" i="1" dirty="0"/>
              <a:t> No one engaged in warfare entangles himself with the affairs of this life, that he may please him who enlisted him as a soldier.</a:t>
            </a:r>
            <a:r>
              <a:rPr lang="en-US" i="1" baseline="30000" dirty="0"/>
              <a:t> 5</a:t>
            </a:r>
            <a:r>
              <a:rPr lang="en-US" i="1" dirty="0"/>
              <a:t> And also if anyone competes in athletics, he is not crowned unless he competes according to the rules.</a:t>
            </a:r>
            <a:r>
              <a:rPr lang="en-US" i="1" baseline="30000" dirty="0"/>
              <a:t> 6</a:t>
            </a:r>
            <a:r>
              <a:rPr lang="en-US" i="1" dirty="0"/>
              <a:t> The hardworking farmer must be first to partake of the crops.</a:t>
            </a:r>
            <a:r>
              <a:rPr lang="en-US" i="1" baseline="30000" dirty="0"/>
              <a:t> 7</a:t>
            </a:r>
            <a:r>
              <a:rPr lang="en-US" i="1" dirty="0"/>
              <a:t> Consider what I say, and may the Lord give you understanding in all things.”</a:t>
            </a:r>
          </a:p>
          <a:p>
            <a:endParaRPr lang="en-US" dirty="0"/>
          </a:p>
        </p:txBody>
      </p:sp>
      <p:sp>
        <p:nvSpPr>
          <p:cNvPr id="4" name="Slide Number Placeholder 3"/>
          <p:cNvSpPr>
            <a:spLocks noGrp="1"/>
          </p:cNvSpPr>
          <p:nvPr>
            <p:ph type="sldNum" sz="quarter" idx="10"/>
          </p:nvPr>
        </p:nvSpPr>
        <p:spPr/>
        <p:txBody>
          <a:bodyPr/>
          <a:lstStyle/>
          <a:p>
            <a:fld id="{1DD3F75F-0CBF-4E30-9EAF-BA73BA7A9720}" type="slidenum">
              <a:rPr lang="en-US" smtClean="0"/>
              <a:t>1</a:t>
            </a:fld>
            <a:endParaRPr lang="en-US"/>
          </a:p>
        </p:txBody>
      </p:sp>
    </p:spTree>
    <p:extLst>
      <p:ext uri="{BB962C8B-B14F-4D97-AF65-F5344CB8AC3E}">
        <p14:creationId xmlns:p14="http://schemas.microsoft.com/office/powerpoint/2010/main" val="64537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Timothy 2:1), </a:t>
            </a:r>
            <a:r>
              <a:rPr lang="en-US" i="1" dirty="0"/>
              <a:t>“You therefore, my son, be strong in the grace that is in Christ Jesus.</a:t>
            </a:r>
            <a:r>
              <a:rPr lang="en-US" i="1" baseline="30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Others had fallen away from truth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(1:15), </a:t>
            </a:r>
            <a:r>
              <a:rPr lang="en-US" i="1" baseline="0" dirty="0"/>
              <a:t>“</a:t>
            </a:r>
            <a:r>
              <a:rPr lang="en-US" i="1" dirty="0"/>
              <a:t>This you know, that all those in Asia have turned away from me, among whom are </a:t>
            </a:r>
            <a:r>
              <a:rPr lang="en-US" i="1" dirty="0" err="1"/>
              <a:t>Phygellus</a:t>
            </a:r>
            <a:r>
              <a:rPr lang="en-US" i="1" dirty="0"/>
              <a:t> and Hermogenes.”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Timothy needed strength to avoid that same fate.  To remain faithful and to steadfastly proclaim the gospel of Jesus Christ.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God’s grace is that power which sustains us through times of temptation and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Paul understood this.  He learned it when he sought the removal of what he describes as </a:t>
            </a:r>
            <a:r>
              <a:rPr lang="en-US" b="0" i="1" baseline="0" dirty="0"/>
              <a:t>“a thorn in the flesh”, “a messenger of Satan to buffet 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(2 Corinthians 12:8-9), </a:t>
            </a:r>
            <a:r>
              <a:rPr lang="en-US" i="1" baseline="0" dirty="0"/>
              <a:t>“</a:t>
            </a:r>
            <a:r>
              <a:rPr lang="en-US" i="1" dirty="0"/>
              <a:t>Concerning this thing I pleaded with the Lord three times that it might depart from me.</a:t>
            </a:r>
            <a:r>
              <a:rPr lang="en-US" i="1" baseline="30000" dirty="0"/>
              <a:t> 9</a:t>
            </a:r>
            <a:r>
              <a:rPr lang="en-US" i="1" dirty="0"/>
              <a:t> And He said to me, “My grace is sufficient for you, for My strength is made perfect in weakness.” Therefore most gladly I will rather boast in my infirmities, </a:t>
            </a:r>
            <a:r>
              <a:rPr lang="en-US" i="1" u="sng" dirty="0"/>
              <a:t>that the power of Christ </a:t>
            </a:r>
            <a:r>
              <a:rPr lang="en-US" b="0" i="1" u="sng" dirty="0"/>
              <a:t>may rest upon me</a:t>
            </a:r>
            <a:r>
              <a:rPr lang="en-US" b="0" i="1" dirty="0"/>
              <a:t>.”</a:t>
            </a:r>
            <a:endParaRPr lang="en-US" b="0"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God’s grace </a:t>
            </a:r>
            <a:r>
              <a:rPr lang="en-US" b="1" i="1" baseline="0" dirty="0"/>
              <a:t>“in Christ Jesus” </a:t>
            </a:r>
            <a:r>
              <a:rPr lang="en-US" b="1" i="0" baseline="0" dirty="0"/>
              <a:t>supplies our every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2 And the things that you have heard from me among many witnesses, commit these to faithful men who will be able to teach others also. 3 You therefore must endure hardship as a good soldier </a:t>
            </a:r>
            <a:r>
              <a:rPr lang="en-US" i="1" dirty="0"/>
              <a:t>of Jesus Christ.</a:t>
            </a:r>
            <a:r>
              <a:rPr lang="en-US" i="1" baseline="30000" dirty="0"/>
              <a:t> 4</a:t>
            </a:r>
            <a:r>
              <a:rPr lang="en-US" i="1" dirty="0"/>
              <a:t> No one engaged in warfare entangles himself with the affairs of this life, that he may please him who enlisted him as a soldier.</a:t>
            </a:r>
            <a:r>
              <a:rPr lang="en-US" i="1" baseline="30000" dirty="0"/>
              <a:t> 5</a:t>
            </a:r>
            <a:r>
              <a:rPr lang="en-US" i="1" dirty="0"/>
              <a:t> And also if anyone competes in athletics, he is not crowned unless he competes according to the rules.</a:t>
            </a:r>
            <a:r>
              <a:rPr lang="en-US" i="1" baseline="30000" dirty="0"/>
              <a:t> 6</a:t>
            </a:r>
            <a:r>
              <a:rPr lang="en-US" i="1" dirty="0"/>
              <a:t> The hardworking farmer must be first to partake of the crops.</a:t>
            </a:r>
            <a:r>
              <a:rPr lang="en-US" i="1" baseline="30000" dirty="0"/>
              <a:t> 7</a:t>
            </a:r>
            <a:r>
              <a:rPr lang="en-US" i="1" dirty="0"/>
              <a:t> Consider what I say, and may the Lord give you understanding in all things.”</a:t>
            </a:r>
          </a:p>
          <a:p>
            <a:endParaRPr lang="en-US" dirty="0"/>
          </a:p>
        </p:txBody>
      </p:sp>
      <p:sp>
        <p:nvSpPr>
          <p:cNvPr id="4" name="Slide Number Placeholder 3"/>
          <p:cNvSpPr>
            <a:spLocks noGrp="1"/>
          </p:cNvSpPr>
          <p:nvPr>
            <p:ph type="sldNum" sz="quarter" idx="10"/>
          </p:nvPr>
        </p:nvSpPr>
        <p:spPr/>
        <p:txBody>
          <a:bodyPr/>
          <a:lstStyle/>
          <a:p>
            <a:fld id="{1DD3F75F-0CBF-4E30-9EAF-BA73BA7A9720}" type="slidenum">
              <a:rPr lang="en-US" smtClean="0"/>
              <a:t>2</a:t>
            </a:fld>
            <a:endParaRPr lang="en-US"/>
          </a:p>
        </p:txBody>
      </p:sp>
    </p:spTree>
    <p:extLst>
      <p:ext uri="{BB962C8B-B14F-4D97-AF65-F5344CB8AC3E}">
        <p14:creationId xmlns:p14="http://schemas.microsoft.com/office/powerpoint/2010/main" val="50847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(2 Timothy 2:2-4), </a:t>
            </a:r>
            <a:r>
              <a:rPr lang="en-US" i="1" baseline="0" dirty="0"/>
              <a:t>“And the things that you have heard from me among many witnesses, commit these to faithful men who will be able to teach others also. </a:t>
            </a:r>
            <a:r>
              <a:rPr lang="en-US" i="1" baseline="30000" dirty="0"/>
              <a:t>3</a:t>
            </a:r>
            <a:r>
              <a:rPr lang="en-US" i="1" baseline="0" dirty="0"/>
              <a:t> You therefore must endure hardship as a good soldier </a:t>
            </a:r>
            <a:r>
              <a:rPr lang="en-US" i="1" dirty="0"/>
              <a:t>of Jesus Christ.</a:t>
            </a:r>
            <a:r>
              <a:rPr lang="en-US" i="1" baseline="30000" dirty="0"/>
              <a:t> 4</a:t>
            </a:r>
            <a:r>
              <a:rPr lang="en-US" i="1" dirty="0"/>
              <a:t> No one engaged in warfare entangles himself with the affairs of this life, that he may please him who enlisted him as a soldier.”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Notice first the call to do his work as an evangelist (in this case edification)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It is important to teach the faithful (build them 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In so doing, you equip them to do their own work of teaching.  (This is a primary work of an evangelist).  Growth comes as “every part does its share”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The first picture in the text is of a soldier, enduring hardship.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The hardships of a soldier are well known even today:  a) Separation from loved ones and friends; b) exposure to all sorts of weather conditions; c) physically exhausting marches and chores; d) Hunger and thirst; e) Physical danger.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Jesus made clear that such would be the lot of His disciples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(John 15:18-19), </a:t>
            </a:r>
            <a:r>
              <a:rPr lang="en-US" i="1" dirty="0"/>
              <a:t>“If the world hates you, you know that it hated Me before it hated you.</a:t>
            </a:r>
            <a:r>
              <a:rPr lang="en-US" i="1" baseline="30000" dirty="0"/>
              <a:t> 19</a:t>
            </a:r>
            <a:r>
              <a:rPr lang="en-US" i="1" dirty="0"/>
              <a:t> If you were of the world, the world would love its own. Yet because you are not of the world, but I chose you out of the world, therefore the world hates you.”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This is why the armor of God is so needed as evil opposes our efforts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(Ephesians 6:10-13), </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Further, verse 4 indicates that entanglements need to be removed, for sincere, whole-hearted service to the Lord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Roman soldiers were not allowed to have any social relationships or entanglements that would interfere with their duties as soldiers.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We too, cannot let worldly entanglements vie for our affections!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(1 John 2:15-17), </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And the world is passing away, and the lust of it; but he who does the will of God abides forever.”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The purpose of this is to please our Master, Jesus Christ.  That is our sole duty in life.</a:t>
            </a:r>
          </a:p>
        </p:txBody>
      </p:sp>
      <p:sp>
        <p:nvSpPr>
          <p:cNvPr id="4" name="Slide Number Placeholder 3"/>
          <p:cNvSpPr>
            <a:spLocks noGrp="1"/>
          </p:cNvSpPr>
          <p:nvPr>
            <p:ph type="sldNum" sz="quarter" idx="10"/>
          </p:nvPr>
        </p:nvSpPr>
        <p:spPr/>
        <p:txBody>
          <a:bodyPr/>
          <a:lstStyle/>
          <a:p>
            <a:fld id="{1DD3F75F-0CBF-4E30-9EAF-BA73BA7A9720}" type="slidenum">
              <a:rPr lang="en-US" smtClean="0"/>
              <a:t>3</a:t>
            </a:fld>
            <a:endParaRPr lang="en-US"/>
          </a:p>
        </p:txBody>
      </p:sp>
    </p:spTree>
    <p:extLst>
      <p:ext uri="{BB962C8B-B14F-4D97-AF65-F5344CB8AC3E}">
        <p14:creationId xmlns:p14="http://schemas.microsoft.com/office/powerpoint/2010/main" val="184748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(2 Timothy 2:5), </a:t>
            </a:r>
            <a:r>
              <a:rPr lang="en-US" i="1" baseline="0" dirty="0"/>
              <a:t>“</a:t>
            </a:r>
            <a:r>
              <a:rPr lang="en-US" i="1" dirty="0"/>
              <a:t>And also if anyone competes in athletics, he is not crowned unless he competes according to the rules.”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Again, this picture resonates in our times.  Athletes have been disqualified for drug use, gambling, illegal recruitment.  Not to mention being penalized for breaking the rules of competition itself.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Our picture establishes the necessity of our following the “rules” set by the Lord for His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It is amazing how many today think they will get the prize, though the consistently and constantly disregard the rules set up by the Lord.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(1 Corinthians 9:27), [Paul understood this principle. Consider the irony], </a:t>
            </a:r>
            <a:r>
              <a:rPr lang="en-US" i="1" baseline="0" dirty="0"/>
              <a:t>“</a:t>
            </a:r>
            <a:r>
              <a:rPr lang="en-US" i="1" dirty="0"/>
              <a:t>But I discipline my body and bring it into subjection, lest, when I have preached to others, I myself should become disqualified.”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(2 John 9-11), </a:t>
            </a:r>
            <a:r>
              <a:rPr lang="en-US" i="1" baseline="0" dirty="0"/>
              <a:t>“</a:t>
            </a:r>
            <a:r>
              <a:rPr lang="en-US" i="1" dirty="0"/>
              <a:t>Whoever transgresses and does not abide in the doctrine of Christ does not have God. He who abides in the doctrine of Christ has both the Father and the Son.</a:t>
            </a:r>
            <a:r>
              <a:rPr lang="en-US" i="1" baseline="30000" dirty="0"/>
              <a:t> 10</a:t>
            </a:r>
            <a:r>
              <a:rPr lang="en-US" i="1" dirty="0"/>
              <a:t> If anyone comes to you and does not bring this doctrine, do not receive him into your house nor greet him;</a:t>
            </a:r>
            <a:r>
              <a:rPr lang="en-US" i="1" baseline="30000" dirty="0"/>
              <a:t> 11</a:t>
            </a:r>
            <a:r>
              <a:rPr lang="en-US" i="1" dirty="0"/>
              <a:t> for he who greets him shares in his evil deeds.”</a:t>
            </a:r>
            <a:endParaRPr lang="en-US" i="1"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The soldier must please his Master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So must the athlete.  There are rules in competition.  In order to win, those rules must be followed!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30000" dirty="0"/>
              <a:t> 6</a:t>
            </a:r>
            <a:r>
              <a:rPr lang="en-US" i="1" dirty="0"/>
              <a:t> The hardworking farmer must be first to partake of the crops.</a:t>
            </a:r>
            <a:r>
              <a:rPr lang="en-US" i="1" baseline="30000" dirty="0"/>
              <a:t> 7</a:t>
            </a:r>
            <a:r>
              <a:rPr lang="en-US" i="1" dirty="0"/>
              <a:t> Consider what I say, and may the Lord give you understanding in all things.”</a:t>
            </a:r>
          </a:p>
          <a:p>
            <a:endParaRPr lang="en-US" dirty="0"/>
          </a:p>
        </p:txBody>
      </p:sp>
      <p:sp>
        <p:nvSpPr>
          <p:cNvPr id="4" name="Slide Number Placeholder 3"/>
          <p:cNvSpPr>
            <a:spLocks noGrp="1"/>
          </p:cNvSpPr>
          <p:nvPr>
            <p:ph type="sldNum" sz="quarter" idx="10"/>
          </p:nvPr>
        </p:nvSpPr>
        <p:spPr/>
        <p:txBody>
          <a:bodyPr/>
          <a:lstStyle/>
          <a:p>
            <a:fld id="{1DD3F75F-0CBF-4E30-9EAF-BA73BA7A9720}" type="slidenum">
              <a:rPr lang="en-US" smtClean="0"/>
              <a:t>4</a:t>
            </a:fld>
            <a:endParaRPr lang="en-US"/>
          </a:p>
        </p:txBody>
      </p:sp>
    </p:spTree>
    <p:extLst>
      <p:ext uri="{BB962C8B-B14F-4D97-AF65-F5344CB8AC3E}">
        <p14:creationId xmlns:p14="http://schemas.microsoft.com/office/powerpoint/2010/main" val="302127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(1 Timothy 2:6), </a:t>
            </a:r>
            <a:r>
              <a:rPr lang="en-US" i="1" baseline="0" dirty="0"/>
              <a:t>“</a:t>
            </a:r>
            <a:r>
              <a:rPr lang="en-US" i="1" dirty="0"/>
              <a:t>The hardworking farmer must be first to partake of the crops.”</a:t>
            </a:r>
            <a:endParaRPr lang="en-US"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There are two truths that may be referenced here (commentators are divided over the intent of Paul in these words).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First, that a hard working evangelist is worthy of material support in his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(1 Corinthians 9:7, 11-12), </a:t>
            </a:r>
            <a:r>
              <a:rPr lang="en-US" b="0" i="1" baseline="0" dirty="0"/>
              <a:t>“</a:t>
            </a:r>
            <a:r>
              <a:rPr lang="en-US" b="0" i="1" dirty="0"/>
              <a:t>Who ever goes to war at his own expense? Who plants a vineyard and does not eat of its fruit? Or who tends a flock and does not drink of the milk of the flock?”</a:t>
            </a:r>
            <a:br>
              <a:rPr lang="en-US" b="0" i="1" dirty="0"/>
            </a:br>
            <a:r>
              <a:rPr lang="en-US" b="1" dirty="0"/>
              <a:t>(11-12), </a:t>
            </a:r>
            <a:r>
              <a:rPr lang="en-US" i="1" dirty="0"/>
              <a:t>“If we have sown spiritual things for you, is it a great thing if we reap your material things?</a:t>
            </a:r>
            <a:r>
              <a:rPr lang="en-US" i="1" baseline="30000" dirty="0"/>
              <a:t> 12</a:t>
            </a:r>
            <a:r>
              <a:rPr lang="en-US" i="1" dirty="0"/>
              <a:t> If others are partakers of this right over you, are we not even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Second, that one who works hard in sharing the gospel, is the first to benefit from his own efforts!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(James 1:25), </a:t>
            </a:r>
            <a:r>
              <a:rPr lang="en-US" i="1" baseline="0" dirty="0"/>
              <a:t>“</a:t>
            </a:r>
            <a:r>
              <a:rPr lang="en-US" i="1" dirty="0"/>
              <a:t>But he who looks into the perfect law of liberty and continues in it, and is not a forgetful hearer but a doer of the work, this one will be blessed in what he does.”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His faith will be strengthened, his hope quickened, his love deepened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He will rejoice in the changes he sees in the lives of those with which he shares God’s truths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a:t>The key, is the necessity of hard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(1 Corinthians 4:2), </a:t>
            </a:r>
            <a:r>
              <a:rPr lang="en-US" i="1" baseline="0" dirty="0"/>
              <a:t>“</a:t>
            </a:r>
            <a:r>
              <a:rPr lang="en-US" i="1" dirty="0"/>
              <a:t>Moreover it is required in stewards that one be found faithful.”</a:t>
            </a:r>
            <a:endParaRPr lang="en-US" i="1" baseline="0" dirty="0"/>
          </a:p>
        </p:txBody>
      </p:sp>
      <p:sp>
        <p:nvSpPr>
          <p:cNvPr id="4" name="Slide Number Placeholder 3"/>
          <p:cNvSpPr>
            <a:spLocks noGrp="1"/>
          </p:cNvSpPr>
          <p:nvPr>
            <p:ph type="sldNum" sz="quarter" idx="10"/>
          </p:nvPr>
        </p:nvSpPr>
        <p:spPr/>
        <p:txBody>
          <a:bodyPr/>
          <a:lstStyle/>
          <a:p>
            <a:fld id="{1DD3F75F-0CBF-4E30-9EAF-BA73BA7A9720}" type="slidenum">
              <a:rPr lang="en-US" smtClean="0"/>
              <a:t>5</a:t>
            </a:fld>
            <a:endParaRPr lang="en-US"/>
          </a:p>
        </p:txBody>
      </p:sp>
    </p:spTree>
    <p:extLst>
      <p:ext uri="{BB962C8B-B14F-4D97-AF65-F5344CB8AC3E}">
        <p14:creationId xmlns:p14="http://schemas.microsoft.com/office/powerpoint/2010/main" val="214648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(2 Timothy 2:7), </a:t>
            </a:r>
            <a:r>
              <a:rPr lang="en-US" i="0" baseline="0" dirty="0"/>
              <a:t>“</a:t>
            </a:r>
            <a:r>
              <a:rPr lang="en-US" i="1" dirty="0"/>
              <a:t>Consider what I say, and may the Lord give you understanding in all things.”</a:t>
            </a:r>
          </a:p>
          <a:p>
            <a:endParaRPr lang="en-US" dirty="0"/>
          </a:p>
          <a:p>
            <a:r>
              <a:rPr lang="en-US" b="1" dirty="0"/>
              <a:t>The word consider is important here:</a:t>
            </a:r>
          </a:p>
          <a:p>
            <a:pPr marL="171450" indent="-171450">
              <a:buFont typeface="Arial" panose="020B0604020202020204" pitchFamily="34" charset="0"/>
              <a:buChar char="•"/>
            </a:pPr>
            <a:r>
              <a:rPr lang="en-US" dirty="0"/>
              <a:t>It means to ponder, to meditate, to grasp the meaning of.</a:t>
            </a:r>
          </a:p>
          <a:p>
            <a:pPr marL="171450" indent="-171450">
              <a:buFont typeface="Arial" panose="020B0604020202020204" pitchFamily="34" charset="0"/>
              <a:buChar char="•"/>
            </a:pPr>
            <a:r>
              <a:rPr lang="en-US" dirty="0"/>
              <a:t>It was Paul’s prayer that God would grant understanding to Timothy, </a:t>
            </a:r>
            <a:r>
              <a:rPr lang="en-US" b="1" dirty="0"/>
              <a:t>but it was his admonition to Timothy that he consider carefully the instructions given.</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Our understanding of God’s will is largely the result of our efforts.  We must study!  We must apply!  We must be diligent!</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(2 Timothy 2:15), </a:t>
            </a:r>
            <a:r>
              <a:rPr lang="en-US" b="0" i="1" dirty="0"/>
              <a:t>“Be diligent to present yourself approved to God, a worker who does not need to be ashamed, rightly dividing the word of truth.”</a:t>
            </a:r>
          </a:p>
          <a:p>
            <a:pPr marL="0" indent="0">
              <a:buFont typeface="Arial" panose="020B0604020202020204" pitchFamily="34" charset="0"/>
              <a:buNone/>
            </a:pPr>
            <a:endParaRPr lang="en-US" b="0" i="1" dirty="0"/>
          </a:p>
          <a:p>
            <a:pPr marL="171450" indent="-171450">
              <a:buFont typeface="Arial" panose="020B0604020202020204" pitchFamily="34" charset="0"/>
              <a:buChar char="•"/>
            </a:pPr>
            <a:r>
              <a:rPr lang="en-US" b="1" i="0" dirty="0"/>
              <a:t>We too need to be careful to consider Paul’s words</a:t>
            </a:r>
          </a:p>
          <a:p>
            <a:pPr marL="628650" lvl="1" indent="-171450">
              <a:buFont typeface="Arial" panose="020B0604020202020204" pitchFamily="34" charset="0"/>
              <a:buChar char="•"/>
            </a:pPr>
            <a:r>
              <a:rPr lang="en-US" b="0" i="0" dirty="0"/>
              <a:t>Have the </a:t>
            </a:r>
            <a:r>
              <a:rPr lang="en-US" b="0" i="0" dirty="0" err="1"/>
              <a:t>singleminded</a:t>
            </a:r>
            <a:r>
              <a:rPr lang="en-US" b="0" i="0" dirty="0"/>
              <a:t> purpose to please our Master, as a soldier</a:t>
            </a:r>
          </a:p>
          <a:p>
            <a:pPr marL="628650" lvl="1" indent="-171450">
              <a:buFont typeface="Arial" panose="020B0604020202020204" pitchFamily="34" charset="0"/>
              <a:buChar char="•"/>
            </a:pPr>
            <a:r>
              <a:rPr lang="en-US" b="0" i="0" dirty="0"/>
              <a:t>To keep the rules set in place, like an athlete</a:t>
            </a:r>
          </a:p>
          <a:p>
            <a:pPr marL="628650" lvl="1" indent="-171450">
              <a:buFont typeface="Arial" panose="020B0604020202020204" pitchFamily="34" charset="0"/>
              <a:buChar char="•"/>
            </a:pPr>
            <a:r>
              <a:rPr lang="en-US" b="0" i="0" dirty="0"/>
              <a:t>To work hard to reap a reward, like a farmer</a:t>
            </a:r>
          </a:p>
          <a:p>
            <a:pPr marL="171450" lvl="0" indent="-171450">
              <a:buFont typeface="Arial" panose="020B0604020202020204" pitchFamily="34" charset="0"/>
              <a:buChar char="•"/>
            </a:pPr>
            <a:r>
              <a:rPr lang="en-US" b="1" i="0" dirty="0"/>
              <a:t>May we all </a:t>
            </a:r>
            <a:r>
              <a:rPr lang="en-US" b="1" i="1" dirty="0"/>
              <a:t>“be strong in the grace that is in Christ Jesus”</a:t>
            </a:r>
            <a:r>
              <a:rPr lang="en-US" b="1" i="0" dirty="0"/>
              <a:t>!</a:t>
            </a:r>
          </a:p>
        </p:txBody>
      </p:sp>
      <p:sp>
        <p:nvSpPr>
          <p:cNvPr id="4" name="Slide Number Placeholder 3"/>
          <p:cNvSpPr>
            <a:spLocks noGrp="1"/>
          </p:cNvSpPr>
          <p:nvPr>
            <p:ph type="sldNum" sz="quarter" idx="10"/>
          </p:nvPr>
        </p:nvSpPr>
        <p:spPr/>
        <p:txBody>
          <a:bodyPr/>
          <a:lstStyle/>
          <a:p>
            <a:fld id="{1DD3F75F-0CBF-4E30-9EAF-BA73BA7A9720}" type="slidenum">
              <a:rPr lang="en-US" smtClean="0"/>
              <a:t>6</a:t>
            </a:fld>
            <a:endParaRPr lang="en-US"/>
          </a:p>
        </p:txBody>
      </p:sp>
    </p:spTree>
    <p:extLst>
      <p:ext uri="{BB962C8B-B14F-4D97-AF65-F5344CB8AC3E}">
        <p14:creationId xmlns:p14="http://schemas.microsoft.com/office/powerpoint/2010/main" val="51625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02F4-BF21-4DD4-8FAE-FAC202E8D6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B3337-8E2A-4B30-B22F-ABB946BCD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091060-DA47-4691-B8AD-6565FC54ADBF}"/>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5" name="Footer Placeholder 4">
            <a:extLst>
              <a:ext uri="{FF2B5EF4-FFF2-40B4-BE49-F238E27FC236}">
                <a16:creationId xmlns:a16="http://schemas.microsoft.com/office/drawing/2014/main" id="{BB835B43-FD56-4AC5-8BCD-9CA5A2AD1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97B6C-F2D8-4FFE-89ED-DABCD6170A60}"/>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364467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5A91-0977-4245-8B25-E19F122BAB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245A3-90DA-4977-964D-FB9000A2FE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1AF79-2725-4543-99E8-B8C8207FA855}"/>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5" name="Footer Placeholder 4">
            <a:extLst>
              <a:ext uri="{FF2B5EF4-FFF2-40B4-BE49-F238E27FC236}">
                <a16:creationId xmlns:a16="http://schemas.microsoft.com/office/drawing/2014/main" id="{9AE822A4-6915-4702-ADFD-5D9FEB0F3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DDD3F-2CC9-4CA0-BA67-CE5085AFA2F9}"/>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17312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3687E-1A89-4FC7-827F-05C2E1E6AA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694FF7-94C6-4790-845B-8B1D9B82C2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5E4B-4A52-4D9B-9417-B901D16FC1C8}"/>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5" name="Footer Placeholder 4">
            <a:extLst>
              <a:ext uri="{FF2B5EF4-FFF2-40B4-BE49-F238E27FC236}">
                <a16:creationId xmlns:a16="http://schemas.microsoft.com/office/drawing/2014/main" id="{DC43BF21-1615-4241-BDD9-01D1BE9E2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7677B-B817-4E54-B0A5-CEEE3172F8A4}"/>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37468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5A22-A2AC-41CF-909B-BC57D2E44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CF100-3552-47B7-AF87-D0628780E6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4C143-AFF1-4DF5-BF8C-D6F8215EDBBA}"/>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5" name="Footer Placeholder 4">
            <a:extLst>
              <a:ext uri="{FF2B5EF4-FFF2-40B4-BE49-F238E27FC236}">
                <a16:creationId xmlns:a16="http://schemas.microsoft.com/office/drawing/2014/main" id="{11F7CEDE-1B68-4E2E-85F3-B9180879B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37348-2749-4660-854F-4DE7F74B4CF3}"/>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203126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F5E4-9502-4580-A232-D97D7FFDAC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6AD0B1-6804-43B6-96AF-76CE34A1B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F1E1D4-0EF8-47FA-84C5-B16C5DAB3D16}"/>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5" name="Footer Placeholder 4">
            <a:extLst>
              <a:ext uri="{FF2B5EF4-FFF2-40B4-BE49-F238E27FC236}">
                <a16:creationId xmlns:a16="http://schemas.microsoft.com/office/drawing/2014/main" id="{8653BB59-0364-4F6F-86FA-3B7CC5C5D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40E68-8E00-4E90-8D81-92A505E460EA}"/>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10219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FA7D-A184-4902-A5B3-C535DC374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3C5B87-03B6-4E61-A75D-DB841B3F71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C8DF9-32D5-4901-AB14-745AAAC865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F6DF5-214F-4728-8879-D2EDFDFF6BC2}"/>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6" name="Footer Placeholder 5">
            <a:extLst>
              <a:ext uri="{FF2B5EF4-FFF2-40B4-BE49-F238E27FC236}">
                <a16:creationId xmlns:a16="http://schemas.microsoft.com/office/drawing/2014/main" id="{EE2EB9A7-A5BE-4EDB-8891-F298933E9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E21C7-EC86-45EA-9F61-FB94DE91EAC0}"/>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417848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5590-781A-4A55-AE11-7CB22AEC9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1FC338-BB92-4570-BEEF-661E706D9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1EFD05-3555-4BA4-AC48-B211EECB66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E98B9-75C5-404C-80FB-1422D60190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F0E065-C2D2-4DF4-B2F0-B6829F3756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D03806-4C9B-4D9B-B6B1-A97FA28E0FBC}"/>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8" name="Footer Placeholder 7">
            <a:extLst>
              <a:ext uri="{FF2B5EF4-FFF2-40B4-BE49-F238E27FC236}">
                <a16:creationId xmlns:a16="http://schemas.microsoft.com/office/drawing/2014/main" id="{FE29FB0F-5E47-4EE3-882F-9695A0A506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CCBF75-8D48-48A1-96C5-3BFC8DA4A93D}"/>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220005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10CE-CE66-4722-9224-B921EA6B5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B4056C-A7FE-4839-A1A6-D69B076F12D9}"/>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4" name="Footer Placeholder 3">
            <a:extLst>
              <a:ext uri="{FF2B5EF4-FFF2-40B4-BE49-F238E27FC236}">
                <a16:creationId xmlns:a16="http://schemas.microsoft.com/office/drawing/2014/main" id="{97FC7EE6-7A03-4E67-9216-40DE0FC31F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D63085-D40D-4CD6-8ACC-82EC551820B6}"/>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320828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7DD8C-372E-4050-AE14-9519138496A8}"/>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3" name="Footer Placeholder 2">
            <a:extLst>
              <a:ext uri="{FF2B5EF4-FFF2-40B4-BE49-F238E27FC236}">
                <a16:creationId xmlns:a16="http://schemas.microsoft.com/office/drawing/2014/main" id="{6312475E-3D76-4D5F-9FAF-11D3C90982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87F70B-0C18-4A73-B774-EDA4296CBB98}"/>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89956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F336-0520-4144-98E4-50211B658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29D5F-40E0-4A69-AAEC-6D0C6476F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5F686-81D5-40F6-BA6F-ECD66D3E7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775479-2F19-4A7D-981C-83C5FFEB04D0}"/>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6" name="Footer Placeholder 5">
            <a:extLst>
              <a:ext uri="{FF2B5EF4-FFF2-40B4-BE49-F238E27FC236}">
                <a16:creationId xmlns:a16="http://schemas.microsoft.com/office/drawing/2014/main" id="{BD68C1B9-3D54-4A97-BF0E-B15E02A78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32980-FA46-4FE5-A0BB-22C0594D3A7E}"/>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98902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CBFA-3E2F-4572-8FDF-5A1D127C1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A634B4-A608-4986-957D-3E4E76BBC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67E63E-4891-4C61-A47E-09839818F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40407F-181E-4C62-A053-9A6328E10B35}"/>
              </a:ext>
            </a:extLst>
          </p:cNvPr>
          <p:cNvSpPr>
            <a:spLocks noGrp="1"/>
          </p:cNvSpPr>
          <p:nvPr>
            <p:ph type="dt" sz="half" idx="10"/>
          </p:nvPr>
        </p:nvSpPr>
        <p:spPr/>
        <p:txBody>
          <a:bodyPr/>
          <a:lstStyle/>
          <a:p>
            <a:fld id="{37FCD1C0-F895-4FF4-B9EC-3C2FEE3EFAE6}" type="datetimeFigureOut">
              <a:rPr lang="en-US" smtClean="0"/>
              <a:t>6/2/2018</a:t>
            </a:fld>
            <a:endParaRPr lang="en-US"/>
          </a:p>
        </p:txBody>
      </p:sp>
      <p:sp>
        <p:nvSpPr>
          <p:cNvPr id="6" name="Footer Placeholder 5">
            <a:extLst>
              <a:ext uri="{FF2B5EF4-FFF2-40B4-BE49-F238E27FC236}">
                <a16:creationId xmlns:a16="http://schemas.microsoft.com/office/drawing/2014/main" id="{6A2D76F4-0C6A-4F16-9A01-84E5CA371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1F3AB-FBA3-4E81-BC2D-77044581B371}"/>
              </a:ext>
            </a:extLst>
          </p:cNvPr>
          <p:cNvSpPr>
            <a:spLocks noGrp="1"/>
          </p:cNvSpPr>
          <p:nvPr>
            <p:ph type="sldNum" sz="quarter" idx="12"/>
          </p:nvPr>
        </p:nvSpPr>
        <p:spPr/>
        <p:txBody>
          <a:bodyPr/>
          <a:lstStyle/>
          <a:p>
            <a:fld id="{8DCAE013-1250-4E35-97F6-45571290B44D}" type="slidenum">
              <a:rPr lang="en-US" smtClean="0"/>
              <a:t>‹#›</a:t>
            </a:fld>
            <a:endParaRPr lang="en-US"/>
          </a:p>
        </p:txBody>
      </p:sp>
    </p:spTree>
    <p:extLst>
      <p:ext uri="{BB962C8B-B14F-4D97-AF65-F5344CB8AC3E}">
        <p14:creationId xmlns:p14="http://schemas.microsoft.com/office/powerpoint/2010/main" val="7002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998DF2-0C94-4DD1-9BF0-5E545A5AF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5895E-5824-4206-8DB2-3939883B0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BB864-DB9D-4F61-9333-FCD9A6FB8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CD1C0-F895-4FF4-B9EC-3C2FEE3EFAE6}" type="datetimeFigureOut">
              <a:rPr lang="en-US" smtClean="0"/>
              <a:t>6/2/2018</a:t>
            </a:fld>
            <a:endParaRPr lang="en-US"/>
          </a:p>
        </p:txBody>
      </p:sp>
      <p:sp>
        <p:nvSpPr>
          <p:cNvPr id="5" name="Footer Placeholder 4">
            <a:extLst>
              <a:ext uri="{FF2B5EF4-FFF2-40B4-BE49-F238E27FC236}">
                <a16:creationId xmlns:a16="http://schemas.microsoft.com/office/drawing/2014/main" id="{8B89E42E-5D8A-4A88-9579-239D3AF53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D01DE-B2D9-4F98-987D-B445AB125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E013-1250-4E35-97F6-45571290B44D}" type="slidenum">
              <a:rPr lang="en-US" smtClean="0"/>
              <a:t>‹#›</a:t>
            </a:fld>
            <a:endParaRPr lang="en-US"/>
          </a:p>
        </p:txBody>
      </p:sp>
    </p:spTree>
    <p:extLst>
      <p:ext uri="{BB962C8B-B14F-4D97-AF65-F5344CB8AC3E}">
        <p14:creationId xmlns:p14="http://schemas.microsoft.com/office/powerpoint/2010/main" val="33604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D013-B96F-4692-9092-02D454A057BF}"/>
              </a:ext>
            </a:extLst>
          </p:cNvPr>
          <p:cNvSpPr>
            <a:spLocks noGrp="1"/>
          </p:cNvSpPr>
          <p:nvPr>
            <p:ph type="ctrTitle"/>
          </p:nvPr>
        </p:nvSpPr>
        <p:spPr>
          <a:xfrm>
            <a:off x="748145" y="3429000"/>
            <a:ext cx="5846619" cy="1778144"/>
          </a:xfrm>
        </p:spPr>
        <p:txBody>
          <a:bodyPr>
            <a:normAutofit/>
          </a:bodyPr>
          <a:lstStyle/>
          <a:p>
            <a:pPr algn="l"/>
            <a:r>
              <a:rPr lang="en-US" sz="8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Be Strong!</a:t>
            </a:r>
          </a:p>
        </p:txBody>
      </p:sp>
      <p:sp>
        <p:nvSpPr>
          <p:cNvPr id="3" name="Subtitle 2">
            <a:extLst>
              <a:ext uri="{FF2B5EF4-FFF2-40B4-BE49-F238E27FC236}">
                <a16:creationId xmlns:a16="http://schemas.microsoft.com/office/drawing/2014/main" id="{CDF9225C-5EA9-4940-8AD1-53969A6CEA21}"/>
              </a:ext>
            </a:extLst>
          </p:cNvPr>
          <p:cNvSpPr>
            <a:spLocks noGrp="1"/>
          </p:cNvSpPr>
          <p:nvPr>
            <p:ph type="subTitle" idx="1"/>
          </p:nvPr>
        </p:nvSpPr>
        <p:spPr>
          <a:xfrm>
            <a:off x="983674" y="5207144"/>
            <a:ext cx="4461163" cy="905308"/>
          </a:xfrm>
        </p:spPr>
        <p:txBody>
          <a:bodyPr>
            <a:normAutofit/>
          </a:bodyPr>
          <a:lstStyle/>
          <a:p>
            <a:r>
              <a:rPr lang="en-US" sz="4800" dirty="0">
                <a:solidFill>
                  <a:schemeClr val="bg1"/>
                </a:solidFill>
                <a:effectLst>
                  <a:outerShdw blurRad="38100" dist="38100" dir="2700000" algn="tl">
                    <a:srgbClr val="000000">
                      <a:alpha val="43137"/>
                    </a:srgbClr>
                  </a:outerShdw>
                </a:effectLst>
              </a:rPr>
              <a:t>2 Timothy 2:1-7</a:t>
            </a:r>
          </a:p>
        </p:txBody>
      </p:sp>
    </p:spTree>
    <p:extLst>
      <p:ext uri="{BB962C8B-B14F-4D97-AF65-F5344CB8AC3E}">
        <p14:creationId xmlns:p14="http://schemas.microsoft.com/office/powerpoint/2010/main" val="36467734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320D-96B5-4746-9677-656B0285B721}"/>
              </a:ext>
            </a:extLst>
          </p:cNvPr>
          <p:cNvSpPr>
            <a:spLocks noGrp="1"/>
          </p:cNvSpPr>
          <p:nvPr>
            <p:ph type="title"/>
          </p:nvPr>
        </p:nvSpPr>
        <p:spPr>
          <a:xfrm>
            <a:off x="0" y="88348"/>
            <a:ext cx="12192000" cy="1740453"/>
          </a:xfrm>
        </p:spPr>
        <p:txBody>
          <a:bodyPr>
            <a:noAutofit/>
          </a:bodyPr>
          <a:lstStyle/>
          <a:p>
            <a:pPr algn="ct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Be Strong in the Grace</a:t>
            </a:r>
            <a:b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b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that is in Christ Jesus</a:t>
            </a:r>
          </a:p>
        </p:txBody>
      </p:sp>
      <p:sp>
        <p:nvSpPr>
          <p:cNvPr id="5" name="Content Placeholder 4">
            <a:extLst>
              <a:ext uri="{FF2B5EF4-FFF2-40B4-BE49-F238E27FC236}">
                <a16:creationId xmlns:a16="http://schemas.microsoft.com/office/drawing/2014/main" id="{5F408A1A-927D-43EB-8ACA-2E5F5100A1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671585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320D-96B5-4746-9677-656B0285B721}"/>
              </a:ext>
            </a:extLst>
          </p:cNvPr>
          <p:cNvSpPr>
            <a:spLocks noGrp="1"/>
          </p:cNvSpPr>
          <p:nvPr>
            <p:ph type="title"/>
          </p:nvPr>
        </p:nvSpPr>
        <p:spPr>
          <a:xfrm>
            <a:off x="0" y="88348"/>
            <a:ext cx="12192000" cy="1740453"/>
          </a:xfrm>
        </p:spPr>
        <p:txBody>
          <a:bodyPr>
            <a:noAutofit/>
          </a:bodyPr>
          <a:lstStyle/>
          <a:p>
            <a:pPr algn="ct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Be Strong in the Grace</a:t>
            </a:r>
            <a:b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b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that is in Christ Jesus</a:t>
            </a:r>
          </a:p>
        </p:txBody>
      </p:sp>
      <p:sp>
        <p:nvSpPr>
          <p:cNvPr id="3" name="Content Placeholder 2">
            <a:extLst>
              <a:ext uri="{FF2B5EF4-FFF2-40B4-BE49-F238E27FC236}">
                <a16:creationId xmlns:a16="http://schemas.microsoft.com/office/drawing/2014/main" id="{DE1C79A3-8116-4AFD-A5D1-FC759476F161}"/>
              </a:ext>
            </a:extLst>
          </p:cNvPr>
          <p:cNvSpPr>
            <a:spLocks noGrp="1"/>
          </p:cNvSpPr>
          <p:nvPr>
            <p:ph idx="1"/>
          </p:nvPr>
        </p:nvSpPr>
        <p:spPr>
          <a:xfrm>
            <a:off x="1093304" y="2087217"/>
            <a:ext cx="9978887" cy="4483654"/>
          </a:xfrm>
        </p:spPr>
        <p:txBody>
          <a:bodyPr>
            <a:normAutofit/>
          </a:bodyPr>
          <a:lstStyle/>
          <a:p>
            <a:pPr marL="576263" indent="-576263"/>
            <a:r>
              <a:rPr lang="en-US" sz="4800" b="1" dirty="0">
                <a:solidFill>
                  <a:schemeClr val="accent2">
                    <a:lumMod val="60000"/>
                    <a:lumOff val="40000"/>
                  </a:schemeClr>
                </a:solidFill>
              </a:rPr>
              <a:t>Endure hardship as a soldier (3-4)</a:t>
            </a:r>
          </a:p>
          <a:p>
            <a:pPr marL="1431925" lvl="2" indent="-576263">
              <a:buNone/>
            </a:pPr>
            <a:r>
              <a:rPr lang="en-US" sz="4400" dirty="0">
                <a:solidFill>
                  <a:schemeClr val="bg1"/>
                </a:solidFill>
              </a:rPr>
              <a:t>John 15:18-19; Ephesians 6:10-13</a:t>
            </a:r>
          </a:p>
        </p:txBody>
      </p:sp>
    </p:spTree>
    <p:extLst>
      <p:ext uri="{BB962C8B-B14F-4D97-AF65-F5344CB8AC3E}">
        <p14:creationId xmlns:p14="http://schemas.microsoft.com/office/powerpoint/2010/main" val="23471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320D-96B5-4746-9677-656B0285B721}"/>
              </a:ext>
            </a:extLst>
          </p:cNvPr>
          <p:cNvSpPr>
            <a:spLocks noGrp="1"/>
          </p:cNvSpPr>
          <p:nvPr>
            <p:ph type="title"/>
          </p:nvPr>
        </p:nvSpPr>
        <p:spPr>
          <a:xfrm>
            <a:off x="0" y="88348"/>
            <a:ext cx="12192000" cy="1740453"/>
          </a:xfrm>
        </p:spPr>
        <p:txBody>
          <a:bodyPr>
            <a:noAutofit/>
          </a:bodyPr>
          <a:lstStyle/>
          <a:p>
            <a:pPr algn="ct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Be Strong in the Grace</a:t>
            </a:r>
            <a:b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b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that is in Christ Jesus</a:t>
            </a:r>
          </a:p>
        </p:txBody>
      </p:sp>
      <p:sp>
        <p:nvSpPr>
          <p:cNvPr id="3" name="Content Placeholder 2">
            <a:extLst>
              <a:ext uri="{FF2B5EF4-FFF2-40B4-BE49-F238E27FC236}">
                <a16:creationId xmlns:a16="http://schemas.microsoft.com/office/drawing/2014/main" id="{DE1C79A3-8116-4AFD-A5D1-FC759476F161}"/>
              </a:ext>
            </a:extLst>
          </p:cNvPr>
          <p:cNvSpPr>
            <a:spLocks noGrp="1"/>
          </p:cNvSpPr>
          <p:nvPr>
            <p:ph idx="1"/>
          </p:nvPr>
        </p:nvSpPr>
        <p:spPr>
          <a:xfrm>
            <a:off x="1093304" y="2087217"/>
            <a:ext cx="9978887" cy="4483654"/>
          </a:xfrm>
        </p:spPr>
        <p:txBody>
          <a:bodyPr>
            <a:normAutofit/>
          </a:bodyPr>
          <a:lstStyle/>
          <a:p>
            <a:pPr marL="576263" indent="-576263"/>
            <a:r>
              <a:rPr lang="en-US" sz="4800" b="1" dirty="0">
                <a:solidFill>
                  <a:schemeClr val="accent2">
                    <a:lumMod val="60000"/>
                    <a:lumOff val="40000"/>
                  </a:schemeClr>
                </a:solidFill>
              </a:rPr>
              <a:t>Endure hardship as a soldier (3-4)</a:t>
            </a:r>
          </a:p>
          <a:p>
            <a:pPr marL="1431925" lvl="2" indent="-576263">
              <a:buNone/>
            </a:pPr>
            <a:r>
              <a:rPr lang="en-US" sz="4400" dirty="0">
                <a:solidFill>
                  <a:schemeClr val="bg1"/>
                </a:solidFill>
              </a:rPr>
              <a:t>John 15:18-19; Ephesians 6:10-13</a:t>
            </a:r>
          </a:p>
          <a:p>
            <a:pPr marL="576263" indent="-576263"/>
            <a:r>
              <a:rPr lang="en-US" sz="4800" b="1" dirty="0">
                <a:solidFill>
                  <a:schemeClr val="accent2">
                    <a:lumMod val="60000"/>
                    <a:lumOff val="40000"/>
                  </a:schemeClr>
                </a:solidFill>
              </a:rPr>
              <a:t>Compete according to the rules (5)</a:t>
            </a:r>
          </a:p>
          <a:p>
            <a:pPr marL="1371600" lvl="2" indent="-576263">
              <a:buNone/>
            </a:pPr>
            <a:r>
              <a:rPr lang="en-US" sz="4400" dirty="0">
                <a:solidFill>
                  <a:schemeClr val="bg1"/>
                </a:solidFill>
              </a:rPr>
              <a:t>1 Corinthians 9:27; 2 John 9-11</a:t>
            </a:r>
          </a:p>
        </p:txBody>
      </p:sp>
    </p:spTree>
    <p:extLst>
      <p:ext uri="{BB962C8B-B14F-4D97-AF65-F5344CB8AC3E}">
        <p14:creationId xmlns:p14="http://schemas.microsoft.com/office/powerpoint/2010/main" val="34102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320D-96B5-4746-9677-656B0285B721}"/>
              </a:ext>
            </a:extLst>
          </p:cNvPr>
          <p:cNvSpPr>
            <a:spLocks noGrp="1"/>
          </p:cNvSpPr>
          <p:nvPr>
            <p:ph type="title"/>
          </p:nvPr>
        </p:nvSpPr>
        <p:spPr>
          <a:xfrm>
            <a:off x="0" y="88348"/>
            <a:ext cx="12192000" cy="1740453"/>
          </a:xfrm>
        </p:spPr>
        <p:txBody>
          <a:bodyPr>
            <a:noAutofit/>
          </a:bodyPr>
          <a:lstStyle/>
          <a:p>
            <a:pPr algn="ct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Be Strong in the Grace</a:t>
            </a:r>
            <a:b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br>
            <a:r>
              <a:rPr lang="en-US" sz="60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that is in Christ Jesus</a:t>
            </a:r>
          </a:p>
        </p:txBody>
      </p:sp>
      <p:sp>
        <p:nvSpPr>
          <p:cNvPr id="3" name="Content Placeholder 2">
            <a:extLst>
              <a:ext uri="{FF2B5EF4-FFF2-40B4-BE49-F238E27FC236}">
                <a16:creationId xmlns:a16="http://schemas.microsoft.com/office/drawing/2014/main" id="{DE1C79A3-8116-4AFD-A5D1-FC759476F161}"/>
              </a:ext>
            </a:extLst>
          </p:cNvPr>
          <p:cNvSpPr>
            <a:spLocks noGrp="1"/>
          </p:cNvSpPr>
          <p:nvPr>
            <p:ph idx="1"/>
          </p:nvPr>
        </p:nvSpPr>
        <p:spPr>
          <a:xfrm>
            <a:off x="1093304" y="2087217"/>
            <a:ext cx="9978887" cy="4483654"/>
          </a:xfrm>
        </p:spPr>
        <p:txBody>
          <a:bodyPr>
            <a:normAutofit/>
          </a:bodyPr>
          <a:lstStyle/>
          <a:p>
            <a:pPr marL="576263" indent="-576263"/>
            <a:r>
              <a:rPr lang="en-US" sz="4800" b="1" dirty="0">
                <a:solidFill>
                  <a:schemeClr val="accent2">
                    <a:lumMod val="60000"/>
                    <a:lumOff val="40000"/>
                  </a:schemeClr>
                </a:solidFill>
              </a:rPr>
              <a:t>Endure hardship as a soldier (3-4)</a:t>
            </a:r>
          </a:p>
          <a:p>
            <a:pPr marL="1431925" lvl="2" indent="-576263">
              <a:buNone/>
            </a:pPr>
            <a:r>
              <a:rPr lang="en-US" sz="4400" dirty="0">
                <a:solidFill>
                  <a:schemeClr val="bg1"/>
                </a:solidFill>
              </a:rPr>
              <a:t>John 15:18-19; Ephesians 6:10-13</a:t>
            </a:r>
          </a:p>
          <a:p>
            <a:pPr marL="576263" indent="-576263"/>
            <a:r>
              <a:rPr lang="en-US" sz="4800" b="1" dirty="0">
                <a:solidFill>
                  <a:schemeClr val="accent2">
                    <a:lumMod val="60000"/>
                    <a:lumOff val="40000"/>
                  </a:schemeClr>
                </a:solidFill>
              </a:rPr>
              <a:t>Compete according to the rules (5)</a:t>
            </a:r>
          </a:p>
          <a:p>
            <a:pPr marL="1371600" lvl="2" indent="-576263">
              <a:buNone/>
            </a:pPr>
            <a:r>
              <a:rPr lang="en-US" sz="4400" dirty="0">
                <a:solidFill>
                  <a:schemeClr val="bg1"/>
                </a:solidFill>
              </a:rPr>
              <a:t>1 Corinthians 9:27; 2 John 9-11</a:t>
            </a:r>
          </a:p>
          <a:p>
            <a:pPr marL="576263" indent="-576263"/>
            <a:r>
              <a:rPr lang="en-US" sz="4800" b="1" dirty="0">
                <a:solidFill>
                  <a:schemeClr val="accent2">
                    <a:lumMod val="60000"/>
                    <a:lumOff val="40000"/>
                  </a:schemeClr>
                </a:solidFill>
              </a:rPr>
              <a:t>Work hard as a farmer (6)</a:t>
            </a:r>
          </a:p>
          <a:p>
            <a:pPr marL="1371600" lvl="2" indent="-576263">
              <a:buNone/>
            </a:pPr>
            <a:r>
              <a:rPr lang="en-US" sz="4400" dirty="0">
                <a:solidFill>
                  <a:schemeClr val="bg1"/>
                </a:solidFill>
              </a:rPr>
              <a:t>1 Corinthians 9:7,11-12; James 1:25</a:t>
            </a:r>
          </a:p>
        </p:txBody>
      </p:sp>
    </p:spTree>
    <p:extLst>
      <p:ext uri="{BB962C8B-B14F-4D97-AF65-F5344CB8AC3E}">
        <p14:creationId xmlns:p14="http://schemas.microsoft.com/office/powerpoint/2010/main" val="21690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D013-B96F-4692-9092-02D454A057BF}"/>
              </a:ext>
            </a:extLst>
          </p:cNvPr>
          <p:cNvSpPr>
            <a:spLocks noGrp="1"/>
          </p:cNvSpPr>
          <p:nvPr>
            <p:ph type="ctrTitle"/>
          </p:nvPr>
        </p:nvSpPr>
        <p:spPr>
          <a:xfrm>
            <a:off x="1488558" y="745548"/>
            <a:ext cx="9101470" cy="3741392"/>
          </a:xfrm>
        </p:spPr>
        <p:txBody>
          <a:bodyPr>
            <a:normAutofit/>
          </a:bodyPr>
          <a:lstStyle/>
          <a:p>
            <a:r>
              <a:rPr lang="en-US" sz="6600" cap="small" dirty="0">
                <a:solidFill>
                  <a:schemeClr val="accent2">
                    <a:lumMod val="60000"/>
                    <a:lumOff val="40000"/>
                  </a:schemeClr>
                </a:solidFill>
                <a:effectLst>
                  <a:outerShdw blurRad="38100" dist="38100" dir="2700000" algn="tl">
                    <a:srgbClr val="000000">
                      <a:alpha val="43137"/>
                    </a:srgbClr>
                  </a:outerShdw>
                </a:effectLst>
                <a:latin typeface="Berlin Sans FB Demi" panose="020E0802020502020306" pitchFamily="34" charset="0"/>
              </a:rPr>
              <a:t>Consider what I say, and may the Lord give you understanding in all things.</a:t>
            </a:r>
          </a:p>
        </p:txBody>
      </p:sp>
      <p:sp>
        <p:nvSpPr>
          <p:cNvPr id="3" name="Subtitle 2">
            <a:extLst>
              <a:ext uri="{FF2B5EF4-FFF2-40B4-BE49-F238E27FC236}">
                <a16:creationId xmlns:a16="http://schemas.microsoft.com/office/drawing/2014/main" id="{CDF9225C-5EA9-4940-8AD1-53969A6CEA21}"/>
              </a:ext>
            </a:extLst>
          </p:cNvPr>
          <p:cNvSpPr>
            <a:spLocks noGrp="1"/>
          </p:cNvSpPr>
          <p:nvPr>
            <p:ph type="subTitle" idx="1"/>
          </p:nvPr>
        </p:nvSpPr>
        <p:spPr>
          <a:xfrm>
            <a:off x="983674" y="5207144"/>
            <a:ext cx="10265573" cy="905308"/>
          </a:xfrm>
        </p:spPr>
        <p:txBody>
          <a:bodyPr>
            <a:normAutofit/>
          </a:bodyPr>
          <a:lstStyle/>
          <a:p>
            <a:r>
              <a:rPr lang="en-US" sz="4800" dirty="0">
                <a:solidFill>
                  <a:schemeClr val="bg1"/>
                </a:solidFill>
                <a:effectLst>
                  <a:outerShdw blurRad="38100" dist="38100" dir="2700000" algn="tl">
                    <a:srgbClr val="000000">
                      <a:alpha val="43137"/>
                    </a:srgbClr>
                  </a:outerShdw>
                </a:effectLst>
              </a:rPr>
              <a:t>cf. 2 Timothy 2:15</a:t>
            </a:r>
          </a:p>
        </p:txBody>
      </p:sp>
    </p:spTree>
    <p:extLst>
      <p:ext uri="{BB962C8B-B14F-4D97-AF65-F5344CB8AC3E}">
        <p14:creationId xmlns:p14="http://schemas.microsoft.com/office/powerpoint/2010/main" val="359855446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2113</Words>
  <Application>Microsoft Office PowerPoint</Application>
  <PresentationFormat>Widescreen</PresentationFormat>
  <Paragraphs>104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Berlin Sans FB Demi</vt:lpstr>
      <vt:lpstr>Calibri Light</vt:lpstr>
      <vt:lpstr>Office Theme</vt:lpstr>
      <vt:lpstr>Be Strong!</vt:lpstr>
      <vt:lpstr>Be Strong in the Grace that is in Christ Jesus</vt:lpstr>
      <vt:lpstr>Be Strong in the Grace that is in Christ Jesus</vt:lpstr>
      <vt:lpstr>Be Strong in the Grace that is in Christ Jesus</vt:lpstr>
      <vt:lpstr>Be Strong in the Grace that is in Christ Jesus</vt:lpstr>
      <vt:lpstr>Consider what I say, and may the Lord give you understanding in all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20</cp:revision>
  <dcterms:created xsi:type="dcterms:W3CDTF">2018-06-02T20:06:25Z</dcterms:created>
  <dcterms:modified xsi:type="dcterms:W3CDTF">2018-06-03T04:05:46Z</dcterms:modified>
</cp:coreProperties>
</file>