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57" r:id="rId5"/>
    <p:sldId id="266" r:id="rId6"/>
    <p:sldId id="265" r:id="rId7"/>
    <p:sldId id="267" r:id="rId8"/>
    <p:sldId id="268" r:id="rId9"/>
    <p:sldId id="263" r:id="rId1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DC220D"/>
    <a:srgbClr val="FDBCB7"/>
    <a:srgbClr val="FA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70"/>
    <p:restoredTop sz="94718"/>
  </p:normalViewPr>
  <p:slideViewPr>
    <p:cSldViewPr showGuides="1">
      <p:cViewPr varScale="1">
        <p:scale>
          <a:sx n="74" d="100"/>
          <a:sy n="74" d="100"/>
        </p:scale>
        <p:origin x="208" y="10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4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4398D-6AF3-4D47-A391-14EE2672CFF3}" type="datetimeFigureOut">
              <a:rPr lang="en-US"/>
              <a:pPr>
                <a:defRPr/>
              </a:pPr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66024-E478-4EEE-A58C-01E6F137C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5CA59-B8F7-4CCD-8965-3DFE179913E4}" type="datetimeFigureOut">
              <a:rPr lang="en-US"/>
              <a:pPr>
                <a:defRPr/>
              </a:pPr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125E5-885B-4ED0-947A-F9E96C60D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8749C-3A25-4F88-B151-FFD24FC45B8E}" type="datetimeFigureOut">
              <a:rPr lang="en-US"/>
              <a:pPr>
                <a:defRPr/>
              </a:pPr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EC672-D623-43DA-8212-C339BEE87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4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DE6B0-DF49-4440-9AF4-E728737E184B}" type="datetimeFigureOut">
              <a:rPr lang="en-US"/>
              <a:pPr>
                <a:defRPr/>
              </a:pPr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97C2D-AA05-4F85-B557-85906B3D8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2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1pPr>
            <a:lvl2pPr marL="457337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2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9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4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D61A8-BEEF-4612-BD2F-A0547B30FF8D}" type="datetimeFigureOut">
              <a:rPr lang="en-US"/>
              <a:pPr>
                <a:defRPr/>
              </a:pPr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FE42B-65C9-4396-921D-01C500E0B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4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64B78-329C-4CED-9B59-0A8079F4838C}" type="datetimeFigureOut">
              <a:rPr lang="en-US"/>
              <a:pPr>
                <a:defRPr/>
              </a:pPr>
              <a:t>4/16/21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20527-4C93-43AF-BA17-3B339D7BE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0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99B52-239E-4491-9300-8A750675D956}" type="datetimeFigureOut">
              <a:rPr lang="en-US"/>
              <a:pPr>
                <a:defRPr/>
              </a:pPr>
              <a:t>4/16/21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0EEEF-1212-4BEA-8BF6-3DD7A3EC6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6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8DE4-FCBC-4358-A0E0-7B9E5ED6D5BC}" type="datetimeFigureOut">
              <a:rPr lang="en-US"/>
              <a:pPr>
                <a:defRPr/>
              </a:pPr>
              <a:t>4/16/21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5C75F-94ED-4834-ACB2-7EAF7CC63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1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4821F-D908-498B-A7FC-66304C8CDB79}" type="datetimeFigureOut">
              <a:rPr lang="en-US"/>
              <a:pPr>
                <a:defRPr/>
              </a:pPr>
              <a:t>4/16/21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BF694-1F79-49EE-8852-C1C15BAC6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78660-3153-478C-BB1B-71A56563FA4D}" type="datetimeFigureOut">
              <a:rPr lang="en-US"/>
              <a:pPr>
                <a:defRPr/>
              </a:pPr>
              <a:t>4/16/21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F5B9F-5B0B-4B65-A710-6CBDFEF141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6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104CF-F29C-4716-BB2E-4A33979414AD}" type="datetimeFigureOut">
              <a:rPr lang="en-US"/>
              <a:pPr>
                <a:defRPr/>
              </a:pPr>
              <a:t>4/16/21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26500-6D14-4A3B-8214-1C6BE3313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6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BE45F1-AD37-4618-938E-E71972727210}" type="datetimeFigureOut">
              <a:rPr lang="en-US"/>
              <a:pPr>
                <a:defRPr/>
              </a:pPr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F506D4-CAB1-4B91-A84D-D6F9ECC34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5pPr>
      <a:lvl6pPr marL="457337" algn="ctr" rtl="0" fontAlgn="base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6pPr>
      <a:lvl7pPr marL="914674" algn="ctr" rtl="0" fontAlgn="base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7pPr>
      <a:lvl8pPr marL="1372011" algn="ctr" rtl="0" fontAlgn="base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8pPr>
      <a:lvl9pPr marL="1829349" algn="ctr" rtl="0" fontAlgn="base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9pPr>
    </p:titleStyle>
    <p:bodyStyle>
      <a:lvl1pPr marL="343003" indent="-34300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3173" indent="-2858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343" indent="-22866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680" indent="-22866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2058017" indent="-22866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515354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692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029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887366" indent="-228669" algn="l" defTabSz="91467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37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674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011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349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686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023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360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697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1509" y="200327"/>
            <a:ext cx="9320604" cy="34172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1" b="1" dirty="0">
                <a:latin typeface="Arial" charset="0"/>
              </a:rPr>
              <a:t>John 5:1-4</a:t>
            </a:r>
          </a:p>
          <a:p>
            <a:pPr eaLnBrk="1" hangingPunct="1"/>
            <a:r>
              <a:rPr lang="en-US" sz="2401" b="1" dirty="0">
                <a:latin typeface="Arial" charset="0"/>
              </a:rPr>
              <a:t>After this there was a feast of the Jews, and Jesus went up to Jerusalem. Now there is in Jerusalem by the Sheep Gate a pool, which is called in Hebrew, Bethesda,</a:t>
            </a:r>
            <a:r>
              <a:rPr lang="en-US" sz="2401" b="1" baseline="30000" dirty="0">
                <a:latin typeface="Arial" charset="0"/>
              </a:rPr>
              <a:t> </a:t>
            </a:r>
            <a:r>
              <a:rPr lang="en-US" sz="2401" b="1" dirty="0">
                <a:latin typeface="Arial" charset="0"/>
              </a:rPr>
              <a:t>having five porches. In these lay a great multitude of sick people, blind, lame, paralyzed, waiting for the moving of the water. For an angel went down at a certain time into the pool and stirred up the water; then whoever stepped in first, after the stirring of the water, was made well of whatever disease he had.</a:t>
            </a:r>
            <a:r>
              <a:rPr lang="en-US" sz="2401" b="1" baseline="30000" dirty="0">
                <a:latin typeface="Arial" charset="0"/>
              </a:rPr>
              <a:t> </a:t>
            </a:r>
            <a:endParaRPr lang="en-US" sz="2401" b="1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261" y="202888"/>
            <a:ext cx="9329852" cy="341721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1" b="1" dirty="0">
                <a:latin typeface="Arial" pitchFamily="34" charset="0"/>
                <a:cs typeface="Arial" pitchFamily="34" charset="0"/>
              </a:rPr>
              <a:t>John 5:1-4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1" b="1" dirty="0">
                <a:latin typeface="Arial" pitchFamily="34" charset="0"/>
                <a:cs typeface="Arial" pitchFamily="34" charset="0"/>
              </a:rPr>
              <a:t>After this there was a feast of the Jews, and Jesus went up to Jerusalem. Now there is in Jerusalem by the Sheep Gate a </a:t>
            </a:r>
            <a:r>
              <a:rPr lang="en-US" sz="2401" b="1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pool, which is called in Hebrew, Bethesda,</a:t>
            </a:r>
            <a:r>
              <a:rPr lang="en-US" sz="2401" b="1" baseline="30000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1" b="1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having five porches. </a:t>
            </a:r>
            <a:r>
              <a:rPr lang="en-US" sz="2401" b="1" dirty="0">
                <a:latin typeface="Arial" pitchFamily="34" charset="0"/>
                <a:cs typeface="Arial" pitchFamily="34" charset="0"/>
              </a:rPr>
              <a:t>In these lay a great multitude of sick people, blind, lame, paralyzed, waiting for the moving of the water. For an angel went down at a certain time into the pool and stirred up the water; then whoever stepped in first, after the stirring of the water, was made well of whatever disease he had.</a:t>
            </a:r>
            <a:r>
              <a:rPr lang="en-US" sz="2401" b="1" baseline="30000" dirty="0">
                <a:latin typeface="Arial" pitchFamily="34" charset="0"/>
                <a:cs typeface="Arial" pitchFamily="34" charset="0"/>
              </a:rPr>
              <a:t> </a:t>
            </a:r>
            <a:endParaRPr lang="en-US" sz="2401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1508" y="1301734"/>
            <a:ext cx="9320604" cy="450429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Down Arrow Callout 6"/>
          <p:cNvSpPr/>
          <p:nvPr/>
        </p:nvSpPr>
        <p:spPr>
          <a:xfrm>
            <a:off x="7162800" y="4114800"/>
            <a:ext cx="1902110" cy="1753057"/>
          </a:xfrm>
          <a:prstGeom prst="downArrowCallout">
            <a:avLst>
              <a:gd name="adj1" fmla="val 7185"/>
              <a:gd name="adj2" fmla="val 9730"/>
              <a:gd name="adj3" fmla="val 25000"/>
              <a:gd name="adj4" fmla="val 64977"/>
            </a:avLst>
          </a:prstGeom>
          <a:solidFill>
            <a:srgbClr val="FFFFFF">
              <a:alpha val="8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1" b="1" dirty="0">
                <a:ln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Pool of Bethesda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6543" y="188069"/>
            <a:ext cx="6096001" cy="2986211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John 5:5-6</a:t>
            </a:r>
          </a:p>
          <a:p>
            <a:pPr eaLnBrk="1" hangingPunct="1"/>
            <a:r>
              <a:rPr lang="en-US" sz="24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Now a certain man was there who had an infirmity thirty-eight years. When Jesus saw him lying there, and knew that he already had been in that condition a long time, He said to him, </a:t>
            </a:r>
          </a:p>
          <a:p>
            <a:pPr eaLnBrk="1" hangingPunct="1"/>
            <a:endParaRPr lang="en-US" sz="2401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hangingPunct="1"/>
            <a:r>
              <a:rPr lang="en-US" sz="24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“Do you want to be made well?”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955" y="3265902"/>
            <a:ext cx="6097588" cy="267835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1" b="1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did the man answer?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1" b="1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3003" indent="-343003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1" b="1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Yes, I want to be healed.</a:t>
            </a:r>
          </a:p>
          <a:p>
            <a:pPr marL="343003" indent="-343003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2401" b="1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3003" indent="-343003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1" b="1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Yes, I want to be made new.</a:t>
            </a:r>
          </a:p>
          <a:p>
            <a:pPr marL="343003" indent="-343003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2401" b="1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3003" indent="-343003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1" b="1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Yes, I want to walk, jump and run.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6544" y="3174280"/>
            <a:ext cx="6098116" cy="1939497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The sick man answered Him, Sir, I have no man to put me into the pool when the water is stirred up; but while I am coming, another steps down before me. (Vs 7).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49958" y="2713785"/>
            <a:ext cx="4847582" cy="460495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0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 animBg="1"/>
      <p:bldP spid="7" grpId="0" uiExpand="1" build="p" bldLvl="5" animBg="1"/>
      <p:bldP spid="7" grpId="1" uiExpand="1" build="allAtOnce" animBg="1"/>
      <p:bldP spid="8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52600" y="5486400"/>
            <a:ext cx="10363200" cy="126226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  <a:effectLst>
            <a:softEdge rad="31750"/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1" b="1" i="1" dirty="0">
                <a:solidFill>
                  <a:schemeClr val="bg1"/>
                </a:solidFill>
              </a:rPr>
              <a:t>“Men are anxious to improve their circumstances but are </a:t>
            </a:r>
            <a:r>
              <a:rPr lang="en-US" sz="2801" b="1" i="1" u="sng" dirty="0">
                <a:solidFill>
                  <a:schemeClr val="bg1"/>
                </a:solidFill>
              </a:rPr>
              <a:t>unwilling</a:t>
            </a:r>
            <a:r>
              <a:rPr lang="en-US" sz="2801" b="1" i="1" dirty="0">
                <a:solidFill>
                  <a:schemeClr val="bg1"/>
                </a:solidFill>
              </a:rPr>
              <a:t> to improve themselves; they therefore remain bound.”</a:t>
            </a:r>
            <a:br>
              <a:rPr lang="en-US" sz="2801" b="1" dirty="0">
                <a:solidFill>
                  <a:schemeClr val="bg1"/>
                </a:solidFill>
              </a:rPr>
            </a:br>
            <a:r>
              <a:rPr lang="en-US" sz="2001" b="1" dirty="0">
                <a:solidFill>
                  <a:schemeClr val="bg1"/>
                </a:solidFill>
              </a:rPr>
              <a:t>James Allen</a:t>
            </a:r>
            <a:endParaRPr lang="en-US" sz="200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172200" y="3200400"/>
            <a:ext cx="5820833" cy="3506232"/>
            <a:chOff x="3760270" y="1752600"/>
            <a:chExt cx="5222994" cy="3962400"/>
          </a:xfrm>
        </p:grpSpPr>
        <p:pic>
          <p:nvPicPr>
            <p:cNvPr id="1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270" y="1828800"/>
              <a:ext cx="5222994" cy="3886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4536314" y="1752600"/>
              <a:ext cx="3754110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1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“</a:t>
              </a:r>
              <a:r>
                <a:rPr lang="en-US" sz="3601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She enjoys poor health”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t="-7147" r="11714" b="7147"/>
          <a:stretch>
            <a:fillRect/>
          </a:stretch>
        </p:blipFill>
        <p:spPr bwMode="auto">
          <a:xfrm>
            <a:off x="6201696" y="3048000"/>
            <a:ext cx="5791337" cy="365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6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6543" y="188069"/>
            <a:ext cx="6096001" cy="2986211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John 5:5-6</a:t>
            </a:r>
          </a:p>
          <a:p>
            <a:pPr eaLnBrk="1" hangingPunct="1"/>
            <a:r>
              <a:rPr lang="en-US" sz="24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Now a certain man was there who had an infirmity thirty-eight years. When Jesus saw him lying there, and knew that he already had been in that condition a long time, He said to him, </a:t>
            </a:r>
          </a:p>
          <a:p>
            <a:pPr eaLnBrk="1" hangingPunct="1"/>
            <a:endParaRPr lang="en-US" sz="2401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eaLnBrk="1" hangingPunct="1"/>
            <a:r>
              <a:rPr lang="en-US" sz="24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“Do you want to be made well?”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6544" y="3174280"/>
            <a:ext cx="6098116" cy="1939497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The sick man answered Him, Sir, I have no man to put me into the pool when the water is stirred up; but while I am coming, another steps down before me. (Vs 7).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50751" y="2669307"/>
            <a:ext cx="4847582" cy="460495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26544" y="3581440"/>
            <a:ext cx="4573719" cy="38109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446589" y="4358882"/>
            <a:ext cx="4649412" cy="30487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528215-A634-FA49-A02F-7F1B11C52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41" b="6641"/>
          <a:stretch/>
        </p:blipFill>
        <p:spPr bwMode="auto"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6981849-5754-114B-B12F-67DD6E681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6974284" cy="2100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7432E2-76D9-3847-B80E-E401CCA31FBE}"/>
              </a:ext>
            </a:extLst>
          </p:cNvPr>
          <p:cNvSpPr txBox="1"/>
          <p:nvPr/>
        </p:nvSpPr>
        <p:spPr>
          <a:xfrm>
            <a:off x="3972464" y="3003138"/>
            <a:ext cx="8209299" cy="3509422"/>
          </a:xfrm>
          <a:prstGeom prst="rect">
            <a:avLst/>
          </a:prstGeom>
          <a:solidFill>
            <a:srgbClr val="000000">
              <a:alpha val="50196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285836" indent="-285836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 do you secretly enjoy victimhood?</a:t>
            </a:r>
          </a:p>
          <a:p>
            <a:pPr marL="285836" indent="-285836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 do you keep blaming someone else for your difficulties?</a:t>
            </a:r>
          </a:p>
          <a:p>
            <a:pPr marL="285836" indent="-285836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 are you afraid to “get well?”</a:t>
            </a:r>
          </a:p>
          <a:p>
            <a:pPr marL="285836" indent="-285836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 do you just want relief—instead of a cure?</a:t>
            </a:r>
          </a:p>
        </p:txBody>
      </p:sp>
    </p:spTree>
    <p:extLst>
      <p:ext uri="{BB962C8B-B14F-4D97-AF65-F5344CB8AC3E}">
        <p14:creationId xmlns:p14="http://schemas.microsoft.com/office/powerpoint/2010/main" val="25973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5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528215-A634-FA49-A02F-7F1B11C52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4" b="1884"/>
          <a:stretch/>
        </p:blipFill>
        <p:spPr bwMode="auto"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6981849-5754-114B-B12F-67DD6E681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16" y="33448"/>
            <a:ext cx="6974284" cy="2100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056EA0-076C-9E46-833F-6E1F2C9C4F8D}"/>
              </a:ext>
            </a:extLst>
          </p:cNvPr>
          <p:cNvSpPr txBox="1"/>
          <p:nvPr/>
        </p:nvSpPr>
        <p:spPr>
          <a:xfrm>
            <a:off x="1600200" y="3429000"/>
            <a:ext cx="10591800" cy="3093154"/>
          </a:xfrm>
          <a:prstGeom prst="rect">
            <a:avLst/>
          </a:prstGeom>
          <a:solidFill>
            <a:srgbClr val="000000">
              <a:alpha val="50196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343003" indent="-343003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you </a:t>
            </a:r>
            <a:r>
              <a:rPr lang="en-US" sz="31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really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want your marriage to become better?</a:t>
            </a:r>
          </a:p>
          <a:p>
            <a:pPr marL="343003" indent="-343003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you </a:t>
            </a:r>
            <a:r>
              <a:rPr lang="en-US" sz="31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really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want to break your addictions / habits?</a:t>
            </a:r>
          </a:p>
          <a:p>
            <a:pPr marL="343003" indent="-343003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you </a:t>
            </a:r>
            <a:r>
              <a:rPr lang="en-US" sz="31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really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want to become more spiritual?</a:t>
            </a:r>
          </a:p>
          <a:p>
            <a:pPr marL="343003" indent="-343003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you </a:t>
            </a:r>
            <a:r>
              <a:rPr lang="en-US" sz="31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really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want your children to be more devout?</a:t>
            </a:r>
          </a:p>
          <a:p>
            <a:pPr marL="343003" indent="-343003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you </a:t>
            </a:r>
            <a:r>
              <a:rPr lang="en-US" sz="31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really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want to be saved?</a:t>
            </a:r>
          </a:p>
        </p:txBody>
      </p:sp>
    </p:spTree>
    <p:extLst>
      <p:ext uri="{BB962C8B-B14F-4D97-AF65-F5344CB8AC3E}">
        <p14:creationId xmlns:p14="http://schemas.microsoft.com/office/powerpoint/2010/main" val="34097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550</Words>
  <Application>Microsoft Macintosh PowerPoint</Application>
  <PresentationFormat>Widescreen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JRBRONGER</dc:creator>
  <cp:lastModifiedBy>JR Bronger</cp:lastModifiedBy>
  <cp:revision>41</cp:revision>
  <dcterms:created xsi:type="dcterms:W3CDTF">2012-06-14T13:28:42Z</dcterms:created>
  <dcterms:modified xsi:type="dcterms:W3CDTF">2021-04-16T14:15:01Z</dcterms:modified>
</cp:coreProperties>
</file>