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181"/>
    <a:srgbClr val="FF3F3F"/>
    <a:srgbClr val="FFBDBD"/>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E9B825-1572-477A-814A-38C33636DB7C}" v="86" dt="2022-02-05T22:59:16.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5" autoAdjust="0"/>
    <p:restoredTop sz="83791" autoAdjust="0"/>
  </p:normalViewPr>
  <p:slideViewPr>
    <p:cSldViewPr snapToGrid="0">
      <p:cViewPr varScale="1">
        <p:scale>
          <a:sx n="66" d="100"/>
          <a:sy n="66" d="100"/>
        </p:scale>
        <p:origin x="1027" y="43"/>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F9E9B825-1572-477A-814A-38C33636DB7C}"/>
    <pc:docChg chg="undo custSel addSld delSld modSld modMainMaster modHandout">
      <pc:chgData name="Stan Cox" userId="9376f276357bfffd" providerId="LiveId" clId="{F9E9B825-1572-477A-814A-38C33636DB7C}" dt="2022-02-05T23:01:27.123" v="8099" actId="20577"/>
      <pc:docMkLst>
        <pc:docMk/>
      </pc:docMkLst>
      <pc:sldChg chg="addSp delSp modTransition setBg modNotesTx">
        <pc:chgData name="Stan Cox" userId="9376f276357bfffd" providerId="LiveId" clId="{F9E9B825-1572-477A-814A-38C33636DB7C}" dt="2022-02-05T22:59:16.163" v="7928"/>
        <pc:sldMkLst>
          <pc:docMk/>
          <pc:sldMk cId="2711518285" sldId="256"/>
        </pc:sldMkLst>
        <pc:picChg chg="add del">
          <ac:chgData name="Stan Cox" userId="9376f276357bfffd" providerId="LiveId" clId="{F9E9B825-1572-477A-814A-38C33636DB7C}" dt="2022-02-05T00:21:51.470" v="946"/>
          <ac:picMkLst>
            <pc:docMk/>
            <pc:sldMk cId="2711518285" sldId="256"/>
            <ac:picMk id="6" creationId="{7FFA0ECC-1AE8-4453-B891-BF2DB583D731}"/>
          </ac:picMkLst>
        </pc:picChg>
      </pc:sldChg>
      <pc:sldChg chg="modSp add mod modTransition setBg modAnim modNotesTx">
        <pc:chgData name="Stan Cox" userId="9376f276357bfffd" providerId="LiveId" clId="{F9E9B825-1572-477A-814A-38C33636DB7C}" dt="2022-02-05T22:59:16.163" v="7928"/>
        <pc:sldMkLst>
          <pc:docMk/>
          <pc:sldMk cId="2245179040" sldId="257"/>
        </pc:sldMkLst>
        <pc:spChg chg="mod">
          <ac:chgData name="Stan Cox" userId="9376f276357bfffd" providerId="LiveId" clId="{F9E9B825-1572-477A-814A-38C33636DB7C}" dt="2022-02-05T18:38:03.814" v="2441" actId="20577"/>
          <ac:spMkLst>
            <pc:docMk/>
            <pc:sldMk cId="2245179040" sldId="257"/>
            <ac:spMk id="2" creationId="{9569EF3C-654D-4B6C-83DE-94FF8B09A8F7}"/>
          </ac:spMkLst>
        </pc:spChg>
        <pc:spChg chg="mod">
          <ac:chgData name="Stan Cox" userId="9376f276357bfffd" providerId="LiveId" clId="{F9E9B825-1572-477A-814A-38C33636DB7C}" dt="2022-02-05T22:15:47.339" v="7117" actId="20577"/>
          <ac:spMkLst>
            <pc:docMk/>
            <pc:sldMk cId="2245179040" sldId="257"/>
            <ac:spMk id="3" creationId="{B0FE2A79-A5BA-45C8-ABA2-B6E43C00E40C}"/>
          </ac:spMkLst>
        </pc:spChg>
        <pc:picChg chg="mod">
          <ac:chgData name="Stan Cox" userId="9376f276357bfffd" providerId="LiveId" clId="{F9E9B825-1572-477A-814A-38C33636DB7C}" dt="2022-02-05T18:37:27.224" v="2436" actId="1038"/>
          <ac:picMkLst>
            <pc:docMk/>
            <pc:sldMk cId="2245179040" sldId="257"/>
            <ac:picMk id="5" creationId="{5C4DBC93-91A2-4CBC-AFE6-21959B9672B6}"/>
          </ac:picMkLst>
        </pc:picChg>
      </pc:sldChg>
      <pc:sldChg chg="add del setBg">
        <pc:chgData name="Stan Cox" userId="9376f276357bfffd" providerId="LiveId" clId="{F9E9B825-1572-477A-814A-38C33636DB7C}" dt="2022-02-05T00:21:58.980" v="948"/>
        <pc:sldMkLst>
          <pc:docMk/>
          <pc:sldMk cId="2973064989" sldId="257"/>
        </pc:sldMkLst>
      </pc:sldChg>
      <pc:sldChg chg="add del setBg">
        <pc:chgData name="Stan Cox" userId="9376f276357bfffd" providerId="LiveId" clId="{F9E9B825-1572-477A-814A-38C33636DB7C}" dt="2022-02-05T00:21:48.495" v="944"/>
        <pc:sldMkLst>
          <pc:docMk/>
          <pc:sldMk cId="3425440424" sldId="257"/>
        </pc:sldMkLst>
      </pc:sldChg>
      <pc:sldChg chg="addSp delSp modSp add mod modTransition modNotesTx">
        <pc:chgData name="Stan Cox" userId="9376f276357bfffd" providerId="LiveId" clId="{F9E9B825-1572-477A-814A-38C33636DB7C}" dt="2022-02-05T22:59:16.163" v="7928"/>
        <pc:sldMkLst>
          <pc:docMk/>
          <pc:sldMk cId="3695447568" sldId="258"/>
        </pc:sldMkLst>
        <pc:spChg chg="mod">
          <ac:chgData name="Stan Cox" userId="9376f276357bfffd" providerId="LiveId" clId="{F9E9B825-1572-477A-814A-38C33636DB7C}" dt="2022-02-05T22:56:32.940" v="7895" actId="1038"/>
          <ac:spMkLst>
            <pc:docMk/>
            <pc:sldMk cId="3695447568" sldId="258"/>
            <ac:spMk id="2" creationId="{9569EF3C-654D-4B6C-83DE-94FF8B09A8F7}"/>
          </ac:spMkLst>
        </pc:spChg>
        <pc:spChg chg="mod">
          <ac:chgData name="Stan Cox" userId="9376f276357bfffd" providerId="LiveId" clId="{F9E9B825-1572-477A-814A-38C33636DB7C}" dt="2022-02-05T22:56:36.926" v="7906" actId="1038"/>
          <ac:spMkLst>
            <pc:docMk/>
            <pc:sldMk cId="3695447568" sldId="258"/>
            <ac:spMk id="3" creationId="{B0FE2A79-A5BA-45C8-ABA2-B6E43C00E40C}"/>
          </ac:spMkLst>
        </pc:spChg>
        <pc:picChg chg="del">
          <ac:chgData name="Stan Cox" userId="9376f276357bfffd" providerId="LiveId" clId="{F9E9B825-1572-477A-814A-38C33636DB7C}" dt="2022-02-05T22:29:08.218" v="7639" actId="478"/>
          <ac:picMkLst>
            <pc:docMk/>
            <pc:sldMk cId="3695447568" sldId="258"/>
            <ac:picMk id="5" creationId="{5C4DBC93-91A2-4CBC-AFE6-21959B9672B6}"/>
          </ac:picMkLst>
        </pc:picChg>
        <pc:picChg chg="add del mod">
          <ac:chgData name="Stan Cox" userId="9376f276357bfffd" providerId="LiveId" clId="{F9E9B825-1572-477A-814A-38C33636DB7C}" dt="2022-02-05T22:47:43.007" v="7844" actId="478"/>
          <ac:picMkLst>
            <pc:docMk/>
            <pc:sldMk cId="3695447568" sldId="258"/>
            <ac:picMk id="6" creationId="{8F67C460-09A2-4ED1-9A6C-1BB5B39BF29E}"/>
          </ac:picMkLst>
        </pc:picChg>
        <pc:picChg chg="add mod">
          <ac:chgData name="Stan Cox" userId="9376f276357bfffd" providerId="LiveId" clId="{F9E9B825-1572-477A-814A-38C33636DB7C}" dt="2022-02-05T22:56:27.407" v="7882" actId="1076"/>
          <ac:picMkLst>
            <pc:docMk/>
            <pc:sldMk cId="3695447568" sldId="258"/>
            <ac:picMk id="8" creationId="{9129A042-AAD1-4ED5-BFA7-4A497BF6BEB7}"/>
          </ac:picMkLst>
        </pc:picChg>
      </pc:sldChg>
      <pc:sldMasterChg chg="setBg modSldLayout">
        <pc:chgData name="Stan Cox" userId="9376f276357bfffd" providerId="LiveId" clId="{F9E9B825-1572-477A-814A-38C33636DB7C}" dt="2022-02-05T18:42:25.496" v="2475"/>
        <pc:sldMasterMkLst>
          <pc:docMk/>
          <pc:sldMasterMk cId="1266364191" sldId="2147483648"/>
        </pc:sldMasterMkLst>
        <pc:sldLayoutChg chg="setBg">
          <pc:chgData name="Stan Cox" userId="9376f276357bfffd" providerId="LiveId" clId="{F9E9B825-1572-477A-814A-38C33636DB7C}" dt="2022-02-05T18:42:25.496" v="2475"/>
          <pc:sldLayoutMkLst>
            <pc:docMk/>
            <pc:sldMasterMk cId="1266364191" sldId="2147483648"/>
            <pc:sldLayoutMk cId="167184017" sldId="2147483649"/>
          </pc:sldLayoutMkLst>
        </pc:sldLayoutChg>
        <pc:sldLayoutChg chg="setBg">
          <pc:chgData name="Stan Cox" userId="9376f276357bfffd" providerId="LiveId" clId="{F9E9B825-1572-477A-814A-38C33636DB7C}" dt="2022-02-05T18:42:25.496" v="2475"/>
          <pc:sldLayoutMkLst>
            <pc:docMk/>
            <pc:sldMasterMk cId="1266364191" sldId="2147483648"/>
            <pc:sldLayoutMk cId="930912709" sldId="2147483650"/>
          </pc:sldLayoutMkLst>
        </pc:sldLayoutChg>
        <pc:sldLayoutChg chg="setBg">
          <pc:chgData name="Stan Cox" userId="9376f276357bfffd" providerId="LiveId" clId="{F9E9B825-1572-477A-814A-38C33636DB7C}" dt="2022-02-05T18:42:25.496" v="2475"/>
          <pc:sldLayoutMkLst>
            <pc:docMk/>
            <pc:sldMasterMk cId="1266364191" sldId="2147483648"/>
            <pc:sldLayoutMk cId="235766150" sldId="2147483651"/>
          </pc:sldLayoutMkLst>
        </pc:sldLayoutChg>
        <pc:sldLayoutChg chg="setBg">
          <pc:chgData name="Stan Cox" userId="9376f276357bfffd" providerId="LiveId" clId="{F9E9B825-1572-477A-814A-38C33636DB7C}" dt="2022-02-05T18:42:25.496" v="2475"/>
          <pc:sldLayoutMkLst>
            <pc:docMk/>
            <pc:sldMasterMk cId="1266364191" sldId="2147483648"/>
            <pc:sldLayoutMk cId="2950131838" sldId="2147483652"/>
          </pc:sldLayoutMkLst>
        </pc:sldLayoutChg>
        <pc:sldLayoutChg chg="setBg">
          <pc:chgData name="Stan Cox" userId="9376f276357bfffd" providerId="LiveId" clId="{F9E9B825-1572-477A-814A-38C33636DB7C}" dt="2022-02-05T18:42:25.496" v="2475"/>
          <pc:sldLayoutMkLst>
            <pc:docMk/>
            <pc:sldMasterMk cId="1266364191" sldId="2147483648"/>
            <pc:sldLayoutMk cId="1136161360" sldId="2147483653"/>
          </pc:sldLayoutMkLst>
        </pc:sldLayoutChg>
        <pc:sldLayoutChg chg="setBg">
          <pc:chgData name="Stan Cox" userId="9376f276357bfffd" providerId="LiveId" clId="{F9E9B825-1572-477A-814A-38C33636DB7C}" dt="2022-02-05T18:42:25.496" v="2475"/>
          <pc:sldLayoutMkLst>
            <pc:docMk/>
            <pc:sldMasterMk cId="1266364191" sldId="2147483648"/>
            <pc:sldLayoutMk cId="1013092714" sldId="2147483654"/>
          </pc:sldLayoutMkLst>
        </pc:sldLayoutChg>
        <pc:sldLayoutChg chg="setBg">
          <pc:chgData name="Stan Cox" userId="9376f276357bfffd" providerId="LiveId" clId="{F9E9B825-1572-477A-814A-38C33636DB7C}" dt="2022-02-05T18:42:25.496" v="2475"/>
          <pc:sldLayoutMkLst>
            <pc:docMk/>
            <pc:sldMasterMk cId="1266364191" sldId="2147483648"/>
            <pc:sldLayoutMk cId="1182691539" sldId="2147483655"/>
          </pc:sldLayoutMkLst>
        </pc:sldLayoutChg>
        <pc:sldLayoutChg chg="setBg">
          <pc:chgData name="Stan Cox" userId="9376f276357bfffd" providerId="LiveId" clId="{F9E9B825-1572-477A-814A-38C33636DB7C}" dt="2022-02-05T18:42:25.496" v="2475"/>
          <pc:sldLayoutMkLst>
            <pc:docMk/>
            <pc:sldMasterMk cId="1266364191" sldId="2147483648"/>
            <pc:sldLayoutMk cId="734610084" sldId="2147483656"/>
          </pc:sldLayoutMkLst>
        </pc:sldLayoutChg>
        <pc:sldLayoutChg chg="setBg">
          <pc:chgData name="Stan Cox" userId="9376f276357bfffd" providerId="LiveId" clId="{F9E9B825-1572-477A-814A-38C33636DB7C}" dt="2022-02-05T18:42:25.496" v="2475"/>
          <pc:sldLayoutMkLst>
            <pc:docMk/>
            <pc:sldMasterMk cId="1266364191" sldId="2147483648"/>
            <pc:sldLayoutMk cId="3952949226" sldId="2147483657"/>
          </pc:sldLayoutMkLst>
        </pc:sldLayoutChg>
        <pc:sldLayoutChg chg="setBg">
          <pc:chgData name="Stan Cox" userId="9376f276357bfffd" providerId="LiveId" clId="{F9E9B825-1572-477A-814A-38C33636DB7C}" dt="2022-02-05T18:42:25.496" v="2475"/>
          <pc:sldLayoutMkLst>
            <pc:docMk/>
            <pc:sldMasterMk cId="1266364191" sldId="2147483648"/>
            <pc:sldLayoutMk cId="2249272754" sldId="2147483658"/>
          </pc:sldLayoutMkLst>
        </pc:sldLayoutChg>
        <pc:sldLayoutChg chg="setBg">
          <pc:chgData name="Stan Cox" userId="9376f276357bfffd" providerId="LiveId" clId="{F9E9B825-1572-477A-814A-38C33636DB7C}" dt="2022-02-05T18:42:25.496" v="2475"/>
          <pc:sldLayoutMkLst>
            <pc:docMk/>
            <pc:sldMasterMk cId="1266364191" sldId="2147483648"/>
            <pc:sldLayoutMk cId="3502936713"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612203-677A-4B23-AA56-535277BB8F62}"/>
              </a:ext>
            </a:extLst>
          </p:cNvPr>
          <p:cNvSpPr>
            <a:spLocks noGrp="1"/>
          </p:cNvSpPr>
          <p:nvPr>
            <p:ph type="hdr" sz="quarter"/>
          </p:nvPr>
        </p:nvSpPr>
        <p:spPr>
          <a:xfrm>
            <a:off x="0" y="0"/>
            <a:ext cx="3644900" cy="647700"/>
          </a:xfrm>
          <a:prstGeom prst="rect">
            <a:avLst/>
          </a:prstGeom>
        </p:spPr>
        <p:txBody>
          <a:bodyPr vert="horz" lIns="91440" tIns="45720" rIns="91440" bIns="45720" rtlCol="0"/>
          <a:lstStyle>
            <a:lvl1pPr algn="l">
              <a:defRPr sz="1200"/>
            </a:lvl1pPr>
          </a:lstStyle>
          <a:p>
            <a:r>
              <a:rPr lang="en-US" sz="2000" dirty="0">
                <a:latin typeface="Satisfy" panose="02000000000000000000" pitchFamily="2" charset="0"/>
              </a:rPr>
              <a:t>“By whose stripes you were healed”</a:t>
            </a:r>
          </a:p>
          <a:p>
            <a:r>
              <a:rPr lang="en-US" dirty="0"/>
              <a:t>1 Peter 2:18-25</a:t>
            </a:r>
          </a:p>
        </p:txBody>
      </p:sp>
      <p:sp>
        <p:nvSpPr>
          <p:cNvPr id="3" name="Date Placeholder 2">
            <a:extLst>
              <a:ext uri="{FF2B5EF4-FFF2-40B4-BE49-F238E27FC236}">
                <a16:creationId xmlns:a16="http://schemas.microsoft.com/office/drawing/2014/main" id="{C7325868-36AA-4D91-A212-8D029DE51DB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February 6, 2022 @ 11am</a:t>
            </a:r>
          </a:p>
        </p:txBody>
      </p:sp>
      <p:sp>
        <p:nvSpPr>
          <p:cNvPr id="4" name="Footer Placeholder 3">
            <a:extLst>
              <a:ext uri="{FF2B5EF4-FFF2-40B4-BE49-F238E27FC236}">
                <a16:creationId xmlns:a16="http://schemas.microsoft.com/office/drawing/2014/main" id="{33CDA658-F209-432A-B626-D66BDCB7D21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200F2BF9-E33B-4DC0-A206-CB11597D43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1DCA8C11-57C9-4552-8F0F-DD37AB27693A}" type="slidenum">
              <a:rPr lang="en-US" smtClean="0"/>
              <a:t>‹#›</a:t>
            </a:fld>
            <a:endParaRPr lang="en-US" dirty="0"/>
          </a:p>
        </p:txBody>
      </p:sp>
    </p:spTree>
    <p:extLst>
      <p:ext uri="{BB962C8B-B14F-4D97-AF65-F5344CB8AC3E}">
        <p14:creationId xmlns:p14="http://schemas.microsoft.com/office/powerpoint/2010/main" val="2217854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1A411D-43CC-4B29-AB32-4D9505B845B3}" type="datetimeFigureOut">
              <a:rPr lang="en-US" smtClean="0"/>
              <a:t>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982C2B-5E1A-430A-A176-2A04D0186087}" type="slidenum">
              <a:rPr lang="en-US" smtClean="0"/>
              <a:t>‹#›</a:t>
            </a:fld>
            <a:endParaRPr lang="en-US"/>
          </a:p>
        </p:txBody>
      </p:sp>
    </p:spTree>
    <p:extLst>
      <p:ext uri="{BB962C8B-B14F-4D97-AF65-F5344CB8AC3E}">
        <p14:creationId xmlns:p14="http://schemas.microsoft.com/office/powerpoint/2010/main" val="2049911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p>
          <a:p>
            <a:pPr marL="171450" indent="-171450">
              <a:buFont typeface="Arial" panose="020B0604020202020204" pitchFamily="34" charset="0"/>
              <a:buChar char="•"/>
            </a:pPr>
            <a:r>
              <a:rPr lang="en-US" b="1" dirty="0"/>
              <a:t>Peter’s admonitions (like Paul and the other New Testament writers) are bound up in the reality of what God has done for 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(1 Peter 2:18-25), </a:t>
            </a:r>
            <a:r>
              <a:rPr lang="en-US" i="1" dirty="0"/>
              <a:t>“Servants, be submissive to your masters with all fear, not only to the good and gentle, but also to the harsh.</a:t>
            </a:r>
            <a:r>
              <a:rPr lang="en-US" i="1" baseline="30000" dirty="0"/>
              <a:t> 19</a:t>
            </a:r>
            <a:r>
              <a:rPr lang="en-US" i="1" dirty="0"/>
              <a:t> For this is commendable, if because of conscience toward God one endures grief, suffering wrongfully.</a:t>
            </a:r>
            <a:r>
              <a:rPr lang="en-US" i="1" baseline="30000" dirty="0"/>
              <a:t> 20</a:t>
            </a:r>
            <a:r>
              <a:rPr lang="en-US" i="1" dirty="0"/>
              <a:t> For what credit is it if, when you are beaten for your faults, you take it patiently? But when you do good and suffer, if you take it patiently, this is commendable before God.</a:t>
            </a:r>
            <a:r>
              <a:rPr lang="en-US" i="1" baseline="30000" dirty="0"/>
              <a:t> 21</a:t>
            </a:r>
            <a:r>
              <a:rPr lang="en-US" i="1" dirty="0"/>
              <a:t> </a:t>
            </a:r>
            <a:r>
              <a:rPr lang="en-US" i="1" u="sng" dirty="0"/>
              <a:t>For to this you were called</a:t>
            </a:r>
            <a:r>
              <a:rPr lang="en-US" i="1" dirty="0"/>
              <a:t>, because Christ also suffered for us, leaving us an example, that you should follow His steps:  </a:t>
            </a:r>
            <a:r>
              <a:rPr lang="en-US" i="1" baseline="30000" dirty="0"/>
              <a:t>22</a:t>
            </a:r>
            <a:r>
              <a:rPr lang="en-US" i="1" dirty="0"/>
              <a:t> “Who committed no sin, Nor was deceit found in His mouth”; </a:t>
            </a:r>
            <a:r>
              <a:rPr lang="en-US" i="1" baseline="30000" dirty="0"/>
              <a:t>23</a:t>
            </a:r>
            <a:r>
              <a:rPr lang="en-US" i="1" dirty="0"/>
              <a:t> who, when He was reviled, did not revile in return; when He suffered, He did not threaten, but committed Himself to Him who judges righteously;</a:t>
            </a:r>
            <a:r>
              <a:rPr lang="en-US" i="1" baseline="30000" dirty="0"/>
              <a:t> 24</a:t>
            </a:r>
            <a:r>
              <a:rPr lang="en-US" i="1" dirty="0"/>
              <a:t> who Himself bore our sins in His own body on the tree, that we, having died to sins, might live for righteousness—by whose stripes you were healed.</a:t>
            </a:r>
            <a:r>
              <a:rPr lang="en-US" i="1" baseline="30000" dirty="0"/>
              <a:t> 25</a:t>
            </a:r>
            <a:r>
              <a:rPr lang="en-US" i="1" dirty="0"/>
              <a:t> For you were like sheep going astray, but have now returned to the Shepherd and Overseer of your souls.”</a:t>
            </a:r>
          </a:p>
          <a:p>
            <a:pPr marL="628650" lvl="1" indent="-171450">
              <a:buFont typeface="Arial" panose="020B0604020202020204" pitchFamily="34" charset="0"/>
              <a:buChar char="•"/>
            </a:pPr>
            <a:r>
              <a:rPr lang="en-US" b="0" dirty="0"/>
              <a:t>Why are servants to be submissive toward masters?</a:t>
            </a:r>
          </a:p>
          <a:p>
            <a:pPr marL="628650" lvl="1" indent="-171450">
              <a:buFont typeface="Arial" panose="020B0604020202020204" pitchFamily="34" charset="0"/>
              <a:buChar char="•"/>
            </a:pPr>
            <a:r>
              <a:rPr lang="en-US" b="0" dirty="0"/>
              <a:t>Why are we to endure patiently when we suffer for doing good?</a:t>
            </a:r>
          </a:p>
          <a:p>
            <a:pPr marL="628650" lvl="1" indent="-171450">
              <a:buFont typeface="Arial" panose="020B0604020202020204" pitchFamily="34" charset="0"/>
              <a:buChar char="•"/>
            </a:pPr>
            <a:r>
              <a:rPr lang="en-US" b="0" dirty="0"/>
              <a:t>It is because we were called to do this!</a:t>
            </a:r>
          </a:p>
          <a:p>
            <a:pPr marL="1085850" lvl="2" indent="-171450">
              <a:buFont typeface="Arial" panose="020B0604020202020204" pitchFamily="34" charset="0"/>
              <a:buChar char="•"/>
            </a:pPr>
            <a:r>
              <a:rPr lang="en-US" sz="1200" b="1" dirty="0">
                <a:latin typeface="+mn-lt"/>
              </a:rPr>
              <a:t>Called</a:t>
            </a:r>
            <a:r>
              <a:rPr lang="en-US" sz="1200" b="0" dirty="0">
                <a:latin typeface="+mn-lt"/>
              </a:rPr>
              <a:t> (Thayer, regarding the term as used in </a:t>
            </a:r>
            <a:r>
              <a:rPr lang="en-US" sz="1200" b="0" i="0" u="none" strike="noStrike" dirty="0">
                <a:solidFill>
                  <a:srgbClr val="39547F"/>
                </a:solidFill>
                <a:effectLst/>
                <a:latin typeface="+mn-lt"/>
              </a:rPr>
              <a:t>1 Peter 2:21) “only those are spoken of as called by God who have listened to his voice addressed to them in the gospel, hence those who have enlisted in the service of Christ”</a:t>
            </a:r>
          </a:p>
          <a:p>
            <a:pPr marL="1085850" lvl="2" indent="-171450">
              <a:buFont typeface="Arial" panose="020B0604020202020204" pitchFamily="34" charset="0"/>
              <a:buChar char="•"/>
            </a:pPr>
            <a:r>
              <a:rPr lang="en-US" sz="1200" b="0" i="0" u="none" strike="noStrike" dirty="0">
                <a:solidFill>
                  <a:srgbClr val="39547F"/>
                </a:solidFill>
                <a:effectLst/>
                <a:latin typeface="+mn-lt"/>
              </a:rPr>
              <a:t>We are called in the gospel, and in responding we enter into a relationship with Jesus Christ</a:t>
            </a:r>
          </a:p>
          <a:p>
            <a:pPr marL="1085850" lvl="2" indent="-171450">
              <a:buFont typeface="Arial" panose="020B0604020202020204" pitchFamily="34" charset="0"/>
              <a:buChar char="•"/>
            </a:pPr>
            <a:r>
              <a:rPr lang="en-US" sz="1200" b="0" i="0" u="none" strike="noStrike" dirty="0">
                <a:solidFill>
                  <a:srgbClr val="39547F"/>
                </a:solidFill>
                <a:effectLst/>
                <a:latin typeface="+mn-lt"/>
              </a:rPr>
              <a:t>As Christians, we benefit from His shed blood, and victory over death.</a:t>
            </a:r>
          </a:p>
          <a:p>
            <a:pPr marL="1085850" lvl="2" indent="-171450">
              <a:buFont typeface="Arial" panose="020B0604020202020204" pitchFamily="34" charset="0"/>
              <a:buChar char="•"/>
            </a:pPr>
            <a:r>
              <a:rPr lang="en-US" sz="1200" b="0" i="0" u="none" strike="noStrike" dirty="0">
                <a:solidFill>
                  <a:srgbClr val="39547F"/>
                </a:solidFill>
                <a:effectLst/>
                <a:latin typeface="+mn-lt"/>
              </a:rPr>
              <a:t>Again and again, scripture calls us to a life of obedience, and service to God and man.</a:t>
            </a:r>
          </a:p>
          <a:p>
            <a:pPr marL="0" lvl="0" indent="0">
              <a:buFont typeface="Arial" panose="020B0604020202020204" pitchFamily="34" charset="0"/>
              <a:buNone/>
            </a:pPr>
            <a:r>
              <a:rPr lang="en-US" sz="1200" b="1" i="0" u="none" strike="noStrike" dirty="0">
                <a:solidFill>
                  <a:srgbClr val="39547F"/>
                </a:solidFill>
                <a:effectLst/>
                <a:latin typeface="+mn-lt"/>
              </a:rPr>
              <a:t>(</a:t>
            </a:r>
            <a:r>
              <a:rPr lang="en-US" sz="1200" b="1" i="0" dirty="0">
                <a:solidFill>
                  <a:srgbClr val="0A0A0A"/>
                </a:solidFill>
                <a:effectLst/>
                <a:latin typeface="+mn-lt"/>
              </a:rPr>
              <a:t>1 Peter 3:8-9), </a:t>
            </a:r>
            <a:r>
              <a:rPr lang="en-US" sz="1200" b="0" i="1" dirty="0">
                <a:solidFill>
                  <a:srgbClr val="0A0A0A"/>
                </a:solidFill>
                <a:effectLst/>
                <a:latin typeface="+mn-lt"/>
              </a:rPr>
              <a:t>“</a:t>
            </a:r>
            <a:r>
              <a:rPr lang="en-US" i="1" dirty="0"/>
              <a:t>Finally, all of you be of one mind, having compassion for one another; love as brothers, be tenderhearted, be courteous;</a:t>
            </a:r>
            <a:r>
              <a:rPr lang="en-US" i="1" baseline="30000" dirty="0"/>
              <a:t> 9</a:t>
            </a:r>
            <a:r>
              <a:rPr lang="en-US" i="1" dirty="0"/>
              <a:t> not returning evil for evil or reviling for reviling, but on the contrary blessing, </a:t>
            </a:r>
            <a:r>
              <a:rPr lang="en-US" i="1" u="sng" dirty="0"/>
              <a:t>knowing that you were called to this</a:t>
            </a:r>
            <a:r>
              <a:rPr lang="en-US" i="1" dirty="0"/>
              <a:t>, that you may inherit a blessing.”</a:t>
            </a:r>
          </a:p>
          <a:p>
            <a:pPr marL="0" lvl="0" indent="0">
              <a:buFont typeface="Arial" panose="020B0604020202020204" pitchFamily="34" charset="0"/>
              <a:buNone/>
            </a:pPr>
            <a:endParaRPr lang="en-US" i="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dirty="0">
                <a:latin typeface="+mn-lt"/>
              </a:rPr>
              <a:t>I want us to consider especially verses 21-25, to see the full import of Jesus’ efforts on our behalf!</a:t>
            </a:r>
            <a:endParaRPr lang="en-US" sz="1200" b="0" i="1" dirty="0">
              <a:latin typeface="+mn-lt"/>
            </a:endParaRPr>
          </a:p>
        </p:txBody>
      </p:sp>
      <p:sp>
        <p:nvSpPr>
          <p:cNvPr id="4" name="Slide Number Placeholder 3"/>
          <p:cNvSpPr>
            <a:spLocks noGrp="1"/>
          </p:cNvSpPr>
          <p:nvPr>
            <p:ph type="sldNum" sz="quarter" idx="5"/>
          </p:nvPr>
        </p:nvSpPr>
        <p:spPr/>
        <p:txBody>
          <a:bodyPr/>
          <a:lstStyle/>
          <a:p>
            <a:fld id="{C3982C2B-5E1A-430A-A176-2A04D0186087}" type="slidenum">
              <a:rPr lang="en-US" smtClean="0"/>
              <a:t>1</a:t>
            </a:fld>
            <a:endParaRPr lang="en-US"/>
          </a:p>
        </p:txBody>
      </p:sp>
    </p:spTree>
    <p:extLst>
      <p:ext uri="{BB962C8B-B14F-4D97-AF65-F5344CB8AC3E}">
        <p14:creationId xmlns:p14="http://schemas.microsoft.com/office/powerpoint/2010/main" val="884345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a:latin typeface="+mn-lt"/>
              </a:rPr>
              <a:t>“But when you do good and suffer, if you take it patiently, this is commendable before God. </a:t>
            </a:r>
            <a:r>
              <a:rPr lang="en-US" sz="1200" b="1" i="1" baseline="30000" dirty="0">
                <a:latin typeface="+mn-lt"/>
              </a:rPr>
              <a:t>21</a:t>
            </a:r>
            <a:r>
              <a:rPr lang="en-US" sz="1200" b="1" i="1" dirty="0">
                <a:latin typeface="+mn-lt"/>
              </a:rPr>
              <a:t> For to this you were called, because Christ also suffered for us.”</a:t>
            </a:r>
            <a:r>
              <a:rPr lang="en-US" sz="1200" b="1" i="0" dirty="0">
                <a:latin typeface="+mn-lt"/>
              </a:rPr>
              <a:t> (20b-21)</a:t>
            </a:r>
          </a:p>
          <a:p>
            <a:pPr marL="628650" lvl="1" indent="-171450">
              <a:buFont typeface="Arial" panose="020B0604020202020204" pitchFamily="34" charset="0"/>
              <a:buChar char="•"/>
            </a:pPr>
            <a:r>
              <a:rPr lang="en-US" sz="1200" b="0" i="0" dirty="0">
                <a:latin typeface="+mn-lt"/>
              </a:rPr>
              <a:t>It is a simple principle, Christ’s suffering is an example</a:t>
            </a:r>
          </a:p>
          <a:p>
            <a:pPr marL="628650" lvl="1" indent="-171450">
              <a:buFont typeface="Arial" panose="020B0604020202020204" pitchFamily="34" charset="0"/>
              <a:buChar char="•"/>
            </a:pPr>
            <a:r>
              <a:rPr lang="en-US" sz="1200" b="0" i="0" dirty="0">
                <a:latin typeface="+mn-lt"/>
              </a:rPr>
              <a:t>As such, it is a commendable thing to bear up under our own trials, just as did the Lord</a:t>
            </a:r>
          </a:p>
          <a:p>
            <a:pPr marL="628650" lvl="1" indent="-171450">
              <a:buFont typeface="Arial" panose="020B0604020202020204" pitchFamily="34" charset="0"/>
              <a:buChar char="•"/>
            </a:pPr>
            <a:r>
              <a:rPr lang="en-US" sz="1200" b="0" i="0" dirty="0">
                <a:latin typeface="+mn-lt"/>
              </a:rPr>
              <a:t>When Jesus suffered, </a:t>
            </a:r>
            <a:r>
              <a:rPr lang="en-US" sz="1200" b="0" i="1" dirty="0">
                <a:latin typeface="+mn-lt"/>
              </a:rPr>
              <a:t>He “committed no sin, nor was deceit found in His mouth.”</a:t>
            </a:r>
          </a:p>
          <a:p>
            <a:endParaRPr lang="en-US" sz="1200" b="1" i="0" dirty="0">
              <a:latin typeface="+mn-lt"/>
            </a:endParaRPr>
          </a:p>
          <a:p>
            <a:r>
              <a:rPr lang="en-US" sz="1200" b="1" i="0" dirty="0">
                <a:latin typeface="+mn-lt"/>
              </a:rPr>
              <a:t>He was reviled (23)</a:t>
            </a:r>
          </a:p>
          <a:p>
            <a:r>
              <a:rPr lang="en-US" sz="1200" b="1" i="0" dirty="0">
                <a:latin typeface="+mn-lt"/>
              </a:rPr>
              <a:t>(</a:t>
            </a:r>
            <a:r>
              <a:rPr lang="en-US" b="1" dirty="0"/>
              <a:t>Isaiah 53:7), </a:t>
            </a:r>
            <a:r>
              <a:rPr lang="en-US" i="1" dirty="0"/>
              <a:t>“He was oppressed and He was afflicted, yet He opened not His mouth; He was led as a lamb to the slaughter, and as a sheep before its shearers is silent, so He opened not His mouth.”</a:t>
            </a:r>
            <a:endParaRPr lang="en-US" sz="1200" b="1" i="1" dirty="0">
              <a:latin typeface="+mn-lt"/>
            </a:endParaRPr>
          </a:p>
          <a:p>
            <a:pPr marL="171450" indent="-171450">
              <a:buFont typeface="Arial" panose="020B0604020202020204" pitchFamily="34" charset="0"/>
              <a:buChar char="•"/>
            </a:pPr>
            <a:r>
              <a:rPr lang="en-US" sz="1200" b="1" i="0" dirty="0">
                <a:latin typeface="+mn-lt"/>
              </a:rPr>
              <a:t>Definition, revile – (Thayer) “to reproach, rail at, revile, heap abuse upon”</a:t>
            </a:r>
          </a:p>
          <a:p>
            <a:pPr marL="628650" lvl="1" indent="-171450">
              <a:buFont typeface="Arial" panose="020B0604020202020204" pitchFamily="34" charset="0"/>
              <a:buChar char="•"/>
            </a:pPr>
            <a:r>
              <a:rPr lang="en-US" sz="1200" b="0" i="0" dirty="0">
                <a:latin typeface="+mn-lt"/>
              </a:rPr>
              <a:t>What is typical?  When someone rails at you, the typical response is to give as good as you get!</a:t>
            </a:r>
          </a:p>
          <a:p>
            <a:pPr marL="628650" lvl="1" indent="-171450">
              <a:buFont typeface="Arial" panose="020B0604020202020204" pitchFamily="34" charset="0"/>
              <a:buChar char="•"/>
            </a:pPr>
            <a:r>
              <a:rPr lang="en-US" sz="1200" b="0" i="0" dirty="0">
                <a:latin typeface="+mn-lt"/>
              </a:rPr>
              <a:t>Fistfights, broken friendships and even failed marriages are the typical outcome of such action.</a:t>
            </a:r>
          </a:p>
          <a:p>
            <a:pPr marL="171450" lvl="0" indent="-171450">
              <a:buFont typeface="Arial" panose="020B0604020202020204" pitchFamily="34" charset="0"/>
              <a:buChar char="•"/>
            </a:pPr>
            <a:r>
              <a:rPr lang="en-US" sz="1200" b="1" i="0" dirty="0">
                <a:latin typeface="+mn-lt"/>
              </a:rPr>
              <a:t>Most obvious example was in the final hours of His life.</a:t>
            </a:r>
          </a:p>
          <a:p>
            <a:pPr marL="628650" lvl="1" indent="-171450">
              <a:buFont typeface="Arial" panose="020B0604020202020204" pitchFamily="34" charset="0"/>
              <a:buChar char="•"/>
            </a:pPr>
            <a:r>
              <a:rPr lang="en-US" sz="1200" b="0" i="0" dirty="0">
                <a:latin typeface="+mn-lt"/>
              </a:rPr>
              <a:t>At His Jewish trial</a:t>
            </a:r>
          </a:p>
          <a:p>
            <a:pPr marL="0" lvl="0" indent="0">
              <a:buFont typeface="Arial" panose="020B0604020202020204" pitchFamily="34" charset="0"/>
              <a:buNone/>
            </a:pPr>
            <a:r>
              <a:rPr lang="en-US" sz="1200" b="1" i="0" dirty="0">
                <a:latin typeface="+mn-lt"/>
              </a:rPr>
              <a:t>(Matthew 26:59-64), </a:t>
            </a:r>
            <a:r>
              <a:rPr lang="en-US" sz="1200" b="0" i="1" dirty="0">
                <a:latin typeface="+mn-lt"/>
              </a:rPr>
              <a:t>“</a:t>
            </a:r>
            <a:r>
              <a:rPr lang="en-US" b="0" i="1" dirty="0"/>
              <a:t>Now the chief priests, the elders, and all the council sought false testimony against Jesus to put Him to death,</a:t>
            </a:r>
            <a:r>
              <a:rPr lang="en-US" b="0" i="1" baseline="30000" dirty="0"/>
              <a:t> 60</a:t>
            </a:r>
            <a:r>
              <a:rPr lang="en-US" b="0" i="1" dirty="0"/>
              <a:t> but found none. Even though many false witnesses came forward, they found none. But at last two false witnesses came forward</a:t>
            </a:r>
            <a:r>
              <a:rPr lang="en-US" b="0" i="1" baseline="30000" dirty="0"/>
              <a:t> 61</a:t>
            </a:r>
            <a:r>
              <a:rPr lang="en-US" b="0" i="1" dirty="0"/>
              <a:t> and said, “This fellow said, ‘I am able to destroy the temple of God and to build it in three days.’ ” </a:t>
            </a:r>
            <a:r>
              <a:rPr lang="en-US" b="0" i="1" baseline="30000" dirty="0"/>
              <a:t>62</a:t>
            </a:r>
            <a:r>
              <a:rPr lang="en-US" b="0" i="1" dirty="0"/>
              <a:t> And the high priest arose and said to Him, “Do You answer nothing? What is it these men testify against You?”</a:t>
            </a:r>
            <a:r>
              <a:rPr lang="en-US" b="0" i="1" baseline="30000" dirty="0"/>
              <a:t> 63</a:t>
            </a:r>
            <a:r>
              <a:rPr lang="en-US" b="0" i="1" dirty="0"/>
              <a:t> But Jesus kept silent. And the high priest answered and said to Him, “I put You under oath by the living God: Tell us if You are the Christ, the Son of God!” </a:t>
            </a:r>
            <a:r>
              <a:rPr lang="en-US" b="0" i="1" baseline="30000" dirty="0"/>
              <a:t>64</a:t>
            </a:r>
            <a:r>
              <a:rPr lang="en-US" b="0" i="1" dirty="0"/>
              <a:t> Jesus said to him, “It is as you said. Nevertheless, I say to you, hereafter you will see the Son of Man sitting at the right hand of the Power, and coming on the clouds of heaven.”</a:t>
            </a:r>
          </a:p>
          <a:p>
            <a:pPr marL="628650" lvl="1" indent="-171450">
              <a:buFont typeface="Arial" panose="020B0604020202020204" pitchFamily="34" charset="0"/>
              <a:buChar char="•"/>
            </a:pPr>
            <a:r>
              <a:rPr lang="en-US" sz="1200" b="0" i="0" dirty="0">
                <a:latin typeface="+mn-lt"/>
              </a:rPr>
              <a:t>At His Roman trial as well</a:t>
            </a:r>
          </a:p>
          <a:p>
            <a:pPr marL="0" lvl="0" indent="0">
              <a:buFont typeface="Arial" panose="020B0604020202020204" pitchFamily="34" charset="0"/>
              <a:buNone/>
            </a:pPr>
            <a:r>
              <a:rPr lang="en-US" sz="1200" b="1" i="0" dirty="0">
                <a:latin typeface="+mn-lt"/>
              </a:rPr>
              <a:t>(</a:t>
            </a:r>
            <a:r>
              <a:rPr lang="en-US" b="1" dirty="0"/>
              <a:t>Matthew 27:11-14), </a:t>
            </a:r>
            <a:r>
              <a:rPr lang="en-US" i="1" dirty="0"/>
              <a:t>“Now Jesus stood before the governor. And the governor asked Him, saying, “Are You the King of the Jews?” Jesus said to him, “It is as you say.”</a:t>
            </a:r>
            <a:r>
              <a:rPr lang="en-US" i="1" baseline="30000" dirty="0"/>
              <a:t> 12</a:t>
            </a:r>
            <a:r>
              <a:rPr lang="en-US" i="1" dirty="0"/>
              <a:t> And while He was being accused by the chief priests and elders, He answered nothing. </a:t>
            </a:r>
            <a:r>
              <a:rPr lang="en-US" i="1" baseline="30000" dirty="0"/>
              <a:t>13</a:t>
            </a:r>
            <a:r>
              <a:rPr lang="en-US" i="1" dirty="0"/>
              <a:t> Then Pilate said to Him, “Do You not hear how many things they testify against You?”</a:t>
            </a:r>
            <a:r>
              <a:rPr lang="en-US" i="1" baseline="30000" dirty="0"/>
              <a:t> 14</a:t>
            </a:r>
            <a:r>
              <a:rPr lang="en-US" i="1" dirty="0"/>
              <a:t> But He answered him not one word, so that the governor marveled greatly.”</a:t>
            </a:r>
          </a:p>
          <a:p>
            <a:pPr marL="171450" lvl="0" indent="-171450">
              <a:buFont typeface="Arial" panose="020B0604020202020204" pitchFamily="34" charset="0"/>
              <a:buChar char="•"/>
            </a:pPr>
            <a:r>
              <a:rPr lang="en-US" sz="1200" b="1" i="0" dirty="0">
                <a:latin typeface="+mn-lt"/>
              </a:rPr>
              <a:t>His mistreatment included physical suffering: </a:t>
            </a:r>
            <a:r>
              <a:rPr lang="en-US" sz="1200" b="0" i="1" dirty="0">
                <a:latin typeface="+mn-lt"/>
              </a:rPr>
              <a:t>“when he suffered, he did not threaten, but committed Himself to Him who judges righteously” (23).</a:t>
            </a:r>
          </a:p>
          <a:p>
            <a:pPr marL="628650" lvl="1" indent="-171450">
              <a:buFont typeface="Arial" panose="020B0604020202020204" pitchFamily="34" charset="0"/>
              <a:buChar char="•"/>
            </a:pPr>
            <a:r>
              <a:rPr lang="en-US" sz="1200" b="0" i="0" dirty="0">
                <a:latin typeface="+mn-lt"/>
              </a:rPr>
              <a:t>He had a crown of thorns placed upon his head.  As He hung upon the cross, men heaped abuse.</a:t>
            </a:r>
          </a:p>
          <a:p>
            <a:pPr marL="628650" lvl="1" indent="-171450">
              <a:buFont typeface="Arial" panose="020B0604020202020204" pitchFamily="34" charset="0"/>
              <a:buChar char="•"/>
            </a:pPr>
            <a:r>
              <a:rPr lang="en-US" sz="1200" b="0" i="0" dirty="0">
                <a:latin typeface="+mn-lt"/>
              </a:rPr>
              <a:t>Through it all, he did not threaten (no threats of retaliation or revenge), though it was within his power!</a:t>
            </a:r>
          </a:p>
          <a:p>
            <a:pPr marL="628650" lvl="1" indent="-171450">
              <a:buFont typeface="Arial" panose="020B0604020202020204" pitchFamily="34" charset="0"/>
              <a:buChar char="•"/>
            </a:pPr>
            <a:r>
              <a:rPr lang="en-US" sz="1200" b="0" i="0" dirty="0">
                <a:latin typeface="+mn-lt"/>
              </a:rPr>
              <a:t>(He could have brought down  more than 12 legions of angels (Matt. 26:53).  Literally, more than 88,000)</a:t>
            </a:r>
          </a:p>
          <a:p>
            <a:pPr marL="171450" lvl="0" indent="-171450">
              <a:buFont typeface="Arial" panose="020B0604020202020204" pitchFamily="34" charset="0"/>
              <a:buChar char="•"/>
            </a:pPr>
            <a:r>
              <a:rPr lang="en-US" sz="1200" b="1" i="0" dirty="0">
                <a:latin typeface="+mn-lt"/>
              </a:rPr>
              <a:t>Our application in example.</a:t>
            </a:r>
          </a:p>
          <a:p>
            <a:pPr marL="628650" lvl="1" indent="-171450">
              <a:buFont typeface="Arial" panose="020B0604020202020204" pitchFamily="34" charset="0"/>
              <a:buChar char="•"/>
            </a:pPr>
            <a:r>
              <a:rPr lang="en-US" sz="1200" b="0" i="0" dirty="0">
                <a:latin typeface="+mn-lt"/>
              </a:rPr>
              <a:t>How you handle yourself while suffering trials for your faith is an indication of your true character!</a:t>
            </a:r>
          </a:p>
          <a:p>
            <a:pPr marL="0" lvl="0" indent="0">
              <a:buFont typeface="Arial" panose="020B0604020202020204" pitchFamily="34" charset="0"/>
              <a:buNone/>
            </a:pPr>
            <a:r>
              <a:rPr lang="en-US" sz="1200" b="1" i="0" dirty="0">
                <a:latin typeface="+mn-lt"/>
              </a:rPr>
              <a:t>(</a:t>
            </a:r>
            <a:r>
              <a:rPr lang="en-US" b="1" dirty="0"/>
              <a:t>Romans 12:19-21), </a:t>
            </a:r>
            <a:r>
              <a:rPr lang="en-US" i="1" dirty="0"/>
              <a:t>“Beloved, do not avenge yourselves, but rather give place to wrath; for it is written, “Vengeance is Mine, I will repay,” says the Lord.</a:t>
            </a:r>
            <a:r>
              <a:rPr lang="en-US" i="1" baseline="30000" dirty="0"/>
              <a:t> 20</a:t>
            </a:r>
            <a:r>
              <a:rPr lang="en-US" i="1" dirty="0"/>
              <a:t> Therefore “If your enemy is hungry, feed him; if he is thirsty, give him a drink; for in so doing you will heap coals of fire on his head.” </a:t>
            </a:r>
            <a:r>
              <a:rPr lang="en-US" i="1" baseline="30000" dirty="0"/>
              <a:t>21</a:t>
            </a:r>
            <a:r>
              <a:rPr lang="en-US" i="1" dirty="0"/>
              <a:t> Do not be overcome by evil, but overcome evil with good.”</a:t>
            </a:r>
          </a:p>
          <a:p>
            <a:pPr marL="0" lvl="0" indent="0">
              <a:buFont typeface="Arial" panose="020B0604020202020204" pitchFamily="34" charset="0"/>
              <a:buNone/>
            </a:pPr>
            <a:endParaRPr lang="en-US" sz="1200" b="1" i="0" dirty="0">
              <a:latin typeface="+mn-lt"/>
            </a:endParaRPr>
          </a:p>
          <a:p>
            <a:pPr marL="0" lvl="0" indent="0">
              <a:buFont typeface="Arial" panose="020B0604020202020204" pitchFamily="34" charset="0"/>
              <a:buNone/>
            </a:pPr>
            <a:r>
              <a:rPr lang="en-US" sz="1200" b="1" i="0" dirty="0">
                <a:latin typeface="+mn-lt"/>
              </a:rPr>
              <a:t>[CLICK] He bore our sins in His own body on the tree (24)</a:t>
            </a:r>
          </a:p>
          <a:p>
            <a:pPr marL="0" lvl="0" indent="0">
              <a:buFont typeface="Arial" panose="020B0604020202020204" pitchFamily="34" charset="0"/>
              <a:buNone/>
            </a:pPr>
            <a:r>
              <a:rPr lang="en-US" sz="1200" b="1" i="0" dirty="0">
                <a:latin typeface="+mn-lt"/>
              </a:rPr>
              <a:t>(</a:t>
            </a:r>
            <a:r>
              <a:rPr lang="en-US" b="1" dirty="0"/>
              <a:t>Isaiah 53:8),</a:t>
            </a:r>
            <a:r>
              <a:rPr lang="en-US" b="1" i="1" dirty="0"/>
              <a:t> </a:t>
            </a:r>
            <a:r>
              <a:rPr lang="en-US" i="1" dirty="0"/>
              <a:t>“He was taken from prison and from judgment, and who will declare His generation? For He was cut off from the land of the living; </a:t>
            </a:r>
            <a:r>
              <a:rPr lang="en-US" i="1" u="sng" dirty="0"/>
              <a:t>for the transgressions of My people He was stricken</a:t>
            </a:r>
            <a:r>
              <a:rPr lang="en-US" i="1" dirty="0"/>
              <a:t>.”</a:t>
            </a:r>
          </a:p>
          <a:p>
            <a:pPr marL="0" lvl="0" indent="0">
              <a:buFont typeface="Arial" panose="020B0604020202020204" pitchFamily="34" charset="0"/>
              <a:buNone/>
            </a:pPr>
            <a:r>
              <a:rPr lang="en-US" sz="1200" b="1" i="0" dirty="0">
                <a:latin typeface="+mn-lt"/>
              </a:rPr>
              <a:t>(</a:t>
            </a:r>
            <a:r>
              <a:rPr lang="en-US" b="1" dirty="0"/>
              <a:t>Isaiah 53:12), </a:t>
            </a:r>
            <a:r>
              <a:rPr lang="en-US" i="1" dirty="0"/>
              <a:t>“Therefore I will divide Him a portion with the great, and He shall divide the spoil with the strong, because He poured out His soul unto death, and He was numbered with the transgressors, and </a:t>
            </a:r>
            <a:r>
              <a:rPr lang="en-US" i="1" u="sng" dirty="0"/>
              <a:t>He bore the sin of many, and made intercession for the transgressors</a:t>
            </a:r>
            <a:r>
              <a:rPr lang="en-US" i="1" dirty="0"/>
              <a:t>.”</a:t>
            </a:r>
          </a:p>
          <a:p>
            <a:pPr marL="171450" lvl="0" indent="-171450">
              <a:buFont typeface="Arial" panose="020B0604020202020204" pitchFamily="34" charset="0"/>
              <a:buChar char="•"/>
            </a:pPr>
            <a:r>
              <a:rPr lang="en-US" sz="1200" b="1" i="0" dirty="0">
                <a:latin typeface="+mn-lt"/>
              </a:rPr>
              <a:t>A sacrifice was required to appease God’s wrath against sin, and He delivered the supreme sacrifice for mankind.</a:t>
            </a:r>
          </a:p>
          <a:p>
            <a:pPr marL="628650" lvl="1" indent="-171450">
              <a:buFont typeface="Arial" panose="020B0604020202020204" pitchFamily="34" charset="0"/>
              <a:buChar char="•"/>
            </a:pPr>
            <a:r>
              <a:rPr lang="en-US" sz="1200" b="0" i="0" dirty="0">
                <a:latin typeface="+mn-lt"/>
              </a:rPr>
              <a:t>There is no way to express the emotional pain Jesus experienced through this humiliation.  As the sinless one, he took on the sins of the whole world.</a:t>
            </a:r>
          </a:p>
          <a:p>
            <a:pPr marL="628650" lvl="1" indent="-171450">
              <a:buFont typeface="Arial" panose="020B0604020202020204" pitchFamily="34" charset="0"/>
              <a:buChar char="•"/>
            </a:pPr>
            <a:r>
              <a:rPr lang="en-US" sz="1200" b="0" i="0" dirty="0">
                <a:latin typeface="+mn-lt"/>
              </a:rPr>
              <a:t>The physical suffering is describable, and itself serves as a wonderful example of selflessness and patience  (Remember, He could of avoided it, if He had not determined to do His Father’s will, no matter the cost.</a:t>
            </a:r>
          </a:p>
          <a:p>
            <a:pPr marL="628650" lvl="1" indent="-171450">
              <a:buFont typeface="Arial" panose="020B0604020202020204" pitchFamily="34" charset="0"/>
              <a:buChar char="•"/>
            </a:pPr>
            <a:r>
              <a:rPr lang="en-US" sz="1200" b="0" i="0" dirty="0">
                <a:latin typeface="+mn-lt"/>
              </a:rPr>
              <a:t>I would encourage you to read the accounts, in Matt. 27; Mark 15; Luke 23; John 19</a:t>
            </a:r>
          </a:p>
          <a:p>
            <a:pPr marL="228600" lvl="0" indent="-228600">
              <a:buFont typeface="+mj-lt"/>
              <a:buAutoNum type="arabicPeriod"/>
            </a:pPr>
            <a:r>
              <a:rPr lang="en-US" sz="1200" b="0" i="0" dirty="0">
                <a:latin typeface="+mn-lt"/>
              </a:rPr>
              <a:t>Crucifixion was invented by the Persians between 300-400 B.C.</a:t>
            </a:r>
          </a:p>
          <a:p>
            <a:pPr marL="228600" lvl="0" indent="-228600">
              <a:buFont typeface="+mj-lt"/>
              <a:buAutoNum type="arabicPeriod"/>
            </a:pPr>
            <a:r>
              <a:rPr lang="en-US" sz="1200" b="0" i="0" dirty="0">
                <a:latin typeface="+mn-lt"/>
              </a:rPr>
              <a:t>One of the most painful deaths ever invented by mankind</a:t>
            </a:r>
          </a:p>
          <a:p>
            <a:pPr marL="228600" lvl="0" indent="-228600">
              <a:buFont typeface="+mj-lt"/>
              <a:buAutoNum type="arabicPeriod"/>
            </a:pPr>
            <a:r>
              <a:rPr lang="en-US" sz="1200" b="0" i="0" dirty="0">
                <a:latin typeface="+mn-lt"/>
              </a:rPr>
              <a:t>The word excruciating comes from the word </a:t>
            </a:r>
            <a:r>
              <a:rPr lang="en-US" sz="1200" b="0" i="0" dirty="0" err="1">
                <a:latin typeface="+mn-lt"/>
              </a:rPr>
              <a:t>cruficixion</a:t>
            </a:r>
            <a:r>
              <a:rPr lang="en-US" sz="1200" b="0" i="0" dirty="0">
                <a:latin typeface="+mn-lt"/>
              </a:rPr>
              <a:t> (slow, painful suffering)</a:t>
            </a:r>
          </a:p>
          <a:p>
            <a:pPr marL="228600" lvl="0" indent="-228600">
              <a:buFont typeface="+mj-lt"/>
              <a:buAutoNum type="arabicPeriod"/>
            </a:pPr>
            <a:r>
              <a:rPr lang="en-US" sz="1200" b="0" i="0" dirty="0">
                <a:latin typeface="+mn-lt"/>
              </a:rPr>
              <a:t>Process</a:t>
            </a:r>
          </a:p>
          <a:p>
            <a:pPr marL="685800" lvl="1" indent="-228600">
              <a:buFont typeface="+mj-lt"/>
              <a:buAutoNum type="arabicPeriod"/>
            </a:pPr>
            <a:r>
              <a:rPr lang="en-US" sz="1200" b="0" i="0" dirty="0">
                <a:latin typeface="+mn-lt"/>
              </a:rPr>
              <a:t>The hands (Greek includes wrists) are nailed to the cross piece (patibulum)as Jesus lies on the ground</a:t>
            </a:r>
          </a:p>
          <a:p>
            <a:pPr marL="685800" lvl="1" indent="-228600">
              <a:buFont typeface="+mj-lt"/>
              <a:buAutoNum type="arabicPeriod"/>
            </a:pPr>
            <a:r>
              <a:rPr lang="en-US" sz="1200" b="0" i="0" dirty="0">
                <a:latin typeface="+mn-lt"/>
              </a:rPr>
              <a:t>The cross piece would be raised to the vertical (stipe) which remains permanently in the ground, and the feet would be nailed to the stipe. </a:t>
            </a:r>
          </a:p>
          <a:p>
            <a:pPr marL="685800" lvl="1" indent="-228600">
              <a:buFont typeface="+mj-lt"/>
              <a:buAutoNum type="arabicPeriod"/>
            </a:pPr>
            <a:r>
              <a:rPr lang="en-US" sz="1200" b="0" i="0" dirty="0">
                <a:latin typeface="+mn-lt"/>
              </a:rPr>
              <a:t>The nails were huge, 7 to 9 inches long, and would sever major nerves causing excruciating pain</a:t>
            </a:r>
          </a:p>
          <a:p>
            <a:pPr marL="685800" lvl="1" indent="-228600">
              <a:buFont typeface="+mj-lt"/>
              <a:buAutoNum type="arabicPeriod"/>
            </a:pPr>
            <a:r>
              <a:rPr lang="en-US" sz="1200" b="0" i="0" dirty="0">
                <a:latin typeface="+mn-lt"/>
              </a:rPr>
              <a:t>The weight of His body makes is impossible to exhale without pushing up.</a:t>
            </a:r>
          </a:p>
          <a:p>
            <a:pPr marL="685800" lvl="1" indent="-228600">
              <a:buFont typeface="+mj-lt"/>
              <a:buAutoNum type="arabicPeriod"/>
            </a:pPr>
            <a:r>
              <a:rPr lang="en-US" sz="1200" b="0" i="0" dirty="0">
                <a:latin typeface="+mn-lt"/>
              </a:rPr>
              <a:t>Pushing up was also required to have the air to speak.  Each of the words Jesus said while on the cross would have been painful.  (</a:t>
            </a:r>
            <a:r>
              <a:rPr lang="en-US" dirty="0"/>
              <a:t>Luke 23:34), “Then Jesus said, “Father, forgive them, for they do not know what they do.”</a:t>
            </a:r>
          </a:p>
          <a:p>
            <a:pPr marL="685800" lvl="1" indent="-228600">
              <a:buFont typeface="+mj-lt"/>
              <a:buAutoNum type="arabicPeriod"/>
            </a:pPr>
            <a:r>
              <a:rPr lang="en-US" sz="1200" b="0" i="0" dirty="0">
                <a:latin typeface="+mn-lt"/>
              </a:rPr>
              <a:t>Slow suffocation leads to a build up of Carbon dioxide, damage to the tissues and capillaries, leading to leakage, and a build up of fluid around the heart and lungs.</a:t>
            </a:r>
          </a:p>
          <a:p>
            <a:pPr marL="685800" lvl="1" indent="-228600">
              <a:buFont typeface="+mj-lt"/>
              <a:buAutoNum type="arabicPeriod"/>
            </a:pPr>
            <a:r>
              <a:rPr lang="en-US" sz="1200" b="0" i="0" dirty="0">
                <a:latin typeface="+mn-lt"/>
              </a:rPr>
              <a:t>Finally, after hours of suffering (in Jesus’ case about 6 hours), the heart would arrest.</a:t>
            </a:r>
          </a:p>
          <a:p>
            <a:pPr marL="228600" lvl="0" indent="-228600">
              <a:buFont typeface="Arial" panose="020B0604020202020204" pitchFamily="34" charset="0"/>
              <a:buChar char="•"/>
            </a:pPr>
            <a:r>
              <a:rPr lang="en-US" sz="1200" b="1" i="0" dirty="0">
                <a:latin typeface="+mn-lt"/>
              </a:rPr>
              <a:t>Such an expression of God’s love for mankind must be reciprocated by us</a:t>
            </a:r>
          </a:p>
          <a:p>
            <a:pPr marL="0" lvl="0" indent="0">
              <a:buFont typeface="Arial" panose="020B0604020202020204" pitchFamily="34" charset="0"/>
              <a:buNone/>
            </a:pPr>
            <a:r>
              <a:rPr lang="en-US" b="1" dirty="0"/>
              <a:t>(Romans 5:6-9), </a:t>
            </a:r>
            <a:r>
              <a:rPr lang="en-US" b="0" i="1" dirty="0"/>
              <a:t>“For when we were still without strength, in due time Christ died for the ungodly.</a:t>
            </a:r>
            <a:r>
              <a:rPr lang="en-US" b="0" i="1" baseline="30000" dirty="0"/>
              <a:t> 7</a:t>
            </a:r>
            <a:r>
              <a:rPr lang="en-US" b="0" i="1" dirty="0"/>
              <a:t> For scarcely for a righteous man will one die; yet perhaps for a good man someone would even dare to die.</a:t>
            </a:r>
            <a:r>
              <a:rPr lang="en-US" b="0" i="1" baseline="30000" dirty="0"/>
              <a:t> 8</a:t>
            </a:r>
            <a:r>
              <a:rPr lang="en-US" b="0" i="1" dirty="0"/>
              <a:t> But God demonstrates His own love toward us, in that while we were still sinners, Christ died for us.</a:t>
            </a:r>
            <a:r>
              <a:rPr lang="en-US" b="0" i="1" baseline="30000" dirty="0"/>
              <a:t> 9</a:t>
            </a:r>
            <a:r>
              <a:rPr lang="en-US" b="0" i="1" dirty="0"/>
              <a:t> Much more then, having now been justified by His blood, we shall be saved from wrath through Him.”</a:t>
            </a:r>
          </a:p>
          <a:p>
            <a:pPr marL="628650" lvl="1" indent="-171450">
              <a:buFont typeface="Arial" panose="020B0604020202020204" pitchFamily="34" charset="0"/>
              <a:buChar char="•"/>
            </a:pPr>
            <a:r>
              <a:rPr lang="en-US" sz="1200" b="0" i="0" dirty="0">
                <a:latin typeface="+mn-lt"/>
              </a:rPr>
              <a:t>John expressed it well</a:t>
            </a:r>
          </a:p>
          <a:p>
            <a:pPr marL="0" lvl="0" indent="0">
              <a:buFont typeface="Arial" panose="020B0604020202020204" pitchFamily="34" charset="0"/>
              <a:buNone/>
            </a:pPr>
            <a:r>
              <a:rPr lang="en-US" sz="1200" b="1" i="0" dirty="0">
                <a:latin typeface="+mn-lt"/>
              </a:rPr>
              <a:t>(</a:t>
            </a:r>
            <a:r>
              <a:rPr lang="en-US" b="1" i="0" dirty="0"/>
              <a:t>1 John 3:16-18), </a:t>
            </a:r>
            <a:r>
              <a:rPr lang="en-US" i="1" dirty="0"/>
              <a:t>“By this we know love, because He laid down His life for us. And we also ought to lay down our lives for the brethren.</a:t>
            </a:r>
            <a:r>
              <a:rPr lang="en-US" i="1" baseline="30000" dirty="0"/>
              <a:t> 17</a:t>
            </a:r>
            <a:r>
              <a:rPr lang="en-US" i="1" dirty="0"/>
              <a:t> But whoever has this world's goods, and sees his brother in need, and shuts up his heart from him, how does the love of God abide in him? </a:t>
            </a:r>
            <a:r>
              <a:rPr lang="en-US" i="1" baseline="30000" dirty="0"/>
              <a:t>18</a:t>
            </a:r>
            <a:r>
              <a:rPr lang="en-US" i="1" dirty="0"/>
              <a:t> My little children, let us not love in word or in tongue, but in deed and in truth.”</a:t>
            </a:r>
          </a:p>
          <a:p>
            <a:pPr marL="0" lvl="0" indent="0">
              <a:buFont typeface="Arial" panose="020B0604020202020204" pitchFamily="34" charset="0"/>
              <a:buNone/>
            </a:pPr>
            <a:endParaRPr lang="en-US" sz="1200" b="0" i="1" dirty="0">
              <a:latin typeface="+mn-lt"/>
            </a:endParaRPr>
          </a:p>
          <a:p>
            <a:pPr marL="0" lvl="0" indent="0">
              <a:buFont typeface="Arial" panose="020B0604020202020204" pitchFamily="34" charset="0"/>
              <a:buNone/>
            </a:pPr>
            <a:r>
              <a:rPr lang="en-US" sz="1200" b="1" i="0" dirty="0">
                <a:latin typeface="+mn-lt"/>
              </a:rPr>
              <a:t>[CLICK] He suffered “stripes” (24)</a:t>
            </a:r>
          </a:p>
          <a:p>
            <a:pPr marL="171450" lvl="0" indent="-171450">
              <a:buFont typeface="Arial" panose="020B0604020202020204" pitchFamily="34" charset="0"/>
              <a:buChar char="•"/>
            </a:pPr>
            <a:r>
              <a:rPr lang="en-US" sz="1200" b="1" i="0" dirty="0">
                <a:latin typeface="+mn-lt"/>
              </a:rPr>
              <a:t>Definition – stripes (</a:t>
            </a:r>
            <a:r>
              <a:rPr lang="en-US" sz="1200" b="1" i="0" dirty="0" err="1">
                <a:latin typeface="+mn-lt"/>
              </a:rPr>
              <a:t>mōlōps</a:t>
            </a:r>
            <a:r>
              <a:rPr lang="en-US" sz="1200" b="1" i="0" dirty="0">
                <a:latin typeface="+mn-lt"/>
              </a:rPr>
              <a:t>) “ a bruise, wale, or wound that trickles with blood” (Thayer)</a:t>
            </a:r>
          </a:p>
          <a:p>
            <a:pPr marL="628650" lvl="1" indent="-171450">
              <a:buFont typeface="Arial" panose="020B0604020202020204" pitchFamily="34" charset="0"/>
              <a:buChar char="•"/>
            </a:pPr>
            <a:r>
              <a:rPr lang="en-US" sz="1200" b="0" i="0" dirty="0">
                <a:latin typeface="+mn-lt"/>
              </a:rPr>
              <a:t>It seems Peter is alluding here to the prophet Isaiah’s words</a:t>
            </a:r>
          </a:p>
          <a:p>
            <a:pPr marL="0" lvl="0" indent="0">
              <a:buFont typeface="Arial" panose="020B0604020202020204" pitchFamily="34" charset="0"/>
              <a:buNone/>
            </a:pPr>
            <a:r>
              <a:rPr lang="en-US" sz="1200" b="1" i="0" dirty="0">
                <a:latin typeface="+mn-lt"/>
              </a:rPr>
              <a:t>(</a:t>
            </a:r>
            <a:r>
              <a:rPr lang="en-US" b="1" dirty="0"/>
              <a:t>Isaiah 53:5), </a:t>
            </a:r>
            <a:r>
              <a:rPr lang="en-US" i="1" dirty="0"/>
              <a:t>“But He was wounded for our transgressions, He was bruised for our iniquities; the chastisement for our peace was upon Him, and by His stripes we are healed.”</a:t>
            </a:r>
          </a:p>
          <a:p>
            <a:pPr marL="171450" lvl="0" indent="-171450">
              <a:buFont typeface="Arial" panose="020B0604020202020204" pitchFamily="34" charset="0"/>
              <a:buChar char="•"/>
            </a:pPr>
            <a:r>
              <a:rPr lang="en-US" sz="1200" b="1" i="0" dirty="0">
                <a:latin typeface="+mn-lt"/>
              </a:rPr>
              <a:t>Jesus was first mistreated by the Jewish Sanhedrin, then beaten by the guards (Mark 14:65)</a:t>
            </a:r>
          </a:p>
          <a:p>
            <a:pPr marL="628650" lvl="1" indent="-171450">
              <a:buFont typeface="Arial" panose="020B0604020202020204" pitchFamily="34" charset="0"/>
              <a:buChar char="•"/>
            </a:pPr>
            <a:r>
              <a:rPr lang="en-US" sz="1200" b="0" i="0" dirty="0">
                <a:latin typeface="+mn-lt"/>
              </a:rPr>
              <a:t>Note: If this was a formal punishment, 39 lashes would have been delivered. The limit was 40, as recorded in the Law (cf. Deut. 25:3).</a:t>
            </a:r>
          </a:p>
          <a:p>
            <a:pPr marL="628650" lvl="1" indent="-171450">
              <a:buFont typeface="Arial" panose="020B0604020202020204" pitchFamily="34" charset="0"/>
              <a:buChar char="•"/>
            </a:pPr>
            <a:r>
              <a:rPr lang="en-US" sz="1200" b="0" i="0" dirty="0">
                <a:latin typeface="+mn-lt"/>
              </a:rPr>
              <a:t>Paul was beaten in this fashion on five different occasions (2 Cor. 11:24).</a:t>
            </a:r>
          </a:p>
          <a:p>
            <a:pPr marL="171450" lvl="0" indent="-171450">
              <a:buFont typeface="Arial" panose="020B0604020202020204" pitchFamily="34" charset="0"/>
              <a:buChar char="•"/>
            </a:pPr>
            <a:r>
              <a:rPr lang="en-US" sz="1200" b="1" i="0" dirty="0">
                <a:latin typeface="+mn-lt"/>
              </a:rPr>
              <a:t>He was also was abused by the Roman guards who fashioned the crown of thorns, struck him on the head, and spit on him (Mark 15:19)</a:t>
            </a:r>
          </a:p>
          <a:p>
            <a:pPr marL="628650" lvl="1" indent="-171450">
              <a:buFont typeface="Arial" panose="020B0604020202020204" pitchFamily="34" charset="0"/>
              <a:buChar char="•"/>
            </a:pPr>
            <a:r>
              <a:rPr lang="en-US" sz="1200" b="0" i="0" dirty="0">
                <a:latin typeface="+mn-lt"/>
              </a:rPr>
              <a:t>Pilate ordered Him to be scourged before His crucifixion (Matthew 27:26)</a:t>
            </a:r>
          </a:p>
          <a:p>
            <a:pPr marL="628650" lvl="1" indent="-171450">
              <a:buFont typeface="Arial" panose="020B0604020202020204" pitchFamily="34" charset="0"/>
              <a:buChar char="•"/>
            </a:pPr>
            <a:r>
              <a:rPr lang="en-US" sz="1200" b="0" i="0" dirty="0">
                <a:latin typeface="+mn-lt"/>
              </a:rPr>
              <a:t>Historians say that the whip was often tipped with bits of lead or stone, making it a brutal slashing weapon.  It would rip the skin of the back and legs, shredding it.</a:t>
            </a:r>
          </a:p>
          <a:p>
            <a:pPr marL="0" lvl="0" indent="0">
              <a:buFont typeface="Arial" panose="020B0604020202020204" pitchFamily="34" charset="0"/>
              <a:buNone/>
            </a:pPr>
            <a:r>
              <a:rPr lang="en-US" sz="1200" b="1" i="0" dirty="0">
                <a:latin typeface="+mn-lt"/>
              </a:rPr>
              <a:t>(</a:t>
            </a:r>
            <a:r>
              <a:rPr lang="en-US" b="1" dirty="0"/>
              <a:t>Isaiah 53:7), </a:t>
            </a:r>
            <a:r>
              <a:rPr lang="en-US" i="1" dirty="0"/>
              <a:t>“He was led as a lamb to the slaughter…”</a:t>
            </a:r>
          </a:p>
          <a:p>
            <a:pPr marL="171450" lvl="0" indent="-171450">
              <a:buFont typeface="Arial" panose="020B0604020202020204" pitchFamily="34" charset="0"/>
              <a:buChar char="•"/>
            </a:pPr>
            <a:r>
              <a:rPr lang="en-US" sz="1200" b="1" i="0" dirty="0">
                <a:latin typeface="+mn-lt"/>
              </a:rPr>
              <a:t>But, it is by the stripes laid upon our Lord that we “are healed” (24)</a:t>
            </a:r>
          </a:p>
          <a:p>
            <a:pPr marL="628650" lvl="1" indent="-171450">
              <a:buFont typeface="Arial" panose="020B0604020202020204" pitchFamily="34" charset="0"/>
              <a:buChar char="•"/>
            </a:pPr>
            <a:r>
              <a:rPr lang="en-US" sz="1200" b="0" i="0" dirty="0">
                <a:latin typeface="+mn-lt"/>
              </a:rPr>
              <a:t>Definition – healed: </a:t>
            </a:r>
            <a:r>
              <a:rPr lang="en-US" sz="1200" b="0" i="1" dirty="0" err="1">
                <a:latin typeface="+mn-lt"/>
              </a:rPr>
              <a:t>iaomai</a:t>
            </a:r>
            <a:r>
              <a:rPr lang="en-US" sz="1200" b="0" i="0" dirty="0">
                <a:latin typeface="+mn-lt"/>
              </a:rPr>
              <a:t> (to heal, cure, to make whole. i.e. to free from errors </a:t>
            </a:r>
            <a:r>
              <a:rPr lang="en-US" sz="1200" b="0" i="0" dirty="0" err="1">
                <a:latin typeface="+mn-lt"/>
              </a:rPr>
              <a:t>ans</a:t>
            </a:r>
            <a:r>
              <a:rPr lang="en-US" sz="1200" b="0" i="0" dirty="0">
                <a:latin typeface="+mn-lt"/>
              </a:rPr>
              <a:t> sins, to bring about (one’s) salvation (Thayer)</a:t>
            </a:r>
          </a:p>
          <a:p>
            <a:pPr marL="628650" lvl="1" indent="-171450">
              <a:buFont typeface="Arial" panose="020B0604020202020204" pitchFamily="34" charset="0"/>
              <a:buChar char="•"/>
            </a:pPr>
            <a:r>
              <a:rPr lang="en-US" sz="1200" b="0" i="0" dirty="0">
                <a:latin typeface="+mn-lt"/>
              </a:rPr>
              <a:t>Sin is a wound that separates man from God.  Both Jesus and Paul refer to sin this way, in quoting from Isaiah 6:10</a:t>
            </a:r>
          </a:p>
          <a:p>
            <a:pPr marL="0" lvl="0" indent="0">
              <a:buFont typeface="Arial" panose="020B0604020202020204" pitchFamily="34" charset="0"/>
              <a:buNone/>
            </a:pPr>
            <a:r>
              <a:rPr lang="en-US" sz="1200" b="1" i="0" dirty="0">
                <a:latin typeface="+mn-lt"/>
              </a:rPr>
              <a:t>(</a:t>
            </a:r>
            <a:r>
              <a:rPr lang="en-US" b="1" dirty="0"/>
              <a:t>Isaiah 6:10), </a:t>
            </a:r>
            <a:r>
              <a:rPr lang="en-US" i="1" dirty="0"/>
              <a:t>“Make the heart of this people dull, and their ears heavy, and shut their eyes; lest they see with their eyes, and hear with their ears, and understand with their heart, and return and be healed.”</a:t>
            </a:r>
          </a:p>
          <a:p>
            <a:pPr marL="628650" lvl="1" indent="-171450">
              <a:buFont typeface="Arial" panose="020B0604020202020204" pitchFamily="34" charset="0"/>
              <a:buChar char="•"/>
            </a:pPr>
            <a:r>
              <a:rPr lang="en-US" sz="1200" b="0" i="0" dirty="0">
                <a:latin typeface="+mn-lt"/>
              </a:rPr>
              <a:t>Jesus is the balm that heals these spiritual wounds.</a:t>
            </a:r>
          </a:p>
          <a:p>
            <a:pPr marL="628650" lvl="1" indent="-171450">
              <a:buFont typeface="Arial" panose="020B0604020202020204" pitchFamily="34" charset="0"/>
              <a:buChar char="•"/>
            </a:pPr>
            <a:r>
              <a:rPr lang="en-US" sz="1200" b="0" i="0" dirty="0">
                <a:latin typeface="+mn-lt"/>
              </a:rPr>
              <a:t>Balm in Gilead refrain (song, Nana </a:t>
            </a:r>
            <a:r>
              <a:rPr lang="en-US" sz="1200" b="0" i="0" dirty="0" err="1">
                <a:latin typeface="+mn-lt"/>
              </a:rPr>
              <a:t>Mouskouri</a:t>
            </a:r>
            <a:r>
              <a:rPr lang="en-US" sz="1200" b="0" i="0" dirty="0">
                <a:latin typeface="+mn-lt"/>
              </a:rPr>
              <a:t>) (Daniel Harrell sang it in 8</a:t>
            </a:r>
            <a:r>
              <a:rPr lang="en-US" sz="1200" b="0" i="0" baseline="30000" dirty="0">
                <a:latin typeface="+mn-lt"/>
              </a:rPr>
              <a:t>th</a:t>
            </a:r>
            <a:r>
              <a:rPr lang="en-US" sz="1200" b="0" i="0" dirty="0">
                <a:latin typeface="+mn-lt"/>
              </a:rPr>
              <a:t> grade)</a:t>
            </a:r>
          </a:p>
          <a:p>
            <a:pPr marL="0" lvl="0" indent="0" algn="ctr">
              <a:buFont typeface="Arial" panose="020B0604020202020204" pitchFamily="34" charset="0"/>
              <a:buNone/>
            </a:pPr>
            <a:r>
              <a:rPr lang="en-US" b="0" i="1" dirty="0">
                <a:solidFill>
                  <a:srgbClr val="202124"/>
                </a:solidFill>
                <a:effectLst/>
                <a:latin typeface="+mn-lt"/>
              </a:rPr>
              <a:t>There is a balm in Gilead</a:t>
            </a:r>
            <a:br>
              <a:rPr lang="en-US" i="1" dirty="0">
                <a:latin typeface="+mn-lt"/>
              </a:rPr>
            </a:br>
            <a:r>
              <a:rPr lang="en-US" b="0" i="1" dirty="0">
                <a:solidFill>
                  <a:srgbClr val="202124"/>
                </a:solidFill>
                <a:effectLst/>
                <a:latin typeface="+mn-lt"/>
              </a:rPr>
              <a:t>To make the wounded whole</a:t>
            </a:r>
            <a:br>
              <a:rPr lang="en-US" i="1" dirty="0">
                <a:latin typeface="+mn-lt"/>
              </a:rPr>
            </a:br>
            <a:r>
              <a:rPr lang="en-US" b="0" i="1" dirty="0">
                <a:solidFill>
                  <a:srgbClr val="202124"/>
                </a:solidFill>
                <a:effectLst/>
                <a:latin typeface="+mn-lt"/>
              </a:rPr>
              <a:t>There is a balm in Gilead</a:t>
            </a:r>
            <a:br>
              <a:rPr lang="en-US" i="1" dirty="0">
                <a:latin typeface="+mn-lt"/>
              </a:rPr>
            </a:br>
            <a:r>
              <a:rPr lang="en-US" b="0" i="1" dirty="0">
                <a:solidFill>
                  <a:srgbClr val="202124"/>
                </a:solidFill>
                <a:effectLst/>
                <a:latin typeface="+mn-lt"/>
              </a:rPr>
              <a:t>To heal the sin-sick soul</a:t>
            </a:r>
          </a:p>
          <a:p>
            <a:pPr marL="0" lvl="0" indent="0" algn="l">
              <a:buFont typeface="Arial" panose="020B0604020202020204" pitchFamily="34" charset="0"/>
              <a:buNone/>
            </a:pPr>
            <a:r>
              <a:rPr lang="en-US" sz="1200" b="1" i="0" dirty="0">
                <a:solidFill>
                  <a:srgbClr val="202124"/>
                </a:solidFill>
                <a:effectLst/>
                <a:latin typeface="+mn-lt"/>
              </a:rPr>
              <a:t>(Jeremiah 8:22), [the prophet’s lament to the Sinning people of Judah], </a:t>
            </a:r>
            <a:r>
              <a:rPr lang="en-US" sz="1200" b="0" i="1" dirty="0">
                <a:solidFill>
                  <a:srgbClr val="202124"/>
                </a:solidFill>
                <a:effectLst/>
                <a:latin typeface="+mn-lt"/>
              </a:rPr>
              <a:t>“</a:t>
            </a:r>
            <a:r>
              <a:rPr lang="en-US" i="1" dirty="0"/>
              <a:t>For the hurt of the daughter of my people I am hurt. I am mourning; Astonishment has taken hold of me. </a:t>
            </a:r>
            <a:r>
              <a:rPr lang="en-US" i="1" baseline="30000" dirty="0"/>
              <a:t>22</a:t>
            </a:r>
            <a:r>
              <a:rPr lang="en-US" i="1" dirty="0"/>
              <a:t> Is there no balm in Gilead, Is there no physician there? Why then is there no recovery for the health of the daughter of my people?”</a:t>
            </a:r>
          </a:p>
          <a:p>
            <a:pPr marL="628650" lvl="1" indent="-171450" algn="l">
              <a:buFont typeface="Arial" panose="020B0604020202020204" pitchFamily="34" charset="0"/>
              <a:buChar char="•"/>
            </a:pPr>
            <a:r>
              <a:rPr lang="en-US" sz="1200" b="1" i="0" dirty="0">
                <a:latin typeface="+mn-lt"/>
              </a:rPr>
              <a:t>Jesus is the balm.  He is the Great Physician.  By His stripes our spiritual wounds receive healing</a:t>
            </a:r>
          </a:p>
          <a:p>
            <a:pPr marL="628650" lvl="1" indent="-171450">
              <a:buFont typeface="Arial" panose="020B0604020202020204" pitchFamily="34" charset="0"/>
              <a:buChar char="•"/>
            </a:pPr>
            <a:endParaRPr lang="en-US" sz="1200" b="0" i="0" dirty="0">
              <a:latin typeface="+mn-lt"/>
            </a:endParaRPr>
          </a:p>
          <a:p>
            <a:pPr marL="228600" lvl="0" indent="-228600">
              <a:buFont typeface="Arial" panose="020B0604020202020204" pitchFamily="34" charset="0"/>
              <a:buChar char="•"/>
            </a:pPr>
            <a:endParaRPr lang="en-US" sz="1200" b="0" i="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982C2B-5E1A-430A-A176-2A04D01860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6189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dirty="0">
                <a:latin typeface="+mn-lt"/>
              </a:rPr>
              <a:t>Conclusion:</a:t>
            </a:r>
          </a:p>
          <a:p>
            <a:pPr marL="171450" indent="-171450">
              <a:buFont typeface="Arial" panose="020B0604020202020204" pitchFamily="34" charset="0"/>
              <a:buChar char="•"/>
            </a:pPr>
            <a:r>
              <a:rPr lang="en-US" sz="1200" b="1" i="0" dirty="0">
                <a:latin typeface="+mn-lt"/>
              </a:rPr>
              <a:t>You can receive healing and comfort through Jesus Christ!</a:t>
            </a:r>
          </a:p>
          <a:p>
            <a:pPr marL="0" indent="0">
              <a:buFont typeface="Arial" panose="020B0604020202020204" pitchFamily="34" charset="0"/>
              <a:buNone/>
            </a:pPr>
            <a:r>
              <a:rPr lang="en-US" sz="1200" b="1" i="0" dirty="0">
                <a:latin typeface="+mn-lt"/>
              </a:rPr>
              <a:t>(</a:t>
            </a:r>
            <a:r>
              <a:rPr lang="en-US" b="1" dirty="0"/>
              <a:t>Matthew 11:28-29), </a:t>
            </a:r>
            <a:r>
              <a:rPr lang="en-US" b="0" i="1" dirty="0"/>
              <a:t>“Come to Me, all you who labor and are heavy laden, and I will give you rest.</a:t>
            </a:r>
            <a:r>
              <a:rPr lang="en-US" b="0" i="1" baseline="30000" dirty="0"/>
              <a:t> 29</a:t>
            </a:r>
            <a:r>
              <a:rPr lang="en-US" b="0" i="1" dirty="0"/>
              <a:t> Take My yoke upon you and learn from Me, for I am gentle and lowly in heart, and you will find rest for your souls.</a:t>
            </a:r>
            <a:r>
              <a:rPr lang="en-US" sz="1200" b="0" i="1" dirty="0">
                <a:latin typeface="+mn-lt"/>
              </a:rPr>
              <a:t>”</a:t>
            </a:r>
          </a:p>
        </p:txBody>
      </p:sp>
      <p:sp>
        <p:nvSpPr>
          <p:cNvPr id="4" name="Slide Number Placeholder 3"/>
          <p:cNvSpPr>
            <a:spLocks noGrp="1"/>
          </p:cNvSpPr>
          <p:nvPr>
            <p:ph type="sldNum" sz="quarter" idx="5"/>
          </p:nvPr>
        </p:nvSpPr>
        <p:spPr/>
        <p:txBody>
          <a:bodyPr/>
          <a:lstStyle/>
          <a:p>
            <a:fld id="{C3982C2B-5E1A-430A-A176-2A04D0186087}" type="slidenum">
              <a:rPr lang="en-US" smtClean="0"/>
              <a:t>3</a:t>
            </a:fld>
            <a:endParaRPr lang="en-US"/>
          </a:p>
        </p:txBody>
      </p:sp>
    </p:spTree>
    <p:extLst>
      <p:ext uri="{BB962C8B-B14F-4D97-AF65-F5344CB8AC3E}">
        <p14:creationId xmlns:p14="http://schemas.microsoft.com/office/powerpoint/2010/main" val="3791503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EBAA1-1F3A-4631-89D9-2ECC0408D5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383CB3-46DD-45E8-980F-0DB5F89309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AC38D0-4AF6-4FBA-B4F1-02A54D67E8C2}"/>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5" name="Footer Placeholder 4">
            <a:extLst>
              <a:ext uri="{FF2B5EF4-FFF2-40B4-BE49-F238E27FC236}">
                <a16:creationId xmlns:a16="http://schemas.microsoft.com/office/drawing/2014/main" id="{6C97109D-9DBB-487D-9B64-D06EBDCAC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524E0-5139-421B-9F18-1D86884861DF}"/>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167184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EFBC-CEB4-4D08-B796-BD805A91BF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56591C-1A98-46BE-9C25-BDED1630FD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C6109-F7CB-47FE-BC9F-E52FF0F728D0}"/>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5" name="Footer Placeholder 4">
            <a:extLst>
              <a:ext uri="{FF2B5EF4-FFF2-40B4-BE49-F238E27FC236}">
                <a16:creationId xmlns:a16="http://schemas.microsoft.com/office/drawing/2014/main" id="{0FC9A0B9-347C-47E7-9F7A-22BAA953A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F4977-9C14-433E-8AC6-24406F56468F}"/>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2249272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68014E-2CA3-4CE2-8014-22DD30563E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0B9AAA-A9B8-43C5-80FF-4FD60E9740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DDBC0-97A4-492C-91A3-43EDFE4BC9E9}"/>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5" name="Footer Placeholder 4">
            <a:extLst>
              <a:ext uri="{FF2B5EF4-FFF2-40B4-BE49-F238E27FC236}">
                <a16:creationId xmlns:a16="http://schemas.microsoft.com/office/drawing/2014/main" id="{EA5A7C87-EAA2-4928-82CA-9C7EF4BA18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10D15-1C3D-4AB6-A2FA-7D7F59B23B2F}"/>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350293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E0513-3505-4FBF-9F6C-E8FB2C8596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5D6D80-26BC-4272-91D6-75EC8B1504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0E76B8-40E7-413F-9AC3-0040B50ED790}"/>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5" name="Footer Placeholder 4">
            <a:extLst>
              <a:ext uri="{FF2B5EF4-FFF2-40B4-BE49-F238E27FC236}">
                <a16:creationId xmlns:a16="http://schemas.microsoft.com/office/drawing/2014/main" id="{E7A860F6-64BF-4FA7-AADE-EC01DE83A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5AF41-8803-44AF-985E-095D2C13B01E}"/>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93091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617E5-F875-4561-84B0-301BD7B433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C16F6A-CE14-4C67-B267-A5080A8694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F5490B-0AC8-4560-998D-464D0983D7C3}"/>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5" name="Footer Placeholder 4">
            <a:extLst>
              <a:ext uri="{FF2B5EF4-FFF2-40B4-BE49-F238E27FC236}">
                <a16:creationId xmlns:a16="http://schemas.microsoft.com/office/drawing/2014/main" id="{26D582FC-96E2-40AD-BD99-2186ECAD9E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73146-32FA-4D85-BB08-3130210F713B}"/>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235766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97172-871E-4C63-A66C-A3F80B699F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1A37D4-1786-4F99-AD48-D2D1094703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C7A81C-F1E5-47D5-B188-0DBE2BB7BA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398A82-A715-4322-A666-0D51744E16C8}"/>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6" name="Footer Placeholder 5">
            <a:extLst>
              <a:ext uri="{FF2B5EF4-FFF2-40B4-BE49-F238E27FC236}">
                <a16:creationId xmlns:a16="http://schemas.microsoft.com/office/drawing/2014/main" id="{5B5B4624-B877-46D0-BD86-4D10AE66CE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C54BC4-5324-42D9-88B8-3CA5F5EC7F3F}"/>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295013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471FE-0668-4563-9B46-43459FBB54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924DC6-7EA9-47DE-B247-05DD101A42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D67C97-077F-4916-BAE8-85819F2719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43A88C-0A7E-41C5-A986-0DCB93788F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6AB4CB-1B7A-4193-B296-505F64FC0D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A1F2CB-5B52-4DA8-BF41-CB0C7DDE77B3}"/>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8" name="Footer Placeholder 7">
            <a:extLst>
              <a:ext uri="{FF2B5EF4-FFF2-40B4-BE49-F238E27FC236}">
                <a16:creationId xmlns:a16="http://schemas.microsoft.com/office/drawing/2014/main" id="{BBE7A2AB-2320-4FC2-8583-DC607A0E9C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38EEC4-4036-4B3C-A85D-73C33A8B6F7E}"/>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1136161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C5420-4C72-46F6-A750-6C7264E6B1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0BAA8C-750E-4E21-B6CA-1D10080DB91E}"/>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4" name="Footer Placeholder 3">
            <a:extLst>
              <a:ext uri="{FF2B5EF4-FFF2-40B4-BE49-F238E27FC236}">
                <a16:creationId xmlns:a16="http://schemas.microsoft.com/office/drawing/2014/main" id="{148D5228-F9F4-4CAE-8678-BFA492DB00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A01BBE-90F5-44EF-9B22-E8C29C70A59A}"/>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101309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4F8325-6C2B-4146-BE90-02581949F1B5}"/>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3" name="Footer Placeholder 2">
            <a:extLst>
              <a:ext uri="{FF2B5EF4-FFF2-40B4-BE49-F238E27FC236}">
                <a16:creationId xmlns:a16="http://schemas.microsoft.com/office/drawing/2014/main" id="{16BE3543-246E-4017-BB81-CB67F81704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740BF9-B650-4B05-A549-1B47FE50C632}"/>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1182691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6BE13-DF22-401E-AC8E-BE964BB32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E02E6D-B145-4A83-8654-CD53FB9D3D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FBDF89-9AAF-48B4-BF96-8AA377E39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33B768-1DA2-4E6B-AC0C-2901353C2A60}"/>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6" name="Footer Placeholder 5">
            <a:extLst>
              <a:ext uri="{FF2B5EF4-FFF2-40B4-BE49-F238E27FC236}">
                <a16:creationId xmlns:a16="http://schemas.microsoft.com/office/drawing/2014/main" id="{EB01669F-C57E-40AB-8A4D-7E7F9C6E0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905D7D-E17C-4DC2-BC8A-4788366BABD9}"/>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73461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3CB21-ED93-4C92-8ADC-CDF8F44B9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FBBEB1-3951-453E-A58E-E75E8EABEC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19866E-F137-43C4-BA46-8E43FA9B7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A269A6-9D19-4ECE-95E1-F4837A9807E7}"/>
              </a:ext>
            </a:extLst>
          </p:cNvPr>
          <p:cNvSpPr>
            <a:spLocks noGrp="1"/>
          </p:cNvSpPr>
          <p:nvPr>
            <p:ph type="dt" sz="half" idx="10"/>
          </p:nvPr>
        </p:nvSpPr>
        <p:spPr/>
        <p:txBody>
          <a:bodyPr/>
          <a:lstStyle/>
          <a:p>
            <a:fld id="{11519282-7142-4CD2-97A1-7F34273307CF}" type="datetimeFigureOut">
              <a:rPr lang="en-US" smtClean="0"/>
              <a:t>2/4/2022</a:t>
            </a:fld>
            <a:endParaRPr lang="en-US"/>
          </a:p>
        </p:txBody>
      </p:sp>
      <p:sp>
        <p:nvSpPr>
          <p:cNvPr id="6" name="Footer Placeholder 5">
            <a:extLst>
              <a:ext uri="{FF2B5EF4-FFF2-40B4-BE49-F238E27FC236}">
                <a16:creationId xmlns:a16="http://schemas.microsoft.com/office/drawing/2014/main" id="{8185FD5E-8CB0-4C69-B2B1-DFFE267358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BFF7F3-06CA-474F-9551-518EDCC8455C}"/>
              </a:ext>
            </a:extLst>
          </p:cNvPr>
          <p:cNvSpPr>
            <a:spLocks noGrp="1"/>
          </p:cNvSpPr>
          <p:nvPr>
            <p:ph type="sldNum" sz="quarter" idx="12"/>
          </p:nvPr>
        </p:nvSpPr>
        <p:spPr/>
        <p:txBody>
          <a:bodyPr/>
          <a:lstStyle/>
          <a:p>
            <a:fld id="{E9B61321-D1E3-45F6-BA95-1B3F706F2F26}" type="slidenum">
              <a:rPr lang="en-US" smtClean="0"/>
              <a:t>‹#›</a:t>
            </a:fld>
            <a:endParaRPr lang="en-US"/>
          </a:p>
        </p:txBody>
      </p:sp>
    </p:spTree>
    <p:extLst>
      <p:ext uri="{BB962C8B-B14F-4D97-AF65-F5344CB8AC3E}">
        <p14:creationId xmlns:p14="http://schemas.microsoft.com/office/powerpoint/2010/main" val="395294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F3A31A-43E3-4F5A-B4FD-236473097A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2E02A1-B55B-4EA1-A1E2-9F1C926A56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CD093D-CEFD-44C4-BF2A-F76C9A17B0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19282-7142-4CD2-97A1-7F34273307CF}" type="datetimeFigureOut">
              <a:rPr lang="en-US" smtClean="0"/>
              <a:t>2/4/2022</a:t>
            </a:fld>
            <a:endParaRPr lang="en-US"/>
          </a:p>
        </p:txBody>
      </p:sp>
      <p:sp>
        <p:nvSpPr>
          <p:cNvPr id="5" name="Footer Placeholder 4">
            <a:extLst>
              <a:ext uri="{FF2B5EF4-FFF2-40B4-BE49-F238E27FC236}">
                <a16:creationId xmlns:a16="http://schemas.microsoft.com/office/drawing/2014/main" id="{827EFCFE-DB05-400B-9DD7-23242963B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1C49BD-24E7-4D0A-A8BA-AFBBA54D31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61321-D1E3-45F6-BA95-1B3F706F2F26}" type="slidenum">
              <a:rPr lang="en-US" smtClean="0"/>
              <a:t>‹#›</a:t>
            </a:fld>
            <a:endParaRPr lang="en-US"/>
          </a:p>
        </p:txBody>
      </p:sp>
    </p:spTree>
    <p:extLst>
      <p:ext uri="{BB962C8B-B14F-4D97-AF65-F5344CB8AC3E}">
        <p14:creationId xmlns:p14="http://schemas.microsoft.com/office/powerpoint/2010/main" val="1266364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9EF3C-654D-4B6C-83DE-94FF8B09A8F7}"/>
              </a:ext>
            </a:extLst>
          </p:cNvPr>
          <p:cNvSpPr>
            <a:spLocks noGrp="1"/>
          </p:cNvSpPr>
          <p:nvPr>
            <p:ph type="ctrTitle"/>
          </p:nvPr>
        </p:nvSpPr>
        <p:spPr>
          <a:xfrm>
            <a:off x="617877" y="387166"/>
            <a:ext cx="9144000" cy="2825898"/>
          </a:xfrm>
        </p:spPr>
        <p:txBody>
          <a:bodyPr>
            <a:normAutofit/>
          </a:bodyPr>
          <a:lstStyle/>
          <a:p>
            <a:r>
              <a:rPr lang="en-US" sz="8000" dirty="0">
                <a:effectLst>
                  <a:outerShdw blurRad="50800" dist="38100" dir="2700000" algn="tl" rotWithShape="0">
                    <a:schemeClr val="bg1">
                      <a:alpha val="40000"/>
                    </a:schemeClr>
                  </a:outerShdw>
                </a:effectLst>
                <a:latin typeface="Satisfy" panose="02000000000000000000" pitchFamily="2" charset="0"/>
              </a:rPr>
              <a:t>“By whose stripes you were healed”</a:t>
            </a:r>
          </a:p>
        </p:txBody>
      </p:sp>
      <p:sp>
        <p:nvSpPr>
          <p:cNvPr id="3" name="Subtitle 2">
            <a:extLst>
              <a:ext uri="{FF2B5EF4-FFF2-40B4-BE49-F238E27FC236}">
                <a16:creationId xmlns:a16="http://schemas.microsoft.com/office/drawing/2014/main" id="{B0FE2A79-A5BA-45C8-ABA2-B6E43C00E40C}"/>
              </a:ext>
            </a:extLst>
          </p:cNvPr>
          <p:cNvSpPr>
            <a:spLocks noGrp="1"/>
          </p:cNvSpPr>
          <p:nvPr>
            <p:ph type="subTitle" idx="1"/>
          </p:nvPr>
        </p:nvSpPr>
        <p:spPr>
          <a:xfrm>
            <a:off x="1233714" y="4429918"/>
            <a:ext cx="4862286" cy="1655762"/>
          </a:xfrm>
        </p:spPr>
        <p:txBody>
          <a:bodyPr>
            <a:normAutofit/>
          </a:bodyPr>
          <a:lstStyle/>
          <a:p>
            <a:r>
              <a:rPr lang="en-US" sz="4800" b="1" dirty="0"/>
              <a:t>1 Peter 2:18-25</a:t>
            </a:r>
          </a:p>
        </p:txBody>
      </p:sp>
      <p:pic>
        <p:nvPicPr>
          <p:cNvPr id="5" name="Graphic 4">
            <a:extLst>
              <a:ext uri="{FF2B5EF4-FFF2-40B4-BE49-F238E27FC236}">
                <a16:creationId xmlns:a16="http://schemas.microsoft.com/office/drawing/2014/main" id="{5C4DBC93-91A2-4CBC-AFE6-21959B9672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63543" y="2760926"/>
            <a:ext cx="4196669" cy="3712105"/>
          </a:xfrm>
          <a:prstGeom prst="rect">
            <a:avLst/>
          </a:prstGeom>
        </p:spPr>
      </p:pic>
    </p:spTree>
    <p:extLst>
      <p:ext uri="{BB962C8B-B14F-4D97-AF65-F5344CB8AC3E}">
        <p14:creationId xmlns:p14="http://schemas.microsoft.com/office/powerpoint/2010/main" val="2711518285"/>
      </p:ext>
    </p:extLst>
  </p:cSld>
  <p:clrMapOvr>
    <a:masterClrMapping/>
  </p:clrMapOvr>
  <mc:AlternateContent xmlns:mc="http://schemas.openxmlformats.org/markup-compatibility/2006">
    <mc:Choice xmlns:p14="http://schemas.microsoft.com/office/powerpoint/2010/main" Requires="p14">
      <p:transition spd="slow" p14:dur="1500">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9EF3C-654D-4B6C-83DE-94FF8B09A8F7}"/>
              </a:ext>
            </a:extLst>
          </p:cNvPr>
          <p:cNvSpPr>
            <a:spLocks noGrp="1"/>
          </p:cNvSpPr>
          <p:nvPr>
            <p:ph type="ctrTitle"/>
          </p:nvPr>
        </p:nvSpPr>
        <p:spPr>
          <a:xfrm>
            <a:off x="322906" y="328172"/>
            <a:ext cx="9057068" cy="1382640"/>
          </a:xfrm>
        </p:spPr>
        <p:txBody>
          <a:bodyPr anchor="t">
            <a:normAutofit fontScale="90000"/>
          </a:bodyPr>
          <a:lstStyle/>
          <a:p>
            <a:pPr algn="l"/>
            <a:r>
              <a:rPr lang="en-US" sz="7200" dirty="0">
                <a:effectLst>
                  <a:outerShdw blurRad="50800" dist="38100" dir="2700000" algn="tl" rotWithShape="0">
                    <a:schemeClr val="bg1">
                      <a:alpha val="40000"/>
                    </a:schemeClr>
                  </a:outerShdw>
                </a:effectLst>
                <a:latin typeface="Satisfy" panose="02000000000000000000" pitchFamily="2" charset="0"/>
              </a:rPr>
              <a:t>  “</a:t>
            </a:r>
            <a:r>
              <a:rPr lang="en-US" sz="6700" dirty="0">
                <a:effectLst>
                  <a:outerShdw blurRad="50800" dist="38100" dir="2700000" algn="tl" rotWithShape="0">
                    <a:schemeClr val="bg1">
                      <a:alpha val="40000"/>
                    </a:schemeClr>
                  </a:outerShdw>
                </a:effectLst>
                <a:latin typeface="Satisfy" panose="02000000000000000000" pitchFamily="2" charset="0"/>
              </a:rPr>
              <a:t>Christ also suffered for us”</a:t>
            </a:r>
          </a:p>
        </p:txBody>
      </p:sp>
      <p:sp>
        <p:nvSpPr>
          <p:cNvPr id="3" name="Subtitle 2">
            <a:extLst>
              <a:ext uri="{FF2B5EF4-FFF2-40B4-BE49-F238E27FC236}">
                <a16:creationId xmlns:a16="http://schemas.microsoft.com/office/drawing/2014/main" id="{B0FE2A79-A5BA-45C8-ABA2-B6E43C00E40C}"/>
              </a:ext>
            </a:extLst>
          </p:cNvPr>
          <p:cNvSpPr>
            <a:spLocks noGrp="1"/>
          </p:cNvSpPr>
          <p:nvPr>
            <p:ph type="subTitle" idx="1"/>
          </p:nvPr>
        </p:nvSpPr>
        <p:spPr>
          <a:xfrm>
            <a:off x="626755" y="1474839"/>
            <a:ext cx="10938490" cy="5054990"/>
          </a:xfrm>
        </p:spPr>
        <p:txBody>
          <a:bodyPr>
            <a:normAutofit/>
          </a:bodyPr>
          <a:lstStyle/>
          <a:p>
            <a:r>
              <a:rPr lang="en-US" sz="4800" b="1" dirty="0"/>
              <a:t>He was reviled (23)</a:t>
            </a:r>
          </a:p>
          <a:p>
            <a:r>
              <a:rPr lang="en-US" sz="4000" dirty="0"/>
              <a:t>Isaiah 53:7; Matthew 26:59-64; 27:11-14</a:t>
            </a:r>
          </a:p>
          <a:p>
            <a:r>
              <a:rPr lang="en-US" sz="4800" b="1" dirty="0"/>
              <a:t>He bore our sins in</a:t>
            </a:r>
            <a:br>
              <a:rPr lang="en-US" sz="4800" b="1" dirty="0"/>
            </a:br>
            <a:r>
              <a:rPr lang="en-US" sz="4800" b="1" dirty="0"/>
              <a:t>His own body on the tree (24)</a:t>
            </a:r>
          </a:p>
          <a:p>
            <a:r>
              <a:rPr lang="en-US" sz="4000" dirty="0"/>
              <a:t>Isaiah 53:8,12; Romans 5:6-9; 1 John 3:16-18</a:t>
            </a:r>
          </a:p>
          <a:p>
            <a:r>
              <a:rPr lang="en-US" sz="4800" b="1" dirty="0"/>
              <a:t>He suffered “stripes” (24)</a:t>
            </a:r>
          </a:p>
          <a:p>
            <a:r>
              <a:rPr lang="en-US" sz="4000" dirty="0"/>
              <a:t>Isaiah 53:5,7; 6:10</a:t>
            </a:r>
          </a:p>
        </p:txBody>
      </p:sp>
      <p:pic>
        <p:nvPicPr>
          <p:cNvPr id="5" name="Graphic 4">
            <a:extLst>
              <a:ext uri="{FF2B5EF4-FFF2-40B4-BE49-F238E27FC236}">
                <a16:creationId xmlns:a16="http://schemas.microsoft.com/office/drawing/2014/main" id="{5C4DBC93-91A2-4CBC-AFE6-21959B9672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5445" y="266663"/>
            <a:ext cx="2282643" cy="2019080"/>
          </a:xfrm>
          <a:prstGeom prst="rect">
            <a:avLst/>
          </a:prstGeom>
        </p:spPr>
      </p:pic>
    </p:spTree>
    <p:extLst>
      <p:ext uri="{BB962C8B-B14F-4D97-AF65-F5344CB8AC3E}">
        <p14:creationId xmlns:p14="http://schemas.microsoft.com/office/powerpoint/2010/main" val="2245179040"/>
      </p:ext>
    </p:extLst>
  </p:cSld>
  <p:clrMapOvr>
    <a:masterClrMapping/>
  </p:clrMapOvr>
  <mc:AlternateContent xmlns:mc="http://schemas.openxmlformats.org/markup-compatibility/2006">
    <mc:Choice xmlns:p14="http://schemas.microsoft.com/office/powerpoint/2010/main" Requires="p14">
      <p:transition spd="slow" p14:dur="15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9EF3C-654D-4B6C-83DE-94FF8B09A8F7}"/>
              </a:ext>
            </a:extLst>
          </p:cNvPr>
          <p:cNvSpPr>
            <a:spLocks noGrp="1"/>
          </p:cNvSpPr>
          <p:nvPr>
            <p:ph type="ctrTitle"/>
          </p:nvPr>
        </p:nvSpPr>
        <p:spPr>
          <a:xfrm>
            <a:off x="715052" y="513911"/>
            <a:ext cx="6160688" cy="4301439"/>
          </a:xfrm>
        </p:spPr>
        <p:txBody>
          <a:bodyPr anchor="t">
            <a:normAutofit/>
          </a:bodyPr>
          <a:lstStyle/>
          <a:p>
            <a:pPr>
              <a:lnSpc>
                <a:spcPct val="100000"/>
              </a:lnSpc>
            </a:pPr>
            <a:r>
              <a:rPr lang="en-US" sz="6600" dirty="0">
                <a:effectLst>
                  <a:outerShdw blurRad="50800" dist="38100" dir="2700000" algn="tl" rotWithShape="0">
                    <a:schemeClr val="bg1">
                      <a:alpha val="40000"/>
                    </a:schemeClr>
                  </a:outerShdw>
                </a:effectLst>
                <a:latin typeface="Satisfy" panose="02000000000000000000" pitchFamily="2" charset="0"/>
              </a:rPr>
              <a:t>You can receive healing and comfort through Jesus Christ !</a:t>
            </a:r>
          </a:p>
        </p:txBody>
      </p:sp>
      <p:sp>
        <p:nvSpPr>
          <p:cNvPr id="3" name="Subtitle 2">
            <a:extLst>
              <a:ext uri="{FF2B5EF4-FFF2-40B4-BE49-F238E27FC236}">
                <a16:creationId xmlns:a16="http://schemas.microsoft.com/office/drawing/2014/main" id="{B0FE2A79-A5BA-45C8-ABA2-B6E43C00E40C}"/>
              </a:ext>
            </a:extLst>
          </p:cNvPr>
          <p:cNvSpPr>
            <a:spLocks noGrp="1"/>
          </p:cNvSpPr>
          <p:nvPr>
            <p:ph type="subTitle" idx="1"/>
          </p:nvPr>
        </p:nvSpPr>
        <p:spPr>
          <a:xfrm>
            <a:off x="691902" y="5418373"/>
            <a:ext cx="6160688" cy="1102698"/>
          </a:xfrm>
        </p:spPr>
        <p:txBody>
          <a:bodyPr>
            <a:normAutofit/>
          </a:bodyPr>
          <a:lstStyle/>
          <a:p>
            <a:r>
              <a:rPr lang="en-US" sz="4800" b="1" dirty="0"/>
              <a:t>Matthew 11:28-29</a:t>
            </a:r>
          </a:p>
        </p:txBody>
      </p:sp>
      <p:pic>
        <p:nvPicPr>
          <p:cNvPr id="8" name="Picture 7">
            <a:extLst>
              <a:ext uri="{FF2B5EF4-FFF2-40B4-BE49-F238E27FC236}">
                <a16:creationId xmlns:a16="http://schemas.microsoft.com/office/drawing/2014/main" id="{9129A042-AAD1-4ED5-BFA7-4A497BF6BE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8187" y="67291"/>
            <a:ext cx="3599335" cy="6723418"/>
          </a:xfrm>
          <a:prstGeom prst="rect">
            <a:avLst/>
          </a:prstGeom>
        </p:spPr>
      </p:pic>
    </p:spTree>
    <p:extLst>
      <p:ext uri="{BB962C8B-B14F-4D97-AF65-F5344CB8AC3E}">
        <p14:creationId xmlns:p14="http://schemas.microsoft.com/office/powerpoint/2010/main" val="3695447568"/>
      </p:ext>
    </p:extLst>
  </p:cSld>
  <p:clrMapOvr>
    <a:masterClrMapping/>
  </p:clrMapOvr>
  <mc:AlternateContent xmlns:mc="http://schemas.openxmlformats.org/markup-compatibility/2006">
    <mc:Choice xmlns:p14="http://schemas.microsoft.com/office/powerpoint/2010/main" Requires="p14">
      <p:transition spd="slow" p14:dur="1500">
        <p14:prism isContent="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2501</Words>
  <Application>Microsoft Office PowerPoint</Application>
  <PresentationFormat>Widescreen</PresentationFormat>
  <Paragraphs>96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Satisfy</vt:lpstr>
      <vt:lpstr>Office Theme</vt:lpstr>
      <vt:lpstr>“By whose stripes you were healed”</vt:lpstr>
      <vt:lpstr>  “Christ also suffered for us”</vt:lpstr>
      <vt:lpstr>You can receive healing and comfort through Jesus Christ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whose stripes you were healed”</dc:title>
  <dc:creator>Stan Cox</dc:creator>
  <cp:lastModifiedBy>Stan Cox</cp:lastModifiedBy>
  <cp:revision>1</cp:revision>
  <dcterms:created xsi:type="dcterms:W3CDTF">2022-02-04T19:00:34Z</dcterms:created>
  <dcterms:modified xsi:type="dcterms:W3CDTF">2022-02-05T23:01:37Z</dcterms:modified>
</cp:coreProperties>
</file>