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10400" cy="92964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Freestyle Script" panose="030804020302050B0404" pitchFamily="66"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3" autoAdjust="0"/>
    <p:restoredTop sz="46742" autoAdjust="0"/>
  </p:normalViewPr>
  <p:slideViewPr>
    <p:cSldViewPr snapToGrid="0">
      <p:cViewPr varScale="1">
        <p:scale>
          <a:sx n="36" d="100"/>
          <a:sy n="36" d="100"/>
        </p:scale>
        <p:origin x="1128" y="43"/>
      </p:cViewPr>
      <p:guideLst/>
    </p:cSldViewPr>
  </p:slideViewPr>
  <p:notesTextViewPr>
    <p:cViewPr>
      <p:scale>
        <a:sx n="1" d="1"/>
        <a:sy n="1" d="1"/>
      </p:scale>
      <p:origin x="0" y="0"/>
    </p:cViewPr>
  </p:notesTextViewPr>
  <p:notesViewPr>
    <p:cSldViewPr snapToGrid="0">
      <p:cViewPr varScale="1">
        <p:scale>
          <a:sx n="62" d="100"/>
          <a:sy n="62" d="100"/>
        </p:scale>
        <p:origin x="1723"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77CA16-2983-47E1-A6A0-73FCFA141440}"/>
              </a:ext>
            </a:extLst>
          </p:cNvPr>
          <p:cNvSpPr>
            <a:spLocks noGrp="1"/>
          </p:cNvSpPr>
          <p:nvPr>
            <p:ph type="hdr" sz="quarter"/>
          </p:nvPr>
        </p:nvSpPr>
        <p:spPr>
          <a:xfrm>
            <a:off x="0" y="0"/>
            <a:ext cx="3037840" cy="891952"/>
          </a:xfrm>
          <a:prstGeom prst="rect">
            <a:avLst/>
          </a:prstGeom>
        </p:spPr>
        <p:txBody>
          <a:bodyPr vert="horz" lIns="93177" tIns="46589" rIns="93177" bIns="46589" rtlCol="0"/>
          <a:lstStyle>
            <a:lvl1pPr algn="l">
              <a:defRPr sz="1200"/>
            </a:lvl1pPr>
          </a:lstStyle>
          <a:p>
            <a:r>
              <a:rPr lang="en-US" sz="2400" b="1" dirty="0">
                <a:latin typeface="Freestyle Script" panose="030804020302050B0404" pitchFamily="66" charset="0"/>
              </a:rPr>
              <a:t>CONFESS</a:t>
            </a:r>
          </a:p>
          <a:p>
            <a:r>
              <a:rPr lang="en-US" dirty="0"/>
              <a:t>(1 Timothy 6:12-14)</a:t>
            </a:r>
          </a:p>
        </p:txBody>
      </p:sp>
      <p:sp>
        <p:nvSpPr>
          <p:cNvPr id="3" name="Date Placeholder 2">
            <a:extLst>
              <a:ext uri="{FF2B5EF4-FFF2-40B4-BE49-F238E27FC236}">
                <a16:creationId xmlns:a16="http://schemas.microsoft.com/office/drawing/2014/main" id="{BFEEEBF5-3079-4FA5-8502-314F55EFAF6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October 21, 2018 pm</a:t>
            </a:r>
          </a:p>
        </p:txBody>
      </p:sp>
      <p:sp>
        <p:nvSpPr>
          <p:cNvPr id="4" name="Footer Placeholder 3">
            <a:extLst>
              <a:ext uri="{FF2B5EF4-FFF2-40B4-BE49-F238E27FC236}">
                <a16:creationId xmlns:a16="http://schemas.microsoft.com/office/drawing/2014/main" id="{2CA5502F-2750-4DC9-A8F1-8B938DDCBC1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2D9386D-36B9-4575-A2B9-83581E8BC73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96FF2479-DC67-43EA-A840-8AC39773CA53}" type="slidenum">
              <a:rPr lang="en-US" smtClean="0"/>
              <a:t>‹#›</a:t>
            </a:fld>
            <a:endParaRPr lang="en-US" dirty="0"/>
          </a:p>
        </p:txBody>
      </p:sp>
    </p:spTree>
    <p:extLst>
      <p:ext uri="{BB962C8B-B14F-4D97-AF65-F5344CB8AC3E}">
        <p14:creationId xmlns:p14="http://schemas.microsoft.com/office/powerpoint/2010/main" val="376993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C9FFC3-F3C5-4DF2-8975-C5F4288921D4}" type="datetimeFigureOut">
              <a:rPr lang="en-US" smtClean="0"/>
              <a:t>10/20/2018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DBED08-5D0E-467E-8C1B-F8D4E3085027}" type="slidenum">
              <a:rPr lang="en-US" smtClean="0"/>
              <a:t>‹#›</a:t>
            </a:fld>
            <a:endParaRPr lang="en-US"/>
          </a:p>
        </p:txBody>
      </p:sp>
    </p:spTree>
    <p:extLst>
      <p:ext uri="{BB962C8B-B14F-4D97-AF65-F5344CB8AC3E}">
        <p14:creationId xmlns:p14="http://schemas.microsoft.com/office/powerpoint/2010/main" val="2405310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Timothy 6:12-14), “</a:t>
            </a:r>
            <a:r>
              <a:rPr lang="en-US" dirty="0"/>
              <a:t>Fight the good fight of faith, lay hold on eternal life, to which you were also called </a:t>
            </a:r>
            <a:r>
              <a:rPr lang="en-US" u="sng" dirty="0"/>
              <a:t>and have confessed the good confession in the presence of many witnesses</a:t>
            </a:r>
            <a:r>
              <a:rPr lang="en-US" dirty="0"/>
              <a:t>.</a:t>
            </a:r>
            <a:r>
              <a:rPr lang="en-US" baseline="30000" dirty="0"/>
              <a:t> 13</a:t>
            </a:r>
            <a:r>
              <a:rPr lang="en-US" dirty="0"/>
              <a:t> I urge you in the sight of God who gives life to all things, and before Christ Jesus </a:t>
            </a:r>
            <a:r>
              <a:rPr lang="en-US" u="sng" dirty="0"/>
              <a:t>who witnessed the good confession before Pontius Pilate</a:t>
            </a:r>
            <a:r>
              <a:rPr lang="en-US" dirty="0"/>
              <a:t>,</a:t>
            </a:r>
            <a:r>
              <a:rPr lang="en-US" baseline="30000" dirty="0"/>
              <a:t> 14</a:t>
            </a:r>
            <a:r>
              <a:rPr lang="en-US" dirty="0"/>
              <a:t> that you keep this commandment without spot, blameless until our Lord Jesus Christ's appearing.”</a:t>
            </a:r>
          </a:p>
          <a:p>
            <a:pPr marL="640594" lvl="1" indent="-174708">
              <a:buFont typeface="Arial" panose="020B0604020202020204" pitchFamily="34" charset="0"/>
              <a:buChar char="•"/>
            </a:pPr>
            <a:r>
              <a:rPr lang="en-US" b="1" dirty="0"/>
              <a:t>What is it that Timothy confessed?  There is a parallel here with Jesus’ conversation with Pilate…</a:t>
            </a:r>
          </a:p>
          <a:p>
            <a:pPr marL="640594" lvl="1" indent="-174708">
              <a:buFont typeface="Arial" panose="020B0604020202020204" pitchFamily="34" charset="0"/>
              <a:buChar char="•"/>
            </a:pPr>
            <a:r>
              <a:rPr lang="en-US" dirty="0"/>
              <a:t>Matthew, Mark and Luke record the same words in that conversation.</a:t>
            </a:r>
          </a:p>
          <a:p>
            <a:r>
              <a:rPr lang="en-US" b="1" dirty="0"/>
              <a:t>(Luke 23:1-3), </a:t>
            </a:r>
            <a:r>
              <a:rPr lang="en-US" i="1" dirty="0"/>
              <a:t>“Then the whole multitude of them arose and led Him to Pilate.</a:t>
            </a:r>
            <a:r>
              <a:rPr lang="en-US" i="1" baseline="30000" dirty="0"/>
              <a:t> 2</a:t>
            </a:r>
            <a:r>
              <a:rPr lang="en-US" i="1" dirty="0"/>
              <a:t> And they began to accuse Him, saying, “We found this fellow perverting the nation, and forbidding to pay taxes to Caesar, </a:t>
            </a:r>
            <a:r>
              <a:rPr lang="en-US" i="1" u="sng" dirty="0"/>
              <a:t>saying that He Himself is Christ, a King</a:t>
            </a:r>
            <a:r>
              <a:rPr lang="en-US" i="1" dirty="0"/>
              <a:t>.” </a:t>
            </a:r>
            <a:r>
              <a:rPr lang="en-US" i="1" baseline="30000" dirty="0"/>
              <a:t>3</a:t>
            </a:r>
            <a:r>
              <a:rPr lang="en-US" i="1" dirty="0"/>
              <a:t> Then Pilate asked Him, saying, “Are You the King of the Jews?” He answered him and said, “</a:t>
            </a:r>
            <a:r>
              <a:rPr lang="en-US" i="1" u="sng" dirty="0"/>
              <a:t>It is as you say</a:t>
            </a:r>
            <a:r>
              <a:rPr lang="en-US" i="1" dirty="0"/>
              <a:t>.”</a:t>
            </a:r>
          </a:p>
          <a:p>
            <a:pPr marL="640594" lvl="1" indent="-174708">
              <a:buFont typeface="Arial" panose="020B0604020202020204" pitchFamily="34" charset="0"/>
              <a:buChar char="•"/>
            </a:pPr>
            <a:r>
              <a:rPr lang="en-US" b="1" dirty="0"/>
              <a:t>Pilate may not have had a full understanding of what Jesus confessed before him.  However, the Jews did, and so did Jesus.</a:t>
            </a:r>
            <a:endParaRPr lang="en-US" dirty="0"/>
          </a:p>
          <a:p>
            <a:pPr marL="640594" lvl="1" indent="-174708">
              <a:buFont typeface="Arial" panose="020B0604020202020204" pitchFamily="34" charset="0"/>
              <a:buChar char="•"/>
            </a:pPr>
            <a:r>
              <a:rPr lang="en-US" dirty="0"/>
              <a:t>Remember Jesus conversation with Peter at Caesarea Philippi</a:t>
            </a:r>
          </a:p>
          <a:p>
            <a:r>
              <a:rPr lang="en-US" b="1" dirty="0"/>
              <a:t>(Matthew 16:13-18), </a:t>
            </a:r>
            <a:r>
              <a:rPr lang="en-US" i="1" dirty="0"/>
              <a:t>“</a:t>
            </a:r>
            <a:r>
              <a:rPr lang="en-US" b="0" i="1" dirty="0"/>
              <a:t>When Jesus came into the region of Caesarea Philippi, He asked His disciples, saying, “Who do men say that I, the Son of Man, am?” </a:t>
            </a:r>
            <a:r>
              <a:rPr lang="en-US" b="0" i="1" baseline="30000" dirty="0"/>
              <a:t>14</a:t>
            </a:r>
            <a:r>
              <a:rPr lang="en-US" b="0" i="1" dirty="0"/>
              <a:t> So they said, “Some say John the Baptist, some Elijah, and others Jeremiah or one of the prophets.” </a:t>
            </a:r>
            <a:r>
              <a:rPr lang="en-US" b="0" i="1" baseline="30000" dirty="0"/>
              <a:t>15</a:t>
            </a:r>
            <a:r>
              <a:rPr lang="en-US" b="0" i="1" dirty="0"/>
              <a:t> He said to them, “But who do you say that I am?” </a:t>
            </a:r>
            <a:r>
              <a:rPr lang="en-US" b="0" i="1" baseline="30000" dirty="0"/>
              <a:t>16</a:t>
            </a:r>
            <a:r>
              <a:rPr lang="en-US" b="0" i="1" dirty="0"/>
              <a:t> Simon Peter answered and said, “</a:t>
            </a:r>
            <a:r>
              <a:rPr lang="en-US" b="0" i="1" u="sng" dirty="0"/>
              <a:t>You are the Christ, the Son of the living God</a:t>
            </a:r>
            <a:r>
              <a:rPr lang="en-US" b="0" i="1" dirty="0"/>
              <a:t>.” </a:t>
            </a:r>
            <a:r>
              <a:rPr lang="en-US" b="0" i="1" baseline="30000" dirty="0"/>
              <a:t>17</a:t>
            </a:r>
            <a:r>
              <a:rPr lang="en-US" b="0" i="1" dirty="0"/>
              <a:t> Jesus answered and said to him, “Blessed are you, Simon Bar-Jonah, for flesh and blood has not revealed this to you, but My Father who is in heaven.</a:t>
            </a:r>
            <a:r>
              <a:rPr lang="en-US" b="0" i="1" baseline="30000" dirty="0"/>
              <a:t> 18</a:t>
            </a:r>
            <a:r>
              <a:rPr lang="en-US" b="0" i="1" dirty="0"/>
              <a:t> And I also say to you that you are Peter, </a:t>
            </a:r>
            <a:r>
              <a:rPr lang="en-US" b="0" i="1" u="sng" dirty="0"/>
              <a:t>and on this rock I will build My church</a:t>
            </a:r>
            <a:r>
              <a:rPr lang="en-US" b="0" i="1" dirty="0"/>
              <a:t>, and the gates of Hades shall not prevail against it.”</a:t>
            </a:r>
          </a:p>
          <a:p>
            <a:endParaRPr lang="en-US" i="1" dirty="0"/>
          </a:p>
          <a:p>
            <a:r>
              <a:rPr lang="en-US" b="1" dirty="0"/>
              <a:t>Let’s talk a bit more about this idea of confessing the Christ.  When we talk about what is required of men to be saved, this is perhaps the least discussed of them all.</a:t>
            </a:r>
          </a:p>
        </p:txBody>
      </p:sp>
      <p:sp>
        <p:nvSpPr>
          <p:cNvPr id="4" name="Slide Number Placeholder 3"/>
          <p:cNvSpPr>
            <a:spLocks noGrp="1"/>
          </p:cNvSpPr>
          <p:nvPr>
            <p:ph type="sldNum" sz="quarter" idx="5"/>
          </p:nvPr>
        </p:nvSpPr>
        <p:spPr/>
        <p:txBody>
          <a:bodyPr/>
          <a:lstStyle/>
          <a:p>
            <a:fld id="{E8DBED08-5D0E-467E-8C1B-F8D4E3085027}" type="slidenum">
              <a:rPr lang="en-US" smtClean="0"/>
              <a:t>1</a:t>
            </a:fld>
            <a:endParaRPr lang="en-US"/>
          </a:p>
        </p:txBody>
      </p:sp>
    </p:spTree>
    <p:extLst>
      <p:ext uri="{BB962C8B-B14F-4D97-AF65-F5344CB8AC3E}">
        <p14:creationId xmlns:p14="http://schemas.microsoft.com/office/powerpoint/2010/main" val="381019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Confession is defined by the ISBE as an “acknowledgement, avowal” (avowal – an honest admission)</a:t>
            </a:r>
          </a:p>
          <a:p>
            <a:r>
              <a:rPr lang="en-US" b="1" dirty="0"/>
              <a:t>(John 1:19-23), </a:t>
            </a:r>
            <a:r>
              <a:rPr lang="en-US" i="1" dirty="0"/>
              <a:t>“</a:t>
            </a:r>
            <a:r>
              <a:rPr lang="en-US" b="0" i="1" dirty="0"/>
              <a:t>Now this is </a:t>
            </a:r>
            <a:r>
              <a:rPr lang="en-US" b="0" i="1" u="sng" dirty="0"/>
              <a:t>the testimony of John</a:t>
            </a:r>
            <a:r>
              <a:rPr lang="en-US" b="0" i="1" dirty="0"/>
              <a:t>, when the Jews sent priests and Levites from Jerusalem to ask him, “Who are you?” </a:t>
            </a:r>
            <a:r>
              <a:rPr lang="en-US" b="0" i="1" baseline="30000" dirty="0"/>
              <a:t>20</a:t>
            </a:r>
            <a:r>
              <a:rPr lang="en-US" b="0" i="1" dirty="0"/>
              <a:t> He confessed, and did not deny, but confessed, “I am not the Christ.” </a:t>
            </a:r>
            <a:r>
              <a:rPr lang="en-US" b="0" i="1" baseline="30000" dirty="0"/>
              <a:t>21</a:t>
            </a:r>
            <a:r>
              <a:rPr lang="en-US" b="0" i="1" dirty="0"/>
              <a:t> And they asked him, “What then? Are you Elijah?”</a:t>
            </a:r>
            <a:br>
              <a:rPr lang="en-US" b="0" i="1" dirty="0"/>
            </a:br>
            <a:r>
              <a:rPr lang="en-US" b="0" i="1" dirty="0"/>
              <a:t>He said, “I am not.” “Are you the Prophet?” And he answered, “No.” </a:t>
            </a:r>
            <a:r>
              <a:rPr lang="en-US" b="0" i="1" baseline="30000" dirty="0"/>
              <a:t>22</a:t>
            </a:r>
            <a:r>
              <a:rPr lang="en-US" b="0" i="1" dirty="0"/>
              <a:t> Then they said to him, “Who are you, that we may give an answer to those who sent us? What do you say about yourself?” </a:t>
            </a:r>
            <a:r>
              <a:rPr lang="en-US" b="0" i="1" baseline="30000" dirty="0"/>
              <a:t>23</a:t>
            </a:r>
            <a:r>
              <a:rPr lang="en-US" b="0" i="1" dirty="0"/>
              <a:t> He said: “I am ‘The voice of one crying in the wilderness:</a:t>
            </a:r>
            <a:br>
              <a:rPr lang="en-US" b="0" i="1" dirty="0"/>
            </a:br>
            <a:r>
              <a:rPr lang="en-US" b="0" i="1" dirty="0"/>
              <a:t>“Make straight the way of the Lord,” ’ as the prophet Isaiah said.”</a:t>
            </a:r>
            <a:endParaRPr lang="en-US" i="1" dirty="0"/>
          </a:p>
          <a:p>
            <a:pPr marL="640594" lvl="1" indent="-174708">
              <a:buFont typeface="Arial" panose="020B0604020202020204" pitchFamily="34" charset="0"/>
              <a:buChar char="•"/>
            </a:pPr>
            <a:r>
              <a:rPr lang="en-US" dirty="0"/>
              <a:t>Vine defines the term (</a:t>
            </a:r>
            <a:r>
              <a:rPr lang="en-US" dirty="0" err="1"/>
              <a:t>homologeo</a:t>
            </a:r>
            <a:r>
              <a:rPr lang="en-US" dirty="0"/>
              <a:t>) “to speak the same thing… to assent, accord, agree with”</a:t>
            </a:r>
          </a:p>
          <a:p>
            <a:pPr marL="174708" indent="-174708">
              <a:buFont typeface="Arial" panose="020B0604020202020204" pitchFamily="34" charset="0"/>
              <a:buChar char="•"/>
            </a:pPr>
            <a:r>
              <a:rPr lang="en-US" b="1" dirty="0"/>
              <a:t>Confession implies an acceptance of a truth, a change of heart because one is convicted.  And it is a public action.  It is something that is heard by others</a:t>
            </a:r>
          </a:p>
          <a:p>
            <a:r>
              <a:rPr lang="en-US" b="1" dirty="0"/>
              <a:t>(John 9:22-23), [Jesus had healed a blind man, and the Pharisees went to his parents, who were afraid, so they said “He will speak for himself], </a:t>
            </a:r>
            <a:r>
              <a:rPr lang="en-US" i="1" dirty="0"/>
              <a:t>“His parents said these things because </a:t>
            </a:r>
            <a:r>
              <a:rPr lang="en-US" i="1" u="sng" dirty="0"/>
              <a:t>they feared the Jews</a:t>
            </a:r>
            <a:r>
              <a:rPr lang="en-US" i="1" dirty="0"/>
              <a:t>, for the Jews had agreed already that </a:t>
            </a:r>
            <a:r>
              <a:rPr lang="en-US" i="1" u="sng" dirty="0"/>
              <a:t>if anyone confessed that He was Christ, he would be put out of the synagogue</a:t>
            </a:r>
            <a:r>
              <a:rPr lang="en-US" i="1" dirty="0"/>
              <a:t>.</a:t>
            </a:r>
            <a:r>
              <a:rPr lang="en-US" i="1" baseline="30000" dirty="0"/>
              <a:t> 23</a:t>
            </a:r>
            <a:r>
              <a:rPr lang="en-US" i="1" dirty="0"/>
              <a:t> Therefore his parents said, “He is of age; ask him.”</a:t>
            </a:r>
          </a:p>
          <a:p>
            <a:pPr marL="640594" lvl="1" indent="-174708">
              <a:buFont typeface="Arial" panose="020B0604020202020204" pitchFamily="34" charset="0"/>
              <a:buChar char="•"/>
            </a:pPr>
            <a:r>
              <a:rPr lang="en-US" dirty="0"/>
              <a:t>Note:  A public confession in Jesus as the Christ takes courage!</a:t>
            </a:r>
          </a:p>
          <a:p>
            <a:r>
              <a:rPr lang="en-US" b="1" dirty="0"/>
              <a:t>(John 12:42-43), [After Jesus performed many wonders among them, some believed, and some did not] </a:t>
            </a:r>
            <a:r>
              <a:rPr lang="en-US" i="1" dirty="0"/>
              <a:t>“Nevertheless even among the rulers many believed in Him, but because of the Pharisees </a:t>
            </a:r>
            <a:r>
              <a:rPr lang="en-US" i="1" u="sng" dirty="0"/>
              <a:t>they did not confess Him</a:t>
            </a:r>
            <a:r>
              <a:rPr lang="en-US" i="1" dirty="0"/>
              <a:t>, lest they should be put out of the synagogue;</a:t>
            </a:r>
            <a:r>
              <a:rPr lang="en-US" i="1" baseline="30000" dirty="0"/>
              <a:t> 43</a:t>
            </a:r>
            <a:r>
              <a:rPr lang="en-US" i="1" dirty="0"/>
              <a:t> for </a:t>
            </a:r>
            <a:r>
              <a:rPr lang="en-US" i="1" u="sng" dirty="0"/>
              <a:t>they loved the praise of men more than the praise of God</a:t>
            </a:r>
            <a:r>
              <a:rPr lang="en-US" i="1" dirty="0"/>
              <a:t>.”</a:t>
            </a:r>
          </a:p>
          <a:p>
            <a:pPr marL="174708" indent="-174708">
              <a:buFont typeface="Arial" panose="020B0604020202020204" pitchFamily="34" charset="0"/>
              <a:buChar char="•"/>
            </a:pPr>
            <a:r>
              <a:rPr lang="en-US" b="1" dirty="0"/>
              <a:t>Confession is a public expression of conviction that God has deemed to be necessary for one to be saved</a:t>
            </a:r>
          </a:p>
          <a:p>
            <a:r>
              <a:rPr lang="en-US" b="1" dirty="0"/>
              <a:t>(Romans 10:8-10), </a:t>
            </a:r>
            <a:r>
              <a:rPr lang="en-US" i="1" dirty="0"/>
              <a:t>“But what does it say? “The word is near you, in your mouth and in your heart” (that is, the word of faith which we preach):</a:t>
            </a:r>
            <a:r>
              <a:rPr lang="en-US" i="1" baseline="30000" dirty="0"/>
              <a:t> 9</a:t>
            </a:r>
            <a:r>
              <a:rPr lang="en-US" i="1" dirty="0"/>
              <a:t> that </a:t>
            </a:r>
            <a:r>
              <a:rPr lang="en-US" i="1" u="sng" dirty="0"/>
              <a:t>if you confess with your mouth the Lord Jesus </a:t>
            </a:r>
            <a:r>
              <a:rPr lang="en-US" i="1" dirty="0"/>
              <a:t>and believe in your heart that God has raised Him from the dead, </a:t>
            </a:r>
            <a:r>
              <a:rPr lang="en-US" i="1" u="sng" dirty="0"/>
              <a:t>you will be saved</a:t>
            </a:r>
            <a:r>
              <a:rPr lang="en-US" i="1" dirty="0"/>
              <a:t>.</a:t>
            </a:r>
            <a:r>
              <a:rPr lang="en-US" i="1" baseline="30000" dirty="0"/>
              <a:t> 10</a:t>
            </a:r>
            <a:r>
              <a:rPr lang="en-US" i="1" dirty="0"/>
              <a:t> For with the heart one believes unto righteousness, and </a:t>
            </a:r>
            <a:r>
              <a:rPr lang="en-US" i="1" u="sng" dirty="0"/>
              <a:t>with the mouth confession is made unto salvation</a:t>
            </a:r>
            <a:r>
              <a:rPr lang="en-US" i="1" dirty="0"/>
              <a:t>.”</a:t>
            </a:r>
          </a:p>
        </p:txBody>
      </p:sp>
      <p:sp>
        <p:nvSpPr>
          <p:cNvPr id="4" name="Slide Number Placeholder 3"/>
          <p:cNvSpPr>
            <a:spLocks noGrp="1"/>
          </p:cNvSpPr>
          <p:nvPr>
            <p:ph type="sldNum" sz="quarter" idx="5"/>
          </p:nvPr>
        </p:nvSpPr>
        <p:spPr/>
        <p:txBody>
          <a:bodyPr/>
          <a:lstStyle/>
          <a:p>
            <a:fld id="{E8DBED08-5D0E-467E-8C1B-F8D4E3085027}" type="slidenum">
              <a:rPr lang="en-US" smtClean="0"/>
              <a:t>2</a:t>
            </a:fld>
            <a:endParaRPr lang="en-US"/>
          </a:p>
        </p:txBody>
      </p:sp>
    </p:spTree>
    <p:extLst>
      <p:ext uri="{BB962C8B-B14F-4D97-AF65-F5344CB8AC3E}">
        <p14:creationId xmlns:p14="http://schemas.microsoft.com/office/powerpoint/2010/main" val="92061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solidFill>
                  <a:srgbClr val="72A7F1"/>
                </a:solidFill>
              </a:rPr>
              <a:t>Confession is a condition of salvation</a:t>
            </a:r>
          </a:p>
          <a:p>
            <a:pPr marL="174708" indent="-174708" defTabSz="931774">
              <a:buFont typeface="Arial" panose="020B0604020202020204" pitchFamily="34" charset="0"/>
              <a:buChar char="•"/>
            </a:pPr>
            <a:r>
              <a:rPr lang="en-US" b="1" dirty="0">
                <a:solidFill>
                  <a:srgbClr val="72A7F1"/>
                </a:solidFill>
              </a:rPr>
              <a:t>In other words, you can’t be saved until you confess your faith in Jesus as the Christ</a:t>
            </a:r>
          </a:p>
          <a:p>
            <a:pPr defTabSz="931774"/>
            <a:r>
              <a:rPr lang="en-US" b="1" dirty="0">
                <a:solidFill>
                  <a:srgbClr val="72A7F1"/>
                </a:solidFill>
              </a:rPr>
              <a:t>(Matthew 10:32-33), </a:t>
            </a:r>
            <a:r>
              <a:rPr lang="en-US" i="1" dirty="0">
                <a:solidFill>
                  <a:srgbClr val="72A7F1"/>
                </a:solidFill>
              </a:rPr>
              <a:t>“</a:t>
            </a:r>
            <a:r>
              <a:rPr lang="en-US" i="1" dirty="0"/>
              <a:t>Therefore whoever confesses Me before men, him I will also confess before My Father who is in heaven.</a:t>
            </a:r>
            <a:r>
              <a:rPr lang="en-US" i="1" baseline="30000" dirty="0"/>
              <a:t> 33</a:t>
            </a:r>
            <a:r>
              <a:rPr lang="en-US" i="1" dirty="0"/>
              <a:t> But whoever denies Me before men, him I will also deny before My Father who is in heaven.”</a:t>
            </a:r>
          </a:p>
          <a:p>
            <a:pPr defTabSz="931774"/>
            <a:r>
              <a:rPr lang="en-US" b="1" dirty="0">
                <a:solidFill>
                  <a:srgbClr val="72A7F1"/>
                </a:solidFill>
              </a:rPr>
              <a:t>(Romans 10:10), </a:t>
            </a:r>
            <a:r>
              <a:rPr lang="en-US" i="1" dirty="0">
                <a:solidFill>
                  <a:srgbClr val="72A7F1"/>
                </a:solidFill>
              </a:rPr>
              <a:t>“</a:t>
            </a:r>
            <a:r>
              <a:rPr lang="en-US" i="1" dirty="0"/>
              <a:t>For with the heart one believes unto righteousness, and with the mouth confession is made unto salvation.”</a:t>
            </a:r>
          </a:p>
          <a:p>
            <a:pPr marL="174708" indent="-174708" defTabSz="931774">
              <a:buFont typeface="Arial" panose="020B0604020202020204" pitchFamily="34" charset="0"/>
              <a:buChar char="•"/>
            </a:pPr>
            <a:r>
              <a:rPr lang="en-US" b="1" dirty="0">
                <a:solidFill>
                  <a:srgbClr val="72A7F1"/>
                </a:solidFill>
              </a:rPr>
              <a:t>The confession a an acknowledgment that is verbal.  That is, it is made with the mouth.</a:t>
            </a:r>
          </a:p>
          <a:p>
            <a:pPr defTabSz="931774"/>
            <a:r>
              <a:rPr lang="en-US" b="1" dirty="0">
                <a:solidFill>
                  <a:srgbClr val="72A7F1"/>
                </a:solidFill>
              </a:rPr>
              <a:t>(Romans 10:9-10</a:t>
            </a:r>
            <a:r>
              <a:rPr lang="en-US" b="1" i="1" dirty="0">
                <a:solidFill>
                  <a:srgbClr val="72A7F1"/>
                </a:solidFill>
              </a:rPr>
              <a:t>), </a:t>
            </a:r>
            <a:r>
              <a:rPr lang="en-US" i="1" dirty="0">
                <a:solidFill>
                  <a:srgbClr val="72A7F1"/>
                </a:solidFill>
              </a:rPr>
              <a:t>“</a:t>
            </a:r>
            <a:r>
              <a:rPr lang="en-US" i="1" dirty="0"/>
              <a:t>that if you confess </a:t>
            </a:r>
            <a:r>
              <a:rPr lang="en-US" i="1" u="sng" dirty="0"/>
              <a:t>with your mouth </a:t>
            </a:r>
            <a:r>
              <a:rPr lang="en-US" i="1" dirty="0"/>
              <a:t>the Lord Jesus and believe in your heart that God has raised Him from the dead, you will be saved.</a:t>
            </a:r>
            <a:r>
              <a:rPr lang="en-US" i="1" baseline="30000" dirty="0"/>
              <a:t> 10</a:t>
            </a:r>
            <a:r>
              <a:rPr lang="en-US" i="1" dirty="0"/>
              <a:t> For with the heart one believes unto righteousness, and </a:t>
            </a:r>
            <a:r>
              <a:rPr lang="en-US" i="1" u="sng" dirty="0"/>
              <a:t>with the mouth </a:t>
            </a:r>
            <a:r>
              <a:rPr lang="en-US" i="1" dirty="0"/>
              <a:t>confession is made unto salvation.”</a:t>
            </a:r>
            <a:endParaRPr lang="en-US" i="1" dirty="0">
              <a:solidFill>
                <a:srgbClr val="72A7F1"/>
              </a:solidFill>
            </a:endParaRPr>
          </a:p>
          <a:p>
            <a:pPr marL="640594" lvl="1" indent="-174708" defTabSz="931774">
              <a:buFont typeface="Arial" panose="020B0604020202020204" pitchFamily="34" charset="0"/>
              <a:buChar char="•"/>
            </a:pPr>
            <a:r>
              <a:rPr lang="en-US" b="1" dirty="0">
                <a:solidFill>
                  <a:srgbClr val="72A7F1"/>
                </a:solidFill>
              </a:rPr>
              <a:t>Note:  </a:t>
            </a:r>
            <a:r>
              <a:rPr lang="en-US" dirty="0">
                <a:solidFill>
                  <a:srgbClr val="72A7F1"/>
                </a:solidFill>
              </a:rPr>
              <a:t>These verses indicates norms.  Almost everyone can verbalize.  It should not be construed to mean that a mute man or woman cannot be saved.  They too can communicate publicly in their own way, and must publicly do so that others will know of their faith in Christ.  The condemned man is one who REFUSES to acknowledge Christ before men.</a:t>
            </a:r>
          </a:p>
          <a:p>
            <a:pPr marL="174708" indent="-174708" defTabSz="931774">
              <a:buFont typeface="Arial" panose="020B0604020202020204" pitchFamily="34" charset="0"/>
              <a:buChar char="•"/>
            </a:pPr>
            <a:r>
              <a:rPr lang="en-US" b="1" dirty="0">
                <a:solidFill>
                  <a:srgbClr val="72A7F1"/>
                </a:solidFill>
              </a:rPr>
              <a:t>The confession is a PUBLIC, verbal acknowledgement of Christ</a:t>
            </a:r>
          </a:p>
          <a:p>
            <a:pPr defTabSz="931774"/>
            <a:r>
              <a:rPr lang="en-US" b="1" dirty="0">
                <a:solidFill>
                  <a:srgbClr val="72A7F1"/>
                </a:solidFill>
              </a:rPr>
              <a:t>(1 Timothy 6:12), </a:t>
            </a:r>
            <a:r>
              <a:rPr lang="en-US" i="1" dirty="0">
                <a:solidFill>
                  <a:srgbClr val="72A7F1"/>
                </a:solidFill>
              </a:rPr>
              <a:t>“</a:t>
            </a:r>
            <a:r>
              <a:rPr lang="en-US" i="1" dirty="0"/>
              <a:t>Fight the good fight of faith, lay hold on eternal life, to which you were also called and have confessed the good confession </a:t>
            </a:r>
            <a:r>
              <a:rPr lang="en-US" i="1" u="sng" dirty="0"/>
              <a:t>in the presence of many witnesses</a:t>
            </a:r>
            <a:r>
              <a:rPr lang="en-US" i="1" dirty="0"/>
              <a:t>.”</a:t>
            </a:r>
            <a:endParaRPr lang="en-US" i="1" dirty="0">
              <a:solidFill>
                <a:srgbClr val="72A7F1"/>
              </a:solidFill>
            </a:endParaRPr>
          </a:p>
        </p:txBody>
      </p:sp>
      <p:sp>
        <p:nvSpPr>
          <p:cNvPr id="4" name="Slide Number Placeholder 3"/>
          <p:cNvSpPr>
            <a:spLocks noGrp="1"/>
          </p:cNvSpPr>
          <p:nvPr>
            <p:ph type="sldNum" sz="quarter" idx="5"/>
          </p:nvPr>
        </p:nvSpPr>
        <p:spPr/>
        <p:txBody>
          <a:bodyPr/>
          <a:lstStyle/>
          <a:p>
            <a:pPr defTabSz="931774"/>
            <a:fld id="{E8DBED08-5D0E-467E-8C1B-F8D4E3085027}" type="slidenum">
              <a:rPr lang="en-US">
                <a:solidFill>
                  <a:prstClr val="black"/>
                </a:solidFill>
                <a:latin typeface="Calibri" panose="020F0502020204030204"/>
              </a:rPr>
              <a:pPr defTabSz="9317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5274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solidFill>
                  <a:srgbClr val="72A7F1"/>
                </a:solidFill>
              </a:rPr>
              <a:t>What specifically has to be confessed?</a:t>
            </a:r>
          </a:p>
          <a:p>
            <a:pPr marL="174708" indent="-174708" defTabSz="931774">
              <a:buFont typeface="Arial" panose="020B0604020202020204" pitchFamily="34" charset="0"/>
              <a:buChar char="•"/>
            </a:pPr>
            <a:r>
              <a:rPr lang="en-US" b="1" dirty="0">
                <a:solidFill>
                  <a:srgbClr val="72A7F1"/>
                </a:solidFill>
              </a:rPr>
              <a:t>Confessing Christ is to acknowledge Him to be the anointed of God, the savior of Mankind.  Also, that He is God the Son.  It is to acknowledge both the Deity of Jesus, as well as God’s choice of Him to be the Christ.</a:t>
            </a:r>
          </a:p>
          <a:p>
            <a:pPr defTabSz="931774"/>
            <a:r>
              <a:rPr lang="en-US" b="1" dirty="0">
                <a:solidFill>
                  <a:srgbClr val="72A7F1"/>
                </a:solidFill>
              </a:rPr>
              <a:t>(Matthew 16:16-18), </a:t>
            </a:r>
            <a:r>
              <a:rPr lang="en-US" b="1" i="1" dirty="0">
                <a:solidFill>
                  <a:srgbClr val="72A7F1"/>
                </a:solidFill>
              </a:rPr>
              <a:t>“</a:t>
            </a:r>
            <a:r>
              <a:rPr lang="en-US" b="0" i="1" baseline="30000" dirty="0"/>
              <a:t>16</a:t>
            </a:r>
            <a:r>
              <a:rPr lang="en-US" b="0" i="1" dirty="0"/>
              <a:t> Simon Peter answered and said, “</a:t>
            </a:r>
            <a:r>
              <a:rPr lang="en-US" b="0" i="1" u="sng" dirty="0"/>
              <a:t>You are the Christ, the Son of the living God</a:t>
            </a:r>
            <a:r>
              <a:rPr lang="en-US" b="0" i="1" dirty="0"/>
              <a:t>.” </a:t>
            </a:r>
            <a:r>
              <a:rPr lang="en-US" b="0" i="1" baseline="30000" dirty="0"/>
              <a:t>17</a:t>
            </a:r>
            <a:r>
              <a:rPr lang="en-US" b="0" i="1" dirty="0"/>
              <a:t> Jesus answered and said to him, “Blessed are you, Simon Bar-Jonah, for flesh and blood has not revealed this to you, but My Father who is in heaven.</a:t>
            </a:r>
            <a:r>
              <a:rPr lang="en-US" b="0" i="1" baseline="30000" dirty="0"/>
              <a:t> 18</a:t>
            </a:r>
            <a:r>
              <a:rPr lang="en-US" b="0" i="1" dirty="0"/>
              <a:t> And I also say to you that you are Peter, </a:t>
            </a:r>
            <a:r>
              <a:rPr lang="en-US" b="0" i="1" u="sng" dirty="0"/>
              <a:t>and on this rock I will build My church</a:t>
            </a:r>
            <a:r>
              <a:rPr lang="en-US" b="0" i="1" dirty="0"/>
              <a:t>, and the gates of Hades shall not prevail against it.”</a:t>
            </a:r>
          </a:p>
          <a:p>
            <a:pPr marL="174708" indent="-174708" defTabSz="931774">
              <a:buFont typeface="Arial" panose="020B0604020202020204" pitchFamily="34" charset="0"/>
              <a:buChar char="•"/>
            </a:pPr>
            <a:r>
              <a:rPr lang="en-US" b="1" dirty="0">
                <a:solidFill>
                  <a:srgbClr val="72A7F1"/>
                </a:solidFill>
              </a:rPr>
              <a:t>This exact action is recorded by Luke in Acts 8 (the Ethiopian Eunuch) (acknowledge Josh Scroggins recent invitation)</a:t>
            </a:r>
          </a:p>
          <a:p>
            <a:pPr defTabSz="931774"/>
            <a:r>
              <a:rPr lang="en-US" b="1" dirty="0">
                <a:solidFill>
                  <a:srgbClr val="72A7F1"/>
                </a:solidFill>
              </a:rPr>
              <a:t>(Acts 8:34-39), [Philip had preached Jesus, from the prophet Isaiah], </a:t>
            </a:r>
            <a:r>
              <a:rPr lang="en-US" i="1" dirty="0">
                <a:solidFill>
                  <a:srgbClr val="72A7F1"/>
                </a:solidFill>
              </a:rPr>
              <a:t>“</a:t>
            </a:r>
            <a:r>
              <a:rPr lang="en-US" b="0" i="1" dirty="0"/>
              <a:t>So the eunuch answered Philip and said, “I ask you, of whom does the prophet say this, of himself or of some other man?”</a:t>
            </a:r>
            <a:r>
              <a:rPr lang="en-US" b="0" i="1" baseline="30000" dirty="0"/>
              <a:t> 35</a:t>
            </a:r>
            <a:r>
              <a:rPr lang="en-US" b="0" i="1" dirty="0"/>
              <a:t> Then Philip opened his mouth, and beginning at this Scripture, preached Jesus to him.</a:t>
            </a:r>
            <a:r>
              <a:rPr lang="en-US" b="0" i="1" baseline="30000" dirty="0"/>
              <a:t> 36</a:t>
            </a:r>
            <a:r>
              <a:rPr lang="en-US" b="0" i="1" dirty="0"/>
              <a:t> Now as they went down the road, they came to some water. And the eunuch said, “See, here is water. What hinders me from being baptized?” </a:t>
            </a:r>
            <a:r>
              <a:rPr lang="en-US" b="0" i="1" baseline="30000" dirty="0"/>
              <a:t>37</a:t>
            </a:r>
            <a:r>
              <a:rPr lang="en-US" b="0" i="1" dirty="0"/>
              <a:t> Then Philip said, “If you believe with all your heart, you may.” And he answered and said, “</a:t>
            </a:r>
            <a:r>
              <a:rPr lang="en-US" b="0" i="1" u="sng" dirty="0"/>
              <a:t>I believe that Jesus Christ is the Son of God</a:t>
            </a:r>
            <a:r>
              <a:rPr lang="en-US" b="0" i="1" dirty="0"/>
              <a:t>.” </a:t>
            </a:r>
            <a:r>
              <a:rPr lang="en-US" b="0" i="1" baseline="30000" dirty="0"/>
              <a:t>38</a:t>
            </a:r>
            <a:r>
              <a:rPr lang="en-US" b="0" i="1" dirty="0"/>
              <a:t> So he commanded the chariot to stand still. And both Philip and the eunuch went down into the water, and he baptized him.</a:t>
            </a:r>
            <a:r>
              <a:rPr lang="en-US" b="0" i="1" baseline="30000" dirty="0"/>
              <a:t> 39</a:t>
            </a:r>
            <a:r>
              <a:rPr lang="en-US" b="0" i="1" dirty="0"/>
              <a:t> Now when they came up out of the water, the Spirit of the Lord caught Philip away, so that the eunuch saw him no more; and </a:t>
            </a:r>
            <a:r>
              <a:rPr lang="en-US" b="0" i="1" u="sng" dirty="0"/>
              <a:t>he went on his way rejoicing</a:t>
            </a:r>
            <a:r>
              <a:rPr lang="en-US" b="0" i="1" dirty="0"/>
              <a:t>.”</a:t>
            </a:r>
            <a:endParaRPr lang="en-US" i="1" dirty="0">
              <a:solidFill>
                <a:srgbClr val="72A7F1"/>
              </a:solidFill>
            </a:endParaRPr>
          </a:p>
          <a:p>
            <a:endParaRPr lang="en-US" dirty="0"/>
          </a:p>
        </p:txBody>
      </p:sp>
      <p:sp>
        <p:nvSpPr>
          <p:cNvPr id="4" name="Slide Number Placeholder 3"/>
          <p:cNvSpPr>
            <a:spLocks noGrp="1"/>
          </p:cNvSpPr>
          <p:nvPr>
            <p:ph type="sldNum" sz="quarter" idx="5"/>
          </p:nvPr>
        </p:nvSpPr>
        <p:spPr/>
        <p:txBody>
          <a:bodyPr/>
          <a:lstStyle/>
          <a:p>
            <a:pPr defTabSz="931774"/>
            <a:fld id="{E8DBED08-5D0E-467E-8C1B-F8D4E3085027}" type="slidenum">
              <a:rPr lang="en-US">
                <a:solidFill>
                  <a:prstClr val="black"/>
                </a:solidFill>
                <a:latin typeface="Calibri" panose="020F0502020204030204"/>
              </a:rPr>
              <a:pPr defTabSz="9317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52396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Though confessing our sins is a necessary thing, this confession is not the good confession that we are discussing.</a:t>
            </a:r>
          </a:p>
          <a:p>
            <a:r>
              <a:rPr lang="en-US" b="1" dirty="0"/>
              <a:t>(1 John 1:9), </a:t>
            </a:r>
            <a:r>
              <a:rPr lang="en-US" i="1" dirty="0"/>
              <a:t>“If we confess our sins, He is faithful and just to forgive us our sins and to cleanse us from all unrighteousness.”</a:t>
            </a:r>
          </a:p>
          <a:p>
            <a:pPr marL="640594" lvl="1" indent="-174708">
              <a:buFont typeface="Arial" panose="020B0604020202020204" pitchFamily="34" charset="0"/>
              <a:buChar char="•"/>
            </a:pPr>
            <a:r>
              <a:rPr lang="en-US" dirty="0"/>
              <a:t>Note:  There is an acknowledgement of sins inherent in the call to repent!</a:t>
            </a:r>
          </a:p>
          <a:p>
            <a:r>
              <a:rPr lang="en-US" b="1" dirty="0"/>
              <a:t>(Acts 2:37-38), </a:t>
            </a:r>
            <a:r>
              <a:rPr lang="en-US" i="1" dirty="0"/>
              <a:t>“Now when they heard this, they were cut to the heart, and said to Peter and the rest of the apostles, “Men and brethren, what shall we do?” </a:t>
            </a:r>
            <a:r>
              <a:rPr lang="en-US" i="1" baseline="30000" dirty="0"/>
              <a:t>38</a:t>
            </a:r>
            <a:r>
              <a:rPr lang="en-US" i="1" dirty="0"/>
              <a:t> Then Peter said to them, “Repent, and let every one of you be baptized in the name of Jesus Christ for the remission of sins; and you shall receive the gift of the Holy Spirit.”</a:t>
            </a:r>
            <a:br>
              <a:rPr lang="en-US" dirty="0"/>
            </a:br>
            <a:endParaRPr lang="en-US" dirty="0"/>
          </a:p>
          <a:p>
            <a:pPr marL="174708" indent="-174708">
              <a:buFont typeface="Arial" panose="020B0604020202020204" pitchFamily="34" charset="0"/>
              <a:buChar char="•"/>
            </a:pPr>
            <a:r>
              <a:rPr lang="en-US" b="1" dirty="0"/>
              <a:t>Though the “good confession” is necessary to be saved, acknowledging our faith before men is a lifetime requirement of God</a:t>
            </a:r>
          </a:p>
          <a:p>
            <a:r>
              <a:rPr lang="en-US" b="1" dirty="0"/>
              <a:t>(Ezekiel 18:24), </a:t>
            </a:r>
            <a:r>
              <a:rPr lang="en-US" i="1" dirty="0"/>
              <a:t>“But when a righteous man turns away from his righteousness and commits iniquity, and does according to all the abominations that the wicked man does, shall he live? All the righteousness which he has done shall not be remembered; because of the unfaithfulness of which he is guilty and the sin which he has committed, because of them he shall die.”</a:t>
            </a:r>
          </a:p>
          <a:p>
            <a:endParaRPr lang="en-US" dirty="0"/>
          </a:p>
          <a:p>
            <a:r>
              <a:rPr lang="en-US" b="1" dirty="0"/>
              <a:t>(Acts 4:18-20), </a:t>
            </a:r>
            <a:r>
              <a:rPr lang="en-US" i="1" dirty="0"/>
              <a:t>“So they called them and commanded them not to speak at all nor teach in the name of Jesus.</a:t>
            </a:r>
            <a:r>
              <a:rPr lang="en-US" i="1" baseline="30000" dirty="0"/>
              <a:t> 19</a:t>
            </a:r>
            <a:r>
              <a:rPr lang="en-US" i="1" dirty="0"/>
              <a:t> But Peter and John answered and said to them, “Whether it is right in the sight of God to listen to you more than to God, you judge.</a:t>
            </a:r>
            <a:r>
              <a:rPr lang="en-US" i="1" baseline="30000" dirty="0"/>
              <a:t> 20</a:t>
            </a:r>
            <a:r>
              <a:rPr lang="en-US" i="1" dirty="0"/>
              <a:t> For we cannot but speak the things which we have seen and heard.”</a:t>
            </a:r>
          </a:p>
        </p:txBody>
      </p:sp>
      <p:sp>
        <p:nvSpPr>
          <p:cNvPr id="4" name="Slide Number Placeholder 3"/>
          <p:cNvSpPr>
            <a:spLocks noGrp="1"/>
          </p:cNvSpPr>
          <p:nvPr>
            <p:ph type="sldNum" sz="quarter" idx="5"/>
          </p:nvPr>
        </p:nvSpPr>
        <p:spPr/>
        <p:txBody>
          <a:bodyPr/>
          <a:lstStyle/>
          <a:p>
            <a:pPr defTabSz="931774"/>
            <a:fld id="{E8DBED08-5D0E-467E-8C1B-F8D4E3085027}" type="slidenum">
              <a:rPr lang="en-US">
                <a:solidFill>
                  <a:prstClr val="black"/>
                </a:solidFill>
                <a:latin typeface="Calibri" panose="020F0502020204030204"/>
              </a:rPr>
              <a:pPr defTabSz="9317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46127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br>
              <a:rPr lang="en-US" b="1" dirty="0"/>
            </a:br>
            <a:r>
              <a:rPr lang="en-US" dirty="0"/>
              <a:t>1. Have you made the good confession?</a:t>
            </a:r>
            <a:br>
              <a:rPr lang="en-US" dirty="0"/>
            </a:br>
            <a:r>
              <a:rPr lang="en-US" dirty="0"/>
              <a:t>2. You cannot be saved without doing so!</a:t>
            </a:r>
          </a:p>
          <a:p>
            <a:r>
              <a:rPr lang="en-US" b="1" dirty="0"/>
              <a:t>(Romans 10:10), </a:t>
            </a:r>
            <a:r>
              <a:rPr lang="en-US" i="1" dirty="0"/>
              <a:t>“For with the heart one believes unto righteousness, and with the mouth confession is made unto salvation.”</a:t>
            </a:r>
          </a:p>
          <a:p>
            <a:endParaRPr lang="en-US" dirty="0"/>
          </a:p>
          <a:p>
            <a:r>
              <a:rPr lang="en-US" b="1" dirty="0"/>
              <a:t>Offer invitation</a:t>
            </a:r>
          </a:p>
        </p:txBody>
      </p:sp>
      <p:sp>
        <p:nvSpPr>
          <p:cNvPr id="4" name="Slide Number Placeholder 3"/>
          <p:cNvSpPr>
            <a:spLocks noGrp="1"/>
          </p:cNvSpPr>
          <p:nvPr>
            <p:ph type="sldNum" sz="quarter" idx="5"/>
          </p:nvPr>
        </p:nvSpPr>
        <p:spPr/>
        <p:txBody>
          <a:bodyPr/>
          <a:lstStyle/>
          <a:p>
            <a:pPr defTabSz="931774"/>
            <a:fld id="{E8DBED08-5D0E-467E-8C1B-F8D4E3085027}" type="slidenum">
              <a:rPr lang="en-US">
                <a:solidFill>
                  <a:prstClr val="black"/>
                </a:solidFill>
                <a:latin typeface="Calibri" panose="020F0502020204030204"/>
              </a:rPr>
              <a:pPr defTabSz="93177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8208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6C54-D5C8-4A36-B69D-579B5365F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88A98F-E964-4E91-ADC5-025C45C1F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906AF7-B2DF-416E-BE86-251BCE818337}"/>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5" name="Footer Placeholder 4">
            <a:extLst>
              <a:ext uri="{FF2B5EF4-FFF2-40B4-BE49-F238E27FC236}">
                <a16:creationId xmlns:a16="http://schemas.microsoft.com/office/drawing/2014/main" id="{05EB186C-2504-446E-A9D2-BC1F98958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395EC-7410-47E2-AC3C-F8308A4B414D}"/>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413416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7BCC-1EFD-43F7-8AFE-5A96ED7ED3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85C27-616D-424F-BCAB-D6B9D73C0B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3930A-0385-436C-9398-13EBEF5DA1C6}"/>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5" name="Footer Placeholder 4">
            <a:extLst>
              <a:ext uri="{FF2B5EF4-FFF2-40B4-BE49-F238E27FC236}">
                <a16:creationId xmlns:a16="http://schemas.microsoft.com/office/drawing/2014/main" id="{FE1CF887-F830-4B41-A6E3-CAC077832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90B8F-B732-4EE6-AE2F-49AC6F210FF2}"/>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230068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37A32-5054-4B7D-B5C7-ADB164572E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24EDBA-F802-4214-876C-A1308C9E39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50158-8E97-4763-98C7-A5F726CBFF6A}"/>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5" name="Footer Placeholder 4">
            <a:extLst>
              <a:ext uri="{FF2B5EF4-FFF2-40B4-BE49-F238E27FC236}">
                <a16:creationId xmlns:a16="http://schemas.microsoft.com/office/drawing/2014/main" id="{B3589239-7708-41A9-A058-76678E19E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2006C-C48C-40FB-8FA1-A456C2CC0956}"/>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165378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2F6A-8B6A-4E33-9B0D-C0012F130A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D2012-98CF-4F7C-B404-569895C29A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C0EFC-48A0-4C6F-81DE-A5D9E2793D2F}"/>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5" name="Footer Placeholder 4">
            <a:extLst>
              <a:ext uri="{FF2B5EF4-FFF2-40B4-BE49-F238E27FC236}">
                <a16:creationId xmlns:a16="http://schemas.microsoft.com/office/drawing/2014/main" id="{A68FB7A1-16DE-46B0-8E9B-624C20A0F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97E48-3361-475B-862A-CA9F8DAB0BB2}"/>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372089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1627-14AB-42F6-9CAE-88AB295318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887589-1D40-4835-9BD6-0688417EB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5CDBD2-3A4C-4F56-9BCE-3A5A20FDB4B8}"/>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5" name="Footer Placeholder 4">
            <a:extLst>
              <a:ext uri="{FF2B5EF4-FFF2-40B4-BE49-F238E27FC236}">
                <a16:creationId xmlns:a16="http://schemas.microsoft.com/office/drawing/2014/main" id="{BAC704F7-F639-4D31-91F1-8A031419D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62E0-A157-4723-AEBD-C5DA37C4AC0A}"/>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301411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DEE96-78BE-463E-8F2D-30142FDBD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FDE75-10BA-419E-B0F1-70243ECE04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F9C1DA-359C-40CC-82B2-7DB6DFDBAC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E1E59A-D58E-45E4-B64E-2356A083C5C4}"/>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6" name="Footer Placeholder 5">
            <a:extLst>
              <a:ext uri="{FF2B5EF4-FFF2-40B4-BE49-F238E27FC236}">
                <a16:creationId xmlns:a16="http://schemas.microsoft.com/office/drawing/2014/main" id="{3AD2B2C1-D4E2-4970-ADFE-4159FE2E6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EBA75-AE76-4EA9-A8E8-BFE10E9BA711}"/>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187528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C0C8-5EF6-4C8F-8A2E-935D2F35DD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3E044-D562-45A7-9422-AD8E32B77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AE04B8-E14D-4B66-991B-9080C29C9A5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165201-DD82-4E46-A3C5-996DAFD94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9583E8-B59E-4862-B631-038577B769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2A189F-75C0-45EA-9D68-8A7A96E8C2B9}"/>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8" name="Footer Placeholder 7">
            <a:extLst>
              <a:ext uri="{FF2B5EF4-FFF2-40B4-BE49-F238E27FC236}">
                <a16:creationId xmlns:a16="http://schemas.microsoft.com/office/drawing/2014/main" id="{D6DDFD91-C804-4CDF-9749-CF469F83D8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2FB76B-2D60-4757-952B-985E3A8C11F7}"/>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285340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D0C9-4618-49CD-94F8-DE3C9D8838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2912AE-2CA4-47F4-BEC1-7BB9A29E8B49}"/>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4" name="Footer Placeholder 3">
            <a:extLst>
              <a:ext uri="{FF2B5EF4-FFF2-40B4-BE49-F238E27FC236}">
                <a16:creationId xmlns:a16="http://schemas.microsoft.com/office/drawing/2014/main" id="{D894CBED-C1CA-4368-891F-F1E5C3E13A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700022-9540-4189-8EF6-EF9F8F52783F}"/>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418555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DFEE07-3535-410C-AD45-5E32673B7283}"/>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3" name="Footer Placeholder 2">
            <a:extLst>
              <a:ext uri="{FF2B5EF4-FFF2-40B4-BE49-F238E27FC236}">
                <a16:creationId xmlns:a16="http://schemas.microsoft.com/office/drawing/2014/main" id="{ABC8CAC7-DD5F-49B6-A5A3-E6C57C5F6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91B52-11C2-498B-955B-43B4FDAA2094}"/>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108286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240A-58BA-44BA-B27C-9C47D779D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B86ADF-9F3F-4F6F-BB35-C08D5EF62D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30539-F35F-4F76-B928-5C6D98D52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9E3F59-2C60-4303-AC4C-AD44DB53E03F}"/>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6" name="Footer Placeholder 5">
            <a:extLst>
              <a:ext uri="{FF2B5EF4-FFF2-40B4-BE49-F238E27FC236}">
                <a16:creationId xmlns:a16="http://schemas.microsoft.com/office/drawing/2014/main" id="{E730F915-761C-4D6B-9E0F-3AD3D3F88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F87F8-C1EC-4900-A6B4-9139A78A3375}"/>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197126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38C4-19D4-407C-BC35-07E53E749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C45F50-0ADF-4E50-9E2F-C5A576110B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031A57-9DDC-492E-8046-7E949063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F8DD05-FEE7-4D5D-85EA-687F61C1B006}"/>
              </a:ext>
            </a:extLst>
          </p:cNvPr>
          <p:cNvSpPr>
            <a:spLocks noGrp="1"/>
          </p:cNvSpPr>
          <p:nvPr>
            <p:ph type="dt" sz="half" idx="10"/>
          </p:nvPr>
        </p:nvSpPr>
        <p:spPr/>
        <p:txBody>
          <a:bodyPr/>
          <a:lstStyle/>
          <a:p>
            <a:fld id="{BB978BB8-EE24-4011-93E2-F1402987B76D}" type="datetimeFigureOut">
              <a:rPr lang="en-US" smtClean="0"/>
              <a:t>10/20/2018</a:t>
            </a:fld>
            <a:endParaRPr lang="en-US"/>
          </a:p>
        </p:txBody>
      </p:sp>
      <p:sp>
        <p:nvSpPr>
          <p:cNvPr id="6" name="Footer Placeholder 5">
            <a:extLst>
              <a:ext uri="{FF2B5EF4-FFF2-40B4-BE49-F238E27FC236}">
                <a16:creationId xmlns:a16="http://schemas.microsoft.com/office/drawing/2014/main" id="{B2A39DF6-42C7-45FE-9F08-3B46FE0BD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04AED-28A3-48FC-8147-DFBB3F89134F}"/>
              </a:ext>
            </a:extLst>
          </p:cNvPr>
          <p:cNvSpPr>
            <a:spLocks noGrp="1"/>
          </p:cNvSpPr>
          <p:nvPr>
            <p:ph type="sldNum" sz="quarter" idx="12"/>
          </p:nvPr>
        </p:nvSpPr>
        <p:spPr/>
        <p:txBody>
          <a:bodyPr/>
          <a:lstStyle/>
          <a:p>
            <a:fld id="{A0F898A0-40F4-4942-A549-234098E4184C}" type="slidenum">
              <a:rPr lang="en-US" smtClean="0"/>
              <a:t>‹#›</a:t>
            </a:fld>
            <a:endParaRPr lang="en-US"/>
          </a:p>
        </p:txBody>
      </p:sp>
    </p:spTree>
    <p:extLst>
      <p:ext uri="{BB962C8B-B14F-4D97-AF65-F5344CB8AC3E}">
        <p14:creationId xmlns:p14="http://schemas.microsoft.com/office/powerpoint/2010/main" val="33235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0DD9E-8036-46DA-A802-3EF56A648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0489B-A13A-4B9D-923C-FC4228729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02AFD-67AA-439A-8A74-69FCFE383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78BB8-EE24-4011-93E2-F1402987B76D}" type="datetimeFigureOut">
              <a:rPr lang="en-US" smtClean="0"/>
              <a:t>10/20/2018</a:t>
            </a:fld>
            <a:endParaRPr lang="en-US"/>
          </a:p>
        </p:txBody>
      </p:sp>
      <p:sp>
        <p:nvSpPr>
          <p:cNvPr id="5" name="Footer Placeholder 4">
            <a:extLst>
              <a:ext uri="{FF2B5EF4-FFF2-40B4-BE49-F238E27FC236}">
                <a16:creationId xmlns:a16="http://schemas.microsoft.com/office/drawing/2014/main" id="{3064D1E1-0502-484D-8FEF-72A205AB6B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F47CA-512E-45B1-99FD-2335B8C79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898A0-40F4-4942-A549-234098E4184C}" type="slidenum">
              <a:rPr lang="en-US" smtClean="0"/>
              <a:t>‹#›</a:t>
            </a:fld>
            <a:endParaRPr lang="en-US"/>
          </a:p>
        </p:txBody>
      </p:sp>
    </p:spTree>
    <p:extLst>
      <p:ext uri="{BB962C8B-B14F-4D97-AF65-F5344CB8AC3E}">
        <p14:creationId xmlns:p14="http://schemas.microsoft.com/office/powerpoint/2010/main" val="1426274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9E62-F327-41D6-B8EB-AE4F14331FAF}"/>
              </a:ext>
            </a:extLst>
          </p:cNvPr>
          <p:cNvSpPr>
            <a:spLocks noGrp="1"/>
          </p:cNvSpPr>
          <p:nvPr>
            <p:ph type="ctrTitle"/>
          </p:nvPr>
        </p:nvSpPr>
        <p:spPr>
          <a:xfrm>
            <a:off x="683287" y="5004079"/>
            <a:ext cx="7686989" cy="1168697"/>
          </a:xfrm>
        </p:spPr>
        <p:txBody>
          <a:bodyPr>
            <a:noAutofit/>
          </a:bodyPr>
          <a:lstStyle/>
          <a:p>
            <a:r>
              <a:rPr lang="en-US" sz="8000" dirty="0">
                <a:solidFill>
                  <a:srgbClr val="72A7F1"/>
                </a:solidFill>
                <a:latin typeface="Freestyle Script" panose="030804020302050B0404" pitchFamily="66" charset="0"/>
              </a:rPr>
              <a:t>1 Timothy 6:12-14</a:t>
            </a:r>
          </a:p>
        </p:txBody>
      </p:sp>
    </p:spTree>
    <p:extLst>
      <p:ext uri="{BB962C8B-B14F-4D97-AF65-F5344CB8AC3E}">
        <p14:creationId xmlns:p14="http://schemas.microsoft.com/office/powerpoint/2010/main" val="269751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C703-EDBF-41A2-BD0D-354145006612}"/>
              </a:ext>
            </a:extLst>
          </p:cNvPr>
          <p:cNvSpPr>
            <a:spLocks noGrp="1"/>
          </p:cNvSpPr>
          <p:nvPr>
            <p:ph type="title"/>
          </p:nvPr>
        </p:nvSpPr>
        <p:spPr>
          <a:xfrm>
            <a:off x="173665" y="216270"/>
            <a:ext cx="11844670" cy="1059638"/>
          </a:xfrm>
        </p:spPr>
        <p:txBody>
          <a:bodyPr>
            <a:noAutofit/>
          </a:bodyPr>
          <a:lstStyle/>
          <a:p>
            <a:pPr algn="ctr"/>
            <a:r>
              <a:rPr lang="en-US" sz="6000" dirty="0">
                <a:solidFill>
                  <a:srgbClr val="72A7F1"/>
                </a:solidFill>
                <a:latin typeface="Freestyle Script" panose="030804020302050B0404" pitchFamily="66" charset="0"/>
              </a:rPr>
              <a:t>“…the good confession in the presence of many witnesses” </a:t>
            </a:r>
          </a:p>
        </p:txBody>
      </p:sp>
      <p:sp>
        <p:nvSpPr>
          <p:cNvPr id="3" name="Content Placeholder 2">
            <a:extLst>
              <a:ext uri="{FF2B5EF4-FFF2-40B4-BE49-F238E27FC236}">
                <a16:creationId xmlns:a16="http://schemas.microsoft.com/office/drawing/2014/main" id="{2B92B057-066B-4381-9C28-8738C43E6E3D}"/>
              </a:ext>
            </a:extLst>
          </p:cNvPr>
          <p:cNvSpPr>
            <a:spLocks noGrp="1"/>
          </p:cNvSpPr>
          <p:nvPr>
            <p:ph idx="1"/>
          </p:nvPr>
        </p:nvSpPr>
        <p:spPr>
          <a:xfrm>
            <a:off x="552893" y="1701209"/>
            <a:ext cx="11100391" cy="4614532"/>
          </a:xfrm>
        </p:spPr>
        <p:txBody>
          <a:bodyPr>
            <a:normAutofit/>
          </a:bodyPr>
          <a:lstStyle/>
          <a:p>
            <a:pPr marL="509588" indent="-509588"/>
            <a:r>
              <a:rPr lang="en-US" sz="4400" dirty="0">
                <a:solidFill>
                  <a:srgbClr val="72A7F1"/>
                </a:solidFill>
              </a:rPr>
              <a:t>Confession is an acknowledgement, avowal (John 1:19-23, John the Baptist’s confession)</a:t>
            </a:r>
          </a:p>
          <a:p>
            <a:pPr marL="509588" indent="-509588"/>
            <a:r>
              <a:rPr lang="en-US" sz="4400" dirty="0">
                <a:solidFill>
                  <a:srgbClr val="72A7F1"/>
                </a:solidFill>
              </a:rPr>
              <a:t>The term implies an acceptance, a conviction, and is public in it’s nature (John 9:22-23; 12:42-43)</a:t>
            </a:r>
          </a:p>
          <a:p>
            <a:pPr marL="509588" indent="-509588"/>
            <a:r>
              <a:rPr lang="en-US" sz="4400" dirty="0">
                <a:solidFill>
                  <a:srgbClr val="72A7F1"/>
                </a:solidFill>
              </a:rPr>
              <a:t>A public expression of conviction, necessary for one to be saved (Romans 10:8-10)</a:t>
            </a:r>
          </a:p>
        </p:txBody>
      </p:sp>
    </p:spTree>
    <p:extLst>
      <p:ext uri="{BB962C8B-B14F-4D97-AF65-F5344CB8AC3E}">
        <p14:creationId xmlns:p14="http://schemas.microsoft.com/office/powerpoint/2010/main" val="62563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C703-EDBF-41A2-BD0D-354145006612}"/>
              </a:ext>
            </a:extLst>
          </p:cNvPr>
          <p:cNvSpPr>
            <a:spLocks noGrp="1"/>
          </p:cNvSpPr>
          <p:nvPr>
            <p:ph type="title"/>
          </p:nvPr>
        </p:nvSpPr>
        <p:spPr>
          <a:xfrm>
            <a:off x="173665" y="216269"/>
            <a:ext cx="11844670" cy="1548735"/>
          </a:xfrm>
        </p:spPr>
        <p:txBody>
          <a:bodyPr>
            <a:noAutofit/>
          </a:bodyPr>
          <a:lstStyle/>
          <a:p>
            <a:pPr algn="ctr"/>
            <a:r>
              <a:rPr lang="en-US" sz="8000" dirty="0">
                <a:solidFill>
                  <a:srgbClr val="72A7F1"/>
                </a:solidFill>
                <a:latin typeface="Freestyle Script" panose="030804020302050B0404" pitchFamily="66" charset="0"/>
              </a:rPr>
              <a:t>Confession is a Condition of Salvation</a:t>
            </a:r>
          </a:p>
        </p:txBody>
      </p:sp>
      <p:sp>
        <p:nvSpPr>
          <p:cNvPr id="3" name="Content Placeholder 2">
            <a:extLst>
              <a:ext uri="{FF2B5EF4-FFF2-40B4-BE49-F238E27FC236}">
                <a16:creationId xmlns:a16="http://schemas.microsoft.com/office/drawing/2014/main" id="{2B92B057-066B-4381-9C28-8738C43E6E3D}"/>
              </a:ext>
            </a:extLst>
          </p:cNvPr>
          <p:cNvSpPr>
            <a:spLocks noGrp="1"/>
          </p:cNvSpPr>
          <p:nvPr>
            <p:ph idx="1"/>
          </p:nvPr>
        </p:nvSpPr>
        <p:spPr>
          <a:xfrm>
            <a:off x="552893" y="1765004"/>
            <a:ext cx="11227981" cy="4550737"/>
          </a:xfrm>
        </p:spPr>
        <p:txBody>
          <a:bodyPr>
            <a:normAutofit/>
          </a:bodyPr>
          <a:lstStyle/>
          <a:p>
            <a:pPr marL="509588" indent="-509588"/>
            <a:r>
              <a:rPr lang="en-US" sz="4400" dirty="0">
                <a:solidFill>
                  <a:srgbClr val="72A7F1"/>
                </a:solidFill>
              </a:rPr>
              <a:t>One can’t be saved until he confesses his faith in Jesus as the Christ (Matthew 10:32-33; Romans 10:10)</a:t>
            </a:r>
          </a:p>
          <a:p>
            <a:pPr marL="509588" indent="-509588"/>
            <a:r>
              <a:rPr lang="en-US" sz="4400" dirty="0">
                <a:solidFill>
                  <a:srgbClr val="72A7F1"/>
                </a:solidFill>
              </a:rPr>
              <a:t>The confession is a verbal acknowledgement (Romans 10:9-10)</a:t>
            </a:r>
          </a:p>
          <a:p>
            <a:pPr marL="509588" indent="-509588"/>
            <a:r>
              <a:rPr lang="en-US" sz="4400" dirty="0">
                <a:solidFill>
                  <a:srgbClr val="72A7F1"/>
                </a:solidFill>
              </a:rPr>
              <a:t>It is made publicly (1 Timothy 6:12)</a:t>
            </a:r>
          </a:p>
        </p:txBody>
      </p:sp>
    </p:spTree>
    <p:extLst>
      <p:ext uri="{BB962C8B-B14F-4D97-AF65-F5344CB8AC3E}">
        <p14:creationId xmlns:p14="http://schemas.microsoft.com/office/powerpoint/2010/main" val="39966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C703-EDBF-41A2-BD0D-354145006612}"/>
              </a:ext>
            </a:extLst>
          </p:cNvPr>
          <p:cNvSpPr>
            <a:spLocks noGrp="1"/>
          </p:cNvSpPr>
          <p:nvPr>
            <p:ph type="title"/>
          </p:nvPr>
        </p:nvSpPr>
        <p:spPr>
          <a:xfrm>
            <a:off x="173665" y="216269"/>
            <a:ext cx="11844670" cy="1548735"/>
          </a:xfrm>
        </p:spPr>
        <p:txBody>
          <a:bodyPr>
            <a:noAutofit/>
          </a:bodyPr>
          <a:lstStyle/>
          <a:p>
            <a:pPr algn="ctr"/>
            <a:r>
              <a:rPr lang="en-US" sz="8000" dirty="0">
                <a:solidFill>
                  <a:srgbClr val="72A7F1"/>
                </a:solidFill>
                <a:latin typeface="Freestyle Script" panose="030804020302050B0404" pitchFamily="66" charset="0"/>
              </a:rPr>
              <a:t>What Specifically has to be Confessed?</a:t>
            </a:r>
          </a:p>
        </p:txBody>
      </p:sp>
      <p:sp>
        <p:nvSpPr>
          <p:cNvPr id="3" name="Content Placeholder 2">
            <a:extLst>
              <a:ext uri="{FF2B5EF4-FFF2-40B4-BE49-F238E27FC236}">
                <a16:creationId xmlns:a16="http://schemas.microsoft.com/office/drawing/2014/main" id="{2B92B057-066B-4381-9C28-8738C43E6E3D}"/>
              </a:ext>
            </a:extLst>
          </p:cNvPr>
          <p:cNvSpPr>
            <a:spLocks noGrp="1"/>
          </p:cNvSpPr>
          <p:nvPr>
            <p:ph idx="1"/>
          </p:nvPr>
        </p:nvSpPr>
        <p:spPr>
          <a:xfrm>
            <a:off x="552893" y="1765004"/>
            <a:ext cx="11227981" cy="4550737"/>
          </a:xfrm>
        </p:spPr>
        <p:txBody>
          <a:bodyPr>
            <a:normAutofit/>
          </a:bodyPr>
          <a:lstStyle/>
          <a:p>
            <a:pPr marL="509588" indent="-509588"/>
            <a:r>
              <a:rPr lang="en-US" sz="4400" dirty="0">
                <a:solidFill>
                  <a:srgbClr val="72A7F1"/>
                </a:solidFill>
              </a:rPr>
              <a:t>Confessing Christ is an acknowledgement that Jesus is the anointed Savior of mankind, and God the Son.  (Deity &amp; Christhood) (cf. Matthew 16:16-18)</a:t>
            </a:r>
          </a:p>
          <a:p>
            <a:pPr marL="509588" indent="-509588"/>
            <a:r>
              <a:rPr lang="en-US" sz="4400" dirty="0">
                <a:solidFill>
                  <a:srgbClr val="72A7F1"/>
                </a:solidFill>
              </a:rPr>
              <a:t>A demonstration of what is required can be found in the conversion of the Eunuch (Acts 8)</a:t>
            </a:r>
          </a:p>
        </p:txBody>
      </p:sp>
    </p:spTree>
    <p:extLst>
      <p:ext uri="{BB962C8B-B14F-4D97-AF65-F5344CB8AC3E}">
        <p14:creationId xmlns:p14="http://schemas.microsoft.com/office/powerpoint/2010/main" val="14026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C703-EDBF-41A2-BD0D-354145006612}"/>
              </a:ext>
            </a:extLst>
          </p:cNvPr>
          <p:cNvSpPr>
            <a:spLocks noGrp="1"/>
          </p:cNvSpPr>
          <p:nvPr>
            <p:ph type="title"/>
          </p:nvPr>
        </p:nvSpPr>
        <p:spPr>
          <a:xfrm>
            <a:off x="173665" y="216269"/>
            <a:ext cx="11844670" cy="1548735"/>
          </a:xfrm>
        </p:spPr>
        <p:txBody>
          <a:bodyPr>
            <a:noAutofit/>
          </a:bodyPr>
          <a:lstStyle/>
          <a:p>
            <a:pPr algn="ctr"/>
            <a:r>
              <a:rPr lang="en-US" sz="8000" dirty="0">
                <a:solidFill>
                  <a:srgbClr val="72A7F1"/>
                </a:solidFill>
                <a:latin typeface="Freestyle Script" panose="030804020302050B0404" pitchFamily="66" charset="0"/>
              </a:rPr>
              <a:t>Final Considerations</a:t>
            </a:r>
          </a:p>
        </p:txBody>
      </p:sp>
      <p:sp>
        <p:nvSpPr>
          <p:cNvPr id="3" name="Content Placeholder 2">
            <a:extLst>
              <a:ext uri="{FF2B5EF4-FFF2-40B4-BE49-F238E27FC236}">
                <a16:creationId xmlns:a16="http://schemas.microsoft.com/office/drawing/2014/main" id="{2B92B057-066B-4381-9C28-8738C43E6E3D}"/>
              </a:ext>
            </a:extLst>
          </p:cNvPr>
          <p:cNvSpPr>
            <a:spLocks noGrp="1"/>
          </p:cNvSpPr>
          <p:nvPr>
            <p:ph idx="1"/>
          </p:nvPr>
        </p:nvSpPr>
        <p:spPr>
          <a:xfrm>
            <a:off x="552893" y="1765004"/>
            <a:ext cx="11227981" cy="4550737"/>
          </a:xfrm>
        </p:spPr>
        <p:txBody>
          <a:bodyPr>
            <a:normAutofit/>
          </a:bodyPr>
          <a:lstStyle/>
          <a:p>
            <a:pPr marL="509588" indent="-509588"/>
            <a:r>
              <a:rPr lang="en-US" sz="4400" dirty="0">
                <a:solidFill>
                  <a:srgbClr val="72A7F1"/>
                </a:solidFill>
              </a:rPr>
              <a:t>Though confessing our sins is necessary, such a confession is NOT the “good confession”     (1 John 1:9; Acts 2:37-38)</a:t>
            </a:r>
          </a:p>
          <a:p>
            <a:pPr marL="509588" indent="-509588"/>
            <a:r>
              <a:rPr lang="en-US" sz="4400" dirty="0">
                <a:solidFill>
                  <a:srgbClr val="72A7F1"/>
                </a:solidFill>
              </a:rPr>
              <a:t>Though the “good confession” is necessary to be saved, acknowledging our faith before men is a lifetime requirement of God!                 (Ezekiel 18:24; Acts 4:18-20)</a:t>
            </a:r>
          </a:p>
        </p:txBody>
      </p:sp>
    </p:spTree>
    <p:extLst>
      <p:ext uri="{BB962C8B-B14F-4D97-AF65-F5344CB8AC3E}">
        <p14:creationId xmlns:p14="http://schemas.microsoft.com/office/powerpoint/2010/main" val="203325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9E62-F327-41D6-B8EB-AE4F14331FAF}"/>
              </a:ext>
            </a:extLst>
          </p:cNvPr>
          <p:cNvSpPr>
            <a:spLocks noGrp="1"/>
          </p:cNvSpPr>
          <p:nvPr>
            <p:ph type="ctrTitle"/>
          </p:nvPr>
        </p:nvSpPr>
        <p:spPr>
          <a:xfrm>
            <a:off x="786809" y="4316818"/>
            <a:ext cx="7881178" cy="2126512"/>
          </a:xfrm>
        </p:spPr>
        <p:txBody>
          <a:bodyPr>
            <a:noAutofit/>
          </a:bodyPr>
          <a:lstStyle/>
          <a:p>
            <a:r>
              <a:rPr lang="en-US" sz="6600" dirty="0">
                <a:solidFill>
                  <a:srgbClr val="72A7F1"/>
                </a:solidFill>
                <a:latin typeface="+mn-lt"/>
              </a:rPr>
              <a:t>Will you confess   Jesus today?</a:t>
            </a:r>
          </a:p>
        </p:txBody>
      </p:sp>
    </p:spTree>
    <p:extLst>
      <p:ext uri="{BB962C8B-B14F-4D97-AF65-F5344CB8AC3E}">
        <p14:creationId xmlns:p14="http://schemas.microsoft.com/office/powerpoint/2010/main" val="1212872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TotalTime>
  <Words>1554</Words>
  <Application>Microsoft Office PowerPoint</Application>
  <PresentationFormat>Widescreen</PresentationFormat>
  <Paragraphs>66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Calibri Light</vt:lpstr>
      <vt:lpstr>Freestyle Script</vt:lpstr>
      <vt:lpstr>Arial</vt:lpstr>
      <vt:lpstr>Office Theme</vt:lpstr>
      <vt:lpstr>1 Timothy 6:12-14</vt:lpstr>
      <vt:lpstr>“…the good confession in the presence of many witnesses” </vt:lpstr>
      <vt:lpstr>Confession is a Condition of Salvation</vt:lpstr>
      <vt:lpstr>What Specifically has to be Confessed?</vt:lpstr>
      <vt:lpstr>Final Considerations</vt:lpstr>
      <vt:lpstr>Will you confess   Jesus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8:26-39</dc:title>
  <dc:creator>Stan Cox</dc:creator>
  <cp:lastModifiedBy>Stan Cox</cp:lastModifiedBy>
  <cp:revision>12</cp:revision>
  <cp:lastPrinted>2018-10-21T12:43:52Z</cp:lastPrinted>
  <dcterms:created xsi:type="dcterms:W3CDTF">2018-10-20T04:57:45Z</dcterms:created>
  <dcterms:modified xsi:type="dcterms:W3CDTF">2018-10-21T13:07:34Z</dcterms:modified>
</cp:coreProperties>
</file>