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61" r:id="rId4"/>
    <p:sldId id="262" r:id="rId5"/>
    <p:sldId id="258" r:id="rId6"/>
    <p:sldId id="259" r:id="rId7"/>
  </p:sldIdLst>
  <p:sldSz cx="12192000" cy="6858000"/>
  <p:notesSz cx="7010400" cy="92964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astellar" panose="020A0402060406010301" pitchFamily="18" charset="0"/>
      <p:regular r:id="rId16"/>
    </p:embeddedFont>
    <p:embeddedFont>
      <p:font typeface="Mervale Script" panose="03060506000000020000"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130" autoAdjust="0"/>
  </p:normalViewPr>
  <p:slideViewPr>
    <p:cSldViewPr snapToGrid="0">
      <p:cViewPr varScale="1">
        <p:scale>
          <a:sx n="38" d="100"/>
          <a:sy n="38" d="100"/>
        </p:scale>
        <p:origin x="2342" y="43"/>
      </p:cViewPr>
      <p:guideLst/>
    </p:cSldViewPr>
  </p:slideViewPr>
  <p:notesTextViewPr>
    <p:cViewPr>
      <p:scale>
        <a:sx n="1" d="1"/>
        <a:sy n="1" d="1"/>
      </p:scale>
      <p:origin x="0" y="0"/>
    </p:cViewPr>
  </p:notesTextViewPr>
  <p:notesViewPr>
    <p:cSldViewPr snapToGrid="0">
      <p:cViewPr varScale="1">
        <p:scale>
          <a:sx n="63" d="100"/>
          <a:sy n="63" d="100"/>
        </p:scale>
        <p:origin x="165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D3D1F6-6D6E-4DC0-8878-4B25CCDB1D8B}"/>
              </a:ext>
            </a:extLst>
          </p:cNvPr>
          <p:cNvSpPr>
            <a:spLocks noGrp="1"/>
          </p:cNvSpPr>
          <p:nvPr>
            <p:ph type="hdr" sz="quarter"/>
          </p:nvPr>
        </p:nvSpPr>
        <p:spPr>
          <a:xfrm>
            <a:off x="0" y="0"/>
            <a:ext cx="4499119" cy="466434"/>
          </a:xfrm>
          <a:prstGeom prst="rect">
            <a:avLst/>
          </a:prstGeom>
        </p:spPr>
        <p:txBody>
          <a:bodyPr vert="horz" lIns="93177" tIns="46589" rIns="93177" bIns="46589" rtlCol="0"/>
          <a:lstStyle>
            <a:lvl1pPr algn="l">
              <a:defRPr sz="1200"/>
            </a:lvl1pPr>
          </a:lstStyle>
          <a:p>
            <a:r>
              <a:rPr lang="en-US" sz="2900" dirty="0">
                <a:latin typeface="Mervale Script" panose="03060506000000020000" pitchFamily="66" charset="0"/>
              </a:rPr>
              <a:t>Congregational </a:t>
            </a:r>
            <a:r>
              <a:rPr lang="en-US" sz="2400" dirty="0">
                <a:latin typeface="Castellar" panose="020A0402060406010301" pitchFamily="18" charset="0"/>
              </a:rPr>
              <a:t>Autonomy</a:t>
            </a:r>
          </a:p>
        </p:txBody>
      </p:sp>
      <p:sp>
        <p:nvSpPr>
          <p:cNvPr id="3" name="Date Placeholder 2">
            <a:extLst>
              <a:ext uri="{FF2B5EF4-FFF2-40B4-BE49-F238E27FC236}">
                <a16:creationId xmlns:a16="http://schemas.microsoft.com/office/drawing/2014/main" id="{0DA68B1F-98E5-471C-B1F1-4B3D8D6556CF}"/>
              </a:ext>
            </a:extLst>
          </p:cNvPr>
          <p:cNvSpPr>
            <a:spLocks noGrp="1"/>
          </p:cNvSpPr>
          <p:nvPr>
            <p:ph type="dt" sz="quarter" idx="1"/>
          </p:nvPr>
        </p:nvSpPr>
        <p:spPr>
          <a:xfrm>
            <a:off x="4947784" y="0"/>
            <a:ext cx="2060993" cy="466434"/>
          </a:xfrm>
          <a:prstGeom prst="rect">
            <a:avLst/>
          </a:prstGeom>
        </p:spPr>
        <p:txBody>
          <a:bodyPr vert="horz" lIns="93177" tIns="46589" rIns="93177" bIns="46589" rtlCol="0"/>
          <a:lstStyle>
            <a:lvl1pPr algn="r">
              <a:defRPr sz="1200"/>
            </a:lvl1pPr>
          </a:lstStyle>
          <a:p>
            <a:r>
              <a:rPr lang="en-US" dirty="0"/>
              <a:t>August 26, 2018 am</a:t>
            </a:r>
          </a:p>
        </p:txBody>
      </p:sp>
      <p:sp>
        <p:nvSpPr>
          <p:cNvPr id="4" name="Footer Placeholder 3">
            <a:extLst>
              <a:ext uri="{FF2B5EF4-FFF2-40B4-BE49-F238E27FC236}">
                <a16:creationId xmlns:a16="http://schemas.microsoft.com/office/drawing/2014/main" id="{29F5D3B5-864C-423D-B922-638C54A036A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B35BC6A-4317-4F34-9FC0-562E74EDA2D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00616AC4-E344-432C-B698-BA7919C44102}" type="slidenum">
              <a:rPr lang="en-US" smtClean="0"/>
              <a:t>‹#›</a:t>
            </a:fld>
            <a:endParaRPr lang="en-US" dirty="0"/>
          </a:p>
        </p:txBody>
      </p:sp>
    </p:spTree>
    <p:extLst>
      <p:ext uri="{BB962C8B-B14F-4D97-AF65-F5344CB8AC3E}">
        <p14:creationId xmlns:p14="http://schemas.microsoft.com/office/powerpoint/2010/main" val="2481815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EEA8B1-AE9D-4E30-973D-8D8E57AF4C8F}" type="datetimeFigureOut">
              <a:rPr lang="en-US" smtClean="0"/>
              <a:t>8/26/2018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8F46BC-F13E-40C3-A5CB-A3405BF1AB08}" type="slidenum">
              <a:rPr lang="en-US" smtClean="0"/>
              <a:t>‹#›</a:t>
            </a:fld>
            <a:endParaRPr lang="en-US"/>
          </a:p>
        </p:txBody>
      </p:sp>
    </p:spTree>
    <p:extLst>
      <p:ext uri="{BB962C8B-B14F-4D97-AF65-F5344CB8AC3E}">
        <p14:creationId xmlns:p14="http://schemas.microsoft.com/office/powerpoint/2010/main" val="140327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concept of Congregational Autonomy is clearly established in scripture</a:t>
            </a:r>
          </a:p>
          <a:p>
            <a:pPr marL="174708" indent="-174708">
              <a:buFont typeface="Arial" panose="020B0604020202020204" pitchFamily="34" charset="0"/>
              <a:buChar char="•"/>
            </a:pPr>
            <a:r>
              <a:rPr lang="en-US" dirty="0"/>
              <a:t>It is, however, one of the most misunderstood or disregarded truths historically – Leading to many destructive and unscriptural concepts and practices.</a:t>
            </a:r>
          </a:p>
          <a:p>
            <a:pPr marL="174708" indent="-174708">
              <a:buFont typeface="Arial" panose="020B0604020202020204" pitchFamily="34" charset="0"/>
              <a:buChar char="•"/>
            </a:pPr>
            <a:r>
              <a:rPr lang="en-US" dirty="0"/>
              <a:t>As Christians make an appeal to God’s word for our authority and practice, an understanding of authority is extremely important.</a:t>
            </a:r>
          </a:p>
          <a:p>
            <a:pPr marL="174708" indent="-174708">
              <a:buFont typeface="Arial" panose="020B0604020202020204" pitchFamily="34" charset="0"/>
              <a:buChar char="•"/>
            </a:pPr>
            <a:r>
              <a:rPr lang="en-US" dirty="0"/>
              <a:t>First step - define</a:t>
            </a:r>
          </a:p>
          <a:p>
            <a:endParaRPr lang="en-US" dirty="0"/>
          </a:p>
          <a:p>
            <a:r>
              <a:rPr lang="en-US" b="1" dirty="0"/>
              <a:t>The English words autonomy and autonomous are not found in scripture.  In fact, the words themselves originate in the 17</a:t>
            </a:r>
            <a:r>
              <a:rPr lang="en-US" b="1" baseline="30000" dirty="0"/>
              <a:t>th</a:t>
            </a:r>
            <a:r>
              <a:rPr lang="en-US" b="1" dirty="0"/>
              <a:t> century.</a:t>
            </a:r>
          </a:p>
          <a:p>
            <a:pPr marL="174708" indent="-174708">
              <a:buFont typeface="Arial" panose="020B0604020202020204" pitchFamily="34" charset="0"/>
              <a:buChar char="•"/>
            </a:pPr>
            <a:r>
              <a:rPr lang="en-US" dirty="0"/>
              <a:t>As with many English words, the origin of the terms are found in the Greek language (autos – self; nomos – law)</a:t>
            </a:r>
          </a:p>
          <a:p>
            <a:pPr marL="174708" indent="-174708">
              <a:buFont typeface="Arial" panose="020B0604020202020204" pitchFamily="34" charset="0"/>
              <a:buChar char="•"/>
            </a:pPr>
            <a:r>
              <a:rPr lang="en-US" dirty="0"/>
              <a:t>Definition:  Self governing.  Freedom from external control or influence.  Independent.</a:t>
            </a:r>
          </a:p>
          <a:p>
            <a:pPr marL="174708" indent="-174708">
              <a:buFont typeface="Arial" panose="020B0604020202020204" pitchFamily="34" charset="0"/>
              <a:buChar char="•"/>
            </a:pPr>
            <a:endParaRPr lang="en-US" dirty="0"/>
          </a:p>
          <a:p>
            <a:r>
              <a:rPr lang="en-US" b="1" dirty="0"/>
              <a:t>As it pertains to the Lord’s church, the concept is this:</a:t>
            </a:r>
          </a:p>
          <a:p>
            <a:pPr marL="174708" indent="-174708">
              <a:buFont typeface="Arial" panose="020B0604020202020204" pitchFamily="34" charset="0"/>
              <a:buChar char="•"/>
            </a:pPr>
            <a:r>
              <a:rPr lang="en-US" dirty="0"/>
              <a:t>Christ organized His church into local congregations, each independent of other congregations</a:t>
            </a:r>
          </a:p>
          <a:p>
            <a:pPr marL="174708" indent="-174708">
              <a:buFont typeface="Arial" panose="020B0604020202020204" pitchFamily="34" charset="0"/>
              <a:buChar char="•"/>
            </a:pPr>
            <a:r>
              <a:rPr lang="en-US" dirty="0"/>
              <a:t>Self rule exists in the sense of each congregation making independent decisions regarding its work and worship</a:t>
            </a:r>
          </a:p>
          <a:p>
            <a:pPr marL="174708" indent="-174708">
              <a:buFont typeface="Arial" panose="020B0604020202020204" pitchFamily="34" charset="0"/>
              <a:buChar char="•"/>
            </a:pPr>
            <a:r>
              <a:rPr lang="en-US" dirty="0"/>
              <a:t>The extent of the rule of an eldership is over the local congregation.  No </a:t>
            </a:r>
            <a:r>
              <a:rPr lang="en-US" dirty="0" err="1"/>
              <a:t>intercongregational</a:t>
            </a:r>
            <a:r>
              <a:rPr lang="en-US" dirty="0"/>
              <a:t> oversight is revealed in scripture.</a:t>
            </a:r>
          </a:p>
          <a:p>
            <a:pPr marL="174708" indent="-174708">
              <a:buFont typeface="Arial" panose="020B0604020202020204" pitchFamily="34" charset="0"/>
              <a:buChar char="•"/>
            </a:pPr>
            <a:r>
              <a:rPr lang="en-US" dirty="0"/>
              <a:t>Autonomy does NOT mean that each congregation is free to do as it wishes.  All are constrained by the authority and will of Jesus Christ.</a:t>
            </a:r>
          </a:p>
          <a:p>
            <a:endParaRPr lang="en-US" dirty="0"/>
          </a:p>
          <a:p>
            <a:r>
              <a:rPr lang="en-US" b="1" dirty="0"/>
              <a:t>Consider a few scriptures which establish these truths:</a:t>
            </a:r>
          </a:p>
        </p:txBody>
      </p:sp>
      <p:sp>
        <p:nvSpPr>
          <p:cNvPr id="4" name="Slide Number Placeholder 3"/>
          <p:cNvSpPr>
            <a:spLocks noGrp="1"/>
          </p:cNvSpPr>
          <p:nvPr>
            <p:ph type="sldNum" sz="quarter" idx="10"/>
          </p:nvPr>
        </p:nvSpPr>
        <p:spPr/>
        <p:txBody>
          <a:bodyPr/>
          <a:lstStyle/>
          <a:p>
            <a:fld id="{0C8F46BC-F13E-40C3-A5CB-A3405BF1AB08}" type="slidenum">
              <a:rPr lang="en-US" smtClean="0"/>
              <a:t>1</a:t>
            </a:fld>
            <a:endParaRPr lang="en-US"/>
          </a:p>
        </p:txBody>
      </p:sp>
    </p:spTree>
    <p:extLst>
      <p:ext uri="{BB962C8B-B14F-4D97-AF65-F5344CB8AC3E}">
        <p14:creationId xmlns:p14="http://schemas.microsoft.com/office/powerpoint/2010/main" val="270221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it pertains to the Lord’s church, the concept is this:</a:t>
            </a:r>
          </a:p>
          <a:p>
            <a:endParaRPr lang="en-US" b="0" dirty="0"/>
          </a:p>
          <a:p>
            <a:pPr marL="174708" indent="-174708">
              <a:buFont typeface="Arial" panose="020B0604020202020204" pitchFamily="34" charset="0"/>
              <a:buChar char="•"/>
            </a:pPr>
            <a:r>
              <a:rPr lang="en-US" b="1" dirty="0"/>
              <a:t>Christ organized His church into local congregations, each independent of other congregations</a:t>
            </a:r>
          </a:p>
          <a:p>
            <a:pPr marL="640594" lvl="1" indent="-174708">
              <a:buFont typeface="Arial" panose="020B0604020202020204" pitchFamily="34" charset="0"/>
              <a:buChar char="•"/>
            </a:pPr>
            <a:r>
              <a:rPr lang="en-US" dirty="0"/>
              <a:t>Demonstrated in the Philippians autonomous decision to support Paul, when other congregations did not</a:t>
            </a:r>
          </a:p>
          <a:p>
            <a:pPr defTabSz="931774">
              <a:defRPr/>
            </a:pPr>
            <a:r>
              <a:rPr lang="en-US" b="1" dirty="0"/>
              <a:t>(Philippians 4:15-16), </a:t>
            </a:r>
            <a:r>
              <a:rPr lang="en-US" b="0" i="1" dirty="0"/>
              <a:t>“Now you Philippians know also that in the beginning of the gospel, when I departed from Macedonia, no church shared with me concerning giving and receiving </a:t>
            </a:r>
            <a:r>
              <a:rPr lang="en-US" b="0" i="1" u="sng" dirty="0"/>
              <a:t>but you only</a:t>
            </a:r>
            <a:r>
              <a:rPr lang="en-US" b="0" i="1" dirty="0"/>
              <a:t>.</a:t>
            </a:r>
            <a:r>
              <a:rPr lang="en-US" b="0" i="1" baseline="30000" dirty="0"/>
              <a:t> 16</a:t>
            </a:r>
            <a:r>
              <a:rPr lang="en-US" b="0" i="1" dirty="0"/>
              <a:t> For even in Thessalonica you sent aid once and again for my necessities.”</a:t>
            </a:r>
          </a:p>
          <a:p>
            <a:pPr marL="174708" indent="-174708" defTabSz="931774">
              <a:buFont typeface="Arial" panose="020B0604020202020204" pitchFamily="34" charset="0"/>
              <a:buChar char="•"/>
              <a:defRPr/>
            </a:pPr>
            <a:r>
              <a:rPr lang="en-US" b="1" dirty="0"/>
              <a:t>This concept of self rule is autonomy.  It exists in the sense of each congregation making independent decisions regarding its work and worship</a:t>
            </a:r>
          </a:p>
          <a:p>
            <a:pPr marL="640594" lvl="1" indent="-174708" defTabSz="931774">
              <a:buFont typeface="Arial" panose="020B0604020202020204" pitchFamily="34" charset="0"/>
              <a:buChar char="•"/>
              <a:defRPr/>
            </a:pPr>
            <a:r>
              <a:rPr lang="en-US" dirty="0"/>
              <a:t>Consider the fact that the act of withdrawal is done on a congregational level (using the Corinthians as an example)</a:t>
            </a:r>
          </a:p>
          <a:p>
            <a:r>
              <a:rPr lang="en-US" b="1" dirty="0"/>
              <a:t>(1 Corinthians 5:1-5), </a:t>
            </a:r>
            <a:r>
              <a:rPr lang="en-US" b="0" i="1" dirty="0"/>
              <a:t>“It is actually reported that there is sexual immorality among you, and such sexual immorality as is not even named among the Gentiles—that a man has his father's wife!</a:t>
            </a:r>
            <a:r>
              <a:rPr lang="en-US" b="0" i="1" baseline="30000" dirty="0"/>
              <a:t> 2</a:t>
            </a:r>
            <a:r>
              <a:rPr lang="en-US" b="0" i="1" dirty="0"/>
              <a:t> And you are puffed up, and have not rather mourned, that he who has done this deed might be taken away from among you.</a:t>
            </a:r>
            <a:r>
              <a:rPr lang="en-US" b="0" i="1" baseline="30000" dirty="0"/>
              <a:t> 3</a:t>
            </a:r>
            <a:r>
              <a:rPr lang="en-US" b="0" i="1" dirty="0"/>
              <a:t> For I indeed, as absent in body but present in spirit, have already judged (as though I were present) him who has so done this deed.</a:t>
            </a:r>
            <a:r>
              <a:rPr lang="en-US" b="0" i="1" baseline="30000" dirty="0"/>
              <a:t> 4</a:t>
            </a:r>
            <a:r>
              <a:rPr lang="en-US" b="0" i="1" dirty="0"/>
              <a:t> In the name of our Lord Jesus Christ, </a:t>
            </a:r>
            <a:r>
              <a:rPr lang="en-US" b="0" i="1" u="sng" dirty="0"/>
              <a:t>when you are gathered together, along with my spirit, with the power of our Lord Jesus Christ,</a:t>
            </a:r>
            <a:r>
              <a:rPr lang="en-US" b="0" i="1" u="sng" baseline="30000" dirty="0"/>
              <a:t> 5</a:t>
            </a:r>
            <a:r>
              <a:rPr lang="en-US" b="0" i="1" u="sng" dirty="0"/>
              <a:t> deliver such a one to Satan for the destruction of the flesh</a:t>
            </a:r>
            <a:r>
              <a:rPr lang="en-US" b="0" i="1" dirty="0"/>
              <a:t>, that his spirit may be saved in the day of the Lord Jesus.”</a:t>
            </a:r>
          </a:p>
        </p:txBody>
      </p:sp>
      <p:sp>
        <p:nvSpPr>
          <p:cNvPr id="4" name="Slide Number Placeholder 3"/>
          <p:cNvSpPr>
            <a:spLocks noGrp="1"/>
          </p:cNvSpPr>
          <p:nvPr>
            <p:ph type="sldNum" sz="quarter" idx="10"/>
          </p:nvPr>
        </p:nvSpPr>
        <p:spPr/>
        <p:txBody>
          <a:bodyPr/>
          <a:lstStyle/>
          <a:p>
            <a:pPr defTabSz="931774">
              <a:defRPr/>
            </a:pPr>
            <a:fld id="{0C8F46BC-F13E-40C3-A5CB-A3405BF1AB08}"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005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it pertains to the Lord’s church, the concept is this:</a:t>
            </a:r>
          </a:p>
          <a:p>
            <a:endParaRPr lang="en-US" b="0" dirty="0"/>
          </a:p>
          <a:p>
            <a:pPr marL="174708" indent="-174708">
              <a:buFont typeface="Arial" panose="020B0604020202020204" pitchFamily="34" charset="0"/>
              <a:buChar char="•"/>
            </a:pPr>
            <a:r>
              <a:rPr lang="en-US" b="1" dirty="0"/>
              <a:t>The extent of the rule of an eldership is over the local congregation.  No </a:t>
            </a:r>
            <a:r>
              <a:rPr lang="en-US" b="1" dirty="0" err="1"/>
              <a:t>intercongregational</a:t>
            </a:r>
            <a:r>
              <a:rPr lang="en-US" b="1" dirty="0"/>
              <a:t> oversight is revealed in scripture.</a:t>
            </a:r>
          </a:p>
          <a:p>
            <a:r>
              <a:rPr lang="en-US" b="1" dirty="0"/>
              <a:t>(1 Peter 5:2-3), </a:t>
            </a:r>
            <a:r>
              <a:rPr lang="en-US" b="0" i="1" dirty="0"/>
              <a:t>“Shepherd the flock of God </a:t>
            </a:r>
            <a:r>
              <a:rPr lang="en-US" b="0" i="1" u="sng" dirty="0"/>
              <a:t>which is among you</a:t>
            </a:r>
            <a:r>
              <a:rPr lang="en-US" b="0" i="1" dirty="0"/>
              <a:t>, serving as overseers, not by compulsion but willingly, not for dishonest gain but eagerly;</a:t>
            </a:r>
            <a:r>
              <a:rPr lang="en-US" b="0" i="1" baseline="30000" dirty="0"/>
              <a:t> 3</a:t>
            </a:r>
            <a:r>
              <a:rPr lang="en-US" b="0" i="1" dirty="0"/>
              <a:t> nor as being lords over those entrusted to you, but being examples to the flock.”</a:t>
            </a:r>
          </a:p>
          <a:p>
            <a:pPr marL="640594" lvl="1" indent="-174708">
              <a:buFont typeface="Arial" panose="020B0604020202020204" pitchFamily="34" charset="0"/>
              <a:buChar char="•"/>
            </a:pPr>
            <a:r>
              <a:rPr lang="en-US" b="0" i="0" dirty="0"/>
              <a:t>Consider the call of Peter for elders to be examples to the flock.  This can practically be fully done only at the congregational level.</a:t>
            </a:r>
          </a:p>
          <a:p>
            <a:r>
              <a:rPr lang="en-US" b="1" dirty="0"/>
              <a:t>(Acts 20:28), </a:t>
            </a:r>
            <a:r>
              <a:rPr lang="en-US" b="0" i="1" dirty="0"/>
              <a:t>“Therefore take heed to yourselves and to all the flock, </a:t>
            </a:r>
            <a:r>
              <a:rPr lang="en-US" b="0" i="1" u="sng" dirty="0"/>
              <a:t>among which</a:t>
            </a:r>
            <a:r>
              <a:rPr lang="en-US" b="0" i="1" u="none" dirty="0"/>
              <a:t> </a:t>
            </a:r>
            <a:r>
              <a:rPr lang="en-US" b="0" i="1" dirty="0"/>
              <a:t>the Holy Spirit has made you overseers </a:t>
            </a:r>
            <a:r>
              <a:rPr lang="en-US" b="0" i="0" dirty="0"/>
              <a:t>[church at Ephesus], </a:t>
            </a:r>
            <a:r>
              <a:rPr lang="en-US" b="0" i="1" dirty="0"/>
              <a:t>to shepherd the church of God which He purchased with His own blood.”</a:t>
            </a:r>
          </a:p>
        </p:txBody>
      </p:sp>
      <p:sp>
        <p:nvSpPr>
          <p:cNvPr id="4" name="Slide Number Placeholder 3"/>
          <p:cNvSpPr>
            <a:spLocks noGrp="1"/>
          </p:cNvSpPr>
          <p:nvPr>
            <p:ph type="sldNum" sz="quarter" idx="10"/>
          </p:nvPr>
        </p:nvSpPr>
        <p:spPr/>
        <p:txBody>
          <a:bodyPr/>
          <a:lstStyle/>
          <a:p>
            <a:pPr defTabSz="931774">
              <a:defRPr/>
            </a:pPr>
            <a:fld id="{0C8F46BC-F13E-40C3-A5CB-A3405BF1AB08}"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05878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it pertains to the Lord’s church, the concept is this:</a:t>
            </a:r>
          </a:p>
          <a:p>
            <a:endParaRPr lang="en-US" b="1" dirty="0"/>
          </a:p>
          <a:p>
            <a:pPr marL="174708" indent="-174708">
              <a:buFont typeface="Arial" panose="020B0604020202020204" pitchFamily="34" charset="0"/>
              <a:buChar char="•"/>
            </a:pPr>
            <a:r>
              <a:rPr lang="en-US" b="1" dirty="0"/>
              <a:t>Autonomy does NOT mean that each congregation is free to do as it wishes.  All are constrained by the authority and will of Jesus Christ.</a:t>
            </a:r>
          </a:p>
          <a:p>
            <a:r>
              <a:rPr lang="en-US" b="1" dirty="0"/>
              <a:t>(Ephesians 1:22-23), </a:t>
            </a:r>
            <a:r>
              <a:rPr lang="en-US" b="0" i="1" dirty="0"/>
              <a:t>“And He put all things under His feet, and gave </a:t>
            </a:r>
            <a:r>
              <a:rPr lang="en-US" b="0" i="1" u="sng" dirty="0"/>
              <a:t>Him to be head</a:t>
            </a:r>
            <a:r>
              <a:rPr lang="en-US" b="0" i="1" dirty="0"/>
              <a:t> over all things to the church,</a:t>
            </a:r>
            <a:r>
              <a:rPr lang="en-US" b="0" i="1" baseline="30000" dirty="0"/>
              <a:t> 23</a:t>
            </a:r>
            <a:r>
              <a:rPr lang="en-US" b="0" i="1" dirty="0"/>
              <a:t> which is His body, the fullness of Him who fills all in all.”</a:t>
            </a:r>
          </a:p>
          <a:p>
            <a:r>
              <a:rPr lang="en-US" b="1" dirty="0"/>
              <a:t>(James 4:12), </a:t>
            </a:r>
            <a:r>
              <a:rPr lang="en-US" b="0" i="1" dirty="0"/>
              <a:t>“</a:t>
            </a:r>
            <a:r>
              <a:rPr lang="en-US" b="0" i="1" u="sng" dirty="0"/>
              <a:t>There is one Lawgiver</a:t>
            </a:r>
            <a:r>
              <a:rPr lang="en-US" b="0" i="1" dirty="0"/>
              <a:t>, who is able to save and to destroy. Who are you to judge another?”</a:t>
            </a:r>
          </a:p>
          <a:p>
            <a:pPr marL="640594" lvl="1" indent="-174708">
              <a:buFont typeface="Arial" panose="020B0604020202020204" pitchFamily="34" charset="0"/>
              <a:buChar char="•"/>
            </a:pPr>
            <a:r>
              <a:rPr lang="en-US" b="0" i="0" dirty="0"/>
              <a:t>Congregations only have discretion to make decisions within what Jesus Christ has legislated</a:t>
            </a:r>
          </a:p>
          <a:p>
            <a:pPr marL="640594" lvl="1" indent="-174708">
              <a:buFont typeface="Arial" panose="020B0604020202020204" pitchFamily="34" charset="0"/>
              <a:buChar char="•"/>
            </a:pPr>
            <a:r>
              <a:rPr lang="en-US" b="0" i="0" dirty="0"/>
              <a:t>Autonomy is NOT permission to do whatever you want to do!</a:t>
            </a:r>
          </a:p>
          <a:p>
            <a:pPr marL="640594" lvl="1" indent="-174708">
              <a:buFont typeface="Arial" panose="020B0604020202020204" pitchFamily="34" charset="0"/>
              <a:buChar char="•"/>
            </a:pPr>
            <a:r>
              <a:rPr lang="en-US" b="0" i="0" dirty="0"/>
              <a:t>Properly put:  Autonomy allows a local congregation to faithfully discharge its duties to the Lord, even if every other congregation on earth departs from truth!</a:t>
            </a:r>
          </a:p>
        </p:txBody>
      </p:sp>
      <p:sp>
        <p:nvSpPr>
          <p:cNvPr id="4" name="Slide Number Placeholder 3"/>
          <p:cNvSpPr>
            <a:spLocks noGrp="1"/>
          </p:cNvSpPr>
          <p:nvPr>
            <p:ph type="sldNum" sz="quarter" idx="10"/>
          </p:nvPr>
        </p:nvSpPr>
        <p:spPr/>
        <p:txBody>
          <a:bodyPr/>
          <a:lstStyle/>
          <a:p>
            <a:pPr defTabSz="931774">
              <a:defRPr/>
            </a:pPr>
            <a:fld id="{0C8F46BC-F13E-40C3-A5CB-A3405BF1AB08}"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09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Catholic church </a:t>
            </a:r>
            <a:r>
              <a:rPr lang="en-US" b="1" dirty="0" err="1"/>
              <a:t>heirarchical</a:t>
            </a:r>
            <a:r>
              <a:rPr lang="en-US" b="1" dirty="0"/>
              <a:t> structure is copied from the Roman Empire, not God’s word (Pope, Cardinals, Bishops, Priests, Deacons).  Many denominations have similar denomination wide oversight. (General Council of the Methodist church; synods, councils, conventions).</a:t>
            </a:r>
          </a:p>
          <a:p>
            <a:pPr marL="640594" lvl="1" indent="-174708">
              <a:buFont typeface="Arial" panose="020B0604020202020204" pitchFamily="34" charset="0"/>
              <a:buChar char="•"/>
            </a:pPr>
            <a:r>
              <a:rPr lang="en-US" dirty="0"/>
              <a:t>Allows for legislation, which is the unique purview of Jesus Christ. Unscriptural decisions at the </a:t>
            </a:r>
            <a:r>
              <a:rPr lang="en-US" dirty="0" err="1"/>
              <a:t>intercongregational</a:t>
            </a:r>
            <a:r>
              <a:rPr lang="en-US" dirty="0"/>
              <a:t> level leads an entire denomination further into apostasy.</a:t>
            </a:r>
          </a:p>
          <a:p>
            <a:pPr marL="640594" lvl="1" indent="-174708">
              <a:buFont typeface="Arial" panose="020B0604020202020204" pitchFamily="34" charset="0"/>
              <a:buChar char="•"/>
            </a:pPr>
            <a:r>
              <a:rPr lang="en-US" dirty="0"/>
              <a:t>Proof is in the pudding.  Look at the wholesale doctrinal apostasy that is characteristic of Catholicism and protestant denominationalism.</a:t>
            </a:r>
          </a:p>
          <a:p>
            <a:pPr marL="174708" indent="-174708">
              <a:buFont typeface="Arial" panose="020B0604020202020204" pitchFamily="34" charset="0"/>
              <a:buChar char="•"/>
            </a:pPr>
            <a:r>
              <a:rPr lang="en-US" b="1" dirty="0"/>
              <a:t>[CLICK] Brethren have been troubled as well (Human institutions; Sponsoring church arrangement)</a:t>
            </a:r>
          </a:p>
          <a:p>
            <a:pPr marL="640594" lvl="1" indent="-174708">
              <a:buFont typeface="Arial" panose="020B0604020202020204" pitchFamily="34" charset="0"/>
              <a:buChar char="•"/>
            </a:pPr>
            <a:r>
              <a:rPr lang="en-US" dirty="0"/>
              <a:t>The American missionary society took decision making in the form of decisions about evangelism away from the local congregation.</a:t>
            </a:r>
          </a:p>
          <a:p>
            <a:pPr marL="640594" lvl="1" indent="-174708">
              <a:buFont typeface="Arial" panose="020B0604020202020204" pitchFamily="34" charset="0"/>
              <a:buChar char="•"/>
            </a:pPr>
            <a:r>
              <a:rPr lang="en-US" dirty="0"/>
              <a:t>The sponsoring church arrangement has a sponsoring eldership overseeing a work that is sponsored by other congregations.</a:t>
            </a:r>
            <a:endParaRPr lang="en-US" b="1" dirty="0"/>
          </a:p>
          <a:p>
            <a:pPr marL="174708" indent="-174708">
              <a:buFont typeface="Arial" panose="020B0604020202020204" pitchFamily="34" charset="0"/>
              <a:buChar char="•"/>
            </a:pPr>
            <a:r>
              <a:rPr lang="en-US" b="1" dirty="0"/>
              <a:t>[CLICK] At the opposite end, some today claim that as long as we have autonomy, we can not have unity in doctrine.</a:t>
            </a:r>
          </a:p>
          <a:p>
            <a:pPr marL="640594" lvl="1" indent="-174708">
              <a:buFont typeface="Arial" panose="020B0604020202020204" pitchFamily="34" charset="0"/>
              <a:buChar char="•"/>
            </a:pPr>
            <a:r>
              <a:rPr lang="en-US" dirty="0"/>
              <a:t>While it is true that some congregations may depart from sound doctrine, it has always been God’s intention that we all </a:t>
            </a:r>
            <a:r>
              <a:rPr lang="en-US" i="1" dirty="0"/>
              <a:t>“speak the same thing” </a:t>
            </a:r>
            <a:r>
              <a:rPr lang="en-US" dirty="0"/>
              <a:t>and be </a:t>
            </a:r>
            <a:r>
              <a:rPr lang="en-US" i="1" dirty="0"/>
              <a:t>“perfectly joined together in the same mind and in the same judgment” </a:t>
            </a:r>
            <a:r>
              <a:rPr lang="en-US" dirty="0"/>
              <a:t>(cf. 1 Corinthians 1:10)</a:t>
            </a:r>
          </a:p>
          <a:p>
            <a:pPr marL="640594" lvl="1" indent="-174708">
              <a:buFont typeface="Arial" panose="020B0604020202020204" pitchFamily="34" charset="0"/>
              <a:buChar char="•"/>
            </a:pPr>
            <a:r>
              <a:rPr lang="en-US" dirty="0"/>
              <a:t>Unity and autonomy are not contrary to one another.  We should not use autonomy to champion doctrinal differences, because autonomy doesn’t allow us to depart from the words of our Lord.</a:t>
            </a:r>
          </a:p>
          <a:p>
            <a:pPr marL="174708" indent="-174708">
              <a:buFont typeface="Arial" panose="020B0604020202020204" pitchFamily="34" charset="0"/>
              <a:buChar char="•"/>
            </a:pPr>
            <a:r>
              <a:rPr lang="en-US" b="1" dirty="0"/>
              <a:t>[CLICK] The idea that because we are autonomous, we are immune to criticism from other Christians is not so.</a:t>
            </a:r>
          </a:p>
          <a:p>
            <a:pPr marL="640594" lvl="1" indent="-174708">
              <a:buFont typeface="Arial" panose="020B0604020202020204" pitchFamily="34" charset="0"/>
              <a:buChar char="•"/>
            </a:pPr>
            <a:r>
              <a:rPr lang="en-US" dirty="0"/>
              <a:t>Truth does not violate autonomy!</a:t>
            </a:r>
          </a:p>
          <a:p>
            <a:r>
              <a:rPr lang="en-US" b="1" dirty="0"/>
              <a:t>(1 Corinthians 4:17) [That’s why Paul was within his rights to send Timothy to instruct the Corinthians in the way of righteousness], </a:t>
            </a:r>
            <a:r>
              <a:rPr lang="en-US" i="1" dirty="0"/>
              <a:t>“For this reason I have sent Timothy to you, who is my beloved and faithful son in the Lord, who will remind you of my ways in Christ, as I teach everywhere in every church.”</a:t>
            </a:r>
          </a:p>
        </p:txBody>
      </p:sp>
      <p:sp>
        <p:nvSpPr>
          <p:cNvPr id="4" name="Slide Number Placeholder 3"/>
          <p:cNvSpPr>
            <a:spLocks noGrp="1"/>
          </p:cNvSpPr>
          <p:nvPr>
            <p:ph type="sldNum" sz="quarter" idx="10"/>
          </p:nvPr>
        </p:nvSpPr>
        <p:spPr/>
        <p:txBody>
          <a:bodyPr/>
          <a:lstStyle/>
          <a:p>
            <a:pPr defTabSz="931774">
              <a:defRPr/>
            </a:pPr>
            <a:fld id="{0C8F46BC-F13E-40C3-A5CB-A3405BF1AB08}"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94334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pertains to the Lord’s church, the scriptural concept of autonomy equips a local congregation the authority and means to do God’s will, regardless of what others do!</a:t>
            </a:r>
          </a:p>
          <a:p>
            <a:pPr marL="640594" lvl="1" indent="-174708">
              <a:buFont typeface="Arial" panose="020B0604020202020204" pitchFamily="34" charset="0"/>
              <a:buChar char="•"/>
            </a:pPr>
            <a:r>
              <a:rPr lang="en-US" dirty="0"/>
              <a:t>There were problems with the 7 churches of Asia</a:t>
            </a:r>
          </a:p>
          <a:p>
            <a:pPr marL="640594" lvl="1" indent="-174708">
              <a:buFont typeface="Arial" panose="020B0604020202020204" pitchFamily="34" charset="0"/>
              <a:buChar char="•"/>
            </a:pPr>
            <a:r>
              <a:rPr lang="en-US" dirty="0"/>
              <a:t>Ephesus had left her first love; Pergamos had in their number some who held the doctrine of Balaam; Thyatira had a woman among them who taught false doctrine, leading to immorality; Sardis had a name that it was a living congregation when in reality it was dead; The Laodiceans were lukewarm.</a:t>
            </a:r>
          </a:p>
          <a:p>
            <a:pPr marL="640594" lvl="1" indent="-174708">
              <a:buFont typeface="Arial" panose="020B0604020202020204" pitchFamily="34" charset="0"/>
              <a:buChar char="•"/>
            </a:pPr>
            <a:r>
              <a:rPr lang="en-US" dirty="0"/>
              <a:t>BUT, the church in Philadelphia was faithful!</a:t>
            </a:r>
          </a:p>
          <a:p>
            <a:r>
              <a:rPr lang="en-US" b="1" dirty="0"/>
              <a:t>(Revelation 3:10-11), </a:t>
            </a:r>
            <a:r>
              <a:rPr lang="en-US" i="1" dirty="0"/>
              <a:t>“Because you have kept My command to persevere, I also will keep you from the hour of trial which shall come upon the whole world, to test those who dwell on the earth.</a:t>
            </a:r>
            <a:r>
              <a:rPr lang="en-US" i="1" baseline="30000" dirty="0"/>
              <a:t> 11</a:t>
            </a:r>
            <a:r>
              <a:rPr lang="en-US" i="1" dirty="0"/>
              <a:t> Behold, I am coming quickly! Hold fast what you have, that no one may take your crown.”</a:t>
            </a:r>
          </a:p>
          <a:p>
            <a:endParaRPr lang="en-US" b="1" i="0" dirty="0"/>
          </a:p>
          <a:p>
            <a:r>
              <a:rPr lang="en-US" b="1" i="0" dirty="0"/>
              <a:t>May we, as an autonomous congregation, receive the same commendation as Philadelphia.</a:t>
            </a:r>
          </a:p>
          <a:p>
            <a:endParaRPr lang="en-US" i="1" dirty="0"/>
          </a:p>
          <a:p>
            <a:r>
              <a:rPr lang="en-US" b="1" i="0" dirty="0"/>
              <a:t>(Revelation 3:12-13), </a:t>
            </a:r>
            <a:r>
              <a:rPr lang="en-US" i="1" dirty="0"/>
              <a:t>“He who overcomes, I will make him a pillar in the temple of My God, and he shall go out no more. I will write on him the name of My God and the name of the city of My God, the New Jerusalem, which comes down out of heaven from My God. And I will write on him My new name. </a:t>
            </a:r>
            <a:r>
              <a:rPr lang="en-US" i="1" baseline="30000" dirty="0"/>
              <a:t>13</a:t>
            </a:r>
            <a:r>
              <a:rPr lang="en-US" i="1" dirty="0"/>
              <a:t> “He who has an ear, let him hear what the Spirit says to the churches.”</a:t>
            </a:r>
          </a:p>
        </p:txBody>
      </p:sp>
      <p:sp>
        <p:nvSpPr>
          <p:cNvPr id="4" name="Slide Number Placeholder 3"/>
          <p:cNvSpPr>
            <a:spLocks noGrp="1"/>
          </p:cNvSpPr>
          <p:nvPr>
            <p:ph type="sldNum" sz="quarter" idx="10"/>
          </p:nvPr>
        </p:nvSpPr>
        <p:spPr/>
        <p:txBody>
          <a:bodyPr/>
          <a:lstStyle/>
          <a:p>
            <a:fld id="{0C8F46BC-F13E-40C3-A5CB-A3405BF1AB08}" type="slidenum">
              <a:rPr lang="en-US" smtClean="0"/>
              <a:t>6</a:t>
            </a:fld>
            <a:endParaRPr lang="en-US"/>
          </a:p>
        </p:txBody>
      </p:sp>
    </p:spTree>
    <p:extLst>
      <p:ext uri="{BB962C8B-B14F-4D97-AF65-F5344CB8AC3E}">
        <p14:creationId xmlns:p14="http://schemas.microsoft.com/office/powerpoint/2010/main" val="155001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5C47-A88B-4EB5-941C-F65E629D3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BA298-8246-41B5-A54A-772112A7F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EBC22B-2108-4E9F-AB7C-46BCCE53FF79}"/>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5" name="Footer Placeholder 4">
            <a:extLst>
              <a:ext uri="{FF2B5EF4-FFF2-40B4-BE49-F238E27FC236}">
                <a16:creationId xmlns:a16="http://schemas.microsoft.com/office/drawing/2014/main" id="{ECB79F92-B6E2-47B5-8481-0615FE03F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C2D6F-AF30-4E39-B4C0-04803D344B8A}"/>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53411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3E94-6E3C-43BE-9C56-A7A27EAF9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A89874-FEB5-4CED-9D69-20445754FF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CCFD4-CB18-4414-AB89-AA44BB8C6044}"/>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5" name="Footer Placeholder 4">
            <a:extLst>
              <a:ext uri="{FF2B5EF4-FFF2-40B4-BE49-F238E27FC236}">
                <a16:creationId xmlns:a16="http://schemas.microsoft.com/office/drawing/2014/main" id="{7A3A0ADC-C5DA-4465-B21B-84981AEB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10C28-DBB7-423A-8294-730AB8E7288E}"/>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177601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0294E3-0A8B-49BF-9D9D-E9B9660269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326E7-B8F6-4C02-8BB6-7498EAAF41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14F43-3654-4C6C-8935-ED3EFC79C0EB}"/>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5" name="Footer Placeholder 4">
            <a:extLst>
              <a:ext uri="{FF2B5EF4-FFF2-40B4-BE49-F238E27FC236}">
                <a16:creationId xmlns:a16="http://schemas.microsoft.com/office/drawing/2014/main" id="{635A2F5D-317C-4CC9-B7CB-6C0D11C5E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17619C-BA6E-4CEB-8E3E-ED140F8B8F4E}"/>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37898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4DB9-341D-45AA-970E-5FC7553BC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AF6CE-CDA3-4B9E-8B4F-15DACB354D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40D1A-AE59-41CE-AC3C-DE07704B8A1B}"/>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5" name="Footer Placeholder 4">
            <a:extLst>
              <a:ext uri="{FF2B5EF4-FFF2-40B4-BE49-F238E27FC236}">
                <a16:creationId xmlns:a16="http://schemas.microsoft.com/office/drawing/2014/main" id="{18B8F324-736D-4A68-B47D-0817B7089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4183E-BDAD-4698-9EDC-718FA16E0400}"/>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315177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446B-D9A0-4708-8E9A-2BCF294703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70E680-71AB-44FD-BD97-2A979A029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25DFB4-5856-4DB2-9DBD-9C5688CAEA4A}"/>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5" name="Footer Placeholder 4">
            <a:extLst>
              <a:ext uri="{FF2B5EF4-FFF2-40B4-BE49-F238E27FC236}">
                <a16:creationId xmlns:a16="http://schemas.microsoft.com/office/drawing/2014/main" id="{A996C959-3FA7-4E6A-A66E-E9D4FC770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AFC29-58C9-43F0-93AC-2E9A4B9573B3}"/>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352889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691AF-D888-4341-BD0D-1ED1196DA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2BABF-BBDD-47DE-9B6B-0404C2838C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C8CA7-6D48-4400-BAAE-99E216E6FB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2B9513-B08C-4EDE-9F86-1E9AE63112F7}"/>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6" name="Footer Placeholder 5">
            <a:extLst>
              <a:ext uri="{FF2B5EF4-FFF2-40B4-BE49-F238E27FC236}">
                <a16:creationId xmlns:a16="http://schemas.microsoft.com/office/drawing/2014/main" id="{A299E6A0-D204-43D6-96E3-20BD9871AC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58055-B8F0-4148-9028-D2D31E3F1EC1}"/>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11357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11F7-4D47-44B1-83D0-1AABDD9736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DE4B80-A07E-4255-8010-A70C39357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242880-934A-4D21-996A-B507250E36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C93DC-027E-4A42-A1DD-EE5F05356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DB7958-908E-4E87-B637-40C99B6FC0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47C494-CECB-471F-9B4B-3C9045DEF5B4}"/>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8" name="Footer Placeholder 7">
            <a:extLst>
              <a:ext uri="{FF2B5EF4-FFF2-40B4-BE49-F238E27FC236}">
                <a16:creationId xmlns:a16="http://schemas.microsoft.com/office/drawing/2014/main" id="{91AD5B79-0455-4CD1-BF0F-613C15A7A5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A1C89-85DA-4E9D-BC7B-A76FA61777B7}"/>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57051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0E74-49FF-4383-960B-4BE8314A89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876CE-ECDE-4781-A77D-20E8D0B6EE37}"/>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4" name="Footer Placeholder 3">
            <a:extLst>
              <a:ext uri="{FF2B5EF4-FFF2-40B4-BE49-F238E27FC236}">
                <a16:creationId xmlns:a16="http://schemas.microsoft.com/office/drawing/2014/main" id="{32226C86-E606-4E92-B485-C895B03A49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DCEE7B-0C78-47A8-A82C-62BD4D719AE9}"/>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268529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23FC7-6157-49D0-9FAB-A55EC07269A9}"/>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3" name="Footer Placeholder 2">
            <a:extLst>
              <a:ext uri="{FF2B5EF4-FFF2-40B4-BE49-F238E27FC236}">
                <a16:creationId xmlns:a16="http://schemas.microsoft.com/office/drawing/2014/main" id="{8670B762-3D24-4202-8830-90C079F3DC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D082C-FE8C-428E-997C-DFB010A3BA00}"/>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377445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6A70-7C85-4DB9-9C0F-749A0B000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F296E-12AA-40A9-BC37-13FD5BADE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F3A4C8-EC76-4D78-9B29-F3A3E08E5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1D724A-F905-4FA3-9D9C-CD421F326D69}"/>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6" name="Footer Placeholder 5">
            <a:extLst>
              <a:ext uri="{FF2B5EF4-FFF2-40B4-BE49-F238E27FC236}">
                <a16:creationId xmlns:a16="http://schemas.microsoft.com/office/drawing/2014/main" id="{E9B217B5-4F5E-4803-A0D9-878B67435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F6599-9DB0-463C-B9F5-6379DCE82594}"/>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287761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0B3D-5D7B-4D73-85EF-D5056F1C67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DDDB79-EAFC-4D27-9AF1-8E78946B1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D3C67B-65C0-485D-BD50-82EECA5D4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E57F08-1CF8-47C1-A089-47466FDD6A07}"/>
              </a:ext>
            </a:extLst>
          </p:cNvPr>
          <p:cNvSpPr>
            <a:spLocks noGrp="1"/>
          </p:cNvSpPr>
          <p:nvPr>
            <p:ph type="dt" sz="half" idx="10"/>
          </p:nvPr>
        </p:nvSpPr>
        <p:spPr/>
        <p:txBody>
          <a:bodyPr/>
          <a:lstStyle/>
          <a:p>
            <a:fld id="{220CEBC5-6A9E-4F24-8642-5405655B8730}" type="datetimeFigureOut">
              <a:rPr lang="en-US" smtClean="0"/>
              <a:t>8/26/2018</a:t>
            </a:fld>
            <a:endParaRPr lang="en-US"/>
          </a:p>
        </p:txBody>
      </p:sp>
      <p:sp>
        <p:nvSpPr>
          <p:cNvPr id="6" name="Footer Placeholder 5">
            <a:extLst>
              <a:ext uri="{FF2B5EF4-FFF2-40B4-BE49-F238E27FC236}">
                <a16:creationId xmlns:a16="http://schemas.microsoft.com/office/drawing/2014/main" id="{E01752EF-CC42-4211-8257-390F2F678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D1C77-CB51-4E5C-B9F3-64E55CE1CD25}"/>
              </a:ext>
            </a:extLst>
          </p:cNvPr>
          <p:cNvSpPr>
            <a:spLocks noGrp="1"/>
          </p:cNvSpPr>
          <p:nvPr>
            <p:ph type="sldNum" sz="quarter" idx="12"/>
          </p:nvPr>
        </p:nvSpPr>
        <p:spPr/>
        <p:txBody>
          <a:bodyPr/>
          <a:lstStyle/>
          <a:p>
            <a:fld id="{EEC73721-5B32-43C5-BF9A-A95E2788F579}" type="slidenum">
              <a:rPr lang="en-US" smtClean="0"/>
              <a:t>‹#›</a:t>
            </a:fld>
            <a:endParaRPr lang="en-US"/>
          </a:p>
        </p:txBody>
      </p:sp>
    </p:spTree>
    <p:extLst>
      <p:ext uri="{BB962C8B-B14F-4D97-AF65-F5344CB8AC3E}">
        <p14:creationId xmlns:p14="http://schemas.microsoft.com/office/powerpoint/2010/main" val="199667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4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760EBC-7C02-4012-BC4B-829F1C91D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96667-1B58-49A5-80AB-109D8C868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86EC6-ADE5-45C8-999A-7BC3E5CDC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CEBC5-6A9E-4F24-8642-5405655B8730}" type="datetimeFigureOut">
              <a:rPr lang="en-US" smtClean="0"/>
              <a:t>8/26/2018</a:t>
            </a:fld>
            <a:endParaRPr lang="en-US"/>
          </a:p>
        </p:txBody>
      </p:sp>
      <p:sp>
        <p:nvSpPr>
          <p:cNvPr id="5" name="Footer Placeholder 4">
            <a:extLst>
              <a:ext uri="{FF2B5EF4-FFF2-40B4-BE49-F238E27FC236}">
                <a16:creationId xmlns:a16="http://schemas.microsoft.com/office/drawing/2014/main" id="{D34B7B26-4FAE-41A6-BB5D-D18473810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300BA8-4712-4E5E-85C7-EB7066137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73721-5B32-43C5-BF9A-A95E2788F579}" type="slidenum">
              <a:rPr lang="en-US" smtClean="0"/>
              <a:t>‹#›</a:t>
            </a:fld>
            <a:endParaRPr lang="en-US"/>
          </a:p>
        </p:txBody>
      </p:sp>
    </p:spTree>
    <p:extLst>
      <p:ext uri="{BB962C8B-B14F-4D97-AF65-F5344CB8AC3E}">
        <p14:creationId xmlns:p14="http://schemas.microsoft.com/office/powerpoint/2010/main" val="376556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41C3-1167-43DC-9666-1DB001D2973B}"/>
              </a:ext>
            </a:extLst>
          </p:cNvPr>
          <p:cNvSpPr>
            <a:spLocks noGrp="1"/>
          </p:cNvSpPr>
          <p:nvPr>
            <p:ph type="ctrTitle"/>
          </p:nvPr>
        </p:nvSpPr>
        <p:spPr>
          <a:xfrm>
            <a:off x="1524000" y="973022"/>
            <a:ext cx="9144000" cy="2387600"/>
          </a:xfrm>
        </p:spPr>
        <p:txBody>
          <a:bodyPr>
            <a:normAutofit/>
          </a:bodyPr>
          <a:lstStyle/>
          <a:p>
            <a:r>
              <a:rPr lang="en-US" sz="8000" b="1" dirty="0">
                <a:solidFill>
                  <a:schemeClr val="accent4">
                    <a:lumMod val="20000"/>
                    <a:lumOff val="80000"/>
                  </a:schemeClr>
                </a:solidFill>
                <a:latin typeface="Castellar" panose="020A0402060406010301" pitchFamily="18" charset="0"/>
              </a:rPr>
              <a:t>Autonomy</a:t>
            </a:r>
          </a:p>
        </p:txBody>
      </p:sp>
      <p:sp>
        <p:nvSpPr>
          <p:cNvPr id="3" name="Subtitle 2">
            <a:extLst>
              <a:ext uri="{FF2B5EF4-FFF2-40B4-BE49-F238E27FC236}">
                <a16:creationId xmlns:a16="http://schemas.microsoft.com/office/drawing/2014/main" id="{6850EFC0-1FD4-4598-A5BC-FFD62AA71306}"/>
              </a:ext>
            </a:extLst>
          </p:cNvPr>
          <p:cNvSpPr>
            <a:spLocks noGrp="1"/>
          </p:cNvSpPr>
          <p:nvPr>
            <p:ph type="subTitle" idx="1"/>
          </p:nvPr>
        </p:nvSpPr>
        <p:spPr>
          <a:xfrm rot="20398153">
            <a:off x="570273" y="889595"/>
            <a:ext cx="4267200" cy="1127278"/>
          </a:xfrm>
        </p:spPr>
        <p:txBody>
          <a:bodyPr>
            <a:normAutofit/>
          </a:bodyPr>
          <a:lstStyle/>
          <a:p>
            <a:r>
              <a:rPr lang="en-US" sz="60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rPr>
              <a:t>Congregational</a:t>
            </a:r>
          </a:p>
        </p:txBody>
      </p:sp>
      <p:sp>
        <p:nvSpPr>
          <p:cNvPr id="4" name="TextBox 3">
            <a:extLst>
              <a:ext uri="{FF2B5EF4-FFF2-40B4-BE49-F238E27FC236}">
                <a16:creationId xmlns:a16="http://schemas.microsoft.com/office/drawing/2014/main" id="{25A33A1B-EDE8-4014-AEC6-5B79AAB4CA0C}"/>
              </a:ext>
            </a:extLst>
          </p:cNvPr>
          <p:cNvSpPr txBox="1"/>
          <p:nvPr/>
        </p:nvSpPr>
        <p:spPr>
          <a:xfrm>
            <a:off x="944335" y="3970519"/>
            <a:ext cx="10303329" cy="2123658"/>
          </a:xfrm>
          <a:prstGeom prst="rect">
            <a:avLst/>
          </a:prstGeom>
          <a:noFill/>
        </p:spPr>
        <p:txBody>
          <a:bodyPr wrap="square" rtlCol="0">
            <a:spAutoFit/>
          </a:bodyPr>
          <a:lstStyle/>
          <a:p>
            <a:pPr algn="ctr"/>
            <a:r>
              <a:rPr lang="en-US" sz="4400" i="1" dirty="0">
                <a:solidFill>
                  <a:schemeClr val="bg1"/>
                </a:solidFill>
                <a:effectLst>
                  <a:outerShdw blurRad="38100" dist="38100" dir="2700000" algn="tl">
                    <a:srgbClr val="000000">
                      <a:alpha val="43137"/>
                    </a:srgbClr>
                  </a:outerShdw>
                </a:effectLst>
              </a:rPr>
              <a:t>autos</a:t>
            </a:r>
            <a:r>
              <a:rPr lang="en-US" sz="4400" dirty="0">
                <a:solidFill>
                  <a:schemeClr val="bg1"/>
                </a:solidFill>
                <a:effectLst>
                  <a:outerShdw blurRad="38100" dist="38100" dir="2700000" algn="tl">
                    <a:srgbClr val="000000">
                      <a:alpha val="43137"/>
                    </a:srgbClr>
                  </a:outerShdw>
                </a:effectLst>
              </a:rPr>
              <a:t> – self   ~   </a:t>
            </a:r>
            <a:r>
              <a:rPr lang="en-US" sz="4400" i="1" dirty="0">
                <a:solidFill>
                  <a:schemeClr val="bg1"/>
                </a:solidFill>
                <a:effectLst>
                  <a:outerShdw blurRad="38100" dist="38100" dir="2700000" algn="tl">
                    <a:srgbClr val="000000">
                      <a:alpha val="43137"/>
                    </a:srgbClr>
                  </a:outerShdw>
                </a:effectLst>
              </a:rPr>
              <a:t>nomos</a:t>
            </a:r>
            <a:r>
              <a:rPr lang="en-US" sz="4400" dirty="0">
                <a:solidFill>
                  <a:schemeClr val="bg1"/>
                </a:solidFill>
                <a:effectLst>
                  <a:outerShdw blurRad="38100" dist="38100" dir="2700000" algn="tl">
                    <a:srgbClr val="000000">
                      <a:alpha val="43137"/>
                    </a:srgbClr>
                  </a:outerShdw>
                </a:effectLst>
              </a:rPr>
              <a:t> – law</a:t>
            </a:r>
          </a:p>
          <a:p>
            <a:pPr algn="ctr"/>
            <a:r>
              <a:rPr lang="en-US" sz="4400" dirty="0">
                <a:solidFill>
                  <a:schemeClr val="accent4">
                    <a:lumMod val="20000"/>
                    <a:lumOff val="80000"/>
                  </a:schemeClr>
                </a:solidFill>
                <a:effectLst>
                  <a:outerShdw blurRad="38100" dist="38100" dir="2700000" algn="tl">
                    <a:srgbClr val="000000">
                      <a:alpha val="43137"/>
                    </a:srgbClr>
                  </a:outerShdw>
                </a:effectLst>
              </a:rPr>
              <a:t>Self governing.  Freedom from external control or influence; independent</a:t>
            </a:r>
          </a:p>
        </p:txBody>
      </p:sp>
      <p:cxnSp>
        <p:nvCxnSpPr>
          <p:cNvPr id="6" name="Straight Connector 5">
            <a:extLst>
              <a:ext uri="{FF2B5EF4-FFF2-40B4-BE49-F238E27FC236}">
                <a16:creationId xmlns:a16="http://schemas.microsoft.com/office/drawing/2014/main" id="{C9720B29-29DB-4029-888E-B1D9B389EFBA}"/>
              </a:ext>
            </a:extLst>
          </p:cNvPr>
          <p:cNvCxnSpPr/>
          <p:nvPr/>
        </p:nvCxnSpPr>
        <p:spPr>
          <a:xfrm flipH="1">
            <a:off x="1240971" y="3575949"/>
            <a:ext cx="9829800" cy="0"/>
          </a:xfrm>
          <a:prstGeom prst="line">
            <a:avLst/>
          </a:prstGeom>
          <a:ln w="25400" cap="sq">
            <a:solidFill>
              <a:schemeClr val="accent4">
                <a:lumMod val="20000"/>
                <a:lumOff val="80000"/>
              </a:schemeClr>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2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41C3-1167-43DC-9666-1DB001D2973B}"/>
              </a:ext>
            </a:extLst>
          </p:cNvPr>
          <p:cNvSpPr>
            <a:spLocks noGrp="1"/>
          </p:cNvSpPr>
          <p:nvPr>
            <p:ph type="ctrTitle"/>
          </p:nvPr>
        </p:nvSpPr>
        <p:spPr>
          <a:xfrm>
            <a:off x="244928" y="16323"/>
            <a:ext cx="11691258" cy="1123617"/>
          </a:xfrm>
        </p:spPr>
        <p:txBody>
          <a:bodyPr>
            <a:normAutofit/>
          </a:bodyPr>
          <a:lstStyle/>
          <a:p>
            <a:r>
              <a:rPr lang="en-US" sz="5400" b="1" dirty="0">
                <a:solidFill>
                  <a:schemeClr val="accent4">
                    <a:lumMod val="20000"/>
                    <a:lumOff val="80000"/>
                  </a:schemeClr>
                </a:solidFill>
                <a:latin typeface="Mervale Script" panose="03060506000000020000" pitchFamily="66" charset="0"/>
              </a:rPr>
              <a:t>Congregational</a:t>
            </a:r>
            <a:r>
              <a:rPr lang="en-US" sz="5400" b="1" dirty="0">
                <a:solidFill>
                  <a:schemeClr val="accent4">
                    <a:lumMod val="20000"/>
                    <a:lumOff val="80000"/>
                  </a:schemeClr>
                </a:solidFill>
                <a:latin typeface="Castellar" panose="020A0402060406010301" pitchFamily="18" charset="0"/>
              </a:rPr>
              <a:t> Autonomy </a:t>
            </a:r>
          </a:p>
        </p:txBody>
      </p:sp>
      <p:sp>
        <p:nvSpPr>
          <p:cNvPr id="3" name="Subtitle 2">
            <a:extLst>
              <a:ext uri="{FF2B5EF4-FFF2-40B4-BE49-F238E27FC236}">
                <a16:creationId xmlns:a16="http://schemas.microsoft.com/office/drawing/2014/main" id="{6850EFC0-1FD4-4598-A5BC-FFD62AA71306}"/>
              </a:ext>
            </a:extLst>
          </p:cNvPr>
          <p:cNvSpPr>
            <a:spLocks noGrp="1"/>
          </p:cNvSpPr>
          <p:nvPr>
            <p:ph type="subTitle" idx="1"/>
          </p:nvPr>
        </p:nvSpPr>
        <p:spPr>
          <a:xfrm>
            <a:off x="881743" y="1649190"/>
            <a:ext cx="10417628" cy="4865908"/>
          </a:xfrm>
        </p:spPr>
        <p:txBody>
          <a:bodyPr>
            <a:normAutofit/>
          </a:bodyPr>
          <a:lstStyle/>
          <a:p>
            <a:pPr marL="636588" indent="-628650" algn="l">
              <a:spcBef>
                <a:spcPts val="0"/>
              </a:spcBef>
              <a:spcAft>
                <a:spcPts val="6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Congregational independence &amp; Self Rule</a:t>
            </a:r>
          </a:p>
          <a:p>
            <a:pPr marL="914400" lvl="1" algn="l">
              <a:spcAft>
                <a:spcPts val="1200"/>
              </a:spcAft>
              <a:tabLst>
                <a:tab pos="1028700" algn="l"/>
              </a:tabLst>
            </a:pPr>
            <a:r>
              <a:rPr lang="en-US" sz="4000" dirty="0">
                <a:solidFill>
                  <a:schemeClr val="bg1"/>
                </a:solidFill>
                <a:effectLst>
                  <a:outerShdw blurRad="38100" dist="38100" dir="2700000" algn="tl">
                    <a:srgbClr val="000000">
                      <a:alpha val="43137"/>
                    </a:srgbClr>
                  </a:outerShdw>
                </a:effectLst>
              </a:rPr>
              <a:t>Philippians 4:15-16; 1 Corinthians 5:1-5</a:t>
            </a:r>
          </a:p>
        </p:txBody>
      </p:sp>
      <p:cxnSp>
        <p:nvCxnSpPr>
          <p:cNvPr id="6" name="Straight Connector 5">
            <a:extLst>
              <a:ext uri="{FF2B5EF4-FFF2-40B4-BE49-F238E27FC236}">
                <a16:creationId xmlns:a16="http://schemas.microsoft.com/office/drawing/2014/main" id="{C9720B29-29DB-4029-888E-B1D9B389EFBA}"/>
              </a:ext>
            </a:extLst>
          </p:cNvPr>
          <p:cNvCxnSpPr/>
          <p:nvPr/>
        </p:nvCxnSpPr>
        <p:spPr>
          <a:xfrm flipH="1">
            <a:off x="1152660" y="1273624"/>
            <a:ext cx="9829800" cy="0"/>
          </a:xfrm>
          <a:prstGeom prst="line">
            <a:avLst/>
          </a:prstGeom>
          <a:ln w="25400" cap="sq">
            <a:solidFill>
              <a:schemeClr val="accent4">
                <a:lumMod val="20000"/>
                <a:lumOff val="80000"/>
              </a:schemeClr>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4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41C3-1167-43DC-9666-1DB001D2973B}"/>
              </a:ext>
            </a:extLst>
          </p:cNvPr>
          <p:cNvSpPr>
            <a:spLocks noGrp="1"/>
          </p:cNvSpPr>
          <p:nvPr>
            <p:ph type="ctrTitle"/>
          </p:nvPr>
        </p:nvSpPr>
        <p:spPr>
          <a:xfrm>
            <a:off x="244928" y="16323"/>
            <a:ext cx="11691258" cy="1123617"/>
          </a:xfrm>
        </p:spPr>
        <p:txBody>
          <a:bodyPr>
            <a:normAutofit/>
          </a:bodyPr>
          <a:lstStyle/>
          <a:p>
            <a:r>
              <a:rPr lang="en-US" sz="5400" b="1" dirty="0">
                <a:solidFill>
                  <a:schemeClr val="accent4">
                    <a:lumMod val="20000"/>
                    <a:lumOff val="80000"/>
                  </a:schemeClr>
                </a:solidFill>
                <a:latin typeface="Mervale Script" panose="03060506000000020000" pitchFamily="66" charset="0"/>
              </a:rPr>
              <a:t>Congregational</a:t>
            </a:r>
            <a:r>
              <a:rPr lang="en-US" sz="5400" b="1" dirty="0">
                <a:solidFill>
                  <a:schemeClr val="accent4">
                    <a:lumMod val="20000"/>
                    <a:lumOff val="80000"/>
                  </a:schemeClr>
                </a:solidFill>
                <a:latin typeface="Castellar" panose="020A0402060406010301" pitchFamily="18" charset="0"/>
              </a:rPr>
              <a:t> Autonomy </a:t>
            </a:r>
          </a:p>
        </p:txBody>
      </p:sp>
      <p:sp>
        <p:nvSpPr>
          <p:cNvPr id="3" name="Subtitle 2">
            <a:extLst>
              <a:ext uri="{FF2B5EF4-FFF2-40B4-BE49-F238E27FC236}">
                <a16:creationId xmlns:a16="http://schemas.microsoft.com/office/drawing/2014/main" id="{6850EFC0-1FD4-4598-A5BC-FFD62AA71306}"/>
              </a:ext>
            </a:extLst>
          </p:cNvPr>
          <p:cNvSpPr>
            <a:spLocks noGrp="1"/>
          </p:cNvSpPr>
          <p:nvPr>
            <p:ph type="subTitle" idx="1"/>
          </p:nvPr>
        </p:nvSpPr>
        <p:spPr>
          <a:xfrm>
            <a:off x="881743" y="1649190"/>
            <a:ext cx="10417628" cy="4865908"/>
          </a:xfrm>
        </p:spPr>
        <p:txBody>
          <a:bodyPr>
            <a:normAutofit/>
          </a:bodyPr>
          <a:lstStyle/>
          <a:p>
            <a:pPr marL="636588" indent="-628650" algn="l">
              <a:spcBef>
                <a:spcPts val="0"/>
              </a:spcBef>
              <a:spcAft>
                <a:spcPts val="6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Congregational independence &amp; Self Rule</a:t>
            </a:r>
          </a:p>
          <a:p>
            <a:pPr marL="914400" lvl="1" algn="l">
              <a:spcAft>
                <a:spcPts val="1200"/>
              </a:spcAft>
              <a:tabLst>
                <a:tab pos="1028700" algn="l"/>
              </a:tabLst>
            </a:pPr>
            <a:r>
              <a:rPr lang="en-US" sz="4000" dirty="0">
                <a:solidFill>
                  <a:schemeClr val="bg1"/>
                </a:solidFill>
                <a:effectLst>
                  <a:outerShdw blurRad="38100" dist="38100" dir="2700000" algn="tl">
                    <a:srgbClr val="000000">
                      <a:alpha val="43137"/>
                    </a:srgbClr>
                  </a:outerShdw>
                </a:effectLst>
              </a:rPr>
              <a:t>Philippians 4:15-16; 1 Corinthians 5:1-5</a:t>
            </a:r>
          </a:p>
          <a:p>
            <a:pPr marL="636588" indent="-628650" algn="l">
              <a:spcBef>
                <a:spcPts val="0"/>
              </a:spcBef>
              <a:spcAft>
                <a:spcPts val="6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Local oversight</a:t>
            </a:r>
          </a:p>
          <a:p>
            <a:pPr marL="914400" lvl="1" algn="l">
              <a:spcAft>
                <a:spcPts val="1200"/>
              </a:spcAft>
            </a:pPr>
            <a:r>
              <a:rPr lang="en-US" sz="4000" dirty="0">
                <a:solidFill>
                  <a:schemeClr val="bg1"/>
                </a:solidFill>
                <a:effectLst>
                  <a:outerShdw blurRad="38100" dist="38100" dir="2700000" algn="tl">
                    <a:srgbClr val="000000">
                      <a:alpha val="43137"/>
                    </a:srgbClr>
                  </a:outerShdw>
                </a:effectLst>
              </a:rPr>
              <a:t>1 Peter 5:2-3; Acts 20:28</a:t>
            </a:r>
          </a:p>
        </p:txBody>
      </p:sp>
      <p:cxnSp>
        <p:nvCxnSpPr>
          <p:cNvPr id="6" name="Straight Connector 5">
            <a:extLst>
              <a:ext uri="{FF2B5EF4-FFF2-40B4-BE49-F238E27FC236}">
                <a16:creationId xmlns:a16="http://schemas.microsoft.com/office/drawing/2014/main" id="{C9720B29-29DB-4029-888E-B1D9B389EFBA}"/>
              </a:ext>
            </a:extLst>
          </p:cNvPr>
          <p:cNvCxnSpPr/>
          <p:nvPr/>
        </p:nvCxnSpPr>
        <p:spPr>
          <a:xfrm flipH="1">
            <a:off x="1152660" y="1273624"/>
            <a:ext cx="9829800" cy="0"/>
          </a:xfrm>
          <a:prstGeom prst="line">
            <a:avLst/>
          </a:prstGeom>
          <a:ln w="25400" cap="sq">
            <a:solidFill>
              <a:schemeClr val="accent4">
                <a:lumMod val="20000"/>
                <a:lumOff val="80000"/>
              </a:schemeClr>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6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41C3-1167-43DC-9666-1DB001D2973B}"/>
              </a:ext>
            </a:extLst>
          </p:cNvPr>
          <p:cNvSpPr>
            <a:spLocks noGrp="1"/>
          </p:cNvSpPr>
          <p:nvPr>
            <p:ph type="ctrTitle"/>
          </p:nvPr>
        </p:nvSpPr>
        <p:spPr>
          <a:xfrm>
            <a:off x="244928" y="16323"/>
            <a:ext cx="11691258" cy="1123617"/>
          </a:xfrm>
        </p:spPr>
        <p:txBody>
          <a:bodyPr>
            <a:normAutofit/>
          </a:bodyPr>
          <a:lstStyle/>
          <a:p>
            <a:r>
              <a:rPr lang="en-US" sz="5400" b="1" dirty="0">
                <a:solidFill>
                  <a:schemeClr val="accent4">
                    <a:lumMod val="20000"/>
                    <a:lumOff val="80000"/>
                  </a:schemeClr>
                </a:solidFill>
                <a:latin typeface="Mervale Script" panose="03060506000000020000" pitchFamily="66" charset="0"/>
              </a:rPr>
              <a:t>Congregational</a:t>
            </a:r>
            <a:r>
              <a:rPr lang="en-US" sz="5400" b="1" dirty="0">
                <a:solidFill>
                  <a:schemeClr val="accent4">
                    <a:lumMod val="20000"/>
                    <a:lumOff val="80000"/>
                  </a:schemeClr>
                </a:solidFill>
                <a:latin typeface="Castellar" panose="020A0402060406010301" pitchFamily="18" charset="0"/>
              </a:rPr>
              <a:t> Autonomy </a:t>
            </a:r>
          </a:p>
        </p:txBody>
      </p:sp>
      <p:sp>
        <p:nvSpPr>
          <p:cNvPr id="3" name="Subtitle 2">
            <a:extLst>
              <a:ext uri="{FF2B5EF4-FFF2-40B4-BE49-F238E27FC236}">
                <a16:creationId xmlns:a16="http://schemas.microsoft.com/office/drawing/2014/main" id="{6850EFC0-1FD4-4598-A5BC-FFD62AA71306}"/>
              </a:ext>
            </a:extLst>
          </p:cNvPr>
          <p:cNvSpPr>
            <a:spLocks noGrp="1"/>
          </p:cNvSpPr>
          <p:nvPr>
            <p:ph type="subTitle" idx="1"/>
          </p:nvPr>
        </p:nvSpPr>
        <p:spPr>
          <a:xfrm>
            <a:off x="881743" y="1649190"/>
            <a:ext cx="10417628" cy="4865908"/>
          </a:xfrm>
        </p:spPr>
        <p:txBody>
          <a:bodyPr>
            <a:normAutofit/>
          </a:bodyPr>
          <a:lstStyle/>
          <a:p>
            <a:pPr marL="636588" indent="-628650" algn="l">
              <a:spcBef>
                <a:spcPts val="0"/>
              </a:spcBef>
              <a:spcAft>
                <a:spcPts val="6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Congregational independence &amp; Self Rule</a:t>
            </a:r>
          </a:p>
          <a:p>
            <a:pPr marL="914400" lvl="1" algn="l">
              <a:spcAft>
                <a:spcPts val="1200"/>
              </a:spcAft>
              <a:tabLst>
                <a:tab pos="1028700" algn="l"/>
              </a:tabLst>
            </a:pPr>
            <a:r>
              <a:rPr lang="en-US" sz="4000" dirty="0">
                <a:solidFill>
                  <a:schemeClr val="bg1"/>
                </a:solidFill>
                <a:effectLst>
                  <a:outerShdw blurRad="38100" dist="38100" dir="2700000" algn="tl">
                    <a:srgbClr val="000000">
                      <a:alpha val="43137"/>
                    </a:srgbClr>
                  </a:outerShdw>
                </a:effectLst>
              </a:rPr>
              <a:t>Philippians 4:15-16; 1 Corinthians 5:1-5</a:t>
            </a:r>
          </a:p>
          <a:p>
            <a:pPr marL="636588" indent="-628650" algn="l">
              <a:spcBef>
                <a:spcPts val="0"/>
              </a:spcBef>
              <a:spcAft>
                <a:spcPts val="6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Local oversight</a:t>
            </a:r>
          </a:p>
          <a:p>
            <a:pPr marL="914400" lvl="1" algn="l">
              <a:spcAft>
                <a:spcPts val="1200"/>
              </a:spcAft>
            </a:pPr>
            <a:r>
              <a:rPr lang="en-US" sz="4000" dirty="0">
                <a:solidFill>
                  <a:schemeClr val="bg1"/>
                </a:solidFill>
                <a:effectLst>
                  <a:outerShdw blurRad="38100" dist="38100" dir="2700000" algn="tl">
                    <a:srgbClr val="000000">
                      <a:alpha val="43137"/>
                    </a:srgbClr>
                  </a:outerShdw>
                </a:effectLst>
              </a:rPr>
              <a:t>1 Peter 5:2-3; Acts 20:28</a:t>
            </a:r>
          </a:p>
          <a:p>
            <a:pPr marL="636588" indent="-628650" algn="l">
              <a:spcBef>
                <a:spcPts val="0"/>
              </a:spcBef>
              <a:spcAft>
                <a:spcPts val="6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The authority of Jesus Christ</a:t>
            </a:r>
          </a:p>
          <a:p>
            <a:pPr marL="914400" lvl="1" algn="l">
              <a:spcAft>
                <a:spcPts val="1200"/>
              </a:spcAft>
            </a:pPr>
            <a:r>
              <a:rPr lang="en-US" sz="4000" dirty="0">
                <a:solidFill>
                  <a:schemeClr val="bg1"/>
                </a:solidFill>
                <a:effectLst>
                  <a:outerShdw blurRad="38100" dist="38100" dir="2700000" algn="tl">
                    <a:srgbClr val="000000">
                      <a:alpha val="43137"/>
                    </a:srgbClr>
                  </a:outerShdw>
                </a:effectLst>
              </a:rPr>
              <a:t>Ephesians 1:22-23; James 4:12</a:t>
            </a:r>
          </a:p>
        </p:txBody>
      </p:sp>
      <p:cxnSp>
        <p:nvCxnSpPr>
          <p:cNvPr id="6" name="Straight Connector 5">
            <a:extLst>
              <a:ext uri="{FF2B5EF4-FFF2-40B4-BE49-F238E27FC236}">
                <a16:creationId xmlns:a16="http://schemas.microsoft.com/office/drawing/2014/main" id="{C9720B29-29DB-4029-888E-B1D9B389EFBA}"/>
              </a:ext>
            </a:extLst>
          </p:cNvPr>
          <p:cNvCxnSpPr/>
          <p:nvPr/>
        </p:nvCxnSpPr>
        <p:spPr>
          <a:xfrm flipH="1">
            <a:off x="1152660" y="1273624"/>
            <a:ext cx="9829800" cy="0"/>
          </a:xfrm>
          <a:prstGeom prst="line">
            <a:avLst/>
          </a:prstGeom>
          <a:ln w="25400" cap="sq">
            <a:solidFill>
              <a:schemeClr val="accent4">
                <a:lumMod val="20000"/>
                <a:lumOff val="80000"/>
              </a:schemeClr>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41C3-1167-43DC-9666-1DB001D2973B}"/>
              </a:ext>
            </a:extLst>
          </p:cNvPr>
          <p:cNvSpPr>
            <a:spLocks noGrp="1"/>
          </p:cNvSpPr>
          <p:nvPr>
            <p:ph type="ctrTitle"/>
          </p:nvPr>
        </p:nvSpPr>
        <p:spPr>
          <a:xfrm>
            <a:off x="244928" y="16323"/>
            <a:ext cx="11691258" cy="1123617"/>
          </a:xfrm>
        </p:spPr>
        <p:txBody>
          <a:bodyPr>
            <a:normAutofit/>
          </a:bodyPr>
          <a:lstStyle/>
          <a:p>
            <a:r>
              <a:rPr lang="en-US" sz="5400" b="1" dirty="0">
                <a:solidFill>
                  <a:schemeClr val="accent4">
                    <a:lumMod val="20000"/>
                    <a:lumOff val="80000"/>
                  </a:schemeClr>
                </a:solidFill>
                <a:latin typeface="Castellar" panose="020A0402060406010301" pitchFamily="18" charset="0"/>
              </a:rPr>
              <a:t>Autonomy - </a:t>
            </a:r>
            <a:r>
              <a:rPr lang="en-US" sz="5400" b="1" dirty="0">
                <a:solidFill>
                  <a:schemeClr val="accent4">
                    <a:lumMod val="20000"/>
                    <a:lumOff val="80000"/>
                  </a:schemeClr>
                </a:solidFill>
                <a:latin typeface="Mervale Script" panose="03060506000000020000" pitchFamily="66" charset="0"/>
              </a:rPr>
              <a:t>Historical Departures</a:t>
            </a:r>
            <a:endParaRPr lang="en-US" sz="5400" b="1" dirty="0">
              <a:solidFill>
                <a:schemeClr val="accent4">
                  <a:lumMod val="20000"/>
                  <a:lumOff val="80000"/>
                </a:schemeClr>
              </a:solidFill>
              <a:latin typeface="Castellar" panose="020A0402060406010301" pitchFamily="18" charset="0"/>
            </a:endParaRPr>
          </a:p>
        </p:txBody>
      </p:sp>
      <p:sp>
        <p:nvSpPr>
          <p:cNvPr id="3" name="Subtitle 2">
            <a:extLst>
              <a:ext uri="{FF2B5EF4-FFF2-40B4-BE49-F238E27FC236}">
                <a16:creationId xmlns:a16="http://schemas.microsoft.com/office/drawing/2014/main" id="{6850EFC0-1FD4-4598-A5BC-FFD62AA71306}"/>
              </a:ext>
            </a:extLst>
          </p:cNvPr>
          <p:cNvSpPr>
            <a:spLocks noGrp="1"/>
          </p:cNvSpPr>
          <p:nvPr>
            <p:ph type="subTitle" idx="1"/>
          </p:nvPr>
        </p:nvSpPr>
        <p:spPr>
          <a:xfrm>
            <a:off x="1371600" y="1681844"/>
            <a:ext cx="9610860" cy="4833254"/>
          </a:xfrm>
        </p:spPr>
        <p:txBody>
          <a:bodyPr>
            <a:normAutofit/>
          </a:bodyPr>
          <a:lstStyle/>
          <a:p>
            <a:pPr marL="636588" indent="-628650" algn="l">
              <a:spcBef>
                <a:spcPts val="0"/>
              </a:spcBef>
              <a:spcAft>
                <a:spcPts val="12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Catholic and denominational centralization of church government</a:t>
            </a:r>
          </a:p>
          <a:p>
            <a:pPr marL="636588" indent="-628650" algn="l">
              <a:spcBef>
                <a:spcPts val="0"/>
              </a:spcBef>
              <a:spcAft>
                <a:spcPts val="12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Institutionalism</a:t>
            </a:r>
          </a:p>
          <a:p>
            <a:pPr marL="636588" indent="-628650" algn="l">
              <a:spcBef>
                <a:spcPts val="0"/>
              </a:spcBef>
              <a:spcAft>
                <a:spcPts val="12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Autonomy as a foil to unity</a:t>
            </a:r>
          </a:p>
          <a:p>
            <a:pPr marL="636588" indent="-628650" algn="l">
              <a:spcBef>
                <a:spcPts val="0"/>
              </a:spcBef>
              <a:spcAft>
                <a:spcPts val="1200"/>
              </a:spcAft>
              <a:buFont typeface="Arial" panose="020B0604020202020204" pitchFamily="34" charset="0"/>
              <a:buChar char="•"/>
            </a:pPr>
            <a:r>
              <a:rPr lang="en-US" sz="4400" b="1" dirty="0">
                <a:solidFill>
                  <a:schemeClr val="accent4">
                    <a:lumMod val="20000"/>
                    <a:lumOff val="80000"/>
                  </a:schemeClr>
                </a:solidFill>
                <a:effectLst>
                  <a:outerShdw blurRad="38100" dist="38100" dir="2700000" algn="tl">
                    <a:srgbClr val="000000">
                      <a:alpha val="43137"/>
                    </a:srgbClr>
                  </a:outerShdw>
                </a:effectLst>
              </a:rPr>
              <a:t>Autonomy used to squash legitimate criticism</a:t>
            </a:r>
          </a:p>
        </p:txBody>
      </p:sp>
      <p:cxnSp>
        <p:nvCxnSpPr>
          <p:cNvPr id="6" name="Straight Connector 5">
            <a:extLst>
              <a:ext uri="{FF2B5EF4-FFF2-40B4-BE49-F238E27FC236}">
                <a16:creationId xmlns:a16="http://schemas.microsoft.com/office/drawing/2014/main" id="{C9720B29-29DB-4029-888E-B1D9B389EFBA}"/>
              </a:ext>
            </a:extLst>
          </p:cNvPr>
          <p:cNvCxnSpPr/>
          <p:nvPr/>
        </p:nvCxnSpPr>
        <p:spPr>
          <a:xfrm flipH="1">
            <a:off x="1152660" y="1273624"/>
            <a:ext cx="9829800" cy="0"/>
          </a:xfrm>
          <a:prstGeom prst="line">
            <a:avLst/>
          </a:prstGeom>
          <a:ln w="25400" cap="sq">
            <a:solidFill>
              <a:schemeClr val="accent4">
                <a:lumMod val="20000"/>
                <a:lumOff val="80000"/>
              </a:schemeClr>
            </a:solidFill>
            <a:headEnd type="diamond" w="lg" len="med"/>
            <a:tailEnd type="diamond"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41C3-1167-43DC-9666-1DB001D2973B}"/>
              </a:ext>
            </a:extLst>
          </p:cNvPr>
          <p:cNvSpPr>
            <a:spLocks noGrp="1"/>
          </p:cNvSpPr>
          <p:nvPr>
            <p:ph type="ctrTitle"/>
          </p:nvPr>
        </p:nvSpPr>
        <p:spPr>
          <a:xfrm>
            <a:off x="1524000" y="2083373"/>
            <a:ext cx="9144000" cy="3598969"/>
          </a:xfrm>
        </p:spPr>
        <p:txBody>
          <a:bodyPr anchor="t">
            <a:normAutofit/>
          </a:bodyPr>
          <a:lstStyle/>
          <a:p>
            <a:pPr algn="l"/>
            <a:r>
              <a:rPr lang="en-US" sz="5400" dirty="0">
                <a:solidFill>
                  <a:schemeClr val="accent4">
                    <a:lumMod val="20000"/>
                    <a:lumOff val="80000"/>
                  </a:schemeClr>
                </a:solidFill>
                <a:latin typeface="+mn-lt"/>
              </a:rPr>
              <a:t>Autonomy allows a local congregation to do God’s will, regardless of what others may do!</a:t>
            </a:r>
          </a:p>
        </p:txBody>
      </p:sp>
      <p:sp>
        <p:nvSpPr>
          <p:cNvPr id="3" name="Subtitle 2">
            <a:extLst>
              <a:ext uri="{FF2B5EF4-FFF2-40B4-BE49-F238E27FC236}">
                <a16:creationId xmlns:a16="http://schemas.microsoft.com/office/drawing/2014/main" id="{6850EFC0-1FD4-4598-A5BC-FFD62AA71306}"/>
              </a:ext>
            </a:extLst>
          </p:cNvPr>
          <p:cNvSpPr>
            <a:spLocks noGrp="1"/>
          </p:cNvSpPr>
          <p:nvPr>
            <p:ph type="subTitle" idx="1"/>
          </p:nvPr>
        </p:nvSpPr>
        <p:spPr>
          <a:xfrm>
            <a:off x="570273" y="437243"/>
            <a:ext cx="3511870" cy="1127278"/>
          </a:xfrm>
        </p:spPr>
        <p:txBody>
          <a:bodyPr>
            <a:normAutofit/>
          </a:bodyPr>
          <a:lstStyle/>
          <a:p>
            <a:r>
              <a:rPr lang="en-US" sz="7200" dirty="0">
                <a:solidFill>
                  <a:schemeClr val="accent4">
                    <a:lumMod val="20000"/>
                    <a:lumOff val="80000"/>
                  </a:schemeClr>
                </a:solidFill>
                <a:effectLst>
                  <a:outerShdw blurRad="38100" dist="38100" dir="2700000" algn="tl">
                    <a:srgbClr val="000000">
                      <a:alpha val="43137"/>
                    </a:srgbClr>
                  </a:outerShdw>
                </a:effectLst>
                <a:latin typeface="Mervale Script" panose="03060506000000020000" pitchFamily="66" charset="0"/>
              </a:rPr>
              <a:t>Conclusion</a:t>
            </a:r>
          </a:p>
        </p:txBody>
      </p:sp>
    </p:spTree>
    <p:extLst>
      <p:ext uri="{BB962C8B-B14F-4D97-AF65-F5344CB8AC3E}">
        <p14:creationId xmlns:p14="http://schemas.microsoft.com/office/powerpoint/2010/main" val="251829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1608</Words>
  <Application>Microsoft Office PowerPoint</Application>
  <PresentationFormat>Widescreen</PresentationFormat>
  <Paragraphs>91</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Mervale Script</vt:lpstr>
      <vt:lpstr>Calibri Light</vt:lpstr>
      <vt:lpstr>Castellar</vt:lpstr>
      <vt:lpstr>Calibri</vt:lpstr>
      <vt:lpstr>Office Theme</vt:lpstr>
      <vt:lpstr>Autonomy</vt:lpstr>
      <vt:lpstr>Congregational Autonomy </vt:lpstr>
      <vt:lpstr>Congregational Autonomy </vt:lpstr>
      <vt:lpstr>Congregational Autonomy </vt:lpstr>
      <vt:lpstr>Autonomy - Historical Departures</vt:lpstr>
      <vt:lpstr>Autonomy allows a local congregation to do God’s will, regardless of what others may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Autonomy</dc:title>
  <dc:creator>Stan Cox</dc:creator>
  <cp:lastModifiedBy>Stan Cox</cp:lastModifiedBy>
  <cp:revision>18</cp:revision>
  <cp:lastPrinted>2018-08-26T13:05:01Z</cp:lastPrinted>
  <dcterms:created xsi:type="dcterms:W3CDTF">2018-08-24T17:07:36Z</dcterms:created>
  <dcterms:modified xsi:type="dcterms:W3CDTF">2018-08-26T13:22:36Z</dcterms:modified>
</cp:coreProperties>
</file>