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Open Sans" panose="020B0606030504020204" pitchFamily="34" charset="0"/>
      <p:regular r:id="rId13"/>
      <p:bold r:id="rId14"/>
      <p:italic r:id="rId15"/>
    </p:embeddedFont>
    <p:embeddedFont>
      <p:font typeface="Satisfy" panose="02000000000000000000" pitchFamily="2" charset="0"/>
      <p:regular r:id="rId16"/>
    </p:embeddedFont>
    <p:embeddedFont>
      <p:font typeface="White On Black" panose="020005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DA77C-8B73-435F-8001-43BB44801685}" v="186" dt="2021-06-12T23:20:0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24" autoAdjust="0"/>
  </p:normalViewPr>
  <p:slideViewPr>
    <p:cSldViewPr snapToGrid="0">
      <p:cViewPr varScale="1">
        <p:scale>
          <a:sx n="48" d="100"/>
          <a:sy n="48" d="100"/>
        </p:scale>
        <p:origin x="528" y="38"/>
      </p:cViewPr>
      <p:guideLst/>
    </p:cSldViewPr>
  </p:slideViewPr>
  <p:notesTextViewPr>
    <p:cViewPr>
      <p:scale>
        <a:sx n="1" d="1"/>
        <a:sy n="1" d="1"/>
      </p:scale>
      <p:origin x="0" y="0"/>
    </p:cViewPr>
  </p:notesTextViewPr>
  <p:notesViewPr>
    <p:cSldViewPr snapToGrid="0">
      <p:cViewPr varScale="1">
        <p:scale>
          <a:sx n="62" d="100"/>
          <a:sy n="62" d="100"/>
        </p:scale>
        <p:origin x="1469"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23"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DFDA77C-8B73-435F-8001-43BB44801685}"/>
    <pc:docChg chg="custSel modSld modHandout">
      <pc:chgData name="Stan Cox" userId="9376f276357bfffd" providerId="LiveId" clId="{4DFDA77C-8B73-435F-8001-43BB44801685}" dt="2021-06-12T23:27:44.955" v="4859" actId="20577"/>
      <pc:docMkLst>
        <pc:docMk/>
      </pc:docMkLst>
      <pc:sldChg chg="modTransition modNotesTx">
        <pc:chgData name="Stan Cox" userId="9376f276357bfffd" providerId="LiveId" clId="{4DFDA77C-8B73-435F-8001-43BB44801685}" dt="2021-06-12T22:13:33.016" v="1720" actId="255"/>
        <pc:sldMkLst>
          <pc:docMk/>
          <pc:sldMk cId="2120884345" sldId="256"/>
        </pc:sldMkLst>
      </pc:sldChg>
      <pc:sldChg chg="modSp mod modTransition modAnim modNotesTx">
        <pc:chgData name="Stan Cox" userId="9376f276357bfffd" providerId="LiveId" clId="{4DFDA77C-8B73-435F-8001-43BB44801685}" dt="2021-06-12T23:25:10.614" v="4736" actId="14"/>
        <pc:sldMkLst>
          <pc:docMk/>
          <pc:sldMk cId="3163121001" sldId="257"/>
        </pc:sldMkLst>
        <pc:spChg chg="mod">
          <ac:chgData name="Stan Cox" userId="9376f276357bfffd" providerId="LiveId" clId="{4DFDA77C-8B73-435F-8001-43BB44801685}" dt="2021-06-12T23:20:00.828" v="4245" actId="20577"/>
          <ac:spMkLst>
            <pc:docMk/>
            <pc:sldMk cId="3163121001" sldId="257"/>
            <ac:spMk id="3" creationId="{17225091-DAC5-4AE7-BDC5-B37678C42E1E}"/>
          </ac:spMkLst>
        </pc:spChg>
      </pc:sldChg>
      <pc:sldChg chg="modSp mod modTransition modNotesTx">
        <pc:chgData name="Stan Cox" userId="9376f276357bfffd" providerId="LiveId" clId="{4DFDA77C-8B73-435F-8001-43BB44801685}" dt="2021-06-12T23:24:48.475" v="4734" actId="20577"/>
        <pc:sldMkLst>
          <pc:docMk/>
          <pc:sldMk cId="535201104" sldId="258"/>
        </pc:sldMkLst>
        <pc:spChg chg="mod">
          <ac:chgData name="Stan Cox" userId="9376f276357bfffd" providerId="LiveId" clId="{4DFDA77C-8B73-435F-8001-43BB44801685}" dt="2021-06-12T23:24:48.475" v="4734" actId="20577"/>
          <ac:spMkLst>
            <pc:docMk/>
            <pc:sldMk cId="535201104" sldId="258"/>
            <ac:spMk id="3" creationId="{17225091-DAC5-4AE7-BDC5-B37678C42E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390F4-A216-4C21-A45F-DDB25370622F}"/>
              </a:ext>
            </a:extLst>
          </p:cNvPr>
          <p:cNvSpPr>
            <a:spLocks noGrp="1"/>
          </p:cNvSpPr>
          <p:nvPr>
            <p:ph type="hdr" sz="quarter"/>
          </p:nvPr>
        </p:nvSpPr>
        <p:spPr>
          <a:xfrm>
            <a:off x="0" y="-1"/>
            <a:ext cx="3163330" cy="729049"/>
          </a:xfrm>
          <a:prstGeom prst="rect">
            <a:avLst/>
          </a:prstGeom>
        </p:spPr>
        <p:txBody>
          <a:bodyPr vert="horz" lIns="91440" tIns="45720" rIns="91440" bIns="45720" rtlCol="0"/>
          <a:lstStyle>
            <a:lvl1pPr algn="l">
              <a:defRPr sz="1200"/>
            </a:lvl1pPr>
          </a:lstStyle>
          <a:p>
            <a:r>
              <a:rPr lang="en-US" sz="2400" dirty="0">
                <a:latin typeface="White On Black" panose="02000500000000000000" pitchFamily="2" charset="0"/>
              </a:rPr>
              <a:t>Desensitized</a:t>
            </a:r>
          </a:p>
          <a:p>
            <a:r>
              <a:rPr lang="en-US" dirty="0"/>
              <a:t>Hosea 7:1-3</a:t>
            </a:r>
          </a:p>
        </p:txBody>
      </p:sp>
      <p:sp>
        <p:nvSpPr>
          <p:cNvPr id="3" name="Date Placeholder 2">
            <a:extLst>
              <a:ext uri="{FF2B5EF4-FFF2-40B4-BE49-F238E27FC236}">
                <a16:creationId xmlns:a16="http://schemas.microsoft.com/office/drawing/2014/main" id="{0EE1052E-4046-4C8C-A6DF-5D5FA59B54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13, 2021 @ 11am</a:t>
            </a:r>
          </a:p>
        </p:txBody>
      </p:sp>
      <p:sp>
        <p:nvSpPr>
          <p:cNvPr id="4" name="Footer Placeholder 3">
            <a:extLst>
              <a:ext uri="{FF2B5EF4-FFF2-40B4-BE49-F238E27FC236}">
                <a16:creationId xmlns:a16="http://schemas.microsoft.com/office/drawing/2014/main" id="{0EEDDE0C-2151-4699-9806-5D4989873F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FF4665A-87EE-45C5-804F-BB01396EBB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AAF7648-F621-46E3-BDB9-256C4501B045}" type="slidenum">
              <a:rPr lang="en-US" smtClean="0"/>
              <a:t>‹#›</a:t>
            </a:fld>
            <a:endParaRPr lang="en-US" dirty="0"/>
          </a:p>
        </p:txBody>
      </p:sp>
    </p:spTree>
    <p:extLst>
      <p:ext uri="{BB962C8B-B14F-4D97-AF65-F5344CB8AC3E}">
        <p14:creationId xmlns:p14="http://schemas.microsoft.com/office/powerpoint/2010/main" val="174723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48F82-7954-4AB9-A7E2-8362CACE3FD1}" type="datetimeFigureOut">
              <a:rPr lang="en-US" smtClean="0"/>
              <a:t>6/12/2021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2321A-A98F-4193-82FA-3C308E86E628}" type="slidenum">
              <a:rPr lang="en-US" smtClean="0"/>
              <a:t>‹#›</a:t>
            </a:fld>
            <a:endParaRPr lang="en-US"/>
          </a:p>
        </p:txBody>
      </p:sp>
    </p:spTree>
    <p:extLst>
      <p:ext uri="{BB962C8B-B14F-4D97-AF65-F5344CB8AC3E}">
        <p14:creationId xmlns:p14="http://schemas.microsoft.com/office/powerpoint/2010/main" val="127324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bleanswer.com/PP_Shows/2017_08/Desensitized%20to%20Sin-Part%202.pps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DESENSITIZED!</a:t>
            </a:r>
          </a:p>
          <a:p>
            <a:pPr algn="l"/>
            <a:endParaRPr lang="en-US" sz="1200" b="1" i="0" dirty="0">
              <a:solidFill>
                <a:srgbClr val="000000"/>
              </a:solidFill>
              <a:effectLst/>
              <a:latin typeface="+mn-lt"/>
            </a:endParaRPr>
          </a:p>
          <a:p>
            <a:pPr algn="l"/>
            <a:r>
              <a:rPr lang="en-US" sz="1200" b="1" i="0" dirty="0">
                <a:solidFill>
                  <a:srgbClr val="000000"/>
                </a:solidFill>
                <a:effectLst/>
                <a:latin typeface="+mn-lt"/>
              </a:rPr>
              <a:t>Introduction:</a:t>
            </a:r>
          </a:p>
          <a:p>
            <a:pPr algn="l"/>
            <a:r>
              <a:rPr lang="en-US" sz="1200" b="1" i="0" dirty="0">
                <a:solidFill>
                  <a:srgbClr val="000000"/>
                </a:solidFill>
                <a:effectLst/>
                <a:latin typeface="+mn-lt"/>
              </a:rPr>
              <a:t>(Hosea 7:1-3), </a:t>
            </a:r>
            <a:r>
              <a:rPr lang="en-US" sz="1200" i="1" dirty="0">
                <a:latin typeface="+mn-lt"/>
              </a:rPr>
              <a:t>“When I would have healed Israel, then the iniquity of Ephraim was uncovered, and the wickedness of Samaria. For they have committed fraud; a thief comes in; a band of robbers takes spoil outside. </a:t>
            </a:r>
            <a:r>
              <a:rPr lang="en-US" sz="1200" i="1" baseline="30000" dirty="0">
                <a:latin typeface="+mn-lt"/>
              </a:rPr>
              <a:t>2</a:t>
            </a:r>
            <a:r>
              <a:rPr lang="en-US" sz="1200" i="1" dirty="0">
                <a:latin typeface="+mn-lt"/>
              </a:rPr>
              <a:t> </a:t>
            </a:r>
            <a:r>
              <a:rPr lang="en-US" sz="1200" i="1" u="sng" dirty="0">
                <a:latin typeface="+mn-lt"/>
              </a:rPr>
              <a:t>They do not consider in their hearts that I remember all their wickedness; now their own deeds have surrounded them; they are before My face</a:t>
            </a:r>
            <a:r>
              <a:rPr lang="en-US" sz="1200" i="1" dirty="0">
                <a:latin typeface="+mn-lt"/>
              </a:rPr>
              <a:t>. </a:t>
            </a:r>
            <a:r>
              <a:rPr lang="en-US" sz="1200" i="1" baseline="30000" dirty="0">
                <a:latin typeface="+mn-lt"/>
              </a:rPr>
              <a:t>3</a:t>
            </a:r>
            <a:r>
              <a:rPr lang="en-US" sz="1200" i="1" dirty="0">
                <a:latin typeface="+mn-lt"/>
              </a:rPr>
              <a:t> They make a king glad with their wickedness, and princes with their lies.”</a:t>
            </a:r>
            <a:endParaRPr lang="en-US" sz="1200" b="1" i="1" dirty="0">
              <a:solidFill>
                <a:srgbClr val="000000"/>
              </a:solidFill>
              <a:effectLst/>
              <a:latin typeface="+mn-lt"/>
            </a:endParaRPr>
          </a:p>
          <a:p>
            <a:pPr marL="742950" lvl="1" indent="-285750" algn="l">
              <a:buFont typeface="Arial" panose="020B0604020202020204" pitchFamily="34" charset="0"/>
              <a:buChar char="•"/>
            </a:pPr>
            <a:r>
              <a:rPr lang="en-US" sz="1200" b="0" i="0" u="none" strike="noStrike" dirty="0">
                <a:solidFill>
                  <a:srgbClr val="000000"/>
                </a:solidFill>
                <a:effectLst/>
                <a:latin typeface="+mn-lt"/>
              </a:rPr>
              <a:t>Satan uses devices to desensitize Christians of sin and error. </a:t>
            </a:r>
          </a:p>
          <a:p>
            <a:pPr marL="742950" lvl="1" indent="-285750" algn="l">
              <a:buFont typeface="Arial" panose="020B0604020202020204" pitchFamily="34" charset="0"/>
              <a:buChar char="•"/>
            </a:pPr>
            <a:r>
              <a:rPr lang="en-US" sz="1200" b="0" i="0" u="none" strike="noStrike" dirty="0">
                <a:solidFill>
                  <a:srgbClr val="000000"/>
                </a:solidFill>
                <a:effectLst/>
                <a:latin typeface="+mn-lt"/>
              </a:rPr>
              <a:t>As (2 Cor. 2:11) notes:  If we are ignorant of how he works, he can take advantage of us.</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God’s people can be (are becoming, already are) desensitized to sin…souls are being lost</a:t>
            </a:r>
          </a:p>
          <a:p>
            <a:pPr marL="0" lvl="0" indent="0" algn="l">
              <a:buFont typeface="Arial" panose="020B0604020202020204" pitchFamily="34" charset="0"/>
              <a:buNone/>
            </a:pPr>
            <a:r>
              <a:rPr lang="en-US" sz="1200" b="1" i="0" u="none" strike="noStrike" dirty="0">
                <a:solidFill>
                  <a:srgbClr val="000000"/>
                </a:solidFill>
                <a:effectLst/>
                <a:latin typeface="+mn-lt"/>
              </a:rPr>
              <a:t>(Jeremiah 6:15) [The state of God’s people during Jeremiah’s time], </a:t>
            </a:r>
            <a:r>
              <a:rPr lang="en-US" sz="1200" b="0" i="1" u="none" strike="noStrike" dirty="0">
                <a:solidFill>
                  <a:srgbClr val="000000"/>
                </a:solidFill>
                <a:effectLst/>
                <a:latin typeface="+mn-lt"/>
              </a:rPr>
              <a:t>“</a:t>
            </a:r>
            <a:r>
              <a:rPr lang="en-US" sz="1200" i="1" dirty="0">
                <a:latin typeface="+mn-lt"/>
              </a:rPr>
              <a:t>Were they ashamed when they had committed abomination? No! They were not at all ashamed; Nor did they know how to blush. Therefore they shall fall among those who fall; At the time I punish them, They shall be cast down,” says the Lord.”</a:t>
            </a:r>
          </a:p>
          <a:p>
            <a:pPr marL="628650" lvl="1" indent="-171450" algn="l">
              <a:buFont typeface="Arial" panose="020B0604020202020204" pitchFamily="34" charset="0"/>
              <a:buChar char="•"/>
            </a:pPr>
            <a:r>
              <a:rPr lang="en-US" sz="1200" b="0" i="0" u="none" strike="noStrike" dirty="0">
                <a:solidFill>
                  <a:srgbClr val="000000"/>
                </a:solidFill>
                <a:effectLst/>
                <a:latin typeface="+mn-lt"/>
              </a:rPr>
              <a:t>Therefore, we must be careful to heed the admonitions to BEWARE! </a:t>
            </a:r>
          </a:p>
          <a:p>
            <a:pPr marL="0" lvl="0" indent="0" algn="l">
              <a:buFont typeface="Arial" panose="020B0604020202020204" pitchFamily="34" charset="0"/>
              <a:buNone/>
            </a:pPr>
            <a:r>
              <a:rPr lang="en-US" sz="1200" b="1" i="0" u="none" strike="noStrike" dirty="0">
                <a:solidFill>
                  <a:srgbClr val="000000"/>
                </a:solidFill>
                <a:effectLst/>
                <a:latin typeface="+mn-lt"/>
              </a:rPr>
              <a:t>(Hebrews 3:12-13), </a:t>
            </a:r>
            <a:r>
              <a:rPr lang="en-US" sz="1200" b="0" i="1" u="none" strike="noStrike" dirty="0">
                <a:solidFill>
                  <a:srgbClr val="000000"/>
                </a:solidFill>
                <a:effectLst/>
                <a:latin typeface="+mn-lt"/>
              </a:rPr>
              <a:t>“</a:t>
            </a:r>
            <a:r>
              <a:rPr lang="en-US" i="1" dirty="0"/>
              <a:t>Beware, brethren, lest there be in any of you an evil heart of unbelief in departing from the living God;</a:t>
            </a:r>
            <a:r>
              <a:rPr lang="en-US" i="1" baseline="30000" dirty="0"/>
              <a:t> 13</a:t>
            </a:r>
            <a:r>
              <a:rPr lang="en-US" i="1" dirty="0"/>
              <a:t> but exhort one another daily, while it is called “Today,” lest any of you be hardened through the deceitfulness of sin.”</a:t>
            </a:r>
          </a:p>
          <a:p>
            <a:pPr marL="0" lvl="0" indent="0" algn="l">
              <a:buFont typeface="Arial" panose="020B0604020202020204" pitchFamily="34" charset="0"/>
              <a:buNone/>
            </a:pPr>
            <a:r>
              <a:rPr lang="en-US" sz="1200" b="1" i="0" u="none" strike="noStrike" dirty="0">
                <a:solidFill>
                  <a:srgbClr val="000000"/>
                </a:solidFill>
                <a:effectLst/>
                <a:latin typeface="+mn-lt"/>
              </a:rPr>
              <a:t>WHY DO WE BECOME DESENSITIZED TO SIN AND ERROR?</a:t>
            </a:r>
          </a:p>
          <a:p>
            <a:pPr marL="628650" lvl="1" indent="-171450" algn="l">
              <a:spcAft>
                <a:spcPts val="0"/>
              </a:spcAft>
              <a:buFont typeface="Arial" panose="020B0604020202020204" pitchFamily="34" charset="0"/>
              <a:buChar char="•"/>
            </a:pPr>
            <a:r>
              <a:rPr lang="en-US" sz="1200" b="0" i="0" u="none" strike="noStrike" dirty="0">
                <a:solidFill>
                  <a:srgbClr val="000000"/>
                </a:solidFill>
                <a:effectLst/>
                <a:latin typeface="+mn-lt"/>
              </a:rPr>
              <a:t>That is a lesson in and of itself, but not what I want to center our thoughts on today.</a:t>
            </a:r>
          </a:p>
          <a:p>
            <a:pPr marL="1085850" lvl="2" indent="-171450" algn="l">
              <a:spcAft>
                <a:spcPts val="0"/>
              </a:spcAft>
              <a:buFont typeface="Arial" panose="020B0604020202020204" pitchFamily="34" charset="0"/>
              <a:buChar char="•"/>
            </a:pPr>
            <a:r>
              <a:rPr lang="en-US" sz="1200" b="0" i="0" u="none" strike="noStrike" dirty="0">
                <a:solidFill>
                  <a:srgbClr val="000000"/>
                </a:solidFill>
                <a:effectLst/>
                <a:latin typeface="+mn-lt"/>
              </a:rPr>
              <a:t>So, just a few short thoughts</a:t>
            </a:r>
          </a:p>
          <a:p>
            <a:pPr marL="628650" lvl="1" indent="-171450" algn="l">
              <a:spcAft>
                <a:spcPts val="0"/>
              </a:spcAft>
              <a:buFont typeface="Arial" panose="020B0604020202020204" pitchFamily="34" charset="0"/>
              <a:buChar char="•"/>
            </a:pPr>
            <a:r>
              <a:rPr lang="en-US" sz="1200" b="0" i="0" u="none" strike="noStrike" dirty="0">
                <a:solidFill>
                  <a:srgbClr val="000000"/>
                </a:solidFill>
                <a:effectLst/>
                <a:latin typeface="+mn-lt"/>
              </a:rPr>
              <a:t>A. Lack of Knowledge</a:t>
            </a:r>
          </a:p>
          <a:p>
            <a:pPr marL="1085850" lvl="2" indent="-171450" algn="l">
              <a:spcAft>
                <a:spcPts val="0"/>
              </a:spcAft>
              <a:buFont typeface="Arial" panose="020B0604020202020204" pitchFamily="34" charset="0"/>
              <a:buChar char="•"/>
            </a:pPr>
            <a:r>
              <a:rPr lang="en-US" sz="1200" b="0" i="0" u="none" strike="noStrike" dirty="0">
                <a:solidFill>
                  <a:srgbClr val="000000"/>
                </a:solidFill>
                <a:effectLst/>
                <a:latin typeface="+mn-lt"/>
              </a:rPr>
              <a:t>Some have not learned or been taught what is sin.</a:t>
            </a:r>
          </a:p>
          <a:p>
            <a:pPr marL="628650" lvl="1" indent="-171450" algn="l">
              <a:spcAft>
                <a:spcPts val="0"/>
              </a:spcAft>
              <a:buFont typeface="Arial" panose="020B0604020202020204" pitchFamily="34" charset="0"/>
              <a:buChar char="•"/>
            </a:pPr>
            <a:r>
              <a:rPr lang="en-US" sz="1200" b="0" i="0" u="none" strike="noStrike" dirty="0">
                <a:solidFill>
                  <a:srgbClr val="000000"/>
                </a:solidFill>
                <a:effectLst/>
                <a:latin typeface="+mn-lt"/>
              </a:rPr>
              <a:t>A failure to Put Off the Old Man</a:t>
            </a:r>
          </a:p>
          <a:p>
            <a:pPr marL="1085850" lvl="2" indent="-171450" algn="l">
              <a:spcAft>
                <a:spcPts val="0"/>
              </a:spcAft>
              <a:buFont typeface="Arial" panose="020B0604020202020204" pitchFamily="34" charset="0"/>
              <a:buChar char="•"/>
            </a:pPr>
            <a:r>
              <a:rPr lang="en-US" sz="1200" b="0" i="0" u="none" strike="noStrike" dirty="0">
                <a:solidFill>
                  <a:srgbClr val="000000"/>
                </a:solidFill>
                <a:effectLst/>
                <a:latin typeface="+mn-lt"/>
              </a:rPr>
              <a:t>We must transform our minds to conform to God’s will, cf. Rom. 12:1-2.</a:t>
            </a:r>
          </a:p>
          <a:p>
            <a:pPr marL="628650" lvl="1" indent="-171450" algn="l">
              <a:spcAft>
                <a:spcPts val="0"/>
              </a:spcAft>
              <a:buFont typeface="Arial" panose="020B0604020202020204" pitchFamily="34" charset="0"/>
              <a:buChar char="•"/>
            </a:pPr>
            <a:r>
              <a:rPr lang="en-US" sz="1200" b="0" i="0" u="none" strike="noStrike" dirty="0">
                <a:solidFill>
                  <a:srgbClr val="000000"/>
                </a:solidFill>
                <a:effectLst/>
                <a:latin typeface="+mn-lt"/>
              </a:rPr>
              <a:t>The Influence of Worldly People and Things, 1 Cor. 15:33, “Evil company corrupts good habits.”</a:t>
            </a:r>
          </a:p>
          <a:p>
            <a:pPr marL="1085850" lvl="2" indent="-171450" algn="l">
              <a:spcAft>
                <a:spcPts val="0"/>
              </a:spcAft>
              <a:buFont typeface="Arial" panose="020B0604020202020204" pitchFamily="34" charset="0"/>
              <a:buChar char="•"/>
            </a:pPr>
            <a:r>
              <a:rPr lang="en-US" sz="1200" b="0" i="0" u="none" strike="noStrike" dirty="0">
                <a:solidFill>
                  <a:srgbClr val="000000"/>
                </a:solidFill>
                <a:effectLst/>
                <a:latin typeface="+mn-lt"/>
              </a:rPr>
              <a:t>Music, fashion, TV, movies, books, magazines, language – all reflect worldly values</a:t>
            </a:r>
          </a:p>
          <a:p>
            <a:pPr marL="628650" lvl="1" indent="-171450" algn="l">
              <a:spcAft>
                <a:spcPts val="0"/>
              </a:spcAft>
              <a:buFont typeface="Arial" panose="020B0604020202020204" pitchFamily="34" charset="0"/>
              <a:buChar char="•"/>
            </a:pPr>
            <a:r>
              <a:rPr lang="en-US" sz="1200" b="0" i="0" u="none" strike="noStrike" dirty="0">
                <a:solidFill>
                  <a:srgbClr val="000000"/>
                </a:solidFill>
                <a:effectLst/>
                <a:latin typeface="+mn-lt"/>
              </a:rPr>
              <a:t>Indifference toward, or even obstinate Rebellion Against the Will of God</a:t>
            </a:r>
          </a:p>
          <a:p>
            <a:pPr marL="0" lvl="0" indent="0" algn="l">
              <a:spcAft>
                <a:spcPts val="0"/>
              </a:spcAft>
              <a:buFont typeface="Arial" panose="020B0604020202020204" pitchFamily="34" charset="0"/>
              <a:buNone/>
            </a:pPr>
            <a:r>
              <a:rPr lang="en-US" sz="1200" b="1" i="0" u="none" strike="noStrike" dirty="0">
                <a:solidFill>
                  <a:srgbClr val="000000"/>
                </a:solidFill>
                <a:effectLst/>
                <a:latin typeface="+mn-lt"/>
              </a:rPr>
              <a:t>I WANT TO EMPHASIZE THE NEED TO “RESENSITIZE” OURSELVES ABOUT CERTAIN THINGS</a:t>
            </a:r>
          </a:p>
          <a:p>
            <a:pPr marL="0" lvl="0" indent="0" algn="l">
              <a:spcAft>
                <a:spcPts val="0"/>
              </a:spcAft>
              <a:buFont typeface="Arial" panose="020B0604020202020204" pitchFamily="34" charset="0"/>
              <a:buNone/>
            </a:pPr>
            <a:endParaRPr lang="en-US" sz="1200" b="1" i="0" u="none" strike="noStrike" dirty="0">
              <a:solidFill>
                <a:srgbClr val="000000"/>
              </a:solidFill>
              <a:effectLst/>
              <a:latin typeface="+mn-lt"/>
            </a:endParaRPr>
          </a:p>
          <a:p>
            <a:pPr marL="0" lvl="0" indent="0" algn="r">
              <a:spcAft>
                <a:spcPts val="0"/>
              </a:spcAft>
              <a:buFont typeface="Arial" panose="020B0604020202020204" pitchFamily="34" charset="0"/>
              <a:buNone/>
            </a:pPr>
            <a:r>
              <a:rPr lang="en-US" sz="800" b="0" i="1" u="none" strike="noStrike" dirty="0">
                <a:solidFill>
                  <a:srgbClr val="000000"/>
                </a:solidFill>
                <a:effectLst/>
                <a:latin typeface="+mn-lt"/>
              </a:rPr>
              <a:t>Based on 8/20/17 sermon outline by Joe Price</a:t>
            </a:r>
          </a:p>
          <a:p>
            <a:pPr algn="ctr"/>
            <a:endParaRPr lang="en-US" sz="1200" b="0" i="0" dirty="0">
              <a:solidFill>
                <a:srgbClr val="000000"/>
              </a:solidFill>
              <a:effectLst/>
              <a:latin typeface="+mn-lt"/>
              <a:hlinkClick r:id="rId3"/>
            </a:endParaRPr>
          </a:p>
          <a:p>
            <a:endParaRPr lang="en-US" b="1" dirty="0"/>
          </a:p>
        </p:txBody>
      </p:sp>
      <p:sp>
        <p:nvSpPr>
          <p:cNvPr id="4" name="Slide Number Placeholder 3"/>
          <p:cNvSpPr>
            <a:spLocks noGrp="1"/>
          </p:cNvSpPr>
          <p:nvPr>
            <p:ph type="sldNum" sz="quarter" idx="5"/>
          </p:nvPr>
        </p:nvSpPr>
        <p:spPr/>
        <p:txBody>
          <a:bodyPr/>
          <a:lstStyle/>
          <a:p>
            <a:fld id="{E422321A-A98F-4193-82FA-3C308E86E628}" type="slidenum">
              <a:rPr lang="en-US" smtClean="0"/>
              <a:t>1</a:t>
            </a:fld>
            <a:endParaRPr lang="en-US"/>
          </a:p>
        </p:txBody>
      </p:sp>
    </p:spTree>
    <p:extLst>
      <p:ext uri="{BB962C8B-B14F-4D97-AF65-F5344CB8AC3E}">
        <p14:creationId xmlns:p14="http://schemas.microsoft.com/office/powerpoint/2010/main" val="112498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RENEW OUR SENSITIVITY TOWARD…</a:t>
            </a:r>
          </a:p>
          <a:p>
            <a:pPr marL="171450" lvl="0" indent="-171450" algn="l">
              <a:buFont typeface="Arial" panose="020B0604020202020204" pitchFamily="34" charset="0"/>
              <a:buChar char="•"/>
            </a:pPr>
            <a:r>
              <a:rPr lang="en-US" sz="1200" b="1" i="0" dirty="0">
                <a:solidFill>
                  <a:srgbClr val="000000"/>
                </a:solidFill>
                <a:effectLst/>
                <a:latin typeface="+mn-lt"/>
              </a:rPr>
              <a:t>Immodest Clothing </a:t>
            </a:r>
          </a:p>
          <a:p>
            <a:pPr marL="0" lvl="0" indent="0" algn="l">
              <a:buFont typeface="Arial" panose="020B0604020202020204" pitchFamily="34" charset="0"/>
              <a:buNone/>
            </a:pPr>
            <a:r>
              <a:rPr lang="en-US" sz="1200" b="1" i="0" dirty="0">
                <a:solidFill>
                  <a:srgbClr val="000000"/>
                </a:solidFill>
                <a:effectLst/>
                <a:latin typeface="+mn-lt"/>
              </a:rPr>
              <a:t>(1 Timothy 2:9-10), [Paul’s instructions to women], </a:t>
            </a:r>
            <a:r>
              <a:rPr lang="en-US" sz="1200" b="0" i="1" dirty="0">
                <a:solidFill>
                  <a:srgbClr val="000000"/>
                </a:solidFill>
                <a:effectLst/>
                <a:latin typeface="+mn-lt"/>
              </a:rPr>
              <a:t>“</a:t>
            </a:r>
            <a:r>
              <a:rPr lang="en-US" sz="1200" i="1" dirty="0">
                <a:latin typeface="+mn-lt"/>
              </a:rPr>
              <a:t>in like manner also, that the women adorn themselves in modest apparel, with propriety and moderation, not with braided hair or gold or pearls or costly clothing,</a:t>
            </a:r>
            <a:r>
              <a:rPr lang="en-US" sz="1200" i="1" baseline="30000" dirty="0">
                <a:latin typeface="+mn-lt"/>
              </a:rPr>
              <a:t> 10</a:t>
            </a:r>
            <a:r>
              <a:rPr lang="en-US" sz="1200" i="1" dirty="0">
                <a:latin typeface="+mn-lt"/>
              </a:rPr>
              <a:t> but, which is proper for women professing godliness, with good works.”</a:t>
            </a:r>
          </a:p>
          <a:p>
            <a:pPr marL="628650" lvl="1" indent="-171450" algn="l">
              <a:buFont typeface="Arial" panose="020B0604020202020204" pitchFamily="34" charset="0"/>
              <a:buChar char="•"/>
            </a:pPr>
            <a:r>
              <a:rPr lang="en-US" sz="1200" b="1" i="0" dirty="0">
                <a:solidFill>
                  <a:srgbClr val="000000"/>
                </a:solidFill>
                <a:effectLst/>
                <a:latin typeface="+mn-lt"/>
              </a:rPr>
              <a:t>I’m getting too old to be politically correct.  Must acknowledge that there is a legitimate reason why Paul specifically addresses the women on this matter.</a:t>
            </a:r>
          </a:p>
          <a:p>
            <a:pPr marL="1085850" lvl="2" indent="-171450" algn="l">
              <a:buFont typeface="Arial" panose="020B0604020202020204" pitchFamily="34" charset="0"/>
              <a:buChar char="•"/>
            </a:pPr>
            <a:r>
              <a:rPr lang="en-US" sz="1200" b="0" i="0" dirty="0">
                <a:solidFill>
                  <a:srgbClr val="000000"/>
                </a:solidFill>
                <a:effectLst/>
                <a:latin typeface="+mn-lt"/>
              </a:rPr>
              <a:t>It is NOT because it is acceptable for men to dress in an immodest way</a:t>
            </a:r>
          </a:p>
          <a:p>
            <a:pPr marL="1085850" lvl="2" indent="-171450" algn="l">
              <a:buFont typeface="Arial" panose="020B0604020202020204" pitchFamily="34" charset="0"/>
              <a:buChar char="•"/>
            </a:pPr>
            <a:r>
              <a:rPr lang="en-US" sz="1200" b="0" i="0" dirty="0">
                <a:solidFill>
                  <a:srgbClr val="000000"/>
                </a:solidFill>
                <a:effectLst/>
                <a:latin typeface="+mn-lt"/>
              </a:rPr>
              <a:t>It is NOT because women are responsible for the weakness of the man (his sin is his fault)</a:t>
            </a:r>
          </a:p>
          <a:p>
            <a:pPr marL="1085850" lvl="2" indent="-171450" algn="l">
              <a:buFont typeface="Arial" panose="020B0604020202020204" pitchFamily="34" charset="0"/>
              <a:buChar char="•"/>
            </a:pPr>
            <a:r>
              <a:rPr lang="en-US" sz="1200" b="0" i="0" dirty="0">
                <a:solidFill>
                  <a:srgbClr val="000000"/>
                </a:solidFill>
                <a:effectLst/>
                <a:latin typeface="+mn-lt"/>
              </a:rPr>
              <a:t>It IS an acknowledgment of the differences between men and women.  The fact that men are vulnerable to seduction, and that some women have a desire to utilize their beauty to seduce.</a:t>
            </a:r>
          </a:p>
          <a:p>
            <a:pPr marL="0" lvl="0" indent="0" algn="l">
              <a:buFont typeface="Arial" panose="020B0604020202020204" pitchFamily="34" charset="0"/>
              <a:buNone/>
            </a:pPr>
            <a:r>
              <a:rPr lang="en-US" sz="1200" b="1" i="0" dirty="0">
                <a:solidFill>
                  <a:srgbClr val="000000"/>
                </a:solidFill>
                <a:effectLst/>
                <a:latin typeface="+mn-lt"/>
              </a:rPr>
              <a:t>(Proverbs 7:6-10), </a:t>
            </a:r>
            <a:r>
              <a:rPr lang="en-US" sz="1200" b="0" i="1" dirty="0">
                <a:solidFill>
                  <a:srgbClr val="000000"/>
                </a:solidFill>
                <a:effectLst/>
                <a:latin typeface="+mn-lt"/>
              </a:rPr>
              <a:t>“</a:t>
            </a:r>
            <a:r>
              <a:rPr lang="en-US" i="1" dirty="0"/>
              <a:t>For at the window of my house I looked through my lattice, </a:t>
            </a:r>
            <a:r>
              <a:rPr lang="en-US" i="1" baseline="30000" dirty="0"/>
              <a:t>7</a:t>
            </a:r>
            <a:r>
              <a:rPr lang="en-US" i="1" dirty="0"/>
              <a:t> And saw among the simple, I perceived among the youths, a young man devoid of understanding, </a:t>
            </a:r>
            <a:r>
              <a:rPr lang="en-US" i="1" baseline="30000" dirty="0"/>
              <a:t>8</a:t>
            </a:r>
            <a:r>
              <a:rPr lang="en-US" i="1" dirty="0"/>
              <a:t> passing along the street near her corner; and he took the path to her house </a:t>
            </a:r>
            <a:r>
              <a:rPr lang="en-US" i="1" baseline="30000" dirty="0"/>
              <a:t>9</a:t>
            </a:r>
            <a:r>
              <a:rPr lang="en-US" i="1" dirty="0"/>
              <a:t> In the twilight, in the evening, in the black and dark night. </a:t>
            </a:r>
            <a:r>
              <a:rPr lang="en-US" i="1" baseline="30000" dirty="0"/>
              <a:t>10</a:t>
            </a:r>
            <a:r>
              <a:rPr lang="en-US" i="1" dirty="0"/>
              <a:t> </a:t>
            </a:r>
            <a:r>
              <a:rPr lang="en-US" i="1" u="sng" dirty="0"/>
              <a:t>And there a woman met him, with the attire of a harlot, and a crafty heart</a:t>
            </a:r>
            <a:r>
              <a:rPr lang="en-US" i="1" dirty="0"/>
              <a:t>.”</a:t>
            </a:r>
            <a:endParaRPr lang="en-US" sz="1200" b="0" i="1"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The world knows it, God knows it, and so should the Christian woman and man.</a:t>
            </a:r>
          </a:p>
          <a:p>
            <a:pPr marL="628650" lvl="1" indent="-171450" algn="l">
              <a:buFont typeface="Arial" panose="020B0604020202020204" pitchFamily="34" charset="0"/>
              <a:buChar char="•"/>
            </a:pPr>
            <a:r>
              <a:rPr lang="en-US" sz="1200" b="1" i="0" dirty="0">
                <a:solidFill>
                  <a:srgbClr val="000000"/>
                </a:solidFill>
                <a:effectLst/>
                <a:latin typeface="+mn-lt"/>
              </a:rPr>
              <a:t>Note:  Modest, in this passage … (</a:t>
            </a:r>
            <a:r>
              <a:rPr lang="en-US" sz="1200" b="1" i="0" dirty="0" err="1">
                <a:solidFill>
                  <a:srgbClr val="000000"/>
                </a:solidFill>
                <a:effectLst/>
                <a:latin typeface="+mn-lt"/>
              </a:rPr>
              <a:t>kosmios</a:t>
            </a:r>
            <a:r>
              <a:rPr lang="en-US" sz="1200" b="1" i="0" dirty="0">
                <a:solidFill>
                  <a:srgbClr val="000000"/>
                </a:solidFill>
                <a:effectLst/>
                <a:latin typeface="+mn-lt"/>
              </a:rPr>
              <a:t>) </a:t>
            </a:r>
            <a:r>
              <a:rPr lang="en-US" sz="1200" b="1" i="0" u="none" strike="noStrike" baseline="0" dirty="0">
                <a:solidFill>
                  <a:srgbClr val="292F33"/>
                </a:solidFill>
                <a:latin typeface="+mn-lt"/>
              </a:rPr>
              <a:t>1) well arranged, seemly</a:t>
            </a:r>
          </a:p>
          <a:p>
            <a:pPr marL="1085850" lvl="2" indent="-171450" algn="l">
              <a:buFont typeface="Arial" panose="020B0604020202020204" pitchFamily="34" charset="0"/>
              <a:buChar char="•"/>
            </a:pPr>
            <a:r>
              <a:rPr lang="en-US" sz="1200" b="0" i="0" u="none" strike="noStrike" baseline="0" dirty="0">
                <a:solidFill>
                  <a:srgbClr val="292F33"/>
                </a:solidFill>
                <a:effectLst/>
                <a:latin typeface="+mn-lt"/>
              </a:rPr>
              <a:t>The definition would be more concerned with and orderly dress that is not intended to bring attention through ostentatiousness.</a:t>
            </a:r>
          </a:p>
          <a:p>
            <a:pPr marL="1085850" lvl="2" indent="-171450" algn="l">
              <a:buFont typeface="Arial" panose="020B0604020202020204" pitchFamily="34" charset="0"/>
              <a:buChar char="•"/>
            </a:pPr>
            <a:r>
              <a:rPr lang="en-US" sz="1200" b="0" i="0" u="none" strike="noStrike" baseline="0" dirty="0">
                <a:solidFill>
                  <a:srgbClr val="292F33"/>
                </a:solidFill>
                <a:effectLst/>
                <a:latin typeface="+mn-lt"/>
              </a:rPr>
              <a:t>The context carries both the idea of moderation or self-control (too outlandish or showy dress), and propriety (shamefacedness – bashfulness… a sense of shame (insufficient dress, see through, too tight. I.e. – sensual in nature).</a:t>
            </a:r>
          </a:p>
          <a:p>
            <a:pPr marL="628650" lvl="1" indent="-171450" algn="l">
              <a:buFont typeface="Arial" panose="020B0604020202020204" pitchFamily="34" charset="0"/>
              <a:buChar char="•"/>
            </a:pPr>
            <a:r>
              <a:rPr lang="en-US" sz="1200" b="1" i="0" u="none" strike="noStrike" baseline="0" dirty="0">
                <a:solidFill>
                  <a:srgbClr val="292F33"/>
                </a:solidFill>
                <a:effectLst/>
                <a:latin typeface="+mn-lt"/>
              </a:rPr>
              <a:t>Both aspects of modest dress have their standard in God’s word, NOT CULTURE.</a:t>
            </a:r>
            <a:endParaRPr lang="en-US" sz="1200" b="1" i="0"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Dress that is intended to bring attention to oneself (physical attributes) is prideful and concerned with the physical rather than the spiritual.</a:t>
            </a:r>
          </a:p>
          <a:p>
            <a:pPr marL="1085850" lvl="2" indent="-171450" algn="l">
              <a:buFont typeface="Arial" panose="020B0604020202020204" pitchFamily="34" charset="0"/>
              <a:buChar char="•"/>
            </a:pPr>
            <a:r>
              <a:rPr lang="en-US" sz="1200" b="0" i="0" dirty="0">
                <a:solidFill>
                  <a:srgbClr val="000000"/>
                </a:solidFill>
                <a:effectLst/>
                <a:latin typeface="+mn-lt"/>
              </a:rPr>
              <a:t>Dress that is insufficient violates God’s standard of holiness, in that insufficient clothing is nakedness (Adam and Eve as example).</a:t>
            </a:r>
          </a:p>
          <a:p>
            <a:pPr marL="1543050" lvl="3" indent="-171450" algn="l">
              <a:buFont typeface="Arial" panose="020B0604020202020204" pitchFamily="34" charset="0"/>
              <a:buChar char="•"/>
            </a:pPr>
            <a:r>
              <a:rPr lang="en-US" sz="1200" b="0" i="0" dirty="0">
                <a:solidFill>
                  <a:srgbClr val="000000"/>
                </a:solidFill>
                <a:effectLst/>
                <a:latin typeface="+mn-lt"/>
              </a:rPr>
              <a:t>Though they had attempted to clothe themselves, their efforts were insufficient</a:t>
            </a:r>
          </a:p>
          <a:p>
            <a:pPr marL="1543050" lvl="3" indent="-171450" algn="l">
              <a:buFont typeface="Arial" panose="020B0604020202020204" pitchFamily="34" charset="0"/>
              <a:buChar char="•"/>
            </a:pPr>
            <a:r>
              <a:rPr lang="en-US" sz="1200" b="0" i="0" dirty="0">
                <a:solidFill>
                  <a:srgbClr val="000000"/>
                </a:solidFill>
                <a:effectLst/>
                <a:latin typeface="+mn-lt"/>
              </a:rPr>
              <a:t>They were SENSITIVE to their inadequate clothing</a:t>
            </a:r>
          </a:p>
          <a:p>
            <a:pPr marL="0" lvl="0" indent="0" algn="l">
              <a:buFont typeface="Arial" panose="020B0604020202020204" pitchFamily="34" charset="0"/>
              <a:buNone/>
            </a:pPr>
            <a:r>
              <a:rPr lang="en-US" sz="1200" b="1" i="0" dirty="0">
                <a:solidFill>
                  <a:srgbClr val="000000"/>
                </a:solidFill>
                <a:effectLst/>
                <a:latin typeface="+mn-lt"/>
              </a:rPr>
              <a:t>(Genesis 3:7-10), </a:t>
            </a:r>
            <a:r>
              <a:rPr lang="en-US" sz="1200" b="0" i="1" dirty="0">
                <a:solidFill>
                  <a:srgbClr val="000000"/>
                </a:solidFill>
                <a:effectLst/>
                <a:latin typeface="+mn-lt"/>
              </a:rPr>
              <a:t>“</a:t>
            </a:r>
            <a:r>
              <a:rPr lang="en-US" i="1" dirty="0"/>
              <a:t>Then the eyes of both of them were opened, and they knew that they were naked; and </a:t>
            </a:r>
            <a:r>
              <a:rPr lang="en-US" i="1" u="sng" dirty="0"/>
              <a:t>they sewed fig leaves together and made themselves coverings</a:t>
            </a:r>
            <a:r>
              <a:rPr lang="en-US" i="1" dirty="0"/>
              <a:t>. </a:t>
            </a:r>
            <a:r>
              <a:rPr lang="en-US" i="1" baseline="30000" dirty="0"/>
              <a:t>8</a:t>
            </a:r>
            <a:r>
              <a:rPr lang="en-US" i="1" dirty="0"/>
              <a:t> And they heard the sound of the Lord God walking in the garden in the cool of the day, and Adam and his wife hid themselves from the presence of the Lord God among the trees of the garden. </a:t>
            </a:r>
            <a:r>
              <a:rPr lang="en-US" i="1" baseline="30000" dirty="0"/>
              <a:t>9</a:t>
            </a:r>
            <a:r>
              <a:rPr lang="en-US" i="1" dirty="0"/>
              <a:t> Then the Lord God called to Adam and said to him, “Where are you?” </a:t>
            </a:r>
            <a:r>
              <a:rPr lang="en-US" i="1" baseline="30000" dirty="0"/>
              <a:t>10</a:t>
            </a:r>
            <a:r>
              <a:rPr lang="en-US" i="1" dirty="0"/>
              <a:t> So he said, “I heard Your voice in the garden, and </a:t>
            </a:r>
            <a:r>
              <a:rPr lang="en-US" i="1" u="sng" dirty="0"/>
              <a:t>I was afraid because I was naked</a:t>
            </a:r>
            <a:r>
              <a:rPr lang="en-US" i="1" dirty="0"/>
              <a:t>; and I hid myself.”</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[CLICK] Profanity</a:t>
            </a:r>
          </a:p>
          <a:p>
            <a:pPr marL="0" lvl="0" indent="0" algn="l">
              <a:buFont typeface="Arial" panose="020B0604020202020204" pitchFamily="34" charset="0"/>
              <a:buNone/>
            </a:pPr>
            <a:r>
              <a:rPr lang="en-US" sz="1200" b="1" i="0" dirty="0">
                <a:solidFill>
                  <a:srgbClr val="000000"/>
                </a:solidFill>
                <a:effectLst/>
                <a:latin typeface="+mn-lt"/>
              </a:rPr>
              <a:t>(Ephesians 4:29), </a:t>
            </a:r>
            <a:r>
              <a:rPr lang="en-US" sz="1200" b="0" i="1" dirty="0">
                <a:solidFill>
                  <a:srgbClr val="000000"/>
                </a:solidFill>
                <a:effectLst/>
                <a:latin typeface="+mn-lt"/>
              </a:rPr>
              <a:t>“</a:t>
            </a:r>
            <a:r>
              <a:rPr lang="en-US" i="1" dirty="0"/>
              <a:t>Let no corrupt word proceed out of your mouth, but what is good for necessary edification, that it may impart grace to the hearers.”</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Crude, base language that is harsh, offensive, ugly and inappropriate is nevertheless common today</a:t>
            </a:r>
          </a:p>
          <a:p>
            <a:pPr marL="628650" lvl="1" indent="-171450" algn="l">
              <a:buFont typeface="Arial" panose="020B0604020202020204" pitchFamily="34" charset="0"/>
              <a:buChar char="•"/>
            </a:pPr>
            <a:r>
              <a:rPr lang="en-US" sz="1200" b="1" i="0" dirty="0">
                <a:solidFill>
                  <a:srgbClr val="000000"/>
                </a:solidFill>
                <a:effectLst/>
                <a:latin typeface="+mn-lt"/>
              </a:rPr>
              <a:t>The speech of the Christian should be:</a:t>
            </a:r>
          </a:p>
          <a:p>
            <a:pPr marL="1085850" lvl="2" indent="-171450" algn="l">
              <a:buFont typeface="Arial" panose="020B0604020202020204" pitchFamily="34" charset="0"/>
              <a:buChar char="•"/>
            </a:pPr>
            <a:r>
              <a:rPr lang="en-US" sz="1200" b="0" i="0" dirty="0">
                <a:solidFill>
                  <a:srgbClr val="000000"/>
                </a:solidFill>
                <a:effectLst/>
                <a:latin typeface="+mn-lt"/>
              </a:rPr>
              <a:t>Sound </a:t>
            </a:r>
          </a:p>
          <a:p>
            <a:pPr marL="0" lvl="0" indent="0" algn="l">
              <a:buFont typeface="Arial" panose="020B0604020202020204" pitchFamily="34" charset="0"/>
              <a:buNone/>
            </a:pPr>
            <a:r>
              <a:rPr lang="en-US" sz="1200" b="1" i="0" dirty="0">
                <a:solidFill>
                  <a:srgbClr val="000000"/>
                </a:solidFill>
                <a:effectLst/>
                <a:latin typeface="+mn-lt"/>
              </a:rPr>
              <a:t>(Titus 2:8), [Exhortation to young men, to have]… </a:t>
            </a:r>
            <a:r>
              <a:rPr lang="en-US" sz="1200" b="0" i="1" dirty="0">
                <a:solidFill>
                  <a:srgbClr val="000000"/>
                </a:solidFill>
                <a:effectLst/>
                <a:latin typeface="+mn-lt"/>
              </a:rPr>
              <a:t>“</a:t>
            </a:r>
            <a:r>
              <a:rPr lang="en-US" i="1" dirty="0"/>
              <a:t>sound speech that cannot be condemned, that one who is an opponent may be ashamed, having nothing evil to say of you.”</a:t>
            </a:r>
            <a:r>
              <a:rPr lang="en-US" sz="1200" b="0" i="1" dirty="0">
                <a:solidFill>
                  <a:srgbClr val="000000"/>
                </a:solidFill>
                <a:effectLst/>
                <a:latin typeface="+mn-lt"/>
              </a:rPr>
              <a:t> </a:t>
            </a:r>
          </a:p>
          <a:p>
            <a:pPr marL="1085850" lvl="2" indent="-171450" algn="l">
              <a:buFont typeface="Arial" panose="020B0604020202020204" pitchFamily="34" charset="0"/>
              <a:buChar char="•"/>
            </a:pPr>
            <a:r>
              <a:rPr lang="en-US" sz="1200" b="0" i="0" dirty="0">
                <a:solidFill>
                  <a:srgbClr val="000000"/>
                </a:solidFill>
                <a:effectLst/>
                <a:latin typeface="+mn-lt"/>
              </a:rPr>
              <a:t>Gracious and seasoned </a:t>
            </a:r>
          </a:p>
          <a:p>
            <a:pPr marL="0" lvl="0" indent="0" algn="l">
              <a:buFont typeface="Arial" panose="020B0604020202020204" pitchFamily="34" charset="0"/>
              <a:buNone/>
            </a:pPr>
            <a:r>
              <a:rPr lang="en-US" sz="1200" b="1" i="0" dirty="0">
                <a:solidFill>
                  <a:srgbClr val="000000"/>
                </a:solidFill>
                <a:effectLst/>
                <a:latin typeface="+mn-lt"/>
              </a:rPr>
              <a:t>(Colossians 4:6), </a:t>
            </a:r>
            <a:r>
              <a:rPr lang="en-US" sz="1200" b="0" i="1" dirty="0">
                <a:solidFill>
                  <a:srgbClr val="000000"/>
                </a:solidFill>
                <a:effectLst/>
                <a:latin typeface="+mn-lt"/>
              </a:rPr>
              <a:t>“</a:t>
            </a:r>
            <a:r>
              <a:rPr lang="en-US" i="1" dirty="0"/>
              <a:t>Let your speech always be with grace, seasoned with salt, that you may know how you ought to answer each one.”</a:t>
            </a:r>
            <a:endParaRPr lang="en-US" sz="1200" b="0" i="1"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And in accord with the oracles of God </a:t>
            </a:r>
          </a:p>
          <a:p>
            <a:pPr marL="0" lvl="0" indent="0" algn="l">
              <a:buFont typeface="Arial" panose="020B0604020202020204" pitchFamily="34" charset="0"/>
              <a:buNone/>
            </a:pPr>
            <a:r>
              <a:rPr lang="en-US" sz="1200" b="1" i="0" dirty="0">
                <a:solidFill>
                  <a:srgbClr val="000000"/>
                </a:solidFill>
                <a:effectLst/>
                <a:latin typeface="+mn-lt"/>
              </a:rPr>
              <a:t>(1 Peter 4:11), </a:t>
            </a:r>
            <a:r>
              <a:rPr lang="en-US" sz="1200" b="0" i="1" dirty="0">
                <a:solidFill>
                  <a:srgbClr val="000000"/>
                </a:solidFill>
                <a:effectLst/>
                <a:latin typeface="+mn-lt"/>
              </a:rPr>
              <a:t>“</a:t>
            </a:r>
            <a:r>
              <a:rPr lang="en-US" i="1" dirty="0"/>
              <a:t>If anyone speaks, let him speak as the oracles of God. If anyone ministers, let him do it as with the ability which God supplies, </a:t>
            </a:r>
            <a:r>
              <a:rPr lang="en-US" i="1" u="sng" dirty="0"/>
              <a:t>that in all things God may be glorified</a:t>
            </a:r>
            <a:r>
              <a:rPr lang="en-US" i="1" dirty="0"/>
              <a:t> through Jesus Christ, to whom belong the glory and the dominion forever and ever.”</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[CLICK] Fornication</a:t>
            </a:r>
          </a:p>
          <a:p>
            <a:pPr marL="0" lvl="0" indent="0" algn="l">
              <a:buFont typeface="Arial" panose="020B0604020202020204" pitchFamily="34" charset="0"/>
              <a:buNone/>
            </a:pPr>
            <a:r>
              <a:rPr lang="en-US" sz="1200" b="1" i="0" dirty="0">
                <a:solidFill>
                  <a:srgbClr val="000000"/>
                </a:solidFill>
                <a:effectLst/>
                <a:latin typeface="+mn-lt"/>
              </a:rPr>
              <a:t>(1 Corinthians 6:9-10, 18), </a:t>
            </a:r>
            <a:r>
              <a:rPr lang="en-US" sz="1200" b="0" i="1" dirty="0">
                <a:solidFill>
                  <a:srgbClr val="000000"/>
                </a:solidFill>
                <a:effectLst/>
                <a:latin typeface="+mn-lt"/>
              </a:rPr>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 </a:t>
            </a:r>
            <a:r>
              <a:rPr lang="en-US" b="1" dirty="0"/>
              <a:t>(6:18), </a:t>
            </a:r>
            <a:r>
              <a:rPr lang="en-US" i="1" dirty="0"/>
              <a:t>“Flee sexual immorality. Every sin that a man does is outside the body, but he who commits sexual immorality sins against his own body.”</a:t>
            </a:r>
          </a:p>
          <a:p>
            <a:pPr marL="628650" lvl="1" indent="-171450" algn="l">
              <a:buFont typeface="Arial" panose="020B0604020202020204" pitchFamily="34" charset="0"/>
              <a:buChar char="•"/>
            </a:pPr>
            <a:r>
              <a:rPr lang="en-US" sz="1200" b="1" i="0" dirty="0">
                <a:solidFill>
                  <a:srgbClr val="000000"/>
                </a:solidFill>
                <a:effectLst/>
                <a:latin typeface="+mn-lt"/>
              </a:rPr>
              <a:t>Sex outside of marriage is now completely accepted and normal – as it is seen by our society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Terms like Significant other,  Domestic Partner,  Life partner, Boyfriend/Girlfriend, hooking up, are common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000000"/>
                </a:solidFill>
                <a:effectLst/>
                <a:latin typeface="+mn-lt"/>
              </a:rPr>
              <a:t>Recently, when reading an article directed at fiction writers, I came across the following quote:</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C3E50"/>
                </a:solidFill>
                <a:effectLst/>
                <a:latin typeface="Open Sans" panose="020B0606030504020204" pitchFamily="34" charset="0"/>
              </a:rPr>
              <a:t>     “One of the oddities of the English language is that though many words have multiple synonyms, and we have words for many things we rarely refer to, </a:t>
            </a:r>
            <a:r>
              <a:rPr lang="en-US" b="0" i="0" u="sng" dirty="0">
                <a:solidFill>
                  <a:srgbClr val="2C3E50"/>
                </a:solidFill>
                <a:effectLst/>
                <a:latin typeface="Open Sans" panose="020B0606030504020204" pitchFamily="34" charset="0"/>
              </a:rPr>
              <a:t>one of the most ubiquitous concepts in American society</a:t>
            </a:r>
            <a:r>
              <a:rPr lang="en-US" b="0" i="0" dirty="0">
                <a:solidFill>
                  <a:srgbClr val="2C3E50"/>
                </a:solidFill>
                <a:effectLst/>
                <a:latin typeface="Open Sans" panose="020B0606030504020204" pitchFamily="34" charset="0"/>
              </a:rPr>
              <a:t> has no name: There’s no ideal term for an unmarried party in a romantic relationship.</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C3E50"/>
                </a:solidFill>
                <a:effectLst/>
                <a:latin typeface="Open Sans" panose="020B0606030504020204" pitchFamily="34" charset="0"/>
              </a:rPr>
              <a:t>     “This glaring omission is partly due to the fact that open societal acknowledgment of unmarried parties — let’s just go with the acronym </a:t>
            </a:r>
            <a:r>
              <a:rPr lang="en-US" b="0" i="1" dirty="0">
                <a:solidFill>
                  <a:srgbClr val="2C3E50"/>
                </a:solidFill>
                <a:effectLst/>
                <a:latin typeface="Open Sans" panose="020B0606030504020204" pitchFamily="34" charset="0"/>
              </a:rPr>
              <a:t>UPIARR</a:t>
            </a:r>
            <a:r>
              <a:rPr lang="en-US" b="0" i="0" dirty="0">
                <a:solidFill>
                  <a:srgbClr val="2C3E50"/>
                </a:solidFill>
                <a:effectLst/>
                <a:latin typeface="Open Sans" panose="020B0606030504020204" pitchFamily="34" charset="0"/>
              </a:rPr>
              <a:t> for now — especially those who have no intention of marrying, </a:t>
            </a:r>
            <a:r>
              <a:rPr lang="en-US" b="0" i="0" u="sng" dirty="0">
                <a:solidFill>
                  <a:srgbClr val="2C3E50"/>
                </a:solidFill>
                <a:effectLst/>
                <a:latin typeface="Open Sans" panose="020B0606030504020204" pitchFamily="34" charset="0"/>
              </a:rPr>
              <a:t>is a relatively recent phenomenon</a:t>
            </a:r>
            <a:r>
              <a:rPr lang="en-US" b="0" i="0" dirty="0">
                <a:solidFill>
                  <a:srgbClr val="2C3E50"/>
                </a:solidFill>
                <a:effectLst/>
                <a:latin typeface="Open Sans" panose="020B0606030504020204" pitchFamily="34" charset="0"/>
              </a:rPr>
              <a:t>, but it seems that our culture should have settled on a satisfactory label by now.”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2C3E50"/>
                </a:solidFill>
                <a:effectLst/>
                <a:latin typeface="Open Sans" panose="020B0606030504020204" pitchFamily="34" charset="0"/>
              </a:rPr>
              <a:t>Christians need to be sensitive to the unique nature of the husband/wife relationship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C3E50"/>
                </a:solidFill>
                <a:effectLst/>
                <a:latin typeface="Open Sans" panose="020B0606030504020204" pitchFamily="34" charset="0"/>
              </a:rPr>
              <a:t>(Hebrews 13:4), </a:t>
            </a:r>
            <a:r>
              <a:rPr lang="en-US" b="0" i="1" dirty="0">
                <a:solidFill>
                  <a:srgbClr val="2C3E50"/>
                </a:solidFill>
                <a:effectLst/>
                <a:latin typeface="Open Sans" panose="020B0606030504020204" pitchFamily="34" charset="0"/>
              </a:rPr>
              <a:t>“</a:t>
            </a:r>
            <a:r>
              <a:rPr lang="en-US" i="1" dirty="0"/>
              <a:t>Marriage is honorable among all, and the bed undefiled; but fornicators and adulterers God will judge.”</a:t>
            </a:r>
            <a:endParaRPr lang="en-US" b="0" i="1" dirty="0">
              <a:solidFill>
                <a:srgbClr val="2C3E50"/>
              </a:solidFill>
              <a:effectLst/>
              <a:latin typeface="Open Sans" panose="020B0606030504020204" pitchFamily="34" charset="0"/>
            </a:endParaRPr>
          </a:p>
          <a:p>
            <a:pPr marL="171450" lvl="0" indent="-171450" algn="l">
              <a:buFont typeface="Arial" panose="020B0604020202020204" pitchFamily="34" charset="0"/>
              <a:buChar char="•"/>
            </a:pPr>
            <a:r>
              <a:rPr lang="en-US" sz="1200" b="1" i="0" dirty="0">
                <a:solidFill>
                  <a:srgbClr val="000000"/>
                </a:solidFill>
                <a:effectLst/>
                <a:latin typeface="+mn-lt"/>
              </a:rPr>
              <a:t>[CLICK] Doctrinal Error</a:t>
            </a:r>
          </a:p>
          <a:p>
            <a:pPr marL="628650" lvl="1" indent="-171450" algn="l">
              <a:buFont typeface="Arial" panose="020B0604020202020204" pitchFamily="34" charset="0"/>
              <a:buChar char="•"/>
            </a:pPr>
            <a:r>
              <a:rPr lang="en-US" sz="1200" b="1" i="0" dirty="0">
                <a:solidFill>
                  <a:srgbClr val="000000"/>
                </a:solidFill>
                <a:effectLst/>
                <a:latin typeface="+mn-lt"/>
              </a:rPr>
              <a:t>This again is a cultural norm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(2 Timothy 4:3-4), </a:t>
            </a:r>
            <a:r>
              <a:rPr lang="en-US" sz="1200" b="0" i="1" dirty="0">
                <a:solidFill>
                  <a:srgbClr val="000000"/>
                </a:solidFill>
                <a:effectLst/>
                <a:latin typeface="+mn-lt"/>
              </a:rPr>
              <a:t>“</a:t>
            </a:r>
            <a:r>
              <a:rPr lang="en-US" i="1" dirty="0"/>
              <a:t>For the time will come when they will not endure sound doctrine, but according to their own desires, because they have itching ears, they will heap up for themselves teachers;</a:t>
            </a:r>
            <a:r>
              <a:rPr lang="en-US" i="1" baseline="30000" dirty="0"/>
              <a:t> 4</a:t>
            </a:r>
            <a:r>
              <a:rPr lang="en-US" i="1" dirty="0"/>
              <a:t> and they will turn their ears away from the truth, and be turned aside to fables.”</a:t>
            </a:r>
            <a:endParaRPr lang="en-US" sz="1200" b="0" i="1" dirty="0">
              <a:solidFill>
                <a:srgbClr val="000000"/>
              </a:solidFill>
              <a:effectLst/>
              <a:latin typeface="+mn-lt"/>
            </a:endParaRPr>
          </a:p>
          <a:p>
            <a:pPr marL="1085850" lvl="2" indent="-171450" algn="l">
              <a:buFont typeface="Arial" panose="020B0604020202020204" pitchFamily="34" charset="0"/>
              <a:buChar char="•"/>
            </a:pPr>
            <a:r>
              <a:rPr lang="en-US" sz="1200" b="0" i="0" dirty="0">
                <a:solidFill>
                  <a:srgbClr val="000000"/>
                </a:solidFill>
                <a:effectLst/>
                <a:latin typeface="+mn-lt"/>
              </a:rPr>
              <a:t>Paul encapsulates our postmodern cultural view of religion </a:t>
            </a:r>
          </a:p>
          <a:p>
            <a:pPr marL="1085850" lvl="2" indent="-171450" algn="l">
              <a:buFont typeface="Arial" panose="020B0604020202020204" pitchFamily="34" charset="0"/>
              <a:buChar char="•"/>
            </a:pPr>
            <a:r>
              <a:rPr lang="en-US" sz="1200" b="0" i="0" dirty="0">
                <a:solidFill>
                  <a:srgbClr val="000000"/>
                </a:solidFill>
                <a:effectLst/>
                <a:latin typeface="+mn-lt"/>
              </a:rPr>
              <a:t>Postmodern religion (Wikipedia) - </a:t>
            </a:r>
            <a:r>
              <a:rPr lang="en-US" b="0" i="0" dirty="0">
                <a:solidFill>
                  <a:srgbClr val="202122"/>
                </a:solidFill>
                <a:effectLst/>
                <a:latin typeface="Arial" panose="020B0604020202020204" pitchFamily="34" charset="0"/>
              </a:rPr>
              <a:t>According to postmodern philosophy, society is in a state of constant change. There is no absolute version of reality, no absolute truths. Postmodern religion strengthens the perspective of the individual and weakens the strength of institutions and religions that deal with objective realities. Postmodern religion considers that there are no universal religious truths or laws, rather, reality is shaped by social, historical and cultural contexts according to the individual, place and or time. </a:t>
            </a:r>
          </a:p>
          <a:p>
            <a:pPr marL="628650" lvl="1" indent="-171450" algn="l">
              <a:buFont typeface="Arial" panose="020B0604020202020204" pitchFamily="34" charset="0"/>
              <a:buChar char="•"/>
            </a:pPr>
            <a:r>
              <a:rPr lang="en-US" b="1" i="0" dirty="0">
                <a:solidFill>
                  <a:srgbClr val="202122"/>
                </a:solidFill>
                <a:effectLst/>
                <a:latin typeface="Arial" panose="020B0604020202020204" pitchFamily="34" charset="0"/>
              </a:rPr>
              <a:t>Of course, the Holy Spirit has a very different view of “reality” and bending it to our own desires</a:t>
            </a:r>
          </a:p>
          <a:p>
            <a:pPr marL="0" lvl="0" indent="0" algn="l">
              <a:buFont typeface="Arial" panose="020B0604020202020204" pitchFamily="34" charset="0"/>
              <a:buNone/>
            </a:pPr>
            <a:r>
              <a:rPr lang="en-US" sz="1200" b="1" i="0" dirty="0">
                <a:solidFill>
                  <a:srgbClr val="000000"/>
                </a:solidFill>
                <a:effectLst/>
                <a:latin typeface="+mn-lt"/>
              </a:rPr>
              <a:t>(Galatians 1:8-10), </a:t>
            </a:r>
            <a:r>
              <a:rPr lang="en-US" sz="1200" b="0" i="1" dirty="0">
                <a:solidFill>
                  <a:srgbClr val="000000"/>
                </a:solidFill>
                <a:effectLst/>
                <a:latin typeface="+mn-lt"/>
              </a:rPr>
              <a:t>“</a:t>
            </a:r>
            <a:r>
              <a:rPr lang="en-US" i="1" dirty="0"/>
              <a:t>But even if we, or an angel from heaven, preach any other gospel to you than what we have preached to you, let him be accursed.</a:t>
            </a:r>
            <a:r>
              <a:rPr lang="en-US" i="1" baseline="30000" dirty="0"/>
              <a:t> 9</a:t>
            </a:r>
            <a:r>
              <a:rPr lang="en-US" i="1" dirty="0"/>
              <a:t> As we have said before, so now I say again, if anyone preaches any other gospel to you than what you have received, let him be accursed. </a:t>
            </a:r>
            <a:r>
              <a:rPr lang="en-US" i="1" baseline="30000" dirty="0"/>
              <a:t>10</a:t>
            </a:r>
            <a:r>
              <a:rPr lang="en-US" i="1" dirty="0"/>
              <a:t> For do I now persuade men, or God? Or do I seek to please men? For if I still pleased men, I would not be a bondservant of Christ.”</a:t>
            </a:r>
            <a:endParaRPr lang="en-US" sz="1200" b="0" i="1" dirty="0">
              <a:solidFill>
                <a:srgbClr val="000000"/>
              </a:solidFill>
              <a:effectLst/>
              <a:latin typeface="+mn-lt"/>
            </a:endParaRPr>
          </a:p>
          <a:p>
            <a:pPr marL="171450" lvl="0" indent="-171450" algn="l">
              <a:buFont typeface="Arial" panose="020B0604020202020204" pitchFamily="34" charset="0"/>
              <a:buChar char="•"/>
            </a:pPr>
            <a:r>
              <a:rPr lang="en-US" sz="1200" b="1" i="0" dirty="0">
                <a:solidFill>
                  <a:srgbClr val="000000"/>
                </a:solidFill>
                <a:effectLst/>
                <a:latin typeface="+mn-lt"/>
              </a:rPr>
              <a:t>[CLICK] Lost Souls</a:t>
            </a:r>
          </a:p>
          <a:p>
            <a:pPr marL="628650" lvl="1" indent="-171450" algn="l">
              <a:buFont typeface="Arial" panose="020B0604020202020204" pitchFamily="34" charset="0"/>
              <a:buChar char="•"/>
            </a:pPr>
            <a:r>
              <a:rPr lang="en-US" sz="1200" b="1" i="0" dirty="0">
                <a:solidFill>
                  <a:srgbClr val="000000"/>
                </a:solidFill>
                <a:effectLst/>
                <a:latin typeface="+mn-lt"/>
              </a:rPr>
              <a:t>Jesus is our example in this</a:t>
            </a:r>
          </a:p>
          <a:p>
            <a:pPr marL="0" lvl="0" indent="0" algn="l">
              <a:buFont typeface="Arial" panose="020B0604020202020204" pitchFamily="34" charset="0"/>
              <a:buNone/>
            </a:pPr>
            <a:r>
              <a:rPr lang="en-US" sz="1200" b="1" i="0" dirty="0">
                <a:solidFill>
                  <a:srgbClr val="000000"/>
                </a:solidFill>
                <a:effectLst/>
                <a:latin typeface="+mn-lt"/>
              </a:rPr>
              <a:t>(Matthew 9:36-38)</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But when He saw the multitudes, He was moved with compassion for them, because they were weary and scattered, like sheep having no shepherd.</a:t>
            </a:r>
            <a:r>
              <a:rPr lang="en-US" i="1" baseline="30000" dirty="0"/>
              <a:t> 37</a:t>
            </a:r>
            <a:r>
              <a:rPr lang="en-US" i="1" dirty="0"/>
              <a:t> Then He said to His disciples, “The harvest truly is plentiful, but the laborers are few.</a:t>
            </a:r>
            <a:r>
              <a:rPr lang="en-US" i="1" baseline="30000" dirty="0"/>
              <a:t> 38</a:t>
            </a:r>
            <a:r>
              <a:rPr lang="en-US" i="1" dirty="0"/>
              <a:t> Therefore pray the Lord of the harvest to send out laborers into His harvest.”</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The cost is too great to become desensitized to the plight of sin, and the danger to the souls of men!</a:t>
            </a:r>
          </a:p>
          <a:p>
            <a:pPr marL="0" lvl="0" indent="0" algn="l">
              <a:buFont typeface="Arial" panose="020B0604020202020204" pitchFamily="34" charset="0"/>
              <a:buNone/>
            </a:pPr>
            <a:r>
              <a:rPr lang="en-US" sz="1200" b="1" i="0" dirty="0">
                <a:solidFill>
                  <a:srgbClr val="000000"/>
                </a:solidFill>
                <a:effectLst/>
                <a:latin typeface="+mn-lt"/>
              </a:rPr>
              <a:t>(Matthew 16:24-27, </a:t>
            </a:r>
            <a:r>
              <a:rPr lang="en-US" sz="1200" b="0" i="1" dirty="0">
                <a:solidFill>
                  <a:srgbClr val="000000"/>
                </a:solidFill>
                <a:effectLst/>
                <a:latin typeface="+mn-lt"/>
              </a:rPr>
              <a:t>“</a:t>
            </a:r>
            <a:r>
              <a:rPr lang="en-US" sz="2000" i="1" dirty="0"/>
              <a:t>Then Jesus said to His disciples, “If anyone desires to come after Me, let him deny himself, and take up his cross, and follow Me.</a:t>
            </a:r>
            <a:r>
              <a:rPr lang="en-US" sz="2000" i="1" baseline="30000" dirty="0"/>
              <a:t> 25</a:t>
            </a:r>
            <a:r>
              <a:rPr lang="en-US" sz="2000" i="1" dirty="0"/>
              <a:t> For whoever desires to save his life will lose it, but whoever loses his life for My sake will find it.</a:t>
            </a:r>
            <a:r>
              <a:rPr lang="en-US" sz="2000" i="1" baseline="30000" dirty="0"/>
              <a:t> 26</a:t>
            </a:r>
            <a:r>
              <a:rPr lang="en-US" sz="2000" i="1" dirty="0"/>
              <a:t> For what profit is it to a man if he gains the whole world, and loses his own soul? Or what will a man give in exchange for his soul?</a:t>
            </a:r>
            <a:r>
              <a:rPr lang="en-US" sz="2000" i="1" baseline="30000" dirty="0"/>
              <a:t> 27</a:t>
            </a:r>
            <a:r>
              <a:rPr lang="en-US" sz="2000" i="1" dirty="0"/>
              <a:t> For the Son of Man will come in the glory of His Father with His angels, and then He will reward each according to his works.”</a:t>
            </a:r>
            <a:endParaRPr lang="en-US" sz="1400"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2321A-A98F-4193-82FA-3C308E86E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4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br>
              <a:rPr lang="en-US" sz="1200" b="1" i="0" dirty="0">
                <a:solidFill>
                  <a:srgbClr val="000000"/>
                </a:solidFill>
                <a:effectLst/>
                <a:latin typeface="+mn-lt"/>
              </a:rPr>
            </a:br>
            <a:r>
              <a:rPr lang="en-US" sz="1200" b="1" i="0" dirty="0">
                <a:solidFill>
                  <a:srgbClr val="000000"/>
                </a:solidFill>
                <a:effectLst/>
                <a:latin typeface="+mn-lt"/>
              </a:rPr>
              <a:t>When we become desensitized to the world and its sins, and to God’s truth, we will surely be lost. </a:t>
            </a:r>
          </a:p>
          <a:p>
            <a:pPr marL="628650" lvl="1" indent="-171450" algn="l">
              <a:buFont typeface="Arial" panose="020B0604020202020204" pitchFamily="34" charset="0"/>
              <a:buChar char="•"/>
            </a:pPr>
            <a:r>
              <a:rPr lang="en-US" sz="1200" b="0" i="0" dirty="0">
                <a:solidFill>
                  <a:srgbClr val="000000"/>
                </a:solidFill>
                <a:effectLst/>
                <a:latin typeface="+mn-lt"/>
              </a:rPr>
              <a:t>Consider Jesus’ prayer to the Father, about His 12 disciples</a:t>
            </a:r>
          </a:p>
          <a:p>
            <a:pPr algn="l"/>
            <a:r>
              <a:rPr lang="en-US" sz="1200" b="1" i="0" dirty="0">
                <a:solidFill>
                  <a:srgbClr val="000000"/>
                </a:solidFill>
                <a:effectLst/>
                <a:latin typeface="+mn-lt"/>
              </a:rPr>
              <a:t>(John 17:14-19), </a:t>
            </a:r>
            <a:r>
              <a:rPr lang="en-US" sz="1200" b="0" i="1" dirty="0">
                <a:solidFill>
                  <a:srgbClr val="000000"/>
                </a:solidFill>
                <a:effectLst/>
                <a:latin typeface="+mn-lt"/>
              </a:rPr>
              <a:t>“</a:t>
            </a:r>
            <a:r>
              <a:rPr lang="en-US" b="0" i="1" dirty="0"/>
              <a:t>I have given them Your word; and the world has hated them because they are not of the world, just as I am not of the world.</a:t>
            </a:r>
            <a:r>
              <a:rPr lang="en-US" b="0" i="1" baseline="30000" dirty="0"/>
              <a:t> 15</a:t>
            </a:r>
            <a:r>
              <a:rPr lang="en-US" b="0" i="1" dirty="0"/>
              <a:t> I do not pray that You should take them out of the world, but that You should keep them from the evil one.</a:t>
            </a:r>
            <a:r>
              <a:rPr lang="en-US" b="0" i="1" baseline="30000" dirty="0"/>
              <a:t> 16</a:t>
            </a:r>
            <a:r>
              <a:rPr lang="en-US" b="0" i="1" dirty="0"/>
              <a:t> They are not of the world, just as I am not of the world.</a:t>
            </a:r>
            <a:r>
              <a:rPr lang="en-US" b="0" i="1" baseline="30000" dirty="0"/>
              <a:t> 17</a:t>
            </a:r>
            <a:r>
              <a:rPr lang="en-US" b="0" i="1" dirty="0"/>
              <a:t> Sanctify them by Your truth. Your word is truth.</a:t>
            </a:r>
            <a:r>
              <a:rPr lang="en-US" b="0" i="1" baseline="30000" dirty="0"/>
              <a:t> 18</a:t>
            </a:r>
            <a:r>
              <a:rPr lang="en-US" b="0" i="1" dirty="0"/>
              <a:t> As You sent Me into the world, I also have sent them into the world.</a:t>
            </a:r>
            <a:r>
              <a:rPr lang="en-US" b="0" i="1" baseline="30000" dirty="0"/>
              <a:t> 19</a:t>
            </a:r>
            <a:r>
              <a:rPr lang="en-US" b="0" i="1" dirty="0"/>
              <a:t> And for their sakes I sanctify Myself, that they also may be sanctified by the truth.”</a:t>
            </a:r>
          </a:p>
          <a:p>
            <a:pPr marL="628650" lvl="1" indent="-171450" algn="l">
              <a:buFont typeface="Arial" panose="020B0604020202020204" pitchFamily="34" charset="0"/>
              <a:buChar char="•"/>
            </a:pPr>
            <a:r>
              <a:rPr lang="en-US" sz="1200" b="1" i="0" dirty="0">
                <a:solidFill>
                  <a:srgbClr val="000000"/>
                </a:solidFill>
                <a:effectLst/>
                <a:latin typeface="+mn-lt"/>
              </a:rPr>
              <a:t>We need to stop thinking like the world thinks, and using God’s word, start thinking about sin like He does!</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2321A-A98F-4193-82FA-3C308E86E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90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4A2C-81C9-4F57-8C14-E3C9798D4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B0433-A189-4C4D-93BB-E675B164B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D8B8DB-9962-456A-A66A-0C13F6A4CAF3}"/>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545497ED-4B8A-4234-94C6-0647BF4F4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702A2-89ED-4BDE-A28E-C77C1FF2C4D7}"/>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198885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D573-6199-4364-9FD6-969F6730F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7DD243-0051-4773-857C-5A8215655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8790D-C33F-4D5E-A7EA-D1075836A6CB}"/>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1F3A7EE2-DAC0-4BFB-ACFE-6D6ABB176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4A9CC-19D0-402B-BEB8-62F8CCBBC63D}"/>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205157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5E22B-DF80-4A58-8EC0-75BAD11FB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D471D-B7BF-42B9-BC06-835AD141F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953C1-C8F8-4473-B0DD-8061B64D5296}"/>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D6630A54-A9F6-44A8-99AE-1C9BBB848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02249-2E06-42A4-8C1A-BFFDBE2E493B}"/>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130565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5B02-A447-45BD-9BA3-E98136017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95FB4-0638-4600-8C6F-A04EBC7CF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36BB1-F757-490C-A9A9-5DDFAC0557E6}"/>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71D9828A-A393-4185-953E-15823E0A4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4F688-32CE-4EBB-AA99-4000852C7BEC}"/>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67923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B022-1C31-4AD0-837B-0331F2DF1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EBC098-F457-4756-8198-8E1CADADD6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AF7D3-A734-494C-B189-C9AB4A5DFA71}"/>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5D748B4E-9E8C-4F13-BC9D-8024FE7D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8BCDB-352F-474D-8644-DA041D1102A2}"/>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139074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011B-65EC-4097-833A-2B695F7F3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3AA6C-899A-4F2D-BE66-B3A12C6BB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D3ECD-C1C3-4A31-8179-E1B745C97D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C4DD9-34D0-45D2-B12B-AEFFAC3B5C5F}"/>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6" name="Footer Placeholder 5">
            <a:extLst>
              <a:ext uri="{FF2B5EF4-FFF2-40B4-BE49-F238E27FC236}">
                <a16:creationId xmlns:a16="http://schemas.microsoft.com/office/drawing/2014/main" id="{257DDD8C-08B4-4A17-BF24-B6049AA69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099CD-8E8F-47CA-A2A5-9602D2A42167}"/>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363789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0C41-2542-472F-A15D-BFA0A6B58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D0360-3877-4CB2-A53B-4E60E3C73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BBEA3-54DA-4796-84FA-355B0F784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E1C7F-7BA5-4D11-A1DC-197A5A892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EE70C-4741-4FBF-AC9F-310E4A13F3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CB6D0-8822-4536-B6A9-7F36175F54E2}"/>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8" name="Footer Placeholder 7">
            <a:extLst>
              <a:ext uri="{FF2B5EF4-FFF2-40B4-BE49-F238E27FC236}">
                <a16:creationId xmlns:a16="http://schemas.microsoft.com/office/drawing/2014/main" id="{E4A350DC-9BD2-4C28-837F-7EA1333BF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7D8B83-2C17-4F1D-AE39-6893C24B642A}"/>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40130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11AF-9530-4D62-B485-BBF4AB3FA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187DF-22E9-4F57-8D9B-C3C07070D7A5}"/>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4" name="Footer Placeholder 3">
            <a:extLst>
              <a:ext uri="{FF2B5EF4-FFF2-40B4-BE49-F238E27FC236}">
                <a16:creationId xmlns:a16="http://schemas.microsoft.com/office/drawing/2014/main" id="{6E6BAF48-6B23-4536-BC09-3B3A241DBC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B952A-7406-4DBE-9438-9948D528C4AF}"/>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151766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13581-0FA7-45E3-A9E7-16EF4768520D}"/>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3" name="Footer Placeholder 2">
            <a:extLst>
              <a:ext uri="{FF2B5EF4-FFF2-40B4-BE49-F238E27FC236}">
                <a16:creationId xmlns:a16="http://schemas.microsoft.com/office/drawing/2014/main" id="{A69C02F7-B9FB-4E5B-AEEE-5616E824C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DBCDB1-91B4-4702-94F6-732B6A395527}"/>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21683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82BE-3BC0-477F-AB18-C34FE7541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5F1CE-D1A0-449B-9E7A-3DCDF0BA9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E1E23-2826-49EA-B15B-AE94D5060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FFBD7-A8A5-4FD5-9737-94526742FF1B}"/>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6" name="Footer Placeholder 5">
            <a:extLst>
              <a:ext uri="{FF2B5EF4-FFF2-40B4-BE49-F238E27FC236}">
                <a16:creationId xmlns:a16="http://schemas.microsoft.com/office/drawing/2014/main" id="{1E38C9B2-96FE-49BB-A134-9C1F4D7CF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79FD6-AA8C-45F1-AE8B-B5881917CB02}"/>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345582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4D44-9959-46DA-8E94-95376EB1F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2364B-C5B0-4B0B-916A-E0334522B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32490B-EBA9-4022-9008-B072F1CC5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B0801-17D2-412C-BA51-46F78097F100}"/>
              </a:ext>
            </a:extLst>
          </p:cNvPr>
          <p:cNvSpPr>
            <a:spLocks noGrp="1"/>
          </p:cNvSpPr>
          <p:nvPr>
            <p:ph type="dt" sz="half" idx="10"/>
          </p:nvPr>
        </p:nvSpPr>
        <p:spPr/>
        <p:txBody>
          <a:bodyPr/>
          <a:lstStyle/>
          <a:p>
            <a:fld id="{C2A29043-DE13-4E9F-9BBA-A4C98667A0FB}" type="datetimeFigureOut">
              <a:rPr lang="en-US" smtClean="0"/>
              <a:t>6/12/2021</a:t>
            </a:fld>
            <a:endParaRPr lang="en-US"/>
          </a:p>
        </p:txBody>
      </p:sp>
      <p:sp>
        <p:nvSpPr>
          <p:cNvPr id="6" name="Footer Placeholder 5">
            <a:extLst>
              <a:ext uri="{FF2B5EF4-FFF2-40B4-BE49-F238E27FC236}">
                <a16:creationId xmlns:a16="http://schemas.microsoft.com/office/drawing/2014/main" id="{4A272EB2-E3FB-417D-80B5-41AED46B4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B3397-3EF5-44EC-B3B1-51B44B5389D4}"/>
              </a:ext>
            </a:extLst>
          </p:cNvPr>
          <p:cNvSpPr>
            <a:spLocks noGrp="1"/>
          </p:cNvSpPr>
          <p:nvPr>
            <p:ph type="sldNum" sz="quarter" idx="12"/>
          </p:nvPr>
        </p:nvSpPr>
        <p:spPr/>
        <p:txBody>
          <a:bodyPr/>
          <a:lstStyle/>
          <a:p>
            <a:fld id="{03A9C121-8853-4F47-B300-BC4902AAF8B9}" type="slidenum">
              <a:rPr lang="en-US" smtClean="0"/>
              <a:t>‹#›</a:t>
            </a:fld>
            <a:endParaRPr lang="en-US"/>
          </a:p>
        </p:txBody>
      </p:sp>
    </p:spTree>
    <p:extLst>
      <p:ext uri="{BB962C8B-B14F-4D97-AF65-F5344CB8AC3E}">
        <p14:creationId xmlns:p14="http://schemas.microsoft.com/office/powerpoint/2010/main" val="156825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BBF11-9741-413F-B13D-0E1901FAF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DB6862-166B-4EC4-AC18-6A25E9F27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729EC-6183-491D-85B1-170D186FC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29043-DE13-4E9F-9BBA-A4C98667A0FB}" type="datetimeFigureOut">
              <a:rPr lang="en-US" smtClean="0"/>
              <a:t>6/12/2021</a:t>
            </a:fld>
            <a:endParaRPr lang="en-US"/>
          </a:p>
        </p:txBody>
      </p:sp>
      <p:sp>
        <p:nvSpPr>
          <p:cNvPr id="5" name="Footer Placeholder 4">
            <a:extLst>
              <a:ext uri="{FF2B5EF4-FFF2-40B4-BE49-F238E27FC236}">
                <a16:creationId xmlns:a16="http://schemas.microsoft.com/office/drawing/2014/main" id="{3765C9D8-7E2D-4C6E-B779-4B07D0C3A0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D2FAF-5563-43B7-94EF-458F96440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9C121-8853-4F47-B300-BC4902AAF8B9}" type="slidenum">
              <a:rPr lang="en-US" smtClean="0"/>
              <a:t>‹#›</a:t>
            </a:fld>
            <a:endParaRPr lang="en-US"/>
          </a:p>
        </p:txBody>
      </p:sp>
    </p:spTree>
    <p:extLst>
      <p:ext uri="{BB962C8B-B14F-4D97-AF65-F5344CB8AC3E}">
        <p14:creationId xmlns:p14="http://schemas.microsoft.com/office/powerpoint/2010/main" val="89006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699D-9C80-4CE5-A35C-7DA4AF5D9AFE}"/>
              </a:ext>
            </a:extLst>
          </p:cNvPr>
          <p:cNvSpPr>
            <a:spLocks noGrp="1"/>
          </p:cNvSpPr>
          <p:nvPr>
            <p:ph type="ctrTitle"/>
          </p:nvPr>
        </p:nvSpPr>
        <p:spPr>
          <a:xfrm>
            <a:off x="254759" y="2112797"/>
            <a:ext cx="5704764" cy="1143165"/>
          </a:xfrm>
        </p:spPr>
        <p:txBody>
          <a:bodyPr anchor="t">
            <a:normAutofit/>
          </a:bodyPr>
          <a:lstStyle/>
          <a:p>
            <a:r>
              <a:rPr lang="en-US" sz="5400" dirty="0">
                <a:solidFill>
                  <a:srgbClr val="F2CFB0"/>
                </a:solidFill>
                <a:latin typeface="White On Black" panose="02000500000000000000" pitchFamily="2" charset="0"/>
              </a:rPr>
              <a:t>Desensitized!</a:t>
            </a:r>
          </a:p>
        </p:txBody>
      </p:sp>
      <p:sp>
        <p:nvSpPr>
          <p:cNvPr id="3" name="Subtitle 2">
            <a:extLst>
              <a:ext uri="{FF2B5EF4-FFF2-40B4-BE49-F238E27FC236}">
                <a16:creationId xmlns:a16="http://schemas.microsoft.com/office/drawing/2014/main" id="{17225091-DAC5-4AE7-BDC5-B37678C42E1E}"/>
              </a:ext>
            </a:extLst>
          </p:cNvPr>
          <p:cNvSpPr>
            <a:spLocks noGrp="1"/>
          </p:cNvSpPr>
          <p:nvPr>
            <p:ph type="subTitle" idx="1"/>
          </p:nvPr>
        </p:nvSpPr>
        <p:spPr>
          <a:xfrm>
            <a:off x="4790364" y="5240739"/>
            <a:ext cx="5850340" cy="986051"/>
          </a:xfrm>
        </p:spPr>
        <p:txBody>
          <a:bodyPr>
            <a:normAutofit/>
          </a:bodyPr>
          <a:lstStyle/>
          <a:p>
            <a:r>
              <a:rPr lang="en-US" sz="4800" b="1" dirty="0"/>
              <a:t>Hosea 7:1-3</a:t>
            </a:r>
          </a:p>
        </p:txBody>
      </p:sp>
    </p:spTree>
    <p:extLst>
      <p:ext uri="{BB962C8B-B14F-4D97-AF65-F5344CB8AC3E}">
        <p14:creationId xmlns:p14="http://schemas.microsoft.com/office/powerpoint/2010/main" val="21208843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699D-9C80-4CE5-A35C-7DA4AF5D9AFE}"/>
              </a:ext>
            </a:extLst>
          </p:cNvPr>
          <p:cNvSpPr>
            <a:spLocks noGrp="1"/>
          </p:cNvSpPr>
          <p:nvPr>
            <p:ph type="ctrTitle"/>
          </p:nvPr>
        </p:nvSpPr>
        <p:spPr>
          <a:xfrm>
            <a:off x="150124" y="576618"/>
            <a:ext cx="5199797" cy="1729854"/>
          </a:xfrm>
        </p:spPr>
        <p:txBody>
          <a:bodyPr anchor="t">
            <a:normAutofit/>
          </a:bodyPr>
          <a:lstStyle/>
          <a:p>
            <a:r>
              <a:rPr lang="en-US" sz="4400" dirty="0">
                <a:solidFill>
                  <a:srgbClr val="F2CFB0"/>
                </a:solidFill>
                <a:latin typeface="Satisfy" panose="02000000000000000000" pitchFamily="2" charset="0"/>
              </a:rPr>
              <a:t>The need to</a:t>
            </a:r>
            <a:br>
              <a:rPr lang="en-US" sz="5400" dirty="0">
                <a:solidFill>
                  <a:srgbClr val="F2CFB0"/>
                </a:solidFill>
                <a:latin typeface="White On Black" panose="02000500000000000000" pitchFamily="2" charset="0"/>
              </a:rPr>
            </a:br>
            <a:r>
              <a:rPr lang="en-US" sz="5400" dirty="0" err="1">
                <a:solidFill>
                  <a:srgbClr val="F2CFB0"/>
                </a:solidFill>
                <a:latin typeface="White On Black" panose="02000500000000000000" pitchFamily="2" charset="0"/>
              </a:rPr>
              <a:t>resensitize</a:t>
            </a:r>
            <a:r>
              <a:rPr lang="en-US" sz="5400" dirty="0">
                <a:solidFill>
                  <a:srgbClr val="F2CFB0"/>
                </a:solidFill>
                <a:latin typeface="White On Black" panose="02000500000000000000" pitchFamily="2" charset="0"/>
              </a:rPr>
              <a:t>!</a:t>
            </a:r>
          </a:p>
        </p:txBody>
      </p:sp>
      <p:sp>
        <p:nvSpPr>
          <p:cNvPr id="3" name="Subtitle 2">
            <a:extLst>
              <a:ext uri="{FF2B5EF4-FFF2-40B4-BE49-F238E27FC236}">
                <a16:creationId xmlns:a16="http://schemas.microsoft.com/office/drawing/2014/main" id="{17225091-DAC5-4AE7-BDC5-B37678C42E1E}"/>
              </a:ext>
            </a:extLst>
          </p:cNvPr>
          <p:cNvSpPr>
            <a:spLocks noGrp="1"/>
          </p:cNvSpPr>
          <p:nvPr>
            <p:ph type="subTitle" idx="1"/>
          </p:nvPr>
        </p:nvSpPr>
        <p:spPr>
          <a:xfrm>
            <a:off x="336884" y="2562009"/>
            <a:ext cx="11518232" cy="3671247"/>
          </a:xfrm>
          <a:solidFill>
            <a:schemeClr val="tx1">
              <a:alpha val="49000"/>
            </a:schemeClr>
          </a:solidFill>
          <a:ln>
            <a:solidFill>
              <a:schemeClr val="tx1"/>
            </a:solidFill>
          </a:ln>
        </p:spPr>
        <p:txBody>
          <a:bodyPr>
            <a:normAutofit/>
          </a:bodyPr>
          <a:lstStyle/>
          <a:p>
            <a:pPr marL="571500" indent="-571500" algn="l">
              <a:buFont typeface="Arial" panose="020B0604020202020204" pitchFamily="34" charset="0"/>
              <a:buChar char="•"/>
            </a:pPr>
            <a:r>
              <a:rPr lang="en-US" sz="4400" b="1" dirty="0">
                <a:solidFill>
                  <a:srgbClr val="F2CFB0"/>
                </a:solidFill>
              </a:rPr>
              <a:t>Immodest Clothing </a:t>
            </a:r>
            <a:r>
              <a:rPr lang="en-US" sz="4400" i="1" dirty="0">
                <a:solidFill>
                  <a:srgbClr val="F2CFB0"/>
                </a:solidFill>
              </a:rPr>
              <a:t>(1 Tim. 2:9-10; Pro. 7:6-10)</a:t>
            </a:r>
          </a:p>
          <a:p>
            <a:pPr marL="571500" indent="-571500" algn="l">
              <a:buFont typeface="Arial" panose="020B0604020202020204" pitchFamily="34" charset="0"/>
              <a:buChar char="•"/>
            </a:pPr>
            <a:r>
              <a:rPr lang="en-US" sz="4400" b="1" dirty="0">
                <a:solidFill>
                  <a:srgbClr val="F2CFB0"/>
                </a:solidFill>
              </a:rPr>
              <a:t>Profanity </a:t>
            </a:r>
            <a:r>
              <a:rPr lang="en-US" sz="4400" i="1" dirty="0">
                <a:solidFill>
                  <a:srgbClr val="F2CFB0"/>
                </a:solidFill>
              </a:rPr>
              <a:t>(Ep. 4:29; Tit. 2:8; Col. 4:6; 1 Pe. 4:11)</a:t>
            </a:r>
            <a:endParaRPr lang="en-US" sz="4400" b="1" dirty="0">
              <a:solidFill>
                <a:srgbClr val="F2CFB0"/>
              </a:solidFill>
            </a:endParaRPr>
          </a:p>
          <a:p>
            <a:pPr marL="571500" indent="-571500" algn="l">
              <a:buFont typeface="Arial" panose="020B0604020202020204" pitchFamily="34" charset="0"/>
              <a:buChar char="•"/>
            </a:pPr>
            <a:r>
              <a:rPr lang="en-US" sz="4400" b="1" dirty="0">
                <a:solidFill>
                  <a:srgbClr val="F2CFB0"/>
                </a:solidFill>
              </a:rPr>
              <a:t>Fornication </a:t>
            </a:r>
            <a:r>
              <a:rPr lang="en-US" sz="4400" i="1" dirty="0">
                <a:solidFill>
                  <a:srgbClr val="F2CFB0"/>
                </a:solidFill>
              </a:rPr>
              <a:t>(1 Cor. 6:9-10, 18; Heb. 13:4)</a:t>
            </a:r>
            <a:endParaRPr lang="en-US" sz="4400" b="1" dirty="0">
              <a:solidFill>
                <a:srgbClr val="F2CFB0"/>
              </a:solidFill>
            </a:endParaRPr>
          </a:p>
          <a:p>
            <a:pPr marL="571500" indent="-571500" algn="l">
              <a:buFont typeface="Arial" panose="020B0604020202020204" pitchFamily="34" charset="0"/>
              <a:buChar char="•"/>
            </a:pPr>
            <a:r>
              <a:rPr lang="en-US" sz="4400" b="1" dirty="0">
                <a:solidFill>
                  <a:srgbClr val="F2CFB0"/>
                </a:solidFill>
              </a:rPr>
              <a:t>Doctrinal Error </a:t>
            </a:r>
            <a:r>
              <a:rPr lang="en-US" sz="4400" i="1" dirty="0">
                <a:solidFill>
                  <a:srgbClr val="F2CFB0"/>
                </a:solidFill>
              </a:rPr>
              <a:t>(2 Tim. 4:3-4; Gal. 1:8-10)</a:t>
            </a:r>
            <a:endParaRPr lang="en-US" sz="4400" b="1" dirty="0">
              <a:solidFill>
                <a:srgbClr val="F2CFB0"/>
              </a:solidFill>
            </a:endParaRPr>
          </a:p>
          <a:p>
            <a:pPr marL="571500" indent="-571500" algn="l">
              <a:buFont typeface="Arial" panose="020B0604020202020204" pitchFamily="34" charset="0"/>
              <a:buChar char="•"/>
            </a:pPr>
            <a:r>
              <a:rPr lang="en-US" sz="4400" b="1" dirty="0">
                <a:solidFill>
                  <a:srgbClr val="F2CFB0"/>
                </a:solidFill>
              </a:rPr>
              <a:t>Lost Souls</a:t>
            </a:r>
            <a:r>
              <a:rPr lang="en-US" sz="4400" i="1" dirty="0">
                <a:solidFill>
                  <a:srgbClr val="F2CFB0"/>
                </a:solidFill>
              </a:rPr>
              <a:t> (Matthew 16:24-27)</a:t>
            </a:r>
            <a:endParaRPr lang="en-US" sz="4400" b="1" dirty="0">
              <a:solidFill>
                <a:srgbClr val="F2CFB0"/>
              </a:solidFill>
            </a:endParaRPr>
          </a:p>
        </p:txBody>
      </p:sp>
    </p:spTree>
    <p:extLst>
      <p:ext uri="{BB962C8B-B14F-4D97-AF65-F5344CB8AC3E}">
        <p14:creationId xmlns:p14="http://schemas.microsoft.com/office/powerpoint/2010/main" val="31631210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699D-9C80-4CE5-A35C-7DA4AF5D9AFE}"/>
              </a:ext>
            </a:extLst>
          </p:cNvPr>
          <p:cNvSpPr>
            <a:spLocks noGrp="1"/>
          </p:cNvSpPr>
          <p:nvPr>
            <p:ph type="ctrTitle"/>
          </p:nvPr>
        </p:nvSpPr>
        <p:spPr>
          <a:xfrm>
            <a:off x="254759" y="2112797"/>
            <a:ext cx="5704764" cy="1143165"/>
          </a:xfrm>
        </p:spPr>
        <p:txBody>
          <a:bodyPr anchor="t">
            <a:normAutofit/>
          </a:bodyPr>
          <a:lstStyle/>
          <a:p>
            <a:r>
              <a:rPr lang="en-US" sz="5400" dirty="0">
                <a:solidFill>
                  <a:srgbClr val="F2CFB0"/>
                </a:solidFill>
                <a:latin typeface="White On Black" panose="02000500000000000000" pitchFamily="2" charset="0"/>
              </a:rPr>
              <a:t>Conclusion</a:t>
            </a:r>
          </a:p>
        </p:txBody>
      </p:sp>
      <p:sp>
        <p:nvSpPr>
          <p:cNvPr id="3" name="Subtitle 2">
            <a:extLst>
              <a:ext uri="{FF2B5EF4-FFF2-40B4-BE49-F238E27FC236}">
                <a16:creationId xmlns:a16="http://schemas.microsoft.com/office/drawing/2014/main" id="{17225091-DAC5-4AE7-BDC5-B37678C42E1E}"/>
              </a:ext>
            </a:extLst>
          </p:cNvPr>
          <p:cNvSpPr>
            <a:spLocks noGrp="1"/>
          </p:cNvSpPr>
          <p:nvPr>
            <p:ph type="subTitle" idx="1"/>
          </p:nvPr>
        </p:nvSpPr>
        <p:spPr>
          <a:xfrm>
            <a:off x="577515" y="4219074"/>
            <a:ext cx="11085094" cy="2168137"/>
          </a:xfrm>
        </p:spPr>
        <p:txBody>
          <a:bodyPr>
            <a:normAutofit/>
          </a:bodyPr>
          <a:lstStyle/>
          <a:p>
            <a:r>
              <a:rPr lang="en-US" sz="5400" i="1" dirty="0"/>
              <a:t>                                          John 17:14-19</a:t>
            </a:r>
            <a:br>
              <a:rPr lang="en-US" sz="4800" b="1" dirty="0"/>
            </a:br>
            <a:r>
              <a:rPr lang="en-US" sz="4800" b="1" dirty="0"/>
              <a:t>Stop thinking like the world thinks. Using God’s word, start thinking like He does!</a:t>
            </a:r>
          </a:p>
        </p:txBody>
      </p:sp>
    </p:spTree>
    <p:extLst>
      <p:ext uri="{BB962C8B-B14F-4D97-AF65-F5344CB8AC3E}">
        <p14:creationId xmlns:p14="http://schemas.microsoft.com/office/powerpoint/2010/main" val="5352011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2307</Words>
  <Application>Microsoft Office PowerPoint</Application>
  <PresentationFormat>Widescreen</PresentationFormat>
  <Paragraphs>88</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Open Sans</vt:lpstr>
      <vt:lpstr>Arial</vt:lpstr>
      <vt:lpstr>White On Black</vt:lpstr>
      <vt:lpstr>Satisfy</vt:lpstr>
      <vt:lpstr>Calibri Light</vt:lpstr>
      <vt:lpstr>Calibri</vt:lpstr>
      <vt:lpstr>Office Theme</vt:lpstr>
      <vt:lpstr>Desensitized!</vt:lpstr>
      <vt:lpstr>The need to resensitize!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11</cp:revision>
  <dcterms:created xsi:type="dcterms:W3CDTF">2021-06-12T17:04:37Z</dcterms:created>
  <dcterms:modified xsi:type="dcterms:W3CDTF">2021-06-12T23:59:52Z</dcterms:modified>
</cp:coreProperties>
</file>