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8" r:id="rId3"/>
    <p:sldId id="259" r:id="rId4"/>
    <p:sldId id="261" r:id="rId5"/>
    <p:sldId id="260" r:id="rId6"/>
  </p:sldIdLst>
  <p:sldSz cx="18288000" cy="10287000"/>
  <p:notesSz cx="6858000" cy="9144000"/>
  <p:embeddedFontLst>
    <p:embeddedFont>
      <p:font typeface="Bebas Neue" panose="020B0606020202050201" pitchFamily="34" charset="0"/>
      <p:regular r:id="rId9"/>
    </p:embeddedFont>
    <p:embeddedFont>
      <p:font typeface="Calibri" panose="020F0502020204030204" pitchFamily="34" charset="0"/>
      <p:regular r:id="rId10"/>
      <p:bold r:id="rId11"/>
      <p:italic r:id="rId12"/>
      <p:boldItalic r:id="rId13"/>
    </p:embeddedFont>
    <p:embeddedFont>
      <p:font typeface="Cookie" panose="02000000000000000000" pitchFamily="2" charset="0"/>
      <p:regular r:id="rId14"/>
    </p:embeddedFont>
    <p:embeddedFont>
      <p:font typeface="Poppins Medium" panose="00000600000000000000" pitchFamily="2"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CE7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65D4B1-AADD-4A73-8E45-C0FE0AFA3491}" v="758" dt="2023-04-01T19:17:26.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8978" autoAdjust="0"/>
  </p:normalViewPr>
  <p:slideViewPr>
    <p:cSldViewPr>
      <p:cViewPr varScale="1">
        <p:scale>
          <a:sx n="30" d="100"/>
          <a:sy n="30" d="100"/>
        </p:scale>
        <p:origin x="2026"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1186"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95AA5F-C3B4-F7B9-2A6C-4C5CC42564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400" dirty="0">
                <a:latin typeface="Bebas Neue" panose="020B0606020202050201" pitchFamily="34" charset="0"/>
              </a:rPr>
              <a:t>Divine </a:t>
            </a:r>
            <a:r>
              <a:rPr lang="en-US" sz="2400" dirty="0" err="1">
                <a:latin typeface="Bebas Neue" panose="020B0606020202050201" pitchFamily="34" charset="0"/>
              </a:rPr>
              <a:t>IMplication</a:t>
            </a:r>
            <a:endParaRPr lang="en-US" sz="2400" dirty="0">
              <a:latin typeface="Bebas Neue" panose="020B0606020202050201" pitchFamily="34" charset="0"/>
            </a:endParaRPr>
          </a:p>
        </p:txBody>
      </p:sp>
      <p:sp>
        <p:nvSpPr>
          <p:cNvPr id="3" name="Date Placeholder 2">
            <a:extLst>
              <a:ext uri="{FF2B5EF4-FFF2-40B4-BE49-F238E27FC236}">
                <a16:creationId xmlns:a16="http://schemas.microsoft.com/office/drawing/2014/main" id="{3523F3DD-9F5D-1402-55E8-346B7B8D9A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2, 2023</a:t>
            </a:r>
          </a:p>
        </p:txBody>
      </p:sp>
      <p:sp>
        <p:nvSpPr>
          <p:cNvPr id="4" name="Footer Placeholder 3">
            <a:extLst>
              <a:ext uri="{FF2B5EF4-FFF2-40B4-BE49-F238E27FC236}">
                <a16:creationId xmlns:a16="http://schemas.microsoft.com/office/drawing/2014/main" id="{481A2AA2-0071-6D46-595B-E82EE0B5B8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37B4BA76-6CDD-C86D-5A11-068936CE98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03A17854-56D3-4C96-8284-1670B51BA2F1}" type="slidenum">
              <a:rPr lang="en-US" smtClean="0"/>
              <a:t>‹#›</a:t>
            </a:fld>
            <a:endParaRPr lang="en-US" dirty="0"/>
          </a:p>
        </p:txBody>
      </p:sp>
    </p:spTree>
    <p:extLst>
      <p:ext uri="{BB962C8B-B14F-4D97-AF65-F5344CB8AC3E}">
        <p14:creationId xmlns:p14="http://schemas.microsoft.com/office/powerpoint/2010/main" val="1515971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4BBEC-5580-44B4-A6EF-1438406D4F8D}" type="datetimeFigureOut">
              <a:rPr lang="en-US" smtClean="0"/>
              <a:t>4/2/2023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A6247-6901-43E7-955D-B9FE85DB4A77}" type="slidenum">
              <a:rPr lang="en-US" smtClean="0"/>
              <a:t>‹#›</a:t>
            </a:fld>
            <a:endParaRPr lang="en-US"/>
          </a:p>
        </p:txBody>
      </p:sp>
    </p:spTree>
    <p:extLst>
      <p:ext uri="{BB962C8B-B14F-4D97-AF65-F5344CB8AC3E}">
        <p14:creationId xmlns:p14="http://schemas.microsoft.com/office/powerpoint/2010/main" val="422726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Implication</a:t>
            </a:r>
          </a:p>
          <a:p>
            <a:pPr marL="171450" indent="-171450">
              <a:buFont typeface="Arial" panose="020B0604020202020204" pitchFamily="34" charset="0"/>
              <a:buChar char="•"/>
            </a:pPr>
            <a:r>
              <a:rPr lang="en-US" b="1" dirty="0"/>
              <a:t>Our lesson today concerns a principle that is unfortunately misunderstood and disrespected by men</a:t>
            </a:r>
          </a:p>
          <a:p>
            <a:pPr marL="628650" lvl="1" indent="-171450">
              <a:buFont typeface="Arial" panose="020B0604020202020204" pitchFamily="34" charset="0"/>
              <a:buChar char="•"/>
            </a:pPr>
            <a:r>
              <a:rPr lang="en-US" b="0" dirty="0"/>
              <a:t>We assert that there are implications found in scripture that constitute a portion of God’s will for men.</a:t>
            </a:r>
          </a:p>
          <a:p>
            <a:pPr marL="628650" lvl="1" indent="-171450">
              <a:buFont typeface="Arial" panose="020B0604020202020204" pitchFamily="34" charset="0"/>
              <a:buChar char="•"/>
            </a:pPr>
            <a:r>
              <a:rPr lang="en-US" b="0" dirty="0"/>
              <a:t>An understanding and proper application of this principle is important to enable us in handling the word of truth correctly</a:t>
            </a:r>
          </a:p>
          <a:p>
            <a:pPr marL="171450" lvl="0" indent="-171450">
              <a:buFont typeface="Arial" panose="020B0604020202020204" pitchFamily="34" charset="0"/>
              <a:buChar char="•"/>
            </a:pPr>
            <a:r>
              <a:rPr lang="en-US" b="1" dirty="0"/>
              <a:t>We will do three things in this lesson</a:t>
            </a:r>
          </a:p>
          <a:p>
            <a:pPr marL="628650" lvl="1" indent="-171450">
              <a:buFont typeface="Arial" panose="020B0604020202020204" pitchFamily="34" charset="0"/>
              <a:buChar char="•"/>
            </a:pPr>
            <a:r>
              <a:rPr lang="en-US" b="0" dirty="0"/>
              <a:t>Define and explain implication, and its companion, inference</a:t>
            </a:r>
          </a:p>
          <a:p>
            <a:pPr marL="628650" lvl="1" indent="-171450">
              <a:buFont typeface="Arial" panose="020B0604020202020204" pitchFamily="34" charset="0"/>
              <a:buChar char="•"/>
            </a:pPr>
            <a:r>
              <a:rPr lang="en-US" b="0" dirty="0"/>
              <a:t>Establish the concept in scripture</a:t>
            </a:r>
          </a:p>
          <a:p>
            <a:pPr marL="628650" lvl="1" indent="-171450">
              <a:buFont typeface="Arial" panose="020B0604020202020204" pitchFamily="34" charset="0"/>
              <a:buChar char="•"/>
            </a:pPr>
            <a:r>
              <a:rPr lang="en-US" b="0" dirty="0"/>
              <a:t>Give valid and invalid examples to show both the validity of the concept, and the dangers in applying it incorrectly</a:t>
            </a:r>
          </a:p>
          <a:p>
            <a:pPr marL="171450" lvl="0" indent="-171450">
              <a:buFont typeface="Arial" panose="020B0604020202020204" pitchFamily="34" charset="0"/>
              <a:buChar char="•"/>
            </a:pPr>
            <a:r>
              <a:rPr lang="en-US" sz="1200" b="1" i="0" dirty="0">
                <a:solidFill>
                  <a:srgbClr val="202124"/>
                </a:solidFill>
                <a:effectLst/>
                <a:latin typeface="+mn-lt"/>
              </a:rPr>
              <a:t>Now, remember our previous discussions of how God establishes authority (in our last couple of lessons we talked about God’s commands, and Approved Examples in scripture.</a:t>
            </a:r>
          </a:p>
          <a:p>
            <a:pPr marL="628650" lvl="1" indent="-171450">
              <a:buFont typeface="Arial" panose="020B0604020202020204" pitchFamily="34" charset="0"/>
              <a:buChar char="•"/>
            </a:pPr>
            <a:r>
              <a:rPr lang="en-US" sz="1200" b="1" i="0" dirty="0">
                <a:solidFill>
                  <a:srgbClr val="202124"/>
                </a:solidFill>
                <a:effectLst/>
                <a:latin typeface="+mn-lt"/>
              </a:rPr>
              <a:t>NEXT SLIDE</a:t>
            </a:r>
            <a:br>
              <a:rPr lang="en-US" sz="1200" b="1" i="0" dirty="0">
                <a:solidFill>
                  <a:srgbClr val="202124"/>
                </a:solidFill>
                <a:effectLst/>
                <a:latin typeface="+mn-lt"/>
              </a:rPr>
            </a:br>
            <a:endParaRPr lang="en-US" sz="1200" b="1" i="0" dirty="0">
              <a:solidFill>
                <a:srgbClr val="202124"/>
              </a:solidFill>
              <a:effectLst/>
              <a:latin typeface="+mn-lt"/>
            </a:endParaRPr>
          </a:p>
        </p:txBody>
      </p:sp>
      <p:sp>
        <p:nvSpPr>
          <p:cNvPr id="4" name="Slide Number Placeholder 3"/>
          <p:cNvSpPr>
            <a:spLocks noGrp="1"/>
          </p:cNvSpPr>
          <p:nvPr>
            <p:ph type="sldNum" sz="quarter" idx="5"/>
          </p:nvPr>
        </p:nvSpPr>
        <p:spPr/>
        <p:txBody>
          <a:bodyPr/>
          <a:lstStyle/>
          <a:p>
            <a:fld id="{006A6247-6901-43E7-955D-B9FE85DB4A77}" type="slidenum">
              <a:rPr lang="en-US" smtClean="0"/>
              <a:t>1</a:t>
            </a:fld>
            <a:endParaRPr lang="en-US"/>
          </a:p>
        </p:txBody>
      </p:sp>
    </p:spTree>
    <p:extLst>
      <p:ext uri="{BB962C8B-B14F-4D97-AF65-F5344CB8AC3E}">
        <p14:creationId xmlns:p14="http://schemas.microsoft.com/office/powerpoint/2010/main" val="283586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mn-lt"/>
              </a:rPr>
              <a:t>Examples – God showing men what He accepts</a:t>
            </a:r>
          </a:p>
          <a:p>
            <a:pPr marL="171450" lvl="0" indent="-171450">
              <a:buFont typeface="Arial" panose="020B0604020202020204" pitchFamily="34" charset="0"/>
              <a:buChar char="•"/>
            </a:pPr>
            <a:r>
              <a:rPr lang="en-US" b="1" i="0" dirty="0">
                <a:latin typeface="+mn-lt"/>
              </a:rPr>
              <a:t>We have already discussed this, the Divine Hermeneutic</a:t>
            </a:r>
          </a:p>
          <a:p>
            <a:pPr marL="628650" lvl="1" indent="-171450">
              <a:buFont typeface="Arial" panose="020B0604020202020204" pitchFamily="34" charset="0"/>
              <a:buChar char="•"/>
            </a:pPr>
            <a:r>
              <a:rPr lang="en-US" b="0" i="0" dirty="0">
                <a:latin typeface="+mn-lt"/>
              </a:rPr>
              <a:t>The Concept of Hermeneutics is described in two basic ways.</a:t>
            </a:r>
          </a:p>
          <a:p>
            <a:pPr marL="1085850" lvl="2" indent="-171450">
              <a:buFont typeface="Arial" panose="020B0604020202020204" pitchFamily="34" charset="0"/>
              <a:buChar char="•"/>
            </a:pPr>
            <a:r>
              <a:rPr lang="en-US" i="0" dirty="0">
                <a:latin typeface="+mn-lt"/>
              </a:rPr>
              <a:t>Long Used </a:t>
            </a:r>
            <a:r>
              <a:rPr lang="en-US" b="1" i="0" dirty="0">
                <a:latin typeface="+mn-lt"/>
              </a:rPr>
              <a:t>CENI</a:t>
            </a:r>
            <a:r>
              <a:rPr lang="en-US" i="0" dirty="0">
                <a:latin typeface="+mn-lt"/>
              </a:rPr>
              <a:t>:  Divine Commands, Approved Examples, Necessary Inferences derived from the text</a:t>
            </a:r>
          </a:p>
          <a:p>
            <a:pPr marL="1085850" lvl="2" indent="-171450">
              <a:buFont typeface="Arial" panose="020B0604020202020204" pitchFamily="34" charset="0"/>
              <a:buChar char="•"/>
            </a:pPr>
            <a:r>
              <a:rPr lang="en-US" i="0" dirty="0">
                <a:latin typeface="+mn-lt"/>
              </a:rPr>
              <a:t>More Recently discovered by me </a:t>
            </a:r>
            <a:r>
              <a:rPr lang="en-US" b="1" i="0" dirty="0">
                <a:latin typeface="+mn-lt"/>
              </a:rPr>
              <a:t>TSI</a:t>
            </a:r>
            <a:r>
              <a:rPr lang="en-US" i="0" dirty="0">
                <a:latin typeface="+mn-lt"/>
              </a:rPr>
              <a:t>:  God tells us</a:t>
            </a:r>
            <a:r>
              <a:rPr lang="en-US" i="0" u="none" dirty="0">
                <a:latin typeface="+mn-lt"/>
              </a:rPr>
              <a:t>, </a:t>
            </a:r>
            <a:r>
              <a:rPr lang="en-US" i="0" u="sng" dirty="0">
                <a:latin typeface="+mn-lt"/>
              </a:rPr>
              <a:t>God shows us</a:t>
            </a:r>
            <a:r>
              <a:rPr lang="en-US" i="0" dirty="0">
                <a:latin typeface="+mn-lt"/>
              </a:rPr>
              <a:t>, God implies.</a:t>
            </a:r>
          </a:p>
          <a:p>
            <a:pPr marL="171450" lvl="0" indent="-171450">
              <a:buFont typeface="Arial" panose="020B0604020202020204" pitchFamily="34" charset="0"/>
              <a:buChar char="•"/>
            </a:pPr>
            <a:r>
              <a:rPr lang="en-US" b="1" i="0" dirty="0">
                <a:latin typeface="+mn-lt"/>
              </a:rPr>
              <a:t>Today, we are emphasizing instances where God has implied principles in His word for man</a:t>
            </a:r>
          </a:p>
          <a:p>
            <a:pPr marL="171450" lvl="0" indent="-171450">
              <a:buFont typeface="Arial" panose="020B0604020202020204" pitchFamily="34" charset="0"/>
              <a:buChar char="•"/>
            </a:pPr>
            <a:r>
              <a:rPr lang="en-US" b="1" i="0" dirty="0">
                <a:latin typeface="+mn-lt"/>
              </a:rPr>
              <a:t>Making appropriate inferences to either authorize or limit our actions is a show of respect for God</a:t>
            </a:r>
          </a:p>
          <a:p>
            <a:pPr marL="171450" lvl="0" indent="-171450">
              <a:buFont typeface="Arial" panose="020B0604020202020204" pitchFamily="34" charset="0"/>
              <a:buChar char="•"/>
            </a:pPr>
            <a:r>
              <a:rPr lang="en-US" b="1" i="0" dirty="0">
                <a:latin typeface="+mn-lt"/>
              </a:rPr>
              <a:t>Definitions:</a:t>
            </a:r>
          </a:p>
          <a:p>
            <a:pPr marL="628650" lvl="1" indent="-171450">
              <a:buFont typeface="Arial" panose="020B0604020202020204" pitchFamily="34" charset="0"/>
              <a:buChar char="•"/>
            </a:pPr>
            <a:r>
              <a:rPr lang="en-US" b="1" i="0" dirty="0">
                <a:latin typeface="+mn-lt"/>
              </a:rPr>
              <a:t>Imply: to express indirectly</a:t>
            </a:r>
          </a:p>
          <a:p>
            <a:pPr marL="628650" lvl="1" indent="-171450">
              <a:buFont typeface="Arial" panose="020B0604020202020204" pitchFamily="34" charset="0"/>
              <a:buChar char="•"/>
            </a:pPr>
            <a:r>
              <a:rPr lang="en-US" b="1" i="0" dirty="0">
                <a:latin typeface="+mn-lt"/>
              </a:rPr>
              <a:t>Infer:  to deduce or conclude through reason</a:t>
            </a:r>
          </a:p>
          <a:p>
            <a:pPr marL="171450" lvl="0" indent="-171450">
              <a:buFont typeface="Arial" panose="020B0604020202020204" pitchFamily="34" charset="0"/>
              <a:buChar char="•"/>
            </a:pPr>
            <a:r>
              <a:rPr lang="en-US" b="1" i="0" dirty="0">
                <a:latin typeface="+mn-lt"/>
              </a:rPr>
              <a:t>As it pertains to acceptable interpretation of God’s word</a:t>
            </a:r>
          </a:p>
          <a:p>
            <a:pPr marL="628650" lvl="1" indent="-171450">
              <a:buFont typeface="Arial" panose="020B0604020202020204" pitchFamily="34" charset="0"/>
              <a:buChar char="•"/>
            </a:pPr>
            <a:r>
              <a:rPr lang="en-US" b="1" i="0" dirty="0">
                <a:latin typeface="+mn-lt"/>
              </a:rPr>
              <a:t>A Divine implication indicates that God indirectly presents a truth in the scriptures</a:t>
            </a:r>
          </a:p>
          <a:p>
            <a:pPr marL="628650" lvl="1" indent="-171450">
              <a:buFont typeface="Arial" panose="020B0604020202020204" pitchFamily="34" charset="0"/>
              <a:buChar char="•"/>
            </a:pPr>
            <a:r>
              <a:rPr lang="en-US" b="1" i="0" dirty="0">
                <a:latin typeface="+mn-lt"/>
              </a:rPr>
              <a:t>A Necessary inference indicates that your conclusion is valid, as the implication is actually contained in the text under consideration (not a mere guess or possibility… presumption is not sufficient).</a:t>
            </a:r>
          </a:p>
          <a:p>
            <a:pPr marL="171450" lvl="0" indent="-171450">
              <a:buFont typeface="Arial" panose="020B0604020202020204" pitchFamily="34" charset="0"/>
              <a:buChar char="•"/>
            </a:pPr>
            <a:r>
              <a:rPr lang="en-US" b="1" i="0" dirty="0">
                <a:latin typeface="+mn-lt"/>
              </a:rPr>
              <a:t>Let us consider some examples of such, as revealed in scripture (NEXT SLIDE)</a:t>
            </a:r>
          </a:p>
          <a:p>
            <a:pPr marL="171450" lvl="0" indent="-171450">
              <a:buFont typeface="Arial" panose="020B0604020202020204" pitchFamily="34" charset="0"/>
              <a:buChar char="•"/>
            </a:pPr>
            <a:endParaRPr lang="en-US" b="1" i="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4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Examples of Divine Implication shown in scripture</a:t>
            </a:r>
          </a:p>
          <a:p>
            <a:pPr marL="171450" lvl="0" indent="-171450">
              <a:buFont typeface="Arial" panose="020B0604020202020204" pitchFamily="34" charset="0"/>
              <a:buChar char="•"/>
            </a:pPr>
            <a:r>
              <a:rPr lang="en-US" b="1" i="0" dirty="0">
                <a:latin typeface="+mn-lt"/>
              </a:rPr>
              <a:t>These examples contain both the divine implication, and the inference made to show that this is an acceptable means of establishing truth and thus authority from scripture</a:t>
            </a:r>
          </a:p>
          <a:p>
            <a:pPr marL="171450" lvl="0" indent="-171450">
              <a:buFont typeface="Arial" panose="020B0604020202020204" pitchFamily="34" charset="0"/>
              <a:buChar char="•"/>
            </a:pPr>
            <a:r>
              <a:rPr lang="en-US" b="1" i="0" dirty="0">
                <a:latin typeface="+mn-lt"/>
              </a:rPr>
              <a:t>Examples:</a:t>
            </a:r>
          </a:p>
          <a:p>
            <a:pPr marL="628650" lvl="1" indent="-171450">
              <a:buFont typeface="Arial" panose="020B0604020202020204" pitchFamily="34" charset="0"/>
              <a:buChar char="•"/>
            </a:pPr>
            <a:r>
              <a:rPr lang="en-US" b="1" i="0" dirty="0">
                <a:latin typeface="+mn-lt"/>
              </a:rPr>
              <a:t>Jesus establishes the scriptural basis for a belief in the resurrection of man</a:t>
            </a:r>
          </a:p>
          <a:p>
            <a:pPr marL="0" lvl="0" indent="0">
              <a:buFont typeface="Arial" panose="020B0604020202020204" pitchFamily="34" charset="0"/>
              <a:buNone/>
            </a:pPr>
            <a:r>
              <a:rPr lang="en-US" b="1" i="0" dirty="0">
                <a:latin typeface="+mn-lt"/>
              </a:rPr>
              <a:t>(Matthew 22:23-33), “</a:t>
            </a:r>
            <a:r>
              <a:rPr lang="en-US" dirty="0"/>
              <a:t>The same day the Sadducees, </a:t>
            </a:r>
            <a:r>
              <a:rPr lang="en-US" u="sng" dirty="0"/>
              <a:t>who say there is no resurrection</a:t>
            </a:r>
            <a:r>
              <a:rPr lang="en-US" dirty="0"/>
              <a:t>, came to Him and asked Him,</a:t>
            </a:r>
            <a:r>
              <a:rPr lang="en-US" baseline="30000" dirty="0"/>
              <a:t> 24</a:t>
            </a:r>
            <a:r>
              <a:rPr lang="en-US" dirty="0"/>
              <a:t> saying: “Teacher, Moses said that if a man dies, having no children, his brother shall marry his wife and raise up offspring for his brother.</a:t>
            </a:r>
            <a:r>
              <a:rPr lang="en-US" baseline="30000" dirty="0"/>
              <a:t> 25</a:t>
            </a:r>
            <a:r>
              <a:rPr lang="en-US" dirty="0"/>
              <a:t> Now there were with us seven brothers. The first died after he had married, and having no offspring, left his wife to his brother.</a:t>
            </a:r>
            <a:r>
              <a:rPr lang="en-US" baseline="30000" dirty="0"/>
              <a:t> 26</a:t>
            </a:r>
            <a:r>
              <a:rPr lang="en-US" dirty="0"/>
              <a:t> Likewise the second also, and the third, even to the seventh.</a:t>
            </a:r>
            <a:r>
              <a:rPr lang="en-US" baseline="30000" dirty="0"/>
              <a:t> 27</a:t>
            </a:r>
            <a:r>
              <a:rPr lang="en-US" dirty="0"/>
              <a:t> Last of all the woman died also.</a:t>
            </a:r>
            <a:r>
              <a:rPr lang="en-US" baseline="30000" dirty="0"/>
              <a:t> 28</a:t>
            </a:r>
            <a:r>
              <a:rPr lang="en-US" dirty="0"/>
              <a:t> Therefore, in the resurrection, whose wife of the seven will she be? For they all had her.” </a:t>
            </a:r>
            <a:r>
              <a:rPr lang="en-US" baseline="30000" dirty="0"/>
              <a:t>29</a:t>
            </a:r>
            <a:r>
              <a:rPr lang="en-US" dirty="0"/>
              <a:t> Jesus answered and said to them, “You are mistaken, </a:t>
            </a:r>
            <a:r>
              <a:rPr lang="en-US" u="sng" dirty="0"/>
              <a:t>not knowing the Scriptures</a:t>
            </a:r>
            <a:r>
              <a:rPr lang="en-US" dirty="0"/>
              <a:t> nor the power of God.</a:t>
            </a:r>
            <a:r>
              <a:rPr lang="en-US" baseline="30000" dirty="0"/>
              <a:t> 30</a:t>
            </a:r>
            <a:r>
              <a:rPr lang="en-US" dirty="0"/>
              <a:t> For in the resurrection they neither marry nor are given in marriage, but are like angels of God in heaven.</a:t>
            </a:r>
            <a:r>
              <a:rPr lang="en-US" baseline="30000" dirty="0"/>
              <a:t> 31</a:t>
            </a:r>
            <a:r>
              <a:rPr lang="en-US" dirty="0"/>
              <a:t> But concerning the resurrection of the dead, have you not read what was spoken to you by God, saying,</a:t>
            </a:r>
            <a:r>
              <a:rPr lang="en-US" baseline="30000" dirty="0"/>
              <a:t> 32</a:t>
            </a:r>
            <a:r>
              <a:rPr lang="en-US" dirty="0"/>
              <a:t> “</a:t>
            </a:r>
            <a:r>
              <a:rPr lang="en-US" u="sng" dirty="0"/>
              <a:t>I am </a:t>
            </a:r>
            <a:r>
              <a:rPr lang="en-US" dirty="0"/>
              <a:t>the God of Abraham, the God of Isaac, and the God of Jacob’ ? </a:t>
            </a:r>
            <a:r>
              <a:rPr lang="en-US" u="sng" dirty="0"/>
              <a:t>God is not the God of the dead, but of the living</a:t>
            </a:r>
            <a:r>
              <a:rPr lang="en-US" dirty="0"/>
              <a:t>.”</a:t>
            </a:r>
            <a:r>
              <a:rPr lang="en-US" baseline="30000" dirty="0"/>
              <a:t> 33</a:t>
            </a:r>
            <a:r>
              <a:rPr lang="en-US" dirty="0"/>
              <a:t> And when the multitudes heard this, they were astonished at His teaching.</a:t>
            </a:r>
          </a:p>
          <a:p>
            <a:pPr marL="1085850" lvl="2" indent="-171450">
              <a:buFont typeface="Arial" panose="020B0604020202020204" pitchFamily="34" charset="0"/>
              <a:buChar char="•"/>
            </a:pPr>
            <a:r>
              <a:rPr lang="en-US" b="0" i="0" dirty="0">
                <a:latin typeface="+mn-lt"/>
              </a:rPr>
              <a:t>They did not know the scriptures, as Exodus 3:6 indirectly teaches (implies) the resurrection.</a:t>
            </a:r>
          </a:p>
          <a:p>
            <a:pPr marL="1085850" lvl="2" indent="-171450">
              <a:buFont typeface="Arial" panose="020B0604020202020204" pitchFamily="34" charset="0"/>
              <a:buChar char="•"/>
            </a:pPr>
            <a:r>
              <a:rPr lang="en-US" b="0" i="0" dirty="0">
                <a:latin typeface="+mn-lt"/>
              </a:rPr>
              <a:t>The inference (conclusion) Jesus made from this implication.</a:t>
            </a:r>
          </a:p>
          <a:p>
            <a:pPr marL="1543050" lvl="3" indent="-171450">
              <a:buFont typeface="Arial" panose="020B0604020202020204" pitchFamily="34" charset="0"/>
              <a:buChar char="•"/>
            </a:pPr>
            <a:r>
              <a:rPr lang="en-US" b="0" i="0" dirty="0">
                <a:latin typeface="+mn-lt"/>
              </a:rPr>
              <a:t>His reasoning – God is not the God of the dead but of the living</a:t>
            </a:r>
          </a:p>
          <a:p>
            <a:pPr marL="1543050" lvl="3" indent="-171450">
              <a:buFont typeface="Arial" panose="020B0604020202020204" pitchFamily="34" charset="0"/>
              <a:buChar char="•"/>
            </a:pPr>
            <a:r>
              <a:rPr lang="en-US" b="0" i="0" dirty="0">
                <a:latin typeface="+mn-lt"/>
              </a:rPr>
              <a:t>His conclusion – The use of the present tense (“I AM”) indicates that Abraham, Isaac and Jacob, still live… resurrection.</a:t>
            </a:r>
          </a:p>
          <a:p>
            <a:pPr marL="628650" lvl="1" indent="-171450">
              <a:buFont typeface="Arial" panose="020B0604020202020204" pitchFamily="34" charset="0"/>
              <a:buChar char="•"/>
            </a:pPr>
            <a:r>
              <a:rPr lang="en-US" b="1" dirty="0"/>
              <a:t>The Jews acceptance of the Gentiles based on Peter’s testimony (Both Peter, and others)</a:t>
            </a:r>
          </a:p>
          <a:p>
            <a:pPr marL="0" lvl="0" indent="0">
              <a:buFont typeface="Arial" panose="020B0604020202020204" pitchFamily="34" charset="0"/>
              <a:buNone/>
            </a:pPr>
            <a:r>
              <a:rPr lang="en-US" b="1" dirty="0"/>
              <a:t>(Acts 11:15-18), </a:t>
            </a:r>
            <a:r>
              <a:rPr lang="en-US" i="1" dirty="0"/>
              <a:t>“And as I began to speak, </a:t>
            </a:r>
            <a:r>
              <a:rPr lang="en-US" i="1" u="sng" dirty="0"/>
              <a:t>the Holy Spirit fell upon them</a:t>
            </a:r>
            <a:r>
              <a:rPr lang="en-US" i="1" dirty="0"/>
              <a:t>, as upon us at the beginning.</a:t>
            </a:r>
            <a:r>
              <a:rPr lang="en-US" i="1" baseline="30000" dirty="0"/>
              <a:t> 16</a:t>
            </a:r>
            <a:r>
              <a:rPr lang="en-US" i="1" dirty="0"/>
              <a:t> </a:t>
            </a:r>
            <a:r>
              <a:rPr lang="en-US" i="1" u="sng" dirty="0"/>
              <a:t>Then I remembered the word of the Lord</a:t>
            </a:r>
            <a:r>
              <a:rPr lang="en-US" i="1" dirty="0"/>
              <a:t>, how He said, ‘John indeed baptized with water, but you shall be baptized with the Holy Spirit.’</a:t>
            </a:r>
            <a:r>
              <a:rPr lang="en-US" i="1" baseline="30000" dirty="0"/>
              <a:t> 17</a:t>
            </a:r>
            <a:r>
              <a:rPr lang="en-US" i="1" dirty="0"/>
              <a:t> </a:t>
            </a:r>
            <a:r>
              <a:rPr lang="en-US" i="1" u="sng" dirty="0"/>
              <a:t>If therefore </a:t>
            </a:r>
            <a:r>
              <a:rPr lang="en-US" i="1" dirty="0"/>
              <a:t>God gave them the same gift as He gave us when we believed on the Lord Jesus Christ, who was I that I could withstand God?” </a:t>
            </a:r>
            <a:r>
              <a:rPr lang="en-US" i="1" baseline="30000" dirty="0"/>
              <a:t>18</a:t>
            </a:r>
            <a:r>
              <a:rPr lang="en-US" i="1" dirty="0"/>
              <a:t> When </a:t>
            </a:r>
            <a:r>
              <a:rPr lang="en-US" i="1" u="sng" dirty="0"/>
              <a:t>they heard these things they became silent; and they glorified God, saying, “Then God has also granted to the Gentiles repentance to life</a:t>
            </a:r>
            <a:r>
              <a:rPr lang="en-US" i="1" dirty="0"/>
              <a:t>.”</a:t>
            </a:r>
          </a:p>
          <a:p>
            <a:pPr marL="1085850" lvl="2" indent="-171450">
              <a:buFont typeface="Arial" panose="020B0604020202020204" pitchFamily="34" charset="0"/>
              <a:buChar char="•"/>
            </a:pPr>
            <a:r>
              <a:rPr lang="en-US" i="0" dirty="0"/>
              <a:t>The baptism of the Holy Spirit indirectly showed the acceptance of the Gentiles by God (in other words, it was not directly stated</a:t>
            </a:r>
          </a:p>
          <a:p>
            <a:pPr marL="1085850" lvl="2" indent="-171450">
              <a:buFont typeface="Arial" panose="020B0604020202020204" pitchFamily="34" charset="0"/>
              <a:buChar char="•"/>
            </a:pPr>
            <a:r>
              <a:rPr lang="en-US" i="0" dirty="0"/>
              <a:t>The inference (conclusion that Peter and the apostles and Jews in Judea made from the implication of the Holy Spirit baptism</a:t>
            </a:r>
          </a:p>
          <a:p>
            <a:pPr marL="1543050" lvl="3" indent="-171450">
              <a:buFont typeface="Arial" panose="020B0604020202020204" pitchFamily="34" charset="0"/>
              <a:buChar char="•"/>
            </a:pPr>
            <a:r>
              <a:rPr lang="en-US" i="0" dirty="0"/>
              <a:t>Reasoning – God favored the gentiles just as He had the apostles on Pentecost</a:t>
            </a:r>
          </a:p>
          <a:p>
            <a:pPr marL="1543050" lvl="3" indent="-171450">
              <a:buFont typeface="Arial" panose="020B0604020202020204" pitchFamily="34" charset="0"/>
              <a:buChar char="•"/>
            </a:pPr>
            <a:r>
              <a:rPr lang="en-US" i="0" dirty="0"/>
              <a:t>Conclusion – “God has also granted to the Gentiles repentance to life.”</a:t>
            </a:r>
          </a:p>
          <a:p>
            <a:pPr marL="1543050" lvl="3" indent="-171450">
              <a:buFont typeface="Arial" panose="020B0604020202020204" pitchFamily="34" charset="0"/>
              <a:buChar char="•"/>
            </a:pPr>
            <a:endParaRPr lang="en-US" i="0" dirty="0"/>
          </a:p>
          <a:p>
            <a:pPr marL="1085850" lvl="2" indent="-171450">
              <a:buFont typeface="Arial" panose="020B0604020202020204" pitchFamily="34" charset="0"/>
              <a:buChar char="•"/>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99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The Use and Misuse of Implication</a:t>
            </a:r>
            <a:endParaRPr lang="en-US" b="1" i="1" dirty="0">
              <a:latin typeface="+mn-lt"/>
            </a:endParaRPr>
          </a:p>
          <a:p>
            <a:pPr marL="171450" indent="-171450">
              <a:buFont typeface="Arial" panose="020B0604020202020204" pitchFamily="34" charset="0"/>
              <a:buChar char="•"/>
            </a:pPr>
            <a:r>
              <a:rPr lang="en-US" b="1" i="0" dirty="0">
                <a:latin typeface="+mn-lt"/>
              </a:rPr>
              <a:t>When we talk about implication, the indirect communication must actually be there!</a:t>
            </a:r>
          </a:p>
          <a:p>
            <a:pPr marL="628650" lvl="1" indent="-171450">
              <a:buFont typeface="Arial" panose="020B0604020202020204" pitchFamily="34" charset="0"/>
              <a:buChar char="•"/>
            </a:pPr>
            <a:r>
              <a:rPr lang="en-US" b="0" i="0" dirty="0">
                <a:latin typeface="+mn-lt"/>
              </a:rPr>
              <a:t>It is a matter of using your brain to make conclusions derived from actual indirect teaching</a:t>
            </a:r>
          </a:p>
          <a:p>
            <a:pPr marL="628650" lvl="1" indent="-171450">
              <a:buFont typeface="Arial" panose="020B0604020202020204" pitchFamily="34" charset="0"/>
              <a:buChar char="•"/>
            </a:pPr>
            <a:r>
              <a:rPr lang="en-US" b="0" i="0" dirty="0">
                <a:latin typeface="+mn-lt"/>
              </a:rPr>
              <a:t>It is NOT guessing or presuming</a:t>
            </a:r>
          </a:p>
          <a:p>
            <a:pPr marL="628650" lvl="1" indent="-171450">
              <a:buFont typeface="Arial" panose="020B0604020202020204" pitchFamily="34" charset="0"/>
              <a:buChar char="•"/>
            </a:pPr>
            <a:r>
              <a:rPr lang="en-US" b="0" i="0" dirty="0">
                <a:latin typeface="+mn-lt"/>
              </a:rPr>
              <a:t>This is most easily seen in examples…</a:t>
            </a:r>
          </a:p>
          <a:p>
            <a:pPr marL="171450" lvl="0" indent="-171450">
              <a:buFont typeface="Arial" panose="020B0604020202020204" pitchFamily="34" charset="0"/>
              <a:buChar char="•"/>
            </a:pPr>
            <a:r>
              <a:rPr lang="en-US" b="1" i="0" dirty="0">
                <a:latin typeface="+mn-lt"/>
              </a:rPr>
              <a:t>Examples:</a:t>
            </a:r>
          </a:p>
          <a:p>
            <a:pPr marL="628650" lvl="1" indent="-171450">
              <a:buFont typeface="Arial" panose="020B0604020202020204" pitchFamily="34" charset="0"/>
              <a:buChar char="•"/>
            </a:pPr>
            <a:r>
              <a:rPr lang="en-US" b="1" i="0" dirty="0">
                <a:latin typeface="+mn-lt"/>
              </a:rPr>
              <a:t>RIGHT or VALID Inference, taken from what the text IMPLIES: The establishment of the kingdom of Christ on Pentecost</a:t>
            </a:r>
          </a:p>
          <a:p>
            <a:pPr marL="628650" lvl="1" indent="-171450">
              <a:buFont typeface="Arial" panose="020B0604020202020204" pitchFamily="34" charset="0"/>
              <a:buChar char="•"/>
            </a:pPr>
            <a:r>
              <a:rPr lang="en-US" b="1" i="0" dirty="0">
                <a:latin typeface="+mn-lt"/>
              </a:rPr>
              <a:t>Note: There is no explicit statement expressing the date of occasion of the establishment of the kingdom of Christ.</a:t>
            </a:r>
          </a:p>
          <a:p>
            <a:pPr marL="1085850" lvl="2" indent="-171450">
              <a:buFont typeface="Arial" panose="020B0604020202020204" pitchFamily="34" charset="0"/>
              <a:buChar char="•"/>
            </a:pPr>
            <a:r>
              <a:rPr lang="en-US" b="0" i="0" dirty="0">
                <a:latin typeface="+mn-lt"/>
              </a:rPr>
              <a:t>Jesus said it would happen in their lifetime, and come with power</a:t>
            </a:r>
          </a:p>
          <a:p>
            <a:pPr marL="0" lvl="0" indent="0">
              <a:buFont typeface="Arial" panose="020B0604020202020204" pitchFamily="34" charset="0"/>
              <a:buNone/>
            </a:pPr>
            <a:r>
              <a:rPr lang="en-US" b="1" i="0" dirty="0">
                <a:latin typeface="+mn-lt"/>
              </a:rPr>
              <a:t>(Mark 9:1), </a:t>
            </a:r>
            <a:r>
              <a:rPr lang="en-US" b="0" i="1" dirty="0">
                <a:latin typeface="+mn-lt"/>
              </a:rPr>
              <a:t>“</a:t>
            </a:r>
            <a:r>
              <a:rPr lang="en-US" i="1" dirty="0"/>
              <a:t>And He said to them, “Assuredly, I say to you that there are some standing here who will not taste death till they see the kingdom of God present with power.”</a:t>
            </a:r>
            <a:endParaRPr lang="en-US" b="0" i="1" dirty="0">
              <a:latin typeface="+mn-lt"/>
            </a:endParaRPr>
          </a:p>
          <a:p>
            <a:pPr marL="1085850" lvl="2" indent="-171450">
              <a:buFont typeface="Arial" panose="020B0604020202020204" pitchFamily="34" charset="0"/>
              <a:buChar char="•"/>
            </a:pPr>
            <a:r>
              <a:rPr lang="en-US" b="0" i="0" dirty="0">
                <a:latin typeface="+mn-lt"/>
              </a:rPr>
              <a:t>Jesus told His disciples to wait for that power, which would come soon with the coming of the Holy Spirit</a:t>
            </a:r>
          </a:p>
          <a:p>
            <a:pPr marL="0" lvl="0" indent="0">
              <a:buFont typeface="Arial" panose="020B0604020202020204" pitchFamily="34" charset="0"/>
              <a:buNone/>
            </a:pPr>
            <a:r>
              <a:rPr lang="en-US" b="1" i="0" dirty="0">
                <a:latin typeface="+mn-lt"/>
              </a:rPr>
              <a:t>(Acts 1:6-8), </a:t>
            </a:r>
            <a:r>
              <a:rPr lang="en-US" b="0" i="0" dirty="0">
                <a:latin typeface="+mn-lt"/>
              </a:rPr>
              <a:t>“</a:t>
            </a:r>
            <a:r>
              <a:rPr lang="en-US" i="1" dirty="0"/>
              <a:t>Therefore, when they had come together, they asked Him, saying, “Lord, will You at this time restore the kingdom to Israel?”</a:t>
            </a:r>
            <a:r>
              <a:rPr lang="en-US" i="1" baseline="30000" dirty="0"/>
              <a:t> 7</a:t>
            </a:r>
            <a:r>
              <a:rPr lang="en-US" i="1" dirty="0"/>
              <a:t> And He said to them, “It is not for you to know times or seasons which the Father has put in His own authority.</a:t>
            </a:r>
            <a:r>
              <a:rPr lang="en-US" i="1" baseline="30000" dirty="0"/>
              <a:t> 8</a:t>
            </a:r>
            <a:r>
              <a:rPr lang="en-US" i="1" dirty="0"/>
              <a:t> But you shall receive power when the Holy Spirit has come upon you; and you shall be witnesses to Me in Jerusalem, and in all Judea and Samaria, and to the end of the earth.”</a:t>
            </a:r>
            <a:endParaRPr lang="en-US" b="0" i="1" dirty="0">
              <a:latin typeface="+mn-lt"/>
            </a:endParaRPr>
          </a:p>
          <a:p>
            <a:pPr marL="1085850" lvl="2" indent="-171450">
              <a:buFont typeface="Arial" panose="020B0604020202020204" pitchFamily="34" charset="0"/>
              <a:buChar char="•"/>
            </a:pPr>
            <a:r>
              <a:rPr lang="en-US" b="0" i="0" dirty="0">
                <a:latin typeface="+mn-lt"/>
              </a:rPr>
              <a:t>The power did come soon with the Holy Spirit, on Pentecost, as promised</a:t>
            </a:r>
          </a:p>
          <a:p>
            <a:pPr marL="0" lvl="0" indent="0">
              <a:buFont typeface="Arial" panose="020B0604020202020204" pitchFamily="34" charset="0"/>
              <a:buNone/>
            </a:pPr>
            <a:r>
              <a:rPr lang="en-US" b="1" i="0" dirty="0">
                <a:latin typeface="+mn-lt"/>
              </a:rPr>
              <a:t>(Acts 2:1-4), </a:t>
            </a:r>
            <a:r>
              <a:rPr lang="en-US" b="0" i="1" dirty="0">
                <a:latin typeface="+mn-lt"/>
              </a:rPr>
              <a:t>“</a:t>
            </a:r>
            <a:r>
              <a:rPr lang="en-US" i="1" dirty="0"/>
              <a:t>When the Day of Pentecost had fully come, they were all with one accord in one place.</a:t>
            </a:r>
            <a:r>
              <a:rPr lang="en-US" i="1" baseline="30000" dirty="0"/>
              <a:t> 2</a:t>
            </a:r>
            <a:r>
              <a:rPr lang="en-US" i="1" dirty="0"/>
              <a:t> And suddenly there came a sound from heaven, as of a rushing mighty wind, and it filled the whole house where they were sitting.</a:t>
            </a:r>
            <a:r>
              <a:rPr lang="en-US" i="1" baseline="30000" dirty="0"/>
              <a:t> 3</a:t>
            </a:r>
            <a:r>
              <a:rPr lang="en-US" i="1" dirty="0"/>
              <a:t> Then there appeared to them divided tongues, as of fire, and one sat upon each of them.</a:t>
            </a:r>
            <a:r>
              <a:rPr lang="en-US" i="1" baseline="30000" dirty="0"/>
              <a:t> 4</a:t>
            </a:r>
            <a:r>
              <a:rPr lang="en-US" i="1" dirty="0"/>
              <a:t> And they were all filled with the Holy Spirit and began to speak with other tongues, as the Spirit gave them utterance.”</a:t>
            </a:r>
            <a:endParaRPr lang="en-US" b="0" i="1" dirty="0">
              <a:latin typeface="+mn-lt"/>
            </a:endParaRPr>
          </a:p>
          <a:p>
            <a:pPr marL="1085850" lvl="2" indent="-171450">
              <a:buFont typeface="Arial" panose="020B0604020202020204" pitchFamily="34" charset="0"/>
              <a:buChar char="•"/>
            </a:pPr>
            <a:r>
              <a:rPr lang="en-US" b="0" i="0" dirty="0">
                <a:latin typeface="+mn-lt"/>
              </a:rPr>
              <a:t>From that point on, the kingdom is spoken of as being in existence</a:t>
            </a:r>
          </a:p>
          <a:p>
            <a:pPr marL="0" lvl="0" indent="0">
              <a:buFont typeface="Arial" panose="020B0604020202020204" pitchFamily="34" charset="0"/>
              <a:buNone/>
            </a:pPr>
            <a:r>
              <a:rPr lang="en-US" b="1" i="0" dirty="0">
                <a:latin typeface="+mn-lt"/>
              </a:rPr>
              <a:t>(Colossians 1:13), </a:t>
            </a:r>
            <a:r>
              <a:rPr lang="en-US" b="0" i="1" dirty="0">
                <a:latin typeface="+mn-lt"/>
              </a:rPr>
              <a:t>“</a:t>
            </a:r>
            <a:r>
              <a:rPr lang="en-US" i="1" dirty="0"/>
              <a:t>He has delivered us from the power of darkness and conveyed us into the kingdom of the Son of His love.”</a:t>
            </a:r>
            <a:endParaRPr lang="en-US" b="0" i="1" dirty="0">
              <a:latin typeface="+mn-lt"/>
            </a:endParaRPr>
          </a:p>
          <a:p>
            <a:pPr marL="1085850" lvl="2" indent="-171450">
              <a:buFont typeface="Arial" panose="020B0604020202020204" pitchFamily="34" charset="0"/>
              <a:buChar char="•"/>
            </a:pPr>
            <a:r>
              <a:rPr lang="en-US" b="1" i="0" dirty="0">
                <a:latin typeface="+mn-lt"/>
              </a:rPr>
              <a:t>Conclusion (Inference):  </a:t>
            </a:r>
            <a:r>
              <a:rPr lang="en-US" b="0" i="0" dirty="0">
                <a:latin typeface="+mn-lt"/>
              </a:rPr>
              <a:t>The kingdom of Christ was established on Pentecost</a:t>
            </a:r>
          </a:p>
          <a:p>
            <a:pPr marL="628650" lvl="1" indent="-171450">
              <a:buFont typeface="Arial" panose="020B0604020202020204" pitchFamily="34" charset="0"/>
              <a:buChar char="•"/>
            </a:pPr>
            <a:r>
              <a:rPr lang="en-US" b="1" i="0" dirty="0">
                <a:latin typeface="+mn-lt"/>
              </a:rPr>
              <a:t>WRONG or INVALID inference: Infant baptism is scriptural based on the text showing the conversion of Lydia’s household</a:t>
            </a:r>
          </a:p>
          <a:p>
            <a:pPr marL="0" lvl="0" indent="0">
              <a:buFont typeface="Arial" panose="020B0604020202020204" pitchFamily="34" charset="0"/>
              <a:buNone/>
            </a:pPr>
            <a:r>
              <a:rPr lang="en-US" b="1" i="0" dirty="0">
                <a:latin typeface="+mn-lt"/>
              </a:rPr>
              <a:t>(Acts 16:15), </a:t>
            </a:r>
            <a:r>
              <a:rPr lang="en-US" b="0" i="1" dirty="0">
                <a:latin typeface="+mn-lt"/>
              </a:rPr>
              <a:t>“</a:t>
            </a:r>
            <a:r>
              <a:rPr lang="en-US" i="1" dirty="0"/>
              <a:t>And when she and her household were baptized, she begged us, saying, “If you have judged me to be faithful to the Lord, come to my house and stay.” So she persuaded us.”</a:t>
            </a:r>
            <a:endParaRPr lang="en-US" b="0" i="1" dirty="0">
              <a:latin typeface="+mn-lt"/>
            </a:endParaRPr>
          </a:p>
          <a:p>
            <a:pPr marL="1085850" lvl="2" indent="-171450">
              <a:buFont typeface="Arial" panose="020B0604020202020204" pitchFamily="34" charset="0"/>
              <a:buChar char="•"/>
            </a:pPr>
            <a:r>
              <a:rPr lang="en-US" b="0" i="0" dirty="0">
                <a:latin typeface="+mn-lt"/>
              </a:rPr>
              <a:t>There is no implication here that infants were present</a:t>
            </a:r>
          </a:p>
          <a:p>
            <a:pPr marL="1085850" lvl="2" indent="-171450">
              <a:buFont typeface="Arial" panose="020B0604020202020204" pitchFamily="34" charset="0"/>
              <a:buChar char="•"/>
            </a:pPr>
            <a:r>
              <a:rPr lang="en-US" b="0" i="0" dirty="0">
                <a:latin typeface="+mn-lt"/>
              </a:rPr>
              <a:t>It is only a guess (and a guess that is contradicted by other scriptures such as Mark 16:16, “He that </a:t>
            </a:r>
            <a:r>
              <a:rPr lang="en-US" b="0" i="1" dirty="0">
                <a:latin typeface="+mn-lt"/>
              </a:rPr>
              <a:t>believes</a:t>
            </a:r>
            <a:r>
              <a:rPr lang="en-US" b="0" i="0" dirty="0">
                <a:latin typeface="+mn-lt"/>
              </a:rPr>
              <a:t> and is baptized shall be saved…”</a:t>
            </a:r>
          </a:p>
          <a:p>
            <a:pPr marL="628650" lvl="1" indent="-171450">
              <a:buFont typeface="Arial" panose="020B0604020202020204" pitchFamily="34" charset="0"/>
              <a:buChar char="•"/>
            </a:pPr>
            <a:r>
              <a:rPr lang="en-US" b="1" i="0" dirty="0">
                <a:latin typeface="+mn-lt"/>
              </a:rPr>
              <a:t>WRONG or INVALID inference: The apostles were drunk on Pentecost</a:t>
            </a:r>
          </a:p>
          <a:p>
            <a:pPr marL="0" lvl="0" indent="0">
              <a:buFont typeface="Arial" panose="020B0604020202020204" pitchFamily="34" charset="0"/>
              <a:buNone/>
            </a:pPr>
            <a:r>
              <a:rPr lang="en-US" b="1" i="0" dirty="0">
                <a:latin typeface="+mn-lt"/>
              </a:rPr>
              <a:t>(Acts 2:13-15), </a:t>
            </a:r>
            <a:r>
              <a:rPr lang="en-US" b="0" i="1" dirty="0">
                <a:latin typeface="+mn-lt"/>
              </a:rPr>
              <a:t>“</a:t>
            </a:r>
            <a:r>
              <a:rPr lang="en-US" i="1" dirty="0"/>
              <a:t>Others mocking said, “</a:t>
            </a:r>
            <a:r>
              <a:rPr lang="en-US" i="1" u="sng" dirty="0"/>
              <a:t>They are full of new wine</a:t>
            </a:r>
            <a:r>
              <a:rPr lang="en-US" i="1" dirty="0"/>
              <a:t>.” </a:t>
            </a:r>
            <a:r>
              <a:rPr lang="en-US" i="1" baseline="30000" dirty="0"/>
              <a:t>14</a:t>
            </a:r>
            <a:r>
              <a:rPr lang="en-US" i="1" dirty="0"/>
              <a:t> But Peter, standing up with the eleven, raised his voice and said to them, “Men of Judea and all who dwell in Jerusalem, let this be known to you, and heed my words.</a:t>
            </a:r>
            <a:r>
              <a:rPr lang="en-US" i="1" baseline="30000" dirty="0"/>
              <a:t> 15</a:t>
            </a:r>
            <a:r>
              <a:rPr lang="en-US" i="1" dirty="0"/>
              <a:t> For these are not drunk, as you suppose, since </a:t>
            </a:r>
            <a:r>
              <a:rPr lang="en-US" i="1" u="sng" dirty="0"/>
              <a:t>it is only the third hour of the day</a:t>
            </a:r>
            <a:r>
              <a:rPr lang="en-US" i="1" dirty="0"/>
              <a:t>.”</a:t>
            </a:r>
          </a:p>
          <a:p>
            <a:pPr marL="1085850" lvl="2" indent="-171450">
              <a:buFont typeface="Arial" panose="020B0604020202020204" pitchFamily="34" charset="0"/>
              <a:buChar char="•"/>
            </a:pPr>
            <a:r>
              <a:rPr lang="en-US" b="0" i="0" dirty="0"/>
              <a:t>First, the drunk explanation does not hold water:  Being drunk does not bring the ability to speak in tongues. Also, it was too early in the day to assume drunkenness</a:t>
            </a:r>
          </a:p>
          <a:p>
            <a:pPr marL="1085850" lvl="2" indent="-171450">
              <a:buFont typeface="Arial" panose="020B0604020202020204" pitchFamily="34" charset="0"/>
              <a:buChar char="•"/>
            </a:pPr>
            <a:r>
              <a:rPr lang="en-US" b="0" i="0" dirty="0"/>
              <a:t>Second, a different and more valid explanation held the truth</a:t>
            </a:r>
          </a:p>
          <a:p>
            <a:pPr marL="0" lvl="0" indent="0">
              <a:buFont typeface="Arial" panose="020B0604020202020204" pitchFamily="34" charset="0"/>
              <a:buNone/>
            </a:pPr>
            <a:r>
              <a:rPr lang="en-US" b="1" i="0" dirty="0"/>
              <a:t>(Acts 2:16-</a:t>
            </a:r>
            <a:r>
              <a:rPr lang="en-US" b="1" dirty="0"/>
              <a:t>21), </a:t>
            </a:r>
            <a:r>
              <a:rPr lang="en-US" dirty="0"/>
              <a:t>“ But this is what was spoken by the prophet Joel: </a:t>
            </a:r>
            <a:r>
              <a:rPr lang="en-US" baseline="30000" dirty="0"/>
              <a:t>17</a:t>
            </a:r>
            <a:r>
              <a:rPr lang="en-US" dirty="0"/>
              <a:t> ‘And it shall come to pass in the last days, says God, that I will pour out of My Spirit on all flesh; Your sons and your daughters shall prophesy, your young men shall see visions, your old men shall dream dreams. </a:t>
            </a:r>
            <a:r>
              <a:rPr lang="en-US" baseline="30000" dirty="0"/>
              <a:t>18</a:t>
            </a:r>
            <a:r>
              <a:rPr lang="en-US" dirty="0"/>
              <a:t> And on My menservants and on My maidservants I will pour out My Spirit in those days; and they shall prophesy. </a:t>
            </a:r>
            <a:r>
              <a:rPr lang="en-US" baseline="30000" dirty="0"/>
              <a:t>19</a:t>
            </a:r>
            <a:r>
              <a:rPr lang="en-US" dirty="0"/>
              <a:t> I will show wonders in heaven above and signs in the earth beneath: blood and fire and vapor of smoke. </a:t>
            </a:r>
            <a:r>
              <a:rPr lang="en-US" baseline="30000" dirty="0"/>
              <a:t>20</a:t>
            </a:r>
            <a:r>
              <a:rPr lang="en-US" dirty="0"/>
              <a:t> The sun shall be turned into darkness, and the moon into blood, before the coming of the great and awesome day of the Lord. </a:t>
            </a:r>
            <a:r>
              <a:rPr lang="en-US" baseline="30000" dirty="0"/>
              <a:t>21</a:t>
            </a:r>
            <a:r>
              <a:rPr lang="en-US" dirty="0"/>
              <a:t> And it shall come to pass that whoever calls on the name of the Lord shall be saved.’”</a:t>
            </a:r>
            <a:endParaRPr lang="en-US"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58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mn-lt"/>
              </a:rPr>
              <a:t>Conclusion</a:t>
            </a:r>
          </a:p>
          <a:p>
            <a:pPr marL="171450" indent="-171450">
              <a:buFont typeface="Arial" panose="020B0604020202020204" pitchFamily="34" charset="0"/>
              <a:buChar char="•"/>
            </a:pPr>
            <a:r>
              <a:rPr lang="en-US" b="1" i="0" dirty="0">
                <a:latin typeface="+mn-lt"/>
              </a:rPr>
              <a:t>God does show truths by indirect means. Scripture shows (as we have seen) that this is true</a:t>
            </a:r>
          </a:p>
          <a:p>
            <a:pPr marL="171450" lvl="0" indent="-171450">
              <a:buFont typeface="Arial" panose="020B0604020202020204" pitchFamily="34" charset="0"/>
              <a:buChar char="•"/>
            </a:pPr>
            <a:r>
              <a:rPr lang="en-US" b="1" i="0" dirty="0">
                <a:latin typeface="+mn-lt"/>
              </a:rPr>
              <a:t>God expects us to use our brains!</a:t>
            </a:r>
          </a:p>
          <a:p>
            <a:pPr marL="628650" lvl="1" indent="-171450">
              <a:buFont typeface="Arial" panose="020B0604020202020204" pitchFamily="34" charset="0"/>
              <a:buChar char="•"/>
            </a:pPr>
            <a:r>
              <a:rPr lang="en-US" b="0" i="0" dirty="0">
                <a:latin typeface="+mn-lt"/>
              </a:rPr>
              <a:t>We use reason and argumentation to establish truth</a:t>
            </a:r>
          </a:p>
          <a:p>
            <a:pPr marL="628650" lvl="1" indent="-171450">
              <a:buFont typeface="Arial" panose="020B0604020202020204" pitchFamily="34" charset="0"/>
              <a:buChar char="•"/>
            </a:pPr>
            <a:r>
              <a:rPr lang="en-US" b="0" i="0" dirty="0">
                <a:latin typeface="+mn-lt"/>
              </a:rPr>
              <a:t>We reach conclusions based upon the evidence supplied in the scriptures</a:t>
            </a:r>
          </a:p>
          <a:p>
            <a:pPr marL="628650" lvl="1" indent="-171450">
              <a:buFont typeface="Arial" panose="020B0604020202020204" pitchFamily="34" charset="0"/>
              <a:buChar char="•"/>
            </a:pPr>
            <a:r>
              <a:rPr lang="en-US" b="0" i="0" dirty="0">
                <a:latin typeface="+mn-lt"/>
              </a:rPr>
              <a:t>In doing this we show ourselves as approved to God</a:t>
            </a:r>
          </a:p>
          <a:p>
            <a:pPr marL="0" lvl="0" indent="0">
              <a:buFont typeface="Arial" panose="020B0604020202020204" pitchFamily="34" charset="0"/>
              <a:buNone/>
            </a:pPr>
            <a:r>
              <a:rPr lang="en-US" b="1" dirty="0"/>
              <a:t>(2 Timothy 2:15), </a:t>
            </a:r>
            <a:r>
              <a:rPr lang="en-US" i="1" dirty="0"/>
              <a:t>“Be diligent to present yourself approved to God, a worker who does not need to be ashamed, rightly dividing the word of truth.”</a:t>
            </a:r>
            <a:endParaRPr lang="en-US" b="1" i="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47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9665">
            <a:off x="3896066" y="2459616"/>
            <a:ext cx="10691278" cy="5880203"/>
          </a:xfrm>
          <a:prstGeom prst="rect">
            <a:avLst/>
          </a:prstGeom>
        </p:spPr>
      </p:pic>
      <p:sp>
        <p:nvSpPr>
          <p:cNvPr id="3" name="TextBox 3"/>
          <p:cNvSpPr txBox="1"/>
          <p:nvPr/>
        </p:nvSpPr>
        <p:spPr>
          <a:xfrm>
            <a:off x="3626275" y="2734264"/>
            <a:ext cx="11230860" cy="3930756"/>
          </a:xfrm>
          <a:prstGeom prst="rect">
            <a:avLst/>
          </a:prstGeom>
        </p:spPr>
        <p:txBody>
          <a:bodyPr lIns="0" tIns="0" rIns="0" bIns="0" rtlCol="0" anchor="t">
            <a:spAutoFit/>
          </a:bodyPr>
          <a:lstStyle/>
          <a:p>
            <a:pPr algn="ctr">
              <a:lnSpc>
                <a:spcPts val="14966"/>
              </a:lnSpc>
            </a:pPr>
            <a:r>
              <a:rPr lang="en-US" sz="14673" dirty="0">
                <a:solidFill>
                  <a:srgbClr val="D1CE76"/>
                </a:solidFill>
                <a:latin typeface="Bebas Neue"/>
              </a:rPr>
              <a:t>Divine</a:t>
            </a:r>
            <a:br>
              <a:rPr lang="en-US" sz="14673" dirty="0">
                <a:solidFill>
                  <a:srgbClr val="D1CE76"/>
                </a:solidFill>
                <a:latin typeface="Bebas Neue"/>
              </a:rPr>
            </a:br>
            <a:r>
              <a:rPr lang="en-US" sz="14673" dirty="0" err="1">
                <a:solidFill>
                  <a:srgbClr val="D1CE76"/>
                </a:solidFill>
                <a:latin typeface="Bebas Neue"/>
              </a:rPr>
              <a:t>IMplication</a:t>
            </a:r>
            <a:endParaRPr lang="en-US" sz="14673" dirty="0">
              <a:solidFill>
                <a:srgbClr val="D1CE76"/>
              </a:solidFill>
              <a:latin typeface="Bebas Neue"/>
            </a:endParaRPr>
          </a:p>
        </p:txBody>
      </p:sp>
      <p:sp>
        <p:nvSpPr>
          <p:cNvPr id="6" name="TextBox 6"/>
          <p:cNvSpPr txBox="1"/>
          <p:nvPr/>
        </p:nvSpPr>
        <p:spPr>
          <a:xfrm>
            <a:off x="10591800" y="771215"/>
            <a:ext cx="6889838" cy="816698"/>
          </a:xfrm>
          <a:prstGeom prst="rect">
            <a:avLst/>
          </a:prstGeom>
        </p:spPr>
        <p:txBody>
          <a:bodyPr wrap="square" lIns="0" tIns="0" rIns="0" bIns="0" rtlCol="0" anchor="t">
            <a:spAutoFit/>
          </a:bodyPr>
          <a:lstStyle/>
          <a:p>
            <a:pPr algn="ctr">
              <a:lnSpc>
                <a:spcPts val="6719"/>
              </a:lnSpc>
            </a:pPr>
            <a:r>
              <a:rPr lang="en-US" sz="4799" dirty="0">
                <a:solidFill>
                  <a:srgbClr val="D1CE76"/>
                </a:solidFill>
                <a:latin typeface="Poppins Medium"/>
              </a:rPr>
              <a:t>Matthew 22:23-33</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r>
              <a:rPr lang="en-US" sz="2400" dirty="0">
                <a:solidFill>
                  <a:srgbClr val="D1CE76"/>
                </a:solidFill>
                <a:latin typeface="Cookie" panose="02000000000000000000" pitchFamily="2" charset="0"/>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257300" y="8379701"/>
            <a:ext cx="15773400" cy="802399"/>
          </a:xfrm>
          <a:prstGeom prst="rect">
            <a:avLst/>
          </a:prstGeom>
        </p:spPr>
        <p:txBody>
          <a:bodyPr wrap="square" lIns="0" tIns="0" rIns="0" bIns="0" rtlCol="0" anchor="t">
            <a:spAutoFit/>
          </a:bodyPr>
          <a:lstStyle/>
          <a:p>
            <a:pPr algn="ctr">
              <a:lnSpc>
                <a:spcPts val="6719"/>
              </a:lnSpc>
            </a:pPr>
            <a:r>
              <a:rPr lang="en-US" sz="4400" b="1" dirty="0">
                <a:solidFill>
                  <a:srgbClr val="D1CE76"/>
                </a:solidFill>
                <a:latin typeface="Poppins Medium"/>
              </a:rPr>
              <a:t>“God is not the God of the dead, but of the living</a:t>
            </a:r>
            <a:r>
              <a:rPr lang="en-US" sz="4400" b="1">
                <a:solidFill>
                  <a:srgbClr val="D1CE76"/>
                </a:solidFill>
                <a:latin typeface="Poppins Medium"/>
              </a:rPr>
              <a:t>” (32).</a:t>
            </a:r>
            <a:endParaRPr lang="en-US" sz="4400" b="1" dirty="0">
              <a:solidFill>
                <a:srgbClr val="D1CE76"/>
              </a:solidFill>
              <a:latin typeface="Poppins Medium"/>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784181" y="1104900"/>
            <a:ext cx="16719638" cy="1107996"/>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Implication – God speaking indirectly</a:t>
            </a:r>
          </a:p>
        </p:txBody>
      </p:sp>
      <p:sp>
        <p:nvSpPr>
          <p:cNvPr id="6" name="TextBox 6"/>
          <p:cNvSpPr txBox="1"/>
          <p:nvPr/>
        </p:nvSpPr>
        <p:spPr>
          <a:xfrm>
            <a:off x="2286000" y="7518892"/>
            <a:ext cx="13716000" cy="1675908"/>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D1CE76"/>
                </a:solidFill>
                <a:effectLst/>
                <a:uLnTx/>
                <a:uFillTx/>
                <a:latin typeface="Poppins Medium"/>
                <a:ea typeface="+mn-ea"/>
                <a:cs typeface="+mn-cs"/>
              </a:rPr>
              <a:t>Imply: </a:t>
            </a:r>
            <a:r>
              <a:rPr kumimoji="0" lang="en-US" sz="4799" b="0" i="0" u="none" strike="noStrike" kern="1200" cap="none" spc="0" normalizeH="0" baseline="0" noProof="0" dirty="0">
                <a:ln>
                  <a:noFill/>
                </a:ln>
                <a:solidFill>
                  <a:srgbClr val="D1CE76"/>
                </a:solidFill>
                <a:effectLst/>
                <a:uLnTx/>
                <a:uFillTx/>
                <a:latin typeface="Poppins Medium"/>
                <a:ea typeface="+mn-ea"/>
                <a:cs typeface="+mn-cs"/>
              </a:rPr>
              <a:t>to express indirectly </a:t>
            </a:r>
          </a:p>
          <a:p>
            <a:pPr marL="0" marR="0" lvl="0" indent="0" algn="ctr" defTabSz="914400" rtl="0" eaLnBrk="1" fontAlgn="auto" latinLnBrk="0" hangingPunct="1">
              <a:lnSpc>
                <a:spcPts val="6719"/>
              </a:lnSpc>
              <a:spcBef>
                <a:spcPts val="0"/>
              </a:spcBef>
              <a:spcAft>
                <a:spcPts val="0"/>
              </a:spcAft>
              <a:buClrTx/>
              <a:buSzTx/>
              <a:buFontTx/>
              <a:buNone/>
              <a:tabLst/>
              <a:defRPr/>
            </a:pPr>
            <a:r>
              <a:rPr lang="en-US" sz="4799" b="1" dirty="0">
                <a:solidFill>
                  <a:srgbClr val="D1CE76"/>
                </a:solidFill>
                <a:latin typeface="Poppins Medium"/>
              </a:rPr>
              <a:t>Infer: </a:t>
            </a:r>
            <a:r>
              <a:rPr lang="en-US" sz="4799" dirty="0">
                <a:solidFill>
                  <a:srgbClr val="D1CE76"/>
                </a:solidFill>
                <a:latin typeface="Poppins Medium"/>
              </a:rPr>
              <a:t>to deduce or conclude through reason</a:t>
            </a:r>
            <a:endParaRPr kumimoji="0" lang="en-US" sz="4799" b="0" i="0" u="none" strike="noStrike" kern="1200" cap="none" spc="0" normalizeH="0" baseline="0" noProof="0" dirty="0">
              <a:ln>
                <a:noFill/>
              </a:ln>
              <a:solidFill>
                <a:srgbClr val="D1CE76"/>
              </a:solidFill>
              <a:effectLst/>
              <a:uLnTx/>
              <a:uFillTx/>
              <a:latin typeface="Poppins Medium"/>
              <a:ea typeface="+mn-ea"/>
              <a:cs typeface="+mn-cs"/>
            </a:endParaRP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364266" y="2781300"/>
            <a:ext cx="15773400" cy="4001095"/>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600" b="1" i="0" u="none" strike="noStrike" kern="1200" cap="none" spc="0" normalizeH="0" baseline="0" noProof="0" dirty="0">
                <a:ln>
                  <a:noFill/>
                </a:ln>
                <a:solidFill>
                  <a:srgbClr val="D1CE76"/>
                </a:solidFill>
                <a:effectLst/>
                <a:uLnTx/>
                <a:uFillTx/>
                <a:latin typeface="Poppins Medium"/>
                <a:ea typeface="+mn-ea"/>
                <a:cs typeface="+mn-cs"/>
              </a:rPr>
              <a:t>C E N I</a:t>
            </a:r>
          </a:p>
          <a:p>
            <a:pPr marL="0" marR="0" lvl="0" indent="0" algn="ctr" defTabSz="914400" rtl="0" eaLnBrk="1" fontAlgn="auto" latinLnBrk="0" hangingPunct="1">
              <a:spcBef>
                <a:spcPts val="0"/>
              </a:spcBef>
              <a:spcAft>
                <a:spcPts val="0"/>
              </a:spcAft>
              <a:buClrTx/>
              <a:buSzTx/>
              <a:buFontTx/>
              <a:buNone/>
              <a:tabLst/>
              <a:defRPr/>
            </a:pPr>
            <a:r>
              <a:rPr kumimoji="0" lang="en-US" sz="4800" i="0" u="none" strike="noStrike" kern="1200" cap="none" spc="0" normalizeH="0" baseline="0" noProof="0" dirty="0">
                <a:ln>
                  <a:noFill/>
                </a:ln>
                <a:solidFill>
                  <a:srgbClr val="D1CE76"/>
                </a:solidFill>
                <a:effectLst/>
                <a:uLnTx/>
                <a:uFillTx/>
                <a:latin typeface="Poppins Medium"/>
                <a:ea typeface="+mn-ea"/>
                <a:cs typeface="+mn-cs"/>
              </a:rPr>
              <a:t>Command, </a:t>
            </a:r>
            <a:r>
              <a:rPr kumimoji="0" lang="en-US" sz="4800" i="0" strike="noStrike" kern="1200" cap="none" spc="0" normalizeH="0" baseline="0" noProof="0" dirty="0">
                <a:ln>
                  <a:noFill/>
                </a:ln>
                <a:solidFill>
                  <a:srgbClr val="D1CE76"/>
                </a:solidFill>
                <a:effectLst/>
                <a:uLnTx/>
                <a:uFillTx/>
                <a:latin typeface="Poppins Medium"/>
                <a:ea typeface="+mn-ea"/>
                <a:cs typeface="+mn-cs"/>
              </a:rPr>
              <a:t>Example</a:t>
            </a:r>
            <a:r>
              <a:rPr kumimoji="0" lang="en-US" sz="4800" i="0" u="none" strike="noStrike" kern="1200" cap="none" spc="0" normalizeH="0" baseline="0" noProof="0" dirty="0">
                <a:ln>
                  <a:noFill/>
                </a:ln>
                <a:solidFill>
                  <a:srgbClr val="D1CE76"/>
                </a:solidFill>
                <a:effectLst/>
                <a:uLnTx/>
                <a:uFillTx/>
                <a:latin typeface="Poppins Medium"/>
                <a:ea typeface="+mn-ea"/>
                <a:cs typeface="+mn-cs"/>
              </a:rPr>
              <a:t>, Necessary </a:t>
            </a:r>
            <a:r>
              <a:rPr kumimoji="0" lang="en-US" sz="4800" i="0" u="sng" strike="noStrike" kern="1200" cap="none" spc="0" normalizeH="0" baseline="0" noProof="0" dirty="0">
                <a:ln>
                  <a:noFill/>
                </a:ln>
                <a:solidFill>
                  <a:srgbClr val="D1CE76"/>
                </a:solidFill>
                <a:effectLst/>
                <a:uLnTx/>
                <a:uFillTx/>
                <a:latin typeface="Poppins Medium"/>
                <a:ea typeface="+mn-ea"/>
                <a:cs typeface="+mn-cs"/>
              </a:rPr>
              <a:t>Inference</a:t>
            </a:r>
          </a:p>
          <a:p>
            <a:pPr marL="0" marR="0" lvl="0" indent="0" algn="ctr" defTabSz="914400" rtl="0" eaLnBrk="1" fontAlgn="auto" latinLnBrk="0" hangingPunct="1">
              <a:spcBef>
                <a:spcPts val="0"/>
              </a:spcBef>
              <a:spcAft>
                <a:spcPts val="0"/>
              </a:spcAft>
              <a:buClrTx/>
              <a:buSzTx/>
              <a:buFontTx/>
              <a:buNone/>
              <a:tabLst/>
              <a:defRPr/>
            </a:pPr>
            <a:endParaRPr lang="en-US" sz="3200" dirty="0">
              <a:solidFill>
                <a:srgbClr val="D1CE76"/>
              </a:solidFill>
              <a:latin typeface="Poppins Medium"/>
            </a:endParaRPr>
          </a:p>
          <a:p>
            <a:pPr marL="0" marR="0" lvl="0" indent="0" algn="ctr" defTabSz="914400" rtl="0" eaLnBrk="1" fontAlgn="auto" latinLnBrk="0" hangingPunct="1">
              <a:spcBef>
                <a:spcPts val="0"/>
              </a:spcBef>
              <a:spcAft>
                <a:spcPts val="0"/>
              </a:spcAft>
              <a:buClrTx/>
              <a:buSzTx/>
              <a:buFontTx/>
              <a:buNone/>
              <a:tabLst/>
              <a:defRPr/>
            </a:pPr>
            <a:r>
              <a:rPr kumimoji="0" lang="en-US" sz="6000" b="1" i="0" u="none" strike="noStrike" kern="1200" cap="none" spc="0" normalizeH="0" baseline="0" noProof="0" dirty="0">
                <a:ln>
                  <a:noFill/>
                </a:ln>
                <a:solidFill>
                  <a:srgbClr val="D1CE76"/>
                </a:solidFill>
                <a:effectLst/>
                <a:uLnTx/>
                <a:uFillTx/>
                <a:latin typeface="Poppins Medium"/>
                <a:ea typeface="+mn-ea"/>
                <a:cs typeface="+mn-cs"/>
              </a:rPr>
              <a:t>T S I</a:t>
            </a:r>
          </a:p>
          <a:p>
            <a:pPr marL="0" marR="0" lvl="0" indent="0" algn="ctr" defTabSz="914400" rtl="0" eaLnBrk="1" fontAlgn="auto" latinLnBrk="0" hangingPunct="1">
              <a:spcBef>
                <a:spcPts val="0"/>
              </a:spcBef>
              <a:spcAft>
                <a:spcPts val="0"/>
              </a:spcAft>
              <a:buClrTx/>
              <a:buSzTx/>
              <a:buFontTx/>
              <a:buNone/>
              <a:tabLst/>
              <a:defRPr/>
            </a:pPr>
            <a:r>
              <a:rPr lang="en-US" sz="4800" dirty="0">
                <a:solidFill>
                  <a:srgbClr val="D1CE76"/>
                </a:solidFill>
                <a:latin typeface="Poppins Medium"/>
              </a:rPr>
              <a:t>Tell, Show, </a:t>
            </a:r>
            <a:r>
              <a:rPr lang="en-US" sz="4800" u="sng" dirty="0">
                <a:solidFill>
                  <a:srgbClr val="D1CE76"/>
                </a:solidFill>
                <a:latin typeface="Poppins Medium"/>
              </a:rPr>
              <a:t>Imply</a:t>
            </a:r>
            <a:endParaRPr kumimoji="0" lang="en-US" sz="4800" i="0" u="sng" strike="noStrike" kern="1200" cap="none" spc="0" normalizeH="0" baseline="0" noProof="0" dirty="0">
              <a:ln>
                <a:noFill/>
              </a:ln>
              <a:solidFill>
                <a:srgbClr val="D1CE76"/>
              </a:solidFill>
              <a:effectLst/>
              <a:uLnTx/>
              <a:uFillTx/>
              <a:latin typeface="Poppins Medium"/>
              <a:ea typeface="+mn-ea"/>
              <a:cs typeface="+mn-cs"/>
            </a:endParaRPr>
          </a:p>
        </p:txBody>
      </p:sp>
    </p:spTree>
    <p:extLst>
      <p:ext uri="{BB962C8B-B14F-4D97-AF65-F5344CB8AC3E}">
        <p14:creationId xmlns:p14="http://schemas.microsoft.com/office/powerpoint/2010/main" val="1664897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784181" y="876300"/>
            <a:ext cx="16719638" cy="110799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Examples of Divine Implication shown in Scripture</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981200" y="2136285"/>
            <a:ext cx="14684419" cy="7047699"/>
          </a:xfrm>
          <a:prstGeom prst="rect">
            <a:avLst/>
          </a:prstGeom>
        </p:spPr>
        <p:txBody>
          <a:bodyPr wrap="square" lIns="0" tIns="0" rIns="0" bIns="0" rtlCol="0" anchor="t">
            <a:spAutoFit/>
          </a:bodyPr>
          <a:lstStyle/>
          <a:p>
            <a:pPr marR="0" lvl="0" algn="ctr" defTabSz="914400" rtl="0" eaLnBrk="1" fontAlgn="auto" latinLnBrk="0" hangingPunct="1">
              <a:lnSpc>
                <a:spcPts val="6719"/>
              </a:lnSpc>
              <a:spcBef>
                <a:spcPts val="0"/>
              </a:spcBef>
              <a:spcAft>
                <a:spcPts val="1800"/>
              </a:spcAft>
              <a:buClrTx/>
              <a:buSzTx/>
              <a:tabLst/>
              <a:defRPr/>
            </a:pPr>
            <a:r>
              <a:rPr lang="en-US" sz="4800" dirty="0">
                <a:solidFill>
                  <a:schemeClr val="bg1"/>
                </a:solidFill>
                <a:latin typeface="Poppins Medium"/>
              </a:rPr>
              <a:t>(These examples contain both the Divine implication, and the inference)</a:t>
            </a:r>
            <a:endParaRPr lang="en-US" sz="6600" dirty="0">
              <a:solidFill>
                <a:schemeClr val="bg1"/>
              </a:solidFill>
              <a:latin typeface="Poppins Medium"/>
            </a:endParaRPr>
          </a:p>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D1CE76"/>
                </a:solidFill>
                <a:effectLst/>
                <a:uLnTx/>
                <a:uFillTx/>
                <a:latin typeface="Poppins Medium"/>
                <a:ea typeface="+mn-ea"/>
                <a:cs typeface="+mn-cs"/>
              </a:rPr>
              <a:t>Jesus establishes</a:t>
            </a:r>
            <a:r>
              <a:rPr kumimoji="0" lang="en-US" sz="4800" b="0" i="0" u="none" strike="noStrike" kern="1200" cap="none" spc="0" normalizeH="0" noProof="0" dirty="0">
                <a:ln>
                  <a:noFill/>
                </a:ln>
                <a:solidFill>
                  <a:srgbClr val="D1CE76"/>
                </a:solidFill>
                <a:effectLst/>
                <a:uLnTx/>
                <a:uFillTx/>
                <a:latin typeface="Poppins Medium"/>
                <a:ea typeface="+mn-ea"/>
                <a:cs typeface="+mn-cs"/>
              </a:rPr>
              <a:t> the scriptural basis for a belief in the resurrection of man.</a:t>
            </a:r>
            <a:endParaRPr kumimoji="0" lang="en-US" sz="4800" b="0" i="0" u="none" strike="noStrike" kern="1200" cap="none" spc="0" normalizeH="0" baseline="0" noProof="0" dirty="0">
              <a:ln>
                <a:noFill/>
              </a:ln>
              <a:solidFill>
                <a:srgbClr val="D1CE76"/>
              </a:solidFill>
              <a:effectLst/>
              <a:uLnTx/>
              <a:uFillTx/>
              <a:latin typeface="Poppins Medium"/>
              <a:ea typeface="+mn-ea"/>
              <a:cs typeface="+mn-cs"/>
            </a:endParaRPr>
          </a:p>
          <a:p>
            <a:pPr lvl="4">
              <a:lnSpc>
                <a:spcPts val="6719"/>
              </a:lnSpc>
            </a:pPr>
            <a:r>
              <a:rPr kumimoji="0" lang="en-US" sz="4400" b="0" i="0" u="none" strike="noStrike" kern="1200" cap="none" spc="0" normalizeH="0" baseline="0" noProof="0" dirty="0">
                <a:ln>
                  <a:noFill/>
                </a:ln>
                <a:solidFill>
                  <a:schemeClr val="bg1"/>
                </a:solidFill>
                <a:effectLst/>
                <a:uLnTx/>
                <a:uFillTx/>
                <a:latin typeface="Poppins Medium"/>
                <a:ea typeface="+mn-ea"/>
                <a:cs typeface="+mn-cs"/>
              </a:rPr>
              <a:t>Matthew 22:23-33</a:t>
            </a:r>
          </a:p>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lang="en-US" sz="4800" dirty="0">
                <a:solidFill>
                  <a:srgbClr val="D1CE76"/>
                </a:solidFill>
                <a:latin typeface="Poppins Medium"/>
              </a:rPr>
              <a:t>The Jews acceptance of the Gentiles based upon Peter’s testimony</a:t>
            </a:r>
          </a:p>
          <a:p>
            <a:pPr lvl="4">
              <a:lnSpc>
                <a:spcPts val="6719"/>
              </a:lnSpc>
            </a:pPr>
            <a:r>
              <a:rPr lang="en-US" sz="4400" dirty="0">
                <a:solidFill>
                  <a:schemeClr val="bg1"/>
                </a:solidFill>
                <a:latin typeface="Poppins Medium"/>
              </a:rPr>
              <a:t>Acts 11:15-18</a:t>
            </a:r>
          </a:p>
        </p:txBody>
      </p:sp>
    </p:spTree>
    <p:extLst>
      <p:ext uri="{BB962C8B-B14F-4D97-AF65-F5344CB8AC3E}">
        <p14:creationId xmlns:p14="http://schemas.microsoft.com/office/powerpoint/2010/main" val="211778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anim calcmode="lin" valueType="num">
                                      <p:cBhvr>
                                        <p:cTn id="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anim calcmode="lin" valueType="num">
                                      <p:cBhvr>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anim calcmode="lin" valueType="num">
                                      <p:cBhvr>
                                        <p:cTn id="2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9">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500"/>
                                        <p:tgtEl>
                                          <p:spTgt spid="9">
                                            <p:txEl>
                                              <p:pRg st="4" end="4"/>
                                            </p:txEl>
                                          </p:spTgt>
                                        </p:tgtEl>
                                      </p:cBhvr>
                                    </p:animEffect>
                                    <p:anim calcmode="lin" valueType="num">
                                      <p:cBhvr>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784181" y="876300"/>
            <a:ext cx="16719638" cy="110799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The Use and Misuse of Implication</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981200" y="2136285"/>
            <a:ext cx="14684419" cy="7047699"/>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180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Poppins Medium"/>
                <a:ea typeface="+mn-ea"/>
                <a:cs typeface="+mn-cs"/>
              </a:rPr>
              <a:t>(Not guessing, reasoning from the Truth)</a:t>
            </a:r>
            <a:endParaRPr kumimoji="0" lang="en-US" sz="6600" b="0" i="0" u="none" strike="noStrike" kern="1200" cap="none" spc="0" normalizeH="0" baseline="0" noProof="0" dirty="0">
              <a:ln>
                <a:noFill/>
              </a:ln>
              <a:solidFill>
                <a:prstClr val="white"/>
              </a:solidFill>
              <a:effectLst/>
              <a:uLnTx/>
              <a:uFillTx/>
              <a:latin typeface="Poppins Medium"/>
              <a:ea typeface="+mn-ea"/>
              <a:cs typeface="+mn-cs"/>
            </a:endParaRPr>
          </a:p>
          <a:p>
            <a:pPr marL="685800" marR="0" lvl="0" indent="-685800" algn="l"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schemeClr val="bg1"/>
                </a:solidFill>
                <a:effectLst/>
                <a:uLnTx/>
                <a:uFillTx/>
                <a:latin typeface="Poppins Medium"/>
                <a:ea typeface="+mn-ea"/>
                <a:cs typeface="+mn-cs"/>
              </a:rPr>
              <a:t>RIGHT: </a:t>
            </a:r>
            <a:r>
              <a:rPr kumimoji="0" lang="en-US" sz="4800" b="0" i="0" u="none" strike="noStrike" kern="1200" cap="none" spc="0" normalizeH="0" baseline="0" noProof="0" dirty="0">
                <a:ln>
                  <a:noFill/>
                </a:ln>
                <a:solidFill>
                  <a:srgbClr val="D1CE76"/>
                </a:solidFill>
                <a:effectLst/>
                <a:uLnTx/>
                <a:uFillTx/>
                <a:latin typeface="Poppins Medium"/>
                <a:ea typeface="+mn-ea"/>
                <a:cs typeface="+mn-cs"/>
              </a:rPr>
              <a:t>The establishment of the Kingdom</a:t>
            </a:r>
            <a:r>
              <a:rPr kumimoji="0" lang="en-US" sz="4800" b="0" i="0" u="none" strike="noStrike" kern="1200" cap="none" spc="0" normalizeH="0" noProof="0" dirty="0">
                <a:ln>
                  <a:noFill/>
                </a:ln>
                <a:solidFill>
                  <a:srgbClr val="D1CE76"/>
                </a:solidFill>
                <a:effectLst/>
                <a:uLnTx/>
                <a:uFillTx/>
                <a:latin typeface="Poppins Medium"/>
                <a:ea typeface="+mn-ea"/>
                <a:cs typeface="+mn-cs"/>
              </a:rPr>
              <a:t> on Pentecost</a:t>
            </a:r>
            <a:endParaRPr kumimoji="0" lang="en-US" sz="4800" b="0" i="0" u="none" strike="noStrike" kern="1200" cap="none" spc="0" normalizeH="0" baseline="0" noProof="0" dirty="0">
              <a:ln>
                <a:noFill/>
              </a:ln>
              <a:solidFill>
                <a:srgbClr val="D1CE76"/>
              </a:solidFill>
              <a:effectLst/>
              <a:uLnTx/>
              <a:uFillTx/>
              <a:latin typeface="Poppins Medium"/>
              <a:ea typeface="+mn-ea"/>
              <a:cs typeface="+mn-cs"/>
            </a:endParaRPr>
          </a:p>
          <a:p>
            <a:pPr marL="1828800" marR="0" lvl="4" indent="0" algn="l" defTabSz="914400" rtl="0" eaLnBrk="1" fontAlgn="auto" latinLnBrk="0" hangingPunct="1">
              <a:lnSpc>
                <a:spcPts val="6719"/>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Poppins Medium"/>
                <a:ea typeface="+mn-ea"/>
                <a:cs typeface="+mn-cs"/>
              </a:rPr>
              <a:t>Mark </a:t>
            </a:r>
            <a:r>
              <a:rPr lang="en-US" sz="4400" dirty="0">
                <a:solidFill>
                  <a:prstClr val="white"/>
                </a:solidFill>
                <a:latin typeface="Poppins Medium"/>
              </a:rPr>
              <a:t>9:1; </a:t>
            </a:r>
            <a:r>
              <a:rPr kumimoji="0" lang="en-US" sz="4400" b="0" i="0" u="none" strike="noStrike" kern="1200" cap="none" spc="0" normalizeH="0" baseline="0" noProof="0" dirty="0">
                <a:ln>
                  <a:noFill/>
                </a:ln>
                <a:solidFill>
                  <a:prstClr val="white"/>
                </a:solidFill>
                <a:effectLst/>
                <a:uLnTx/>
                <a:uFillTx/>
                <a:latin typeface="Poppins Medium"/>
                <a:ea typeface="+mn-ea"/>
                <a:cs typeface="+mn-cs"/>
              </a:rPr>
              <a:t>Acts</a:t>
            </a:r>
            <a:r>
              <a:rPr kumimoji="0" lang="en-US" sz="4400" b="0" i="0" u="none" strike="noStrike" kern="1200" cap="none" spc="0" normalizeH="0" noProof="0" dirty="0">
                <a:ln>
                  <a:noFill/>
                </a:ln>
                <a:solidFill>
                  <a:prstClr val="white"/>
                </a:solidFill>
                <a:effectLst/>
                <a:uLnTx/>
                <a:uFillTx/>
                <a:latin typeface="Poppins Medium"/>
                <a:ea typeface="+mn-ea"/>
                <a:cs typeface="+mn-cs"/>
              </a:rPr>
              <a:t> 1:6-8; 2:1-4; Colossians 1:13</a:t>
            </a:r>
            <a:endParaRPr kumimoji="0" lang="en-US" sz="4400" b="0" i="0" u="none" strike="noStrike" kern="1200" cap="none" spc="0" normalizeH="0" baseline="0" noProof="0" dirty="0">
              <a:ln>
                <a:noFill/>
              </a:ln>
              <a:solidFill>
                <a:prstClr val="white"/>
              </a:solidFill>
              <a:effectLst/>
              <a:uLnTx/>
              <a:uFillTx/>
              <a:latin typeface="Poppins Medium"/>
              <a:ea typeface="+mn-ea"/>
              <a:cs typeface="+mn-cs"/>
            </a:endParaRPr>
          </a:p>
          <a:p>
            <a:pPr marL="685800" marR="0" lvl="0" indent="-685800" algn="l"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schemeClr val="bg1"/>
                </a:solidFill>
                <a:effectLst/>
                <a:uLnTx/>
                <a:uFillTx/>
                <a:latin typeface="Poppins Medium"/>
                <a:ea typeface="+mn-ea"/>
                <a:cs typeface="+mn-cs"/>
              </a:rPr>
              <a:t>WRONG:</a:t>
            </a:r>
            <a:r>
              <a:rPr kumimoji="0" lang="en-US" sz="4800" b="0" i="0" u="none" strike="noStrike" kern="1200" cap="none" spc="0" normalizeH="0" noProof="0" dirty="0">
                <a:ln>
                  <a:noFill/>
                </a:ln>
                <a:solidFill>
                  <a:srgbClr val="D1CE76"/>
                </a:solidFill>
                <a:effectLst/>
                <a:uLnTx/>
                <a:uFillTx/>
                <a:latin typeface="Poppins Medium"/>
                <a:ea typeface="+mn-ea"/>
                <a:cs typeface="+mn-cs"/>
              </a:rPr>
              <a:t> </a:t>
            </a:r>
            <a:r>
              <a:rPr kumimoji="0" lang="en-US" sz="4800" b="0" i="0" u="none" strike="noStrike" kern="1200" cap="none" spc="0" normalizeH="0" baseline="0" noProof="0" dirty="0">
                <a:ln>
                  <a:noFill/>
                </a:ln>
                <a:solidFill>
                  <a:srgbClr val="D1CE76"/>
                </a:solidFill>
                <a:effectLst/>
                <a:uLnTx/>
                <a:uFillTx/>
                <a:latin typeface="Poppins Medium"/>
                <a:ea typeface="+mn-ea"/>
                <a:cs typeface="+mn-cs"/>
              </a:rPr>
              <a:t>Infants baptized</a:t>
            </a:r>
            <a:r>
              <a:rPr kumimoji="0" lang="en-US" sz="4800" b="0" i="0" u="none" strike="noStrike" kern="1200" cap="none" spc="0" normalizeH="0" noProof="0" dirty="0">
                <a:ln>
                  <a:noFill/>
                </a:ln>
                <a:solidFill>
                  <a:srgbClr val="D1CE76"/>
                </a:solidFill>
                <a:effectLst/>
                <a:uLnTx/>
                <a:uFillTx/>
                <a:latin typeface="Poppins Medium"/>
                <a:ea typeface="+mn-ea"/>
                <a:cs typeface="+mn-cs"/>
              </a:rPr>
              <a:t> in Lydia’s house</a:t>
            </a:r>
          </a:p>
          <a:p>
            <a:pPr>
              <a:lnSpc>
                <a:spcPts val="6719"/>
              </a:lnSpc>
              <a:defRPr/>
            </a:pPr>
            <a:r>
              <a:rPr lang="en-US" sz="4800" dirty="0">
                <a:solidFill>
                  <a:prstClr val="white"/>
                </a:solidFill>
                <a:latin typeface="Poppins Medium"/>
              </a:rPr>
              <a:t>		</a:t>
            </a:r>
            <a:r>
              <a:rPr lang="en-US" sz="4400" dirty="0">
                <a:solidFill>
                  <a:prstClr val="white"/>
                </a:solidFill>
                <a:latin typeface="Poppins Medium"/>
              </a:rPr>
              <a:t>Acts 16:15 (cf. Mark 16:16)</a:t>
            </a:r>
          </a:p>
          <a:p>
            <a:pPr marL="685800" marR="0" lvl="0" indent="-685800" algn="l"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lang="en-US" sz="4800" b="1" baseline="0" dirty="0">
                <a:solidFill>
                  <a:schemeClr val="bg1"/>
                </a:solidFill>
                <a:latin typeface="Poppins Medium"/>
              </a:rPr>
              <a:t>WRONG: </a:t>
            </a:r>
            <a:r>
              <a:rPr lang="en-US" sz="4800" baseline="0" dirty="0">
                <a:solidFill>
                  <a:srgbClr val="D1CE76"/>
                </a:solidFill>
                <a:latin typeface="Poppins Medium"/>
              </a:rPr>
              <a:t>Apostles</a:t>
            </a:r>
            <a:r>
              <a:rPr lang="en-US" sz="4800" dirty="0">
                <a:solidFill>
                  <a:srgbClr val="D1CE76"/>
                </a:solidFill>
                <a:latin typeface="Poppins Medium"/>
              </a:rPr>
              <a:t> drunk on Pentecost</a:t>
            </a:r>
            <a:endParaRPr kumimoji="0" lang="en-US" sz="4800" b="0" i="0" u="none" strike="noStrike" kern="1200" cap="none" spc="0" normalizeH="0" baseline="0" noProof="0" dirty="0">
              <a:ln>
                <a:noFill/>
              </a:ln>
              <a:solidFill>
                <a:srgbClr val="D1CE76"/>
              </a:solidFill>
              <a:effectLst/>
              <a:uLnTx/>
              <a:uFillTx/>
              <a:latin typeface="Poppins Medium"/>
              <a:ea typeface="+mn-ea"/>
              <a:cs typeface="+mn-cs"/>
            </a:endParaRPr>
          </a:p>
          <a:p>
            <a:pPr marL="1828800" marR="0" lvl="4" indent="0" algn="l" defTabSz="914400" rtl="0" eaLnBrk="1" fontAlgn="auto" latinLnBrk="0" hangingPunct="1">
              <a:lnSpc>
                <a:spcPts val="6719"/>
              </a:lnSpc>
              <a:spcBef>
                <a:spcPts val="0"/>
              </a:spcBef>
              <a:spcAft>
                <a:spcPts val="0"/>
              </a:spcAft>
              <a:buClrTx/>
              <a:buSzTx/>
              <a:buFontTx/>
              <a:buNone/>
              <a:tabLst/>
              <a:defRPr/>
            </a:pPr>
            <a:r>
              <a:rPr lang="en-US" sz="4400" dirty="0">
                <a:solidFill>
                  <a:prstClr val="white"/>
                </a:solidFill>
                <a:latin typeface="Poppins Medium"/>
              </a:rPr>
              <a:t>Acts 2:13-15 (cf. </a:t>
            </a:r>
            <a:r>
              <a:rPr lang="en-US" sz="4400">
                <a:solidFill>
                  <a:prstClr val="white"/>
                </a:solidFill>
                <a:latin typeface="Poppins Medium"/>
              </a:rPr>
              <a:t>2:16-21)</a:t>
            </a:r>
            <a:endParaRPr kumimoji="0" lang="en-US" sz="4400" b="0" i="0" u="none" strike="noStrike" kern="1200" cap="none" spc="0" normalizeH="0" baseline="0" noProof="0" dirty="0">
              <a:ln>
                <a:noFill/>
              </a:ln>
              <a:solidFill>
                <a:prstClr val="white"/>
              </a:solidFill>
              <a:effectLst/>
              <a:uLnTx/>
              <a:uFillTx/>
              <a:latin typeface="Poppins Medium"/>
              <a:ea typeface="+mn-ea"/>
              <a:cs typeface="+mn-cs"/>
            </a:endParaRPr>
          </a:p>
        </p:txBody>
      </p:sp>
    </p:spTree>
    <p:extLst>
      <p:ext uri="{BB962C8B-B14F-4D97-AF65-F5344CB8AC3E}">
        <p14:creationId xmlns:p14="http://schemas.microsoft.com/office/powerpoint/2010/main" val="200965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anim calcmode="lin" valueType="num">
                                      <p:cBhvr>
                                        <p:cTn id="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anim calcmode="lin" valueType="num">
                                      <p:cBhvr>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anim calcmode="lin" valueType="num">
                                      <p:cBhvr>
                                        <p:cTn id="2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9">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500"/>
                                        <p:tgtEl>
                                          <p:spTgt spid="9">
                                            <p:txEl>
                                              <p:pRg st="4" end="4"/>
                                            </p:txEl>
                                          </p:spTgt>
                                        </p:tgtEl>
                                      </p:cBhvr>
                                    </p:animEffect>
                                    <p:anim calcmode="lin" valueType="num">
                                      <p:cBhvr>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500"/>
                                        <p:tgtEl>
                                          <p:spTgt spid="9">
                                            <p:txEl>
                                              <p:pRg st="5" end="5"/>
                                            </p:txEl>
                                          </p:spTgt>
                                        </p:tgtEl>
                                      </p:cBhvr>
                                    </p:animEffect>
                                    <p:anim calcmode="lin" valueType="num">
                                      <p:cBhvr>
                                        <p:cTn id="32"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9">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animEffect transition="in" filter="fade">
                                      <p:cBhvr>
                                        <p:cTn id="36" dur="500"/>
                                        <p:tgtEl>
                                          <p:spTgt spid="9">
                                            <p:txEl>
                                              <p:pRg st="6" end="6"/>
                                            </p:txEl>
                                          </p:spTgt>
                                        </p:tgtEl>
                                      </p:cBhvr>
                                    </p:animEffect>
                                    <p:anim calcmode="lin" valueType="num">
                                      <p:cBhvr>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784181" y="1104900"/>
            <a:ext cx="16719638" cy="110799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Conclusion</a:t>
            </a:r>
          </a:p>
        </p:txBody>
      </p:sp>
      <p:sp>
        <p:nvSpPr>
          <p:cNvPr id="6" name="TextBox 6"/>
          <p:cNvSpPr txBox="1"/>
          <p:nvPr/>
        </p:nvSpPr>
        <p:spPr>
          <a:xfrm>
            <a:off x="3307366" y="8365402"/>
            <a:ext cx="11887200" cy="816698"/>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D1CE76"/>
                </a:solidFill>
                <a:effectLst/>
                <a:uLnTx/>
                <a:uFillTx/>
                <a:latin typeface="Poppins Medium"/>
                <a:ea typeface="+mn-ea"/>
                <a:cs typeface="+mn-cs"/>
              </a:rPr>
              <a:t>2 Timothy 2:15</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364266" y="2705100"/>
            <a:ext cx="15552134" cy="5155899"/>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lang="en-US" sz="5400" dirty="0">
                <a:solidFill>
                  <a:srgbClr val="D1CE76"/>
                </a:solidFill>
                <a:latin typeface="Poppins Medium"/>
              </a:rPr>
              <a:t>God does show truths by indirect means. Scripture shows this to be true</a:t>
            </a:r>
            <a:r>
              <a:rPr kumimoji="0" lang="en-US" sz="5400" b="0" i="0" u="none" strike="noStrike" kern="1200" cap="none" spc="0" normalizeH="0" baseline="0" noProof="0" dirty="0">
                <a:ln>
                  <a:noFill/>
                </a:ln>
                <a:solidFill>
                  <a:srgbClr val="D1CE76"/>
                </a:solidFill>
                <a:effectLst/>
                <a:uLnTx/>
                <a:uFillTx/>
                <a:latin typeface="Poppins Medium"/>
                <a:ea typeface="+mn-ea"/>
                <a:cs typeface="+mn-cs"/>
              </a:rPr>
              <a:t>.</a:t>
            </a:r>
          </a:p>
          <a:p>
            <a:pPr marL="0" marR="0" lvl="0" indent="0" algn="ctr" defTabSz="914400" rtl="0" eaLnBrk="1" fontAlgn="auto" latinLnBrk="0" hangingPunct="1">
              <a:lnSpc>
                <a:spcPts val="6719"/>
              </a:lnSpc>
              <a:spcBef>
                <a:spcPts val="0"/>
              </a:spcBef>
              <a:spcAft>
                <a:spcPts val="0"/>
              </a:spcAft>
              <a:buClrTx/>
              <a:buSzTx/>
              <a:buFontTx/>
              <a:buNone/>
              <a:tabLst/>
              <a:defRPr/>
            </a:pPr>
            <a:endParaRPr lang="en-US" sz="5400" dirty="0">
              <a:solidFill>
                <a:srgbClr val="D1CE76"/>
              </a:solidFill>
              <a:latin typeface="Poppins Medium"/>
            </a:endParaRPr>
          </a:p>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D1CE76"/>
                </a:solidFill>
                <a:effectLst/>
                <a:uLnTx/>
                <a:uFillTx/>
                <a:latin typeface="Poppins Medium"/>
                <a:ea typeface="+mn-ea"/>
                <a:cs typeface="+mn-cs"/>
              </a:rPr>
              <a:t>God expects us to use our brains to reason and reach conclusions regarding the evidences He supplies!</a:t>
            </a:r>
            <a:endParaRPr kumimoji="0" lang="en-US" sz="4800" b="0" i="0" u="none" strike="noStrike" kern="1200" cap="none" spc="0" normalizeH="0" baseline="0" noProof="0" dirty="0">
              <a:ln>
                <a:noFill/>
              </a:ln>
              <a:solidFill>
                <a:srgbClr val="D1CE76"/>
              </a:solidFill>
              <a:effectLst/>
              <a:uLnTx/>
              <a:uFillTx/>
              <a:latin typeface="Poppins Medium"/>
              <a:ea typeface="+mn-ea"/>
              <a:cs typeface="+mn-cs"/>
            </a:endParaRPr>
          </a:p>
        </p:txBody>
      </p:sp>
    </p:spTree>
    <p:extLst>
      <p:ext uri="{BB962C8B-B14F-4D97-AF65-F5344CB8AC3E}">
        <p14:creationId xmlns:p14="http://schemas.microsoft.com/office/powerpoint/2010/main" val="2953913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TotalTime>
  <Words>2048</Words>
  <Application>Microsoft Office PowerPoint</Application>
  <PresentationFormat>Custom</PresentationFormat>
  <Paragraphs>112</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Arial</vt:lpstr>
      <vt:lpstr>Poppins Medium</vt:lpstr>
      <vt:lpstr>Bebas Neue</vt:lpstr>
      <vt:lpstr>Cookie</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Authority</dc:title>
  <dc:creator>Stan Cox</dc:creator>
  <cp:lastModifiedBy>Stan Cox</cp:lastModifiedBy>
  <cp:revision>6</cp:revision>
  <dcterms:created xsi:type="dcterms:W3CDTF">2006-08-16T00:00:00Z</dcterms:created>
  <dcterms:modified xsi:type="dcterms:W3CDTF">2023-04-02T18:30:10Z</dcterms:modified>
  <dc:identifier>DAFTcF8AW9w</dc:identifier>
</cp:coreProperties>
</file>