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711"/>
    <a:srgbClr val="C28A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9B051-5B0F-46C9-887F-ACF9166A6741}" v="165" dt="2024-07-31T21:42:28.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4047" autoAdjust="0"/>
  </p:normalViewPr>
  <p:slideViewPr>
    <p:cSldViewPr snapToGrid="0">
      <p:cViewPr varScale="1">
        <p:scale>
          <a:sx n="41" d="100"/>
          <a:sy n="41" d="100"/>
        </p:scale>
        <p:origin x="2213" y="34"/>
      </p:cViewPr>
      <p:guideLst/>
    </p:cSldViewPr>
  </p:slideViewPr>
  <p:notesTextViewPr>
    <p:cViewPr>
      <p:scale>
        <a:sx n="1" d="1"/>
        <a:sy n="1" d="1"/>
      </p:scale>
      <p:origin x="0" y="0"/>
    </p:cViewPr>
  </p:notesTextViewPr>
  <p:notesViewPr>
    <p:cSldViewPr snapToGrid="0">
      <p:cViewPr varScale="1">
        <p:scale>
          <a:sx n="60" d="100"/>
          <a:sy n="60" d="100"/>
        </p:scale>
        <p:origin x="3187"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769B051-5B0F-46C9-887F-ACF9166A6741}"/>
    <pc:docChg chg="undo redo custSel addSld modSld modHandout">
      <pc:chgData name="Stan Cox" userId="9376f276357bfffd" providerId="LiveId" clId="{7769B051-5B0F-46C9-887F-ACF9166A6741}" dt="2024-07-31T21:48:08.704" v="371" actId="20577"/>
      <pc:docMkLst>
        <pc:docMk/>
      </pc:docMkLst>
      <pc:sldChg chg="modNotesTx">
        <pc:chgData name="Stan Cox" userId="9376f276357bfffd" providerId="LiveId" clId="{7769B051-5B0F-46C9-887F-ACF9166A6741}" dt="2024-07-31T21:44:41.409" v="216" actId="207"/>
        <pc:sldMkLst>
          <pc:docMk/>
          <pc:sldMk cId="3716426965" sldId="256"/>
        </pc:sldMkLst>
      </pc:sldChg>
      <pc:sldChg chg="modSp mod modTransition modAnim modNotesTx">
        <pc:chgData name="Stan Cox" userId="9376f276357bfffd" providerId="LiveId" clId="{7769B051-5B0F-46C9-887F-ACF9166A6741}" dt="2024-07-31T21:45:17.768" v="220" actId="207"/>
        <pc:sldMkLst>
          <pc:docMk/>
          <pc:sldMk cId="2086964084" sldId="257"/>
        </pc:sldMkLst>
        <pc:spChg chg="mod">
          <ac:chgData name="Stan Cox" userId="9376f276357bfffd" providerId="LiveId" clId="{7769B051-5B0F-46C9-887F-ACF9166A6741}" dt="2024-07-31T21:32:21.768" v="158" actId="20577"/>
          <ac:spMkLst>
            <pc:docMk/>
            <pc:sldMk cId="2086964084" sldId="257"/>
            <ac:spMk id="8" creationId="{A38689AF-33CC-1F3E-115E-3DCC9C02F899}"/>
          </ac:spMkLst>
        </pc:spChg>
      </pc:sldChg>
      <pc:sldChg chg="addSp delSp modSp new mod modTransition modNotesTx">
        <pc:chgData name="Stan Cox" userId="9376f276357bfffd" providerId="LiveId" clId="{7769B051-5B0F-46C9-887F-ACF9166A6741}" dt="2024-07-31T21:46:30.345" v="227" actId="2711"/>
        <pc:sldMkLst>
          <pc:docMk/>
          <pc:sldMk cId="3533214696" sldId="258"/>
        </pc:sldMkLst>
        <pc:spChg chg="del">
          <ac:chgData name="Stan Cox" userId="9376f276357bfffd" providerId="LiveId" clId="{7769B051-5B0F-46C9-887F-ACF9166A6741}" dt="2024-07-31T21:39:26.907" v="160" actId="478"/>
          <ac:spMkLst>
            <pc:docMk/>
            <pc:sldMk cId="3533214696" sldId="258"/>
            <ac:spMk id="2" creationId="{519BF31F-849E-7809-BCE7-823232BD8D79}"/>
          </ac:spMkLst>
        </pc:spChg>
        <pc:spChg chg="add del mod">
          <ac:chgData name="Stan Cox" userId="9376f276357bfffd" providerId="LiveId" clId="{7769B051-5B0F-46C9-887F-ACF9166A6741}" dt="2024-07-31T21:40:03.706" v="182" actId="931"/>
          <ac:spMkLst>
            <pc:docMk/>
            <pc:sldMk cId="3533214696" sldId="258"/>
            <ac:spMk id="3" creationId="{D134053B-73C2-25FC-391E-AAA6341C2FE1}"/>
          </ac:spMkLst>
        </pc:spChg>
        <pc:spChg chg="mod">
          <ac:chgData name="Stan Cox" userId="9376f276357bfffd" providerId="LiveId" clId="{7769B051-5B0F-46C9-887F-ACF9166A6741}" dt="2024-07-31T21:41:50.265" v="207" actId="207"/>
          <ac:spMkLst>
            <pc:docMk/>
            <pc:sldMk cId="3533214696" sldId="258"/>
            <ac:spMk id="4" creationId="{06C7E6AF-D05A-B3EA-85D3-0269542C4A75}"/>
          </ac:spMkLst>
        </pc:spChg>
        <pc:picChg chg="add mod">
          <ac:chgData name="Stan Cox" userId="9376f276357bfffd" providerId="LiveId" clId="{7769B051-5B0F-46C9-887F-ACF9166A6741}" dt="2024-07-31T21:39:48.997" v="179" actId="931"/>
          <ac:picMkLst>
            <pc:docMk/>
            <pc:sldMk cId="3533214696" sldId="258"/>
            <ac:picMk id="6" creationId="{459135F5-4F70-7490-34E5-626865971A0A}"/>
          </ac:picMkLst>
        </pc:picChg>
        <pc:picChg chg="add mod ord">
          <ac:chgData name="Stan Cox" userId="9376f276357bfffd" providerId="LiveId" clId="{7769B051-5B0F-46C9-887F-ACF9166A6741}" dt="2024-07-31T21:40:07.253" v="185" actId="167"/>
          <ac:picMkLst>
            <pc:docMk/>
            <pc:sldMk cId="3533214696" sldId="258"/>
            <ac:picMk id="8" creationId="{20D42725-799A-A1E9-0F13-F170A59BDB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8E0A74-3F92-F547-1108-24A5EEF395E2}"/>
              </a:ext>
            </a:extLst>
          </p:cNvPr>
          <p:cNvSpPr>
            <a:spLocks noGrp="1"/>
          </p:cNvSpPr>
          <p:nvPr>
            <p:ph type="hdr" sz="quarter"/>
          </p:nvPr>
        </p:nvSpPr>
        <p:spPr>
          <a:xfrm>
            <a:off x="0" y="0"/>
            <a:ext cx="3327400" cy="800100"/>
          </a:xfrm>
          <a:prstGeom prst="rect">
            <a:avLst/>
          </a:prstGeom>
        </p:spPr>
        <p:txBody>
          <a:bodyPr vert="horz" lIns="91440" tIns="45720" rIns="91440" bIns="45720" rtlCol="0"/>
          <a:lstStyle>
            <a:lvl1pPr algn="l">
              <a:defRPr sz="1200"/>
            </a:lvl1pPr>
          </a:lstStyle>
          <a:p>
            <a:r>
              <a:rPr lang="en-US" sz="2800" dirty="0">
                <a:latin typeface="Aptos Black" panose="020F0502020204030204" pitchFamily="34" charset="0"/>
              </a:rPr>
              <a:t>Effective Sacrifice</a:t>
            </a:r>
          </a:p>
          <a:p>
            <a:r>
              <a:rPr lang="en-US" dirty="0"/>
              <a:t>Romans 12:3-21</a:t>
            </a:r>
          </a:p>
        </p:txBody>
      </p:sp>
      <p:sp>
        <p:nvSpPr>
          <p:cNvPr id="3" name="Date Placeholder 2">
            <a:extLst>
              <a:ext uri="{FF2B5EF4-FFF2-40B4-BE49-F238E27FC236}">
                <a16:creationId xmlns:a16="http://schemas.microsoft.com/office/drawing/2014/main" id="{1CBC4526-9FF6-5EAB-5959-F2A4C7232B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4, 2024 @ 11am</a:t>
            </a:r>
          </a:p>
        </p:txBody>
      </p:sp>
      <p:sp>
        <p:nvSpPr>
          <p:cNvPr id="4" name="Footer Placeholder 3">
            <a:extLst>
              <a:ext uri="{FF2B5EF4-FFF2-40B4-BE49-F238E27FC236}">
                <a16:creationId xmlns:a16="http://schemas.microsoft.com/office/drawing/2014/main" id="{53F4A314-4905-96BA-8798-D745206083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AABE6B7-A453-69D7-E66A-E0627554D0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203AFC1D-A38F-45B5-A258-D8BF51210B22}" type="slidenum">
              <a:rPr lang="en-US" smtClean="0"/>
              <a:t>‹#›</a:t>
            </a:fld>
            <a:endParaRPr lang="en-US" dirty="0"/>
          </a:p>
        </p:txBody>
      </p:sp>
    </p:spTree>
    <p:extLst>
      <p:ext uri="{BB962C8B-B14F-4D97-AF65-F5344CB8AC3E}">
        <p14:creationId xmlns:p14="http://schemas.microsoft.com/office/powerpoint/2010/main" val="2607760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0DBB4-AE1D-41C1-B1C6-43FE90336164}"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ED315-EE64-450E-8B00-96A363DA4E44}" type="slidenum">
              <a:rPr lang="en-US" smtClean="0"/>
              <a:t>‹#›</a:t>
            </a:fld>
            <a:endParaRPr lang="en-US"/>
          </a:p>
        </p:txBody>
      </p:sp>
    </p:spTree>
    <p:extLst>
      <p:ext uri="{BB962C8B-B14F-4D97-AF65-F5344CB8AC3E}">
        <p14:creationId xmlns:p14="http://schemas.microsoft.com/office/powerpoint/2010/main" val="26049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1" i="0" u="none" strike="noStrike" baseline="0" dirty="0">
                <a:solidFill>
                  <a:schemeClr val="tx1"/>
                </a:solidFill>
                <a:latin typeface="Aptos" panose="020B0004020202020204" pitchFamily="34" charset="0"/>
              </a:rPr>
              <a:t>Effective Sacrifice</a:t>
            </a:r>
          </a:p>
          <a:p>
            <a:pPr marR="0" algn="ctr" rtl="0"/>
            <a:r>
              <a:rPr lang="en-US" sz="1200" b="0" i="0" u="none" strike="noStrike" baseline="0" dirty="0">
                <a:solidFill>
                  <a:schemeClr val="tx1"/>
                </a:solidFill>
                <a:latin typeface="Aptos" panose="020B0004020202020204" pitchFamily="34" charset="0"/>
              </a:rPr>
              <a:t>Romans 12:3-21</a:t>
            </a:r>
            <a:endParaRPr lang="en-US" sz="1200" b="1" i="0" u="none" strike="noStrike" baseline="0" dirty="0">
              <a:solidFill>
                <a:schemeClr val="tx1"/>
              </a:solidFill>
              <a:latin typeface="Aptos" panose="020B0004020202020204" pitchFamily="34" charset="0"/>
            </a:endParaRPr>
          </a:p>
          <a:p>
            <a:pPr marR="0" algn="l" rtl="0"/>
            <a:r>
              <a:rPr lang="en-US" sz="1200" b="1" i="0" u="none" strike="noStrike" baseline="0" dirty="0">
                <a:solidFill>
                  <a:schemeClr val="tx1"/>
                </a:solidFill>
                <a:latin typeface="Aptos" panose="020B0004020202020204" pitchFamily="34" charset="0"/>
              </a:rPr>
              <a:t>INTRODUCTION:</a:t>
            </a:r>
          </a:p>
          <a:p>
            <a:pPr marR="0" algn="l" rtl="0"/>
            <a:r>
              <a:rPr lang="en-US" sz="1200" b="1" i="0" u="none" strike="noStrike" baseline="0" dirty="0">
                <a:solidFill>
                  <a:schemeClr val="tx1"/>
                </a:solidFill>
                <a:latin typeface="Aptos" panose="020B0004020202020204" pitchFamily="34" charset="0"/>
              </a:rPr>
              <a:t>Romans 12:1</a:t>
            </a:r>
            <a:r>
              <a:rPr lang="en-US" sz="1200" b="0" i="1" u="none" strike="noStrike" baseline="0" dirty="0">
                <a:solidFill>
                  <a:schemeClr val="tx1"/>
                </a:solidFill>
                <a:latin typeface="Aptos" panose="020B0004020202020204" pitchFamily="34" charset="0"/>
              </a:rPr>
              <a:t>  I beseech you therefore, brethren, by the mercies of God, that you present your bodies a living sacrifice, holy, acceptable to God, which is your reasonable service.</a:t>
            </a:r>
            <a:endParaRPr lang="en-US" sz="1200" b="0" i="0" u="none" strike="noStrike" baseline="0" dirty="0">
              <a:solidFill>
                <a:schemeClr val="tx1"/>
              </a:solidFill>
              <a:latin typeface="Aptos" panose="020B0004020202020204" pitchFamily="34" charset="0"/>
            </a:endParaRPr>
          </a:p>
          <a:p>
            <a:pPr marR="0" algn="l" rtl="0">
              <a:buSzPts val="1400"/>
              <a:buFont typeface="Symbol" panose="05050102010706020507" pitchFamily="18" charset="2"/>
              <a:buChar char="·"/>
            </a:pPr>
            <a:r>
              <a:rPr lang="en-US" sz="1200" b="1" i="0" u="none" strike="noStrike" baseline="0" dirty="0">
                <a:solidFill>
                  <a:schemeClr val="tx1"/>
                </a:solidFill>
                <a:latin typeface="Aptos" panose="020B0004020202020204" pitchFamily="34" charset="0"/>
              </a:rPr>
              <a:t>The concept of sacrifice is a selfless/not selfish idea</a:t>
            </a:r>
          </a:p>
          <a:p>
            <a:pPr marR="0" lvl="1" algn="l" rtl="0">
              <a:buFont typeface="Symbol" panose="05050102010706020507" pitchFamily="18" charset="2"/>
              <a:buChar char="·"/>
            </a:pPr>
            <a:r>
              <a:rPr lang="en-US" sz="1200" b="0" i="0" u="none" strike="noStrike" baseline="0" dirty="0">
                <a:solidFill>
                  <a:schemeClr val="tx1"/>
                </a:solidFill>
                <a:latin typeface="Aptos" panose="020B0004020202020204" pitchFamily="34" charset="0"/>
              </a:rPr>
              <a:t>To present yourself to God as holy and acceptable it is necessary to be in His service.</a:t>
            </a:r>
          </a:p>
          <a:p>
            <a:pPr>
              <a:buFont typeface="Symbol" panose="05050102010706020507" pitchFamily="18" charset="2"/>
              <a:buChar char="·"/>
            </a:pPr>
            <a:r>
              <a:rPr lang="en-US" sz="1200" b="0" i="0" u="none" strike="noStrike" baseline="0" dirty="0">
                <a:solidFill>
                  <a:schemeClr val="tx1"/>
                </a:solidFill>
                <a:latin typeface="Aptos" panose="020B0004020202020204" pitchFamily="34" charset="0"/>
              </a:rPr>
              <a:t>This is a logical consequence of God's existence, and His grace</a:t>
            </a:r>
            <a:endParaRPr lang="en-US" sz="1200" b="1" i="0" u="none" strike="noStrike" baseline="0" dirty="0">
              <a:solidFill>
                <a:schemeClr val="tx1"/>
              </a:solidFill>
              <a:latin typeface="Aptos" panose="020B0004020202020204" pitchFamily="34" charset="0"/>
            </a:endParaRPr>
          </a:p>
          <a:p>
            <a:pPr marR="0" algn="l" rtl="0">
              <a:buFont typeface="Symbol" panose="05050102010706020507" pitchFamily="18" charset="2"/>
              <a:buChar char="·"/>
            </a:pPr>
            <a:r>
              <a:rPr lang="en-US" sz="1200" b="1" i="0" u="none" strike="noStrike" baseline="0" dirty="0">
                <a:solidFill>
                  <a:schemeClr val="tx1"/>
                </a:solidFill>
                <a:latin typeface="Aptos" panose="020B0004020202020204" pitchFamily="34" charset="0"/>
              </a:rPr>
              <a:t>To be a "living sacrifice" implies necessarily activity on our part</a:t>
            </a:r>
          </a:p>
          <a:p>
            <a:pPr marR="0" lvl="1" algn="l" rtl="0">
              <a:buFont typeface="Symbol" panose="05050102010706020507" pitchFamily="18" charset="2"/>
              <a:buChar char="·"/>
            </a:pPr>
            <a:r>
              <a:rPr lang="en-US" sz="1200" b="0" i="0" u="none" strike="noStrike" baseline="0" dirty="0">
                <a:solidFill>
                  <a:schemeClr val="tx1"/>
                </a:solidFill>
                <a:latin typeface="Aptos" panose="020B0004020202020204" pitchFamily="34" charset="0"/>
              </a:rPr>
              <a:t>It means to put to death the deeds of the flesh</a:t>
            </a:r>
          </a:p>
          <a:p>
            <a:pPr>
              <a:buFont typeface="Symbol" panose="05050102010706020507" pitchFamily="18" charset="2"/>
              <a:buChar char="·"/>
            </a:pPr>
            <a:r>
              <a:rPr lang="en-US" sz="1200" b="0" i="0" u="none" strike="noStrike" baseline="0" dirty="0">
                <a:solidFill>
                  <a:schemeClr val="tx1"/>
                </a:solidFill>
                <a:latin typeface="Aptos" panose="020B0004020202020204" pitchFamily="34" charset="0"/>
              </a:rPr>
              <a:t>It means to live in the Spirit, according to the truth He has revealed in the inspired word of God</a:t>
            </a:r>
            <a:endParaRPr lang="en-US" sz="1200" b="1" i="0" u="none" strike="noStrike" baseline="0" dirty="0">
              <a:solidFill>
                <a:schemeClr val="tx1"/>
              </a:solidFill>
              <a:latin typeface="Aptos" panose="020B0004020202020204" pitchFamily="34" charset="0"/>
            </a:endParaRPr>
          </a:p>
          <a:p>
            <a:pPr marR="0" algn="l" rtl="0"/>
            <a:r>
              <a:rPr lang="en-US" sz="1200" b="1" i="0" u="none" strike="noStrike" baseline="0" dirty="0">
                <a:solidFill>
                  <a:schemeClr val="tx1"/>
                </a:solidFill>
                <a:latin typeface="Aptos" panose="020B0004020202020204" pitchFamily="34" charset="0"/>
              </a:rPr>
              <a:t>Romans 8:13 </a:t>
            </a:r>
            <a:r>
              <a:rPr lang="en-US" sz="1200" b="0" i="1" u="none" strike="noStrike" baseline="0" dirty="0">
                <a:solidFill>
                  <a:schemeClr val="tx1"/>
                </a:solidFill>
                <a:latin typeface="Aptos" panose="020B0004020202020204" pitchFamily="34" charset="0"/>
              </a:rPr>
              <a:t> For if you live according to the flesh you will die; but if by the Spirit you put to death the deeds of the body, you will live.</a:t>
            </a:r>
          </a:p>
          <a:p>
            <a:pPr marR="0" algn="l" rtl="0"/>
            <a:r>
              <a:rPr lang="en-US" sz="1200" b="1" i="0" u="none" strike="noStrike" baseline="0" dirty="0">
                <a:solidFill>
                  <a:schemeClr val="tx1"/>
                </a:solidFill>
                <a:latin typeface="Aptos" panose="020B0004020202020204" pitchFamily="34" charset="0"/>
              </a:rPr>
              <a:t>Galatians 5:16</a:t>
            </a:r>
            <a:r>
              <a:rPr lang="en-US" sz="1200" b="0" i="1" u="none" strike="noStrike" baseline="0" dirty="0">
                <a:solidFill>
                  <a:schemeClr val="tx1"/>
                </a:solidFill>
                <a:latin typeface="Aptos" panose="020B0004020202020204" pitchFamily="34" charset="0"/>
              </a:rPr>
              <a:t>  I say then: Walk in the Spirit, and you shall not fulfill the lust of the flesh.</a:t>
            </a:r>
            <a:endParaRPr lang="en-US" sz="1200" b="0" i="0" u="none" strike="noStrike" baseline="0" dirty="0">
              <a:solidFill>
                <a:schemeClr val="tx1"/>
              </a:solidFill>
              <a:latin typeface="Aptos" panose="020B0004020202020204" pitchFamily="34" charset="0"/>
            </a:endParaRPr>
          </a:p>
          <a:p>
            <a:pPr marR="0" algn="l" rtl="0">
              <a:buFont typeface="Symbol" panose="05050102010706020507" pitchFamily="18" charset="2"/>
              <a:buChar char="·"/>
            </a:pPr>
            <a:r>
              <a:rPr lang="en-US" sz="1200" b="1" i="0" u="none" strike="noStrike" baseline="0" dirty="0">
                <a:solidFill>
                  <a:schemeClr val="tx1"/>
                </a:solidFill>
                <a:latin typeface="Aptos" panose="020B0004020202020204" pitchFamily="34" charset="0"/>
              </a:rPr>
              <a:t>This transformation begins by a renewal of the mind!</a:t>
            </a:r>
          </a:p>
          <a:p>
            <a:pPr marR="0" algn="l" rtl="0"/>
            <a:r>
              <a:rPr lang="en-US" sz="1200" b="1" i="0" u="none" strike="noStrike" baseline="0" dirty="0">
                <a:solidFill>
                  <a:schemeClr val="tx1"/>
                </a:solidFill>
                <a:latin typeface="Aptos" panose="020B0004020202020204" pitchFamily="34" charset="0"/>
              </a:rPr>
              <a:t>Romans 12:2</a:t>
            </a:r>
            <a:r>
              <a:rPr lang="en-US" sz="1200" b="0" i="1" u="none" strike="noStrike" baseline="0" dirty="0">
                <a:solidFill>
                  <a:schemeClr val="tx1"/>
                </a:solidFill>
                <a:latin typeface="Aptos" panose="020B0004020202020204" pitchFamily="34" charset="0"/>
              </a:rPr>
              <a:t>  And do not be conformed to this world, but be transformed by the renewing of your mind, that you may prove what is that good and acceptable and perfect will of God.</a:t>
            </a:r>
            <a:endParaRPr lang="en-US" sz="1200" b="0" i="0" u="none" strike="noStrike" baseline="0" dirty="0">
              <a:solidFill>
                <a:schemeClr val="tx1"/>
              </a:solidFill>
              <a:latin typeface="Aptos" panose="020B0004020202020204" pitchFamily="34" charset="0"/>
            </a:endParaRPr>
          </a:p>
          <a:p>
            <a:pPr marR="0" lvl="2" algn="l" rtl="0">
              <a:buFont typeface="Symbol" panose="05050102010706020507" pitchFamily="18" charset="2"/>
              <a:buChar char="·"/>
            </a:pPr>
            <a:r>
              <a:rPr lang="en-US" sz="1200" b="0" i="0" u="none" strike="noStrike" baseline="0" dirty="0">
                <a:solidFill>
                  <a:schemeClr val="tx1"/>
                </a:solidFill>
                <a:latin typeface="Aptos" panose="020B0004020202020204" pitchFamily="34" charset="0"/>
              </a:rPr>
              <a:t>We will never fully make invest ourselves fully into sacrificing for God until we fully commit.  We really have to want to, not be grudging about it in any way.</a:t>
            </a:r>
          </a:p>
          <a:p>
            <a:pPr marR="0" algn="l" rtl="0">
              <a:buFont typeface="Symbol" panose="05050102010706020507" pitchFamily="18" charset="2"/>
              <a:buChar char="·"/>
            </a:pPr>
            <a:r>
              <a:rPr lang="en-US" sz="1200" b="1" i="0" u="none" strike="noStrike" baseline="0" dirty="0">
                <a:solidFill>
                  <a:schemeClr val="tx1"/>
                </a:solidFill>
                <a:latin typeface="Aptos" panose="020B0004020202020204" pitchFamily="34" charset="0"/>
              </a:rPr>
              <a:t>Our Text today (Romans 12:3-21) teaches us how to be a living sacrifice that is acceptable to God.</a:t>
            </a:r>
            <a:endParaRPr lang="en-US" sz="1200" b="0" i="0" u="none" strike="noStrike" baseline="0" dirty="0">
              <a:solidFill>
                <a:schemeClr val="tx1"/>
              </a:solidFill>
              <a:latin typeface="Aptos" panose="020B0004020202020204" pitchFamily="34" charset="0"/>
            </a:endParaRP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Sermon based on article by Joe Price, The Spirit's Sword, Jan. 11, 2004</a:t>
            </a:r>
            <a:endParaRPr lang="en-US" dirty="0"/>
          </a:p>
        </p:txBody>
      </p:sp>
      <p:sp>
        <p:nvSpPr>
          <p:cNvPr id="4" name="Slide Number Placeholder 3"/>
          <p:cNvSpPr>
            <a:spLocks noGrp="1"/>
          </p:cNvSpPr>
          <p:nvPr>
            <p:ph type="sldNum" sz="quarter" idx="5"/>
          </p:nvPr>
        </p:nvSpPr>
        <p:spPr/>
        <p:txBody>
          <a:bodyPr/>
          <a:lstStyle/>
          <a:p>
            <a:fld id="{962ED315-EE64-450E-8B00-96A363DA4E44}" type="slidenum">
              <a:rPr lang="en-US" smtClean="0"/>
              <a:t>1</a:t>
            </a:fld>
            <a:endParaRPr lang="en-US"/>
          </a:p>
        </p:txBody>
      </p:sp>
    </p:spTree>
    <p:extLst>
      <p:ext uri="{BB962C8B-B14F-4D97-AF65-F5344CB8AC3E}">
        <p14:creationId xmlns:p14="http://schemas.microsoft.com/office/powerpoint/2010/main" val="281324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p>
          <a:p>
            <a:pPr marR="0" algn="l" rtl="0">
              <a:buFont typeface="Symbol" panose="05050102010706020507" pitchFamily="18" charset="2"/>
              <a:buChar char="·"/>
            </a:pPr>
            <a:r>
              <a:rPr lang="en-US" sz="1200" b="1" i="0" u="none" strike="noStrike" baseline="0" dirty="0">
                <a:solidFill>
                  <a:schemeClr val="tx1"/>
                </a:solidFill>
                <a:latin typeface="+mn-lt"/>
              </a:rPr>
              <a:t>Think Soberly (12:3)</a:t>
            </a:r>
          </a:p>
          <a:p>
            <a:pPr marR="0" algn="l" rtl="0"/>
            <a:r>
              <a:rPr lang="en-US" sz="1200" b="1" i="0" u="none" strike="noStrike" baseline="0" dirty="0">
                <a:solidFill>
                  <a:schemeClr val="tx1"/>
                </a:solidFill>
                <a:latin typeface="+mn-lt"/>
              </a:rPr>
              <a:t>Romans 12:3</a:t>
            </a:r>
            <a:r>
              <a:rPr lang="en-US" sz="1200" b="0" i="1" u="none" strike="noStrike" baseline="0" dirty="0">
                <a:solidFill>
                  <a:schemeClr val="tx1"/>
                </a:solidFill>
                <a:latin typeface="+mn-lt"/>
              </a:rPr>
              <a:t>  For I say, through the grace given to me, to everyone who is among you, not to think of himself more highly than he ought to think, but to think soberly, as God has dealt to each one a measure of faith.</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We have to properly estimate ourselves, what we can do and what it beyond either our authority or our ability</a:t>
            </a:r>
          </a:p>
          <a:p>
            <a:pPr marR="0" lvl="1" algn="l" rtl="0">
              <a:buFont typeface="Symbol" panose="05050102010706020507" pitchFamily="18" charset="2"/>
              <a:buChar char="·"/>
            </a:pPr>
            <a:r>
              <a:rPr lang="en-US" sz="1200" b="1" i="0" u="none" strike="noStrike" baseline="0" dirty="0">
                <a:solidFill>
                  <a:schemeClr val="tx1"/>
                </a:solidFill>
                <a:latin typeface="+mn-lt"/>
              </a:rPr>
              <a:t>Definition</a:t>
            </a:r>
            <a:r>
              <a:rPr lang="en-US" sz="1200" b="0" i="0" u="none" strike="noStrike" baseline="0" dirty="0">
                <a:solidFill>
                  <a:schemeClr val="tx1"/>
                </a:solidFill>
                <a:latin typeface="+mn-lt"/>
              </a:rPr>
              <a:t> - "to put a moderate estimate upon one's self" or "thing of one's self soberly" (Thayer).</a:t>
            </a:r>
          </a:p>
          <a:p>
            <a:pPr marR="0" lvl="2" algn="l" rtl="0">
              <a:buFont typeface="Symbol" panose="05050102010706020507" pitchFamily="18" charset="2"/>
              <a:buChar char="·"/>
            </a:pPr>
            <a:r>
              <a:rPr lang="en-US" sz="1200" b="0" i="0" u="none" strike="noStrike" baseline="0" dirty="0">
                <a:solidFill>
                  <a:schemeClr val="tx1"/>
                </a:solidFill>
                <a:latin typeface="+mn-lt"/>
              </a:rPr>
              <a:t>The idea of sobriety means to understand the abilities that we do have</a:t>
            </a:r>
          </a:p>
          <a:p>
            <a:pPr marR="0" lvl="3" algn="l" rtl="0">
              <a:buFont typeface="Symbol" panose="05050102010706020507" pitchFamily="18" charset="2"/>
              <a:buChar char="·"/>
            </a:pPr>
            <a:r>
              <a:rPr lang="en-US" sz="1200" b="1" i="0" u="none" strike="noStrike" baseline="0" dirty="0">
                <a:solidFill>
                  <a:schemeClr val="tx1"/>
                </a:solidFill>
                <a:latin typeface="+mn-lt"/>
              </a:rPr>
              <a:t>Not like the unfruitful servant who was unwilling to do for the Lord, so he hid his talent in the ground (cf. Matthew 25:24-25)</a:t>
            </a:r>
          </a:p>
          <a:p>
            <a:pPr marR="0" algn="l" rtl="0"/>
            <a:r>
              <a:rPr lang="en-US" sz="1200" b="1" i="0" u="none" strike="noStrike" baseline="0" dirty="0">
                <a:solidFill>
                  <a:schemeClr val="tx1"/>
                </a:solidFill>
                <a:latin typeface="+mn-lt"/>
              </a:rPr>
              <a:t>Matthew 25:24-25</a:t>
            </a:r>
            <a:r>
              <a:rPr lang="en-US" sz="1200" b="0" i="1" u="none" strike="noStrike" baseline="0" dirty="0">
                <a:solidFill>
                  <a:schemeClr val="tx1"/>
                </a:solidFill>
                <a:latin typeface="+mn-lt"/>
              </a:rPr>
              <a:t>  "Then he who had received the one talent came and said, 'Lord, I knew you to be a hard man, reaping where you have not sown, and gathering where you have not scattered seed.  (25)  And I was afraid, and went and hid your talent in the ground. Look, there you have what is yours.'</a:t>
            </a:r>
          </a:p>
          <a:p>
            <a:pPr marR="0" algn="l" rtl="0"/>
            <a:r>
              <a:rPr lang="en-US" sz="1200" b="1" i="0" u="none" strike="noStrike" baseline="0" dirty="0">
                <a:solidFill>
                  <a:schemeClr val="tx1"/>
                </a:solidFill>
                <a:latin typeface="+mn-lt"/>
              </a:rPr>
              <a:t>Matthew 25:30</a:t>
            </a:r>
            <a:r>
              <a:rPr lang="en-US" sz="1200" b="0" i="1" u="none" strike="noStrike" baseline="0" dirty="0">
                <a:solidFill>
                  <a:schemeClr val="tx1"/>
                </a:solidFill>
                <a:latin typeface="+mn-lt"/>
              </a:rPr>
              <a:t>  And cast the unprofitable servant into the outer darkness. There will be weeping and gnashing of teeth.'</a:t>
            </a:r>
            <a:endParaRPr lang="en-US" sz="1200" b="0" i="0" u="none" strike="noStrike" baseline="0" dirty="0">
              <a:solidFill>
                <a:schemeClr val="tx1"/>
              </a:solidFill>
              <a:latin typeface="+mn-lt"/>
            </a:endParaRPr>
          </a:p>
          <a:p>
            <a:pPr marR="0" lvl="3" algn="l" rtl="0">
              <a:buFont typeface="Symbol" panose="05050102010706020507" pitchFamily="18" charset="2"/>
              <a:buChar char="·"/>
            </a:pPr>
            <a:r>
              <a:rPr lang="en-US" sz="1200" b="0" i="0" u="none" strike="noStrike" baseline="0" dirty="0">
                <a:solidFill>
                  <a:schemeClr val="tx1"/>
                </a:solidFill>
                <a:latin typeface="+mn-lt"/>
              </a:rPr>
              <a:t>Not like those self-seeking Christians who desired the most ostentatious spiritual gifts (specifically tongue speaking), to be seen of men (cf. 1 Corinthians 14:18-19)</a:t>
            </a:r>
          </a:p>
          <a:p>
            <a:pPr marR="0" algn="l" rtl="0"/>
            <a:r>
              <a:rPr lang="en-US" sz="1200" b="1" i="0" u="none" strike="noStrike" baseline="0" dirty="0">
                <a:solidFill>
                  <a:schemeClr val="tx1"/>
                </a:solidFill>
                <a:latin typeface="+mn-lt"/>
              </a:rPr>
              <a:t>1 Corinthians 14:18-19 </a:t>
            </a:r>
            <a:r>
              <a:rPr lang="en-US" sz="1200" b="0" i="1" u="none" strike="noStrike" baseline="0" dirty="0">
                <a:solidFill>
                  <a:schemeClr val="tx1"/>
                </a:solidFill>
                <a:latin typeface="+mn-lt"/>
              </a:rPr>
              <a:t> I thank my God I speak with tongues more than you all;  (19)  yet in the church I would rather speak five words with my understanding, that I may teach others also, than ten thousand words in a tongue.</a:t>
            </a:r>
            <a:endParaRPr lang="en-US" sz="1200" b="0" i="0" u="none" strike="noStrike" baseline="0" dirty="0">
              <a:solidFill>
                <a:schemeClr val="tx1"/>
              </a:solidFill>
              <a:latin typeface="+mn-lt"/>
            </a:endParaRP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Function Faithfully (12:4-8)</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12:4-8 </a:t>
            </a:r>
            <a:r>
              <a:rPr lang="en-US" sz="1200" b="0" i="1" u="none" strike="noStrike" baseline="0" dirty="0">
                <a:solidFill>
                  <a:schemeClr val="tx1"/>
                </a:solidFill>
                <a:latin typeface="+mn-lt"/>
              </a:rPr>
              <a:t>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endParaRPr lang="en-US" sz="1200" b="0" i="0" u="none" strike="noStrike" baseline="0" dirty="0">
              <a:solidFill>
                <a:schemeClr val="tx1"/>
              </a:solidFill>
              <a:latin typeface="+mn-lt"/>
            </a:endParaRPr>
          </a:p>
          <a:p>
            <a:pPr marR="0" algn="l" rtl="0"/>
            <a:r>
              <a:rPr lang="en-US" sz="1200" b="0" i="0" u="none" strike="noStrike" baseline="0" dirty="0">
                <a:solidFill>
                  <a:schemeClr val="tx1"/>
                </a:solidFill>
                <a:latin typeface="+mn-lt"/>
              </a:rPr>
              <a:t>It is important we see that we are single parts of a greater whole</a:t>
            </a:r>
          </a:p>
          <a:p>
            <a:pPr marR="0" lvl="3" algn="l" rtl="0">
              <a:buFont typeface="Symbol" panose="05050102010706020507" pitchFamily="18" charset="2"/>
              <a:buChar char="·"/>
            </a:pPr>
            <a:r>
              <a:rPr lang="en-US" sz="1200" b="1" i="0" u="none" strike="noStrike" baseline="0" dirty="0">
                <a:solidFill>
                  <a:schemeClr val="tx1"/>
                </a:solidFill>
                <a:latin typeface="+mn-lt"/>
              </a:rPr>
              <a:t>The world does not revolve around us (it is immature to think so)</a:t>
            </a:r>
          </a:p>
          <a:p>
            <a:pPr>
              <a:buFont typeface="Symbol" panose="05050102010706020507" pitchFamily="18" charset="2"/>
              <a:buChar char="·"/>
            </a:pPr>
            <a:r>
              <a:rPr lang="en-US" sz="1200" b="1" i="0" u="none" strike="noStrike" baseline="0" dirty="0">
                <a:solidFill>
                  <a:schemeClr val="tx1"/>
                </a:solidFill>
                <a:latin typeface="+mn-lt"/>
              </a:rPr>
              <a:t>The church does not revolve around us either!</a:t>
            </a:r>
          </a:p>
          <a:p>
            <a:pPr marR="0" algn="l" rtl="0"/>
            <a:r>
              <a:rPr lang="en-US" sz="1200" b="1" i="0" u="none" strike="noStrike" baseline="0" dirty="0">
                <a:solidFill>
                  <a:schemeClr val="tx1"/>
                </a:solidFill>
                <a:latin typeface="+mn-lt"/>
              </a:rPr>
              <a:t>Romans 12:5</a:t>
            </a:r>
            <a:r>
              <a:rPr lang="en-US" sz="1200" b="0" i="1" u="none" strike="noStrike" baseline="0" dirty="0">
                <a:solidFill>
                  <a:schemeClr val="tx1"/>
                </a:solidFill>
                <a:latin typeface="+mn-lt"/>
              </a:rPr>
              <a:t>  so we, being many, are one body in Christ, and </a:t>
            </a:r>
            <a:r>
              <a:rPr lang="en-US" sz="1200" b="1" i="1" u="none" strike="noStrike" baseline="0" dirty="0">
                <a:solidFill>
                  <a:schemeClr val="tx1"/>
                </a:solidFill>
                <a:latin typeface="+mn-lt"/>
              </a:rPr>
              <a:t>individually members of one another</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3" algn="l" rtl="0">
              <a:buFont typeface="Symbol" panose="05050102010706020507" pitchFamily="18" charset="2"/>
              <a:buChar char="·"/>
            </a:pPr>
            <a:r>
              <a:rPr lang="en-US" sz="1200" b="0" i="0" u="none" strike="noStrike" baseline="0" dirty="0">
                <a:solidFill>
                  <a:schemeClr val="tx1"/>
                </a:solidFill>
                <a:latin typeface="+mn-lt"/>
              </a:rPr>
              <a:t>So, we should strive to do our part with the abilities and opportunities that are given to us by the Lord</a:t>
            </a:r>
          </a:p>
          <a:p>
            <a:pPr>
              <a:buFont typeface="Symbol" panose="05050102010706020507" pitchFamily="18" charset="2"/>
              <a:buChar char="·"/>
            </a:pPr>
            <a:r>
              <a:rPr lang="en-US" sz="1200" b="0" i="0" u="none" strike="noStrike" baseline="0" dirty="0">
                <a:solidFill>
                  <a:schemeClr val="tx1"/>
                </a:solidFill>
                <a:latin typeface="+mn-lt"/>
              </a:rPr>
              <a:t>A "living sacrifice" faithfully accepts his or her role, without grumbling or chafing under any limitations they might have.</a:t>
            </a:r>
          </a:p>
          <a:p>
            <a:pPr marR="0" lvl="4" algn="l" rtl="0">
              <a:buFont typeface="Symbol" panose="05050102010706020507" pitchFamily="18" charset="2"/>
              <a:buChar char="·"/>
            </a:pPr>
            <a:r>
              <a:rPr lang="en-US" sz="1200" b="1" i="0" u="none" strike="noStrike" baseline="0" dirty="0">
                <a:solidFill>
                  <a:schemeClr val="tx1"/>
                </a:solidFill>
                <a:latin typeface="+mn-lt"/>
              </a:rPr>
              <a:t>For examples:  How male leadership affects women</a:t>
            </a:r>
          </a:p>
          <a:p>
            <a:pPr>
              <a:buFont typeface="Symbol" panose="05050102010706020507" pitchFamily="18" charset="2"/>
              <a:buChar char="·"/>
            </a:pPr>
            <a:r>
              <a:rPr lang="en-US" sz="1200" b="1" i="0" u="none" strike="noStrike" baseline="0" dirty="0">
                <a:solidFill>
                  <a:schemeClr val="tx1"/>
                </a:solidFill>
                <a:latin typeface="+mn-lt"/>
              </a:rPr>
              <a:t>How one without the qualifications of elder should not be envious of others</a:t>
            </a:r>
          </a:p>
          <a:p>
            <a:pPr>
              <a:buFont typeface="Symbol" panose="05050102010706020507" pitchFamily="18" charset="2"/>
              <a:buChar char="·"/>
            </a:pPr>
            <a:r>
              <a:rPr lang="en-US" sz="1200" b="1" i="0" u="none" strike="noStrike" baseline="0" dirty="0">
                <a:solidFill>
                  <a:schemeClr val="tx1"/>
                </a:solidFill>
                <a:latin typeface="+mn-lt"/>
              </a:rPr>
              <a:t>How a babe in Christ should understand their limitations in wisdom and experience, and instead of being angry, accept and seek to build</a:t>
            </a:r>
          </a:p>
          <a:p>
            <a:pPr>
              <a:buFont typeface="Symbol" panose="05050102010706020507" pitchFamily="18" charset="2"/>
              <a:buChar char="·"/>
            </a:pPr>
            <a:r>
              <a:rPr lang="en-US" sz="1200" b="1" i="0" u="none" strike="noStrike" baseline="0" dirty="0">
                <a:solidFill>
                  <a:schemeClr val="tx1"/>
                </a:solidFill>
                <a:latin typeface="+mn-lt"/>
              </a:rPr>
              <a:t>How a preacher should acknowledge the difference between pastor and </a:t>
            </a:r>
            <a:r>
              <a:rPr lang="en-US" sz="1200" b="1" i="0" u="none" strike="noStrike" baseline="0" dirty="0" err="1">
                <a:solidFill>
                  <a:schemeClr val="tx1"/>
                </a:solidFill>
                <a:latin typeface="+mn-lt"/>
              </a:rPr>
              <a:t>evanglist</a:t>
            </a:r>
            <a:endParaRPr lang="en-US" sz="1200" b="1" i="0" u="none" strike="noStrike" baseline="0" dirty="0">
              <a:solidFill>
                <a:schemeClr val="tx1"/>
              </a:solidFill>
              <a:latin typeface="+mn-lt"/>
            </a:endParaRPr>
          </a:p>
          <a:p>
            <a:pPr>
              <a:buFont typeface="Symbol" panose="05050102010706020507" pitchFamily="18" charset="2"/>
              <a:buChar char="·"/>
            </a:pPr>
            <a:r>
              <a:rPr lang="en-US" sz="1200" b="1" i="0" u="none" strike="noStrike" baseline="0" dirty="0">
                <a:solidFill>
                  <a:schemeClr val="tx1"/>
                </a:solidFill>
                <a:latin typeface="+mn-lt"/>
              </a:rPr>
              <a:t>In 1st century (1 Corinthians 12) to accept the spiritual gifts that they themselves have been given</a:t>
            </a:r>
          </a:p>
          <a:p>
            <a:pPr marR="0" algn="l" rtl="0"/>
            <a:r>
              <a:rPr lang="en-US" sz="1200" b="1" i="0" u="none" strike="noStrike" baseline="0" dirty="0">
                <a:solidFill>
                  <a:schemeClr val="tx1"/>
                </a:solidFill>
                <a:latin typeface="+mn-lt"/>
              </a:rPr>
              <a:t>1 Corinthians 12:4-11 </a:t>
            </a:r>
            <a:r>
              <a:rPr lang="en-US" sz="1200" b="0" i="1" u="none" strike="noStrike" baseline="0" dirty="0">
                <a:solidFill>
                  <a:schemeClr val="tx1"/>
                </a:solidFill>
                <a:latin typeface="+mn-lt"/>
              </a:rPr>
              <a:t> There are diversities of gifts, but the same Spirit.  (5)  There are differences of ministries, but the same Lord.  (6)  And there are diversities of activities, but it is the same God who works all in all.  (7)  But the manifestation of the Spirit is given to each one for the profit of all:  (8)  for to one is given the word of wisdom through the Spirit, to another the word of knowledge through the same Spirit,  (9)  to another faith by the same Spirit, to another gifts of healings by the same Spirit,  (10)  to another the working of miracles, to another prophecy, to another discerning of spirits, to another different kinds of tongues, to another the interpretation of tongues.  (11)  But one and the same Spirit works all these things, distributing to each one individually as He wills.</a:t>
            </a:r>
            <a:endParaRPr lang="en-US" sz="1200" b="0" i="0" u="none" strike="noStrike" baseline="0" dirty="0">
              <a:solidFill>
                <a:schemeClr val="tx1"/>
              </a:solidFill>
              <a:latin typeface="+mn-lt"/>
            </a:endParaRPr>
          </a:p>
          <a:p>
            <a:pPr marR="0" lvl="4" algn="l" rtl="0">
              <a:buFont typeface="Symbol" panose="05050102010706020507" pitchFamily="18" charset="2"/>
              <a:buChar char="·"/>
            </a:pPr>
            <a:r>
              <a:rPr lang="en-US" sz="1200" b="0" i="0" u="none" strike="noStrike" baseline="0" dirty="0">
                <a:solidFill>
                  <a:schemeClr val="tx1"/>
                </a:solidFill>
                <a:latin typeface="+mn-lt"/>
              </a:rPr>
              <a:t>By accepting our roles, we honor our Lord and show honor and care to one another</a:t>
            </a: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p>
          <a:p>
            <a:pPr marR="0" algn="l" rtl="0">
              <a:buFont typeface="Symbol" panose="05050102010706020507" pitchFamily="18" charset="2"/>
              <a:buChar char="·"/>
            </a:pPr>
            <a:r>
              <a:rPr lang="en-US" sz="1200" b="1" i="0" u="none" strike="noStrike" baseline="0" dirty="0">
                <a:solidFill>
                  <a:schemeClr val="tx1"/>
                </a:solidFill>
                <a:latin typeface="+mn-lt"/>
              </a:rPr>
              <a:t>Love Sincerely (12:9-10)</a:t>
            </a:r>
          </a:p>
          <a:p>
            <a:pPr marR="0" algn="l" rtl="0"/>
            <a:r>
              <a:rPr lang="en-US" sz="1200" b="1" i="0" u="none" strike="noStrike" baseline="0" dirty="0">
                <a:solidFill>
                  <a:schemeClr val="tx1"/>
                </a:solidFill>
                <a:latin typeface="+mn-lt"/>
              </a:rPr>
              <a:t>Romans 12:9-10</a:t>
            </a:r>
            <a:r>
              <a:rPr lang="en-US" sz="1200" b="0" i="1" u="none" strike="noStrike" baseline="0" dirty="0">
                <a:solidFill>
                  <a:schemeClr val="tx1"/>
                </a:solidFill>
                <a:latin typeface="+mn-lt"/>
              </a:rPr>
              <a:t>  </a:t>
            </a:r>
            <a:r>
              <a:rPr lang="en-US" sz="1200" b="1" i="1" u="none" strike="noStrike" baseline="0" dirty="0">
                <a:solidFill>
                  <a:schemeClr val="tx1"/>
                </a:solidFill>
                <a:latin typeface="+mn-lt"/>
              </a:rPr>
              <a:t>Let love be without hypocrisy</a:t>
            </a:r>
            <a:r>
              <a:rPr lang="en-US" sz="1200" b="0" i="1" u="none" strike="noStrike" baseline="0" dirty="0">
                <a:solidFill>
                  <a:schemeClr val="tx1"/>
                </a:solidFill>
                <a:latin typeface="+mn-lt"/>
              </a:rPr>
              <a:t>. Abhor what is evil. Cling to what is good.  (10)  </a:t>
            </a:r>
            <a:r>
              <a:rPr lang="en-US" sz="1200" b="1" i="1" u="none" strike="noStrike" baseline="0" dirty="0">
                <a:solidFill>
                  <a:schemeClr val="tx1"/>
                </a:solidFill>
                <a:latin typeface="+mn-lt"/>
              </a:rPr>
              <a:t>Be kindly affectionate to one another</a:t>
            </a:r>
            <a:r>
              <a:rPr lang="en-US" sz="1200" b="0" i="1" u="none" strike="noStrike" baseline="0" dirty="0">
                <a:solidFill>
                  <a:schemeClr val="tx1"/>
                </a:solidFill>
                <a:latin typeface="+mn-lt"/>
              </a:rPr>
              <a:t> with brotherly love, in honor giving preference to one another;</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Without hypocrisy indicate a genuine love, whether it is for family and friends, your brethren, or even your enemies</a:t>
            </a:r>
          </a:p>
          <a:p>
            <a:pPr>
              <a:buFont typeface="Symbol" panose="05050102010706020507" pitchFamily="18" charset="2"/>
              <a:buChar char="·"/>
            </a:pPr>
            <a:r>
              <a:rPr lang="en-US" sz="1200" b="0" i="0" u="none" strike="noStrike" baseline="0" dirty="0">
                <a:solidFill>
                  <a:schemeClr val="tx1"/>
                </a:solidFill>
                <a:latin typeface="+mn-lt"/>
              </a:rPr>
              <a:t>While some do not believe it, such love makes the distinction</a:t>
            </a:r>
          </a:p>
          <a:p>
            <a:pPr marR="0" lvl="3" algn="l" rtl="0">
              <a:buFont typeface="Symbol" panose="05050102010706020507" pitchFamily="18" charset="2"/>
              <a:buChar char="·"/>
            </a:pPr>
            <a:r>
              <a:rPr lang="en-US" sz="1200" b="1" i="0" u="none" strike="noStrike" baseline="0" dirty="0">
                <a:solidFill>
                  <a:schemeClr val="tx1"/>
                </a:solidFill>
                <a:latin typeface="+mn-lt"/>
              </a:rPr>
              <a:t>Abor what is evil</a:t>
            </a:r>
          </a:p>
          <a:p>
            <a:pPr>
              <a:buFont typeface="Symbol" panose="05050102010706020507" pitchFamily="18" charset="2"/>
              <a:buChar char="·"/>
            </a:pPr>
            <a:r>
              <a:rPr lang="en-US" sz="1200" b="1" i="0" u="none" strike="noStrike" baseline="0" dirty="0">
                <a:solidFill>
                  <a:schemeClr val="tx1"/>
                </a:solidFill>
                <a:latin typeface="+mn-lt"/>
              </a:rPr>
              <a:t>Cling to what is good</a:t>
            </a:r>
          </a:p>
          <a:p>
            <a:pPr>
              <a:buFont typeface="Symbol" panose="05050102010706020507" pitchFamily="18" charset="2"/>
              <a:buChar char="·"/>
            </a:pPr>
            <a:r>
              <a:rPr lang="en-US" sz="1200" b="1" i="0" u="none" strike="noStrike" baseline="0" dirty="0" err="1">
                <a:solidFill>
                  <a:schemeClr val="tx1"/>
                </a:solidFill>
                <a:latin typeface="+mn-lt"/>
              </a:rPr>
              <a:t>i.e</a:t>
            </a:r>
            <a:r>
              <a:rPr lang="en-US" sz="1200" b="1" i="0" u="none" strike="noStrike" baseline="0" dirty="0">
                <a:solidFill>
                  <a:schemeClr val="tx1"/>
                </a:solidFill>
                <a:latin typeface="+mn-lt"/>
              </a:rPr>
              <a:t> - you absolutely CAN hate the sin and love the sinner</a:t>
            </a:r>
          </a:p>
          <a:p>
            <a:pPr>
              <a:buFont typeface="Symbol" panose="05050102010706020507" pitchFamily="18" charset="2"/>
              <a:buChar char="·"/>
            </a:pPr>
            <a:r>
              <a:rPr lang="en-US" sz="1200" b="1" i="0" u="none" strike="noStrike" baseline="0" dirty="0">
                <a:solidFill>
                  <a:schemeClr val="tx1"/>
                </a:solidFill>
                <a:latin typeface="+mn-lt"/>
              </a:rPr>
              <a:t>To love someone to tell them they are in sin, that is not hateful judging!</a:t>
            </a:r>
          </a:p>
          <a:p>
            <a:pPr marR="0" algn="l" rtl="0"/>
            <a:r>
              <a:rPr lang="en-US" sz="1200" b="1" i="0" u="none" strike="noStrike" baseline="0" dirty="0">
                <a:solidFill>
                  <a:schemeClr val="tx1"/>
                </a:solidFill>
                <a:latin typeface="+mn-lt"/>
              </a:rPr>
              <a:t>Amos 5:15 [God's words to the house of Israel]</a:t>
            </a:r>
            <a:r>
              <a:rPr lang="en-US" sz="1200" b="0" i="0" u="none" strike="noStrike" baseline="0" dirty="0">
                <a:solidFill>
                  <a:schemeClr val="tx1"/>
                </a:solidFill>
                <a:latin typeface="+mn-lt"/>
              </a:rPr>
              <a:t> </a:t>
            </a:r>
            <a:r>
              <a:rPr lang="en-US" sz="1200" b="0" i="1" u="none" strike="noStrike" baseline="0" dirty="0">
                <a:solidFill>
                  <a:schemeClr val="tx1"/>
                </a:solidFill>
                <a:latin typeface="+mn-lt"/>
              </a:rPr>
              <a:t> Hate evil, love good; Establish justice in the gate. It may be that the LORD God of hosts Will be gracious to the remnant of Joseph.</a:t>
            </a:r>
            <a:endParaRPr lang="en-US" sz="1200" b="0" i="0" u="none" strike="noStrike" baseline="0" dirty="0">
              <a:solidFill>
                <a:schemeClr val="tx1"/>
              </a:solidFill>
              <a:latin typeface="+mn-lt"/>
            </a:endParaRPr>
          </a:p>
          <a:p>
            <a:pPr marR="0" lvl="2" algn="l" rtl="0">
              <a:buFont typeface="Symbol" panose="05050102010706020507" pitchFamily="18" charset="2"/>
              <a:buChar char="·"/>
            </a:pPr>
            <a:r>
              <a:rPr lang="en-US" sz="1200" b="0" i="0" u="none" strike="noStrike" baseline="0" dirty="0">
                <a:solidFill>
                  <a:schemeClr val="tx1"/>
                </a:solidFill>
                <a:latin typeface="+mn-lt"/>
              </a:rPr>
              <a:t>For brethren, sincere love is seen through </a:t>
            </a:r>
            <a:r>
              <a:rPr lang="en-US" sz="1200" b="1" i="0" u="none" strike="noStrike" baseline="0" dirty="0">
                <a:solidFill>
                  <a:schemeClr val="tx1"/>
                </a:solidFill>
                <a:latin typeface="+mn-lt"/>
              </a:rPr>
              <a:t>kindly affection</a:t>
            </a:r>
            <a:r>
              <a:rPr lang="en-US" sz="1200" b="0" i="0" u="none" strike="noStrike" baseline="0" dirty="0">
                <a:solidFill>
                  <a:schemeClr val="tx1"/>
                </a:solidFill>
                <a:latin typeface="+mn-lt"/>
              </a:rPr>
              <a:t>, and the </a:t>
            </a:r>
            <a:r>
              <a:rPr lang="en-US" sz="1200" b="1" i="0" u="none" strike="noStrike" baseline="0" dirty="0">
                <a:solidFill>
                  <a:schemeClr val="tx1"/>
                </a:solidFill>
                <a:latin typeface="+mn-lt"/>
              </a:rPr>
              <a:t>giving of preference</a:t>
            </a:r>
            <a:r>
              <a:rPr lang="en-US" sz="1200" b="0" i="0" u="none" strike="noStrike" baseline="0" dirty="0">
                <a:solidFill>
                  <a:schemeClr val="tx1"/>
                </a:solidFill>
                <a:latin typeface="+mn-lt"/>
              </a:rPr>
              <a:t> (both should be our first inclination in any interaction with other Christians.</a:t>
            </a:r>
          </a:p>
          <a:p>
            <a:pPr marR="0" algn="l" rtl="0"/>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NEW POINT]</a:t>
            </a:r>
          </a:p>
          <a:p>
            <a:pPr marR="0" algn="l" rtl="0">
              <a:buFont typeface="Symbol" panose="05050102010706020507" pitchFamily="18" charset="2"/>
              <a:buChar char="·"/>
            </a:pPr>
            <a:r>
              <a:rPr lang="en-US" sz="1200" b="1" i="0" u="none" strike="noStrike" baseline="0" dirty="0">
                <a:solidFill>
                  <a:schemeClr val="tx1"/>
                </a:solidFill>
                <a:latin typeface="+mn-lt"/>
              </a:rPr>
              <a:t>Serve Fervently (12:11-16)</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12:11-16 </a:t>
            </a:r>
            <a:r>
              <a:rPr lang="en-US" sz="1200" b="0" i="1" u="none" strike="noStrike" baseline="0" dirty="0">
                <a:solidFill>
                  <a:schemeClr val="tx1"/>
                </a:solidFill>
                <a:latin typeface="+mn-lt"/>
              </a:rPr>
              <a:t> not lagging in diligence, fervent in spirit, serving the Lord;  (12)  </a:t>
            </a:r>
            <a:r>
              <a:rPr lang="en-US" sz="1200" b="1" i="1" u="none" strike="noStrike" baseline="0" dirty="0">
                <a:solidFill>
                  <a:schemeClr val="tx1"/>
                </a:solidFill>
                <a:latin typeface="+mn-lt"/>
              </a:rPr>
              <a:t>rejoicing in hope, patient in tribulation, continuing steadfastly in prayer;  (13)  distributing to the needs of the saints, given to hospitality.  (14)  Bless those who persecute you; bless and do not curse.  (15)  Rejoice with those who rejoice, and weep with those who weep.</a:t>
            </a:r>
            <a:r>
              <a:rPr lang="en-US" sz="1200" b="0" i="1" u="none" strike="noStrike" baseline="0" dirty="0">
                <a:solidFill>
                  <a:schemeClr val="tx1"/>
                </a:solidFill>
                <a:latin typeface="+mn-lt"/>
              </a:rPr>
              <a:t>  (16)  Be of the same mind toward one another. Do not set your mind on high things, but associate with the humble. Do not be wise in your own opinion.</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If Jesus Himself came as a servant, shouldn't we willingly serve as well?</a:t>
            </a:r>
            <a:endParaRPr lang="en-US" sz="1200" b="1" i="0" u="none" strike="noStrike" baseline="0" dirty="0">
              <a:solidFill>
                <a:schemeClr val="tx1"/>
              </a:solidFill>
              <a:latin typeface="+mn-lt"/>
            </a:endParaRPr>
          </a:p>
          <a:p>
            <a:pPr marR="0" algn="l" rtl="0"/>
            <a:r>
              <a:rPr lang="en-US" sz="1200" b="1" i="0" u="none" strike="noStrike" baseline="0" dirty="0">
                <a:solidFill>
                  <a:schemeClr val="tx1"/>
                </a:solidFill>
                <a:latin typeface="+mn-lt"/>
              </a:rPr>
              <a:t>Matthew 20:27-28</a:t>
            </a:r>
            <a:r>
              <a:rPr lang="en-US" sz="1200" b="0" i="1" u="none" strike="noStrike" baseline="0" dirty="0">
                <a:solidFill>
                  <a:schemeClr val="tx1"/>
                </a:solidFill>
                <a:latin typeface="+mn-lt"/>
              </a:rPr>
              <a:t>  And whoever desires to be first among you, let him be your slave—  (28)  just as the Son of Man did not come to be served, but to serve, and to give His life a ransom for many."</a:t>
            </a:r>
          </a:p>
          <a:p>
            <a:pPr marR="0" algn="l" rtl="0"/>
            <a:r>
              <a:rPr lang="en-US" sz="1200" b="1" i="0" u="none" strike="noStrike" baseline="0" dirty="0">
                <a:solidFill>
                  <a:schemeClr val="tx1"/>
                </a:solidFill>
                <a:latin typeface="+mn-lt"/>
              </a:rPr>
              <a:t>John 17:4</a:t>
            </a:r>
            <a:r>
              <a:rPr lang="en-US" sz="1200" b="0" i="1" u="none" strike="noStrike" baseline="0" dirty="0">
                <a:solidFill>
                  <a:schemeClr val="tx1"/>
                </a:solidFill>
                <a:latin typeface="+mn-lt"/>
              </a:rPr>
              <a:t>  I have glorified You on the earth. I have finished the work which You have given Me to do.</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Following His example of service, we are reminded of how we are to serve the Lord (cf. 12:12-15), see boldface above.</a:t>
            </a:r>
          </a:p>
          <a:p>
            <a:pPr>
              <a:buSzPts val="2200"/>
              <a:buFont typeface="Symbol" panose="05050102010706020507" pitchFamily="18" charset="2"/>
              <a:buChar char="·"/>
            </a:pPr>
            <a:r>
              <a:rPr lang="en-US" sz="1200" b="0" i="0" u="none" strike="noStrike" baseline="0" dirty="0">
                <a:solidFill>
                  <a:schemeClr val="tx1"/>
                </a:solidFill>
                <a:latin typeface="+mn-lt"/>
              </a:rPr>
              <a:t>As indicated, fervent service even covers those who persecute us! Again, note Jesus' example:</a:t>
            </a:r>
          </a:p>
          <a:p>
            <a:pPr marR="0" algn="l" rtl="0"/>
            <a:r>
              <a:rPr lang="en-US" sz="1200" b="1" i="0" u="none" strike="noStrike" baseline="0" dirty="0">
                <a:solidFill>
                  <a:schemeClr val="tx1"/>
                </a:solidFill>
                <a:latin typeface="+mn-lt"/>
              </a:rPr>
              <a:t>Psalms 69:9</a:t>
            </a:r>
            <a:r>
              <a:rPr lang="en-US" sz="1200" b="0" i="1" u="none" strike="noStrike" baseline="0" dirty="0">
                <a:solidFill>
                  <a:schemeClr val="tx1"/>
                </a:solidFill>
                <a:latin typeface="+mn-lt"/>
              </a:rPr>
              <a:t> </a:t>
            </a:r>
            <a:r>
              <a:rPr lang="en-US" sz="1200" b="1" i="0" u="none" strike="noStrike" baseline="0" dirty="0">
                <a:solidFill>
                  <a:schemeClr val="tx1"/>
                </a:solidFill>
                <a:latin typeface="+mn-lt"/>
              </a:rPr>
              <a:t>[Messianic Prophecy]</a:t>
            </a:r>
            <a:r>
              <a:rPr lang="en-US" sz="1200" b="0" i="1" u="none" strike="noStrike" baseline="0" dirty="0">
                <a:solidFill>
                  <a:schemeClr val="tx1"/>
                </a:solidFill>
                <a:latin typeface="+mn-lt"/>
              </a:rPr>
              <a:t> Because zeal for Your house has eaten me up, And </a:t>
            </a:r>
            <a:r>
              <a:rPr lang="en-US" sz="1200" b="1" i="1" u="none" strike="noStrike" baseline="0" dirty="0">
                <a:solidFill>
                  <a:schemeClr val="tx1"/>
                </a:solidFill>
                <a:latin typeface="+mn-lt"/>
              </a:rPr>
              <a:t>the reproaches of those who reproach You have fallen on me</a:t>
            </a:r>
            <a:r>
              <a:rPr lang="en-US" sz="1200" b="0" i="1" u="none" strike="noStrike" baseline="0" dirty="0">
                <a:solidFill>
                  <a:schemeClr val="tx1"/>
                </a:solidFill>
                <a:latin typeface="+mn-lt"/>
              </a:rPr>
              <a:t>.</a:t>
            </a:r>
            <a:endParaRPr lang="en-US" sz="1200" b="0" i="0" u="none" strike="noStrike" baseline="0" dirty="0">
              <a:solidFill>
                <a:schemeClr val="tx1"/>
              </a:solidFill>
              <a:latin typeface="+mn-lt"/>
            </a:endParaRPr>
          </a:p>
          <a:p>
            <a:pPr marR="0" lvl="3" algn="l" rtl="0">
              <a:buSzPts val="1400"/>
              <a:buFont typeface="Symbol" panose="05050102010706020507" pitchFamily="18" charset="2"/>
              <a:buChar char="·"/>
            </a:pPr>
            <a:r>
              <a:rPr lang="en-US" sz="1200" b="0" i="0" u="none" strike="noStrike" baseline="0" dirty="0">
                <a:solidFill>
                  <a:schemeClr val="tx1"/>
                </a:solidFill>
                <a:latin typeface="+mn-lt"/>
              </a:rPr>
              <a:t>He died for the ungodly and rebellious, that was fervent service!</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[CLICK HERE FOR FINAL POINT IN SLIDE]</a:t>
            </a:r>
          </a:p>
          <a:p>
            <a:pPr marR="0" algn="l" rtl="0">
              <a:buSzPts val="2200"/>
              <a:buFont typeface="Symbol" panose="05050102010706020507" pitchFamily="18" charset="2"/>
              <a:buChar char="·"/>
            </a:pPr>
            <a:r>
              <a:rPr lang="en-US" sz="1200" b="1" i="0" u="none" strike="noStrike" baseline="0" dirty="0">
                <a:solidFill>
                  <a:schemeClr val="tx1"/>
                </a:solidFill>
                <a:latin typeface="+mn-lt"/>
              </a:rPr>
              <a:t>Live peaceably (12:17-21)</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12:17-21</a:t>
            </a:r>
            <a:r>
              <a:rPr lang="en-US" sz="1200" b="0" i="1" u="none" strike="noStrike" baseline="0" dirty="0">
                <a:solidFill>
                  <a:schemeClr val="tx1"/>
                </a:solidFill>
                <a:latin typeface="+mn-lt"/>
              </a:rPr>
              <a:t>  Repay no one evil for evil. Have regard for good things in the sight of all men.  (18)  If it is possible, as much as depends on you, live peaceably with all men.  (19)  Beloved, do not avenge yourselves, but rather give place to wrath; for it is written, "VENGEANCE IS MINE, I WILL REPAY," says the Lord.  (20)  Therefore "IF YOUR ENEMY IS HUNGRY, FEED HIM; IF HE IS THIRSTY, GIVE HIM A DRINK; FOR IN SO DOING YOU WILL HEAP COALS OF FIRE ON HIS HEAD."  (21)  Do not be overcome by evil, but overcome evil with good.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Retribution belongs to the Lord, not us.  He is our Judge, the Judge of all!</a:t>
            </a:r>
          </a:p>
          <a:p>
            <a:pPr marR="0" algn="l" rtl="0"/>
            <a:r>
              <a:rPr lang="en-US" sz="1200" b="1" i="0" u="none" strike="noStrike" baseline="0" dirty="0">
                <a:solidFill>
                  <a:schemeClr val="tx1"/>
                </a:solidFill>
                <a:latin typeface="+mn-lt"/>
              </a:rPr>
              <a:t>2 Corinthians 5:10 </a:t>
            </a:r>
            <a:r>
              <a:rPr lang="en-US" sz="1200" b="0" i="1" u="none" strike="noStrike" baseline="0" dirty="0">
                <a:solidFill>
                  <a:schemeClr val="tx1"/>
                </a:solidFill>
                <a:latin typeface="+mn-lt"/>
              </a:rPr>
              <a:t> For we must all appear before the judgment seat of Christ, that each one may receive the things done in the body, according to what he has done, whether good or bad.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To stoop to "getting back at" anyone, or to treat others as they have treated us is the fleshly response to evil.  Instead, we are to overcome evil with good!</a:t>
            </a:r>
          </a:p>
          <a:p>
            <a:pPr marR="0" lvl="1" algn="l" rtl="0">
              <a:buFont typeface="Symbol" panose="05050102010706020507" pitchFamily="18" charset="2"/>
              <a:buChar char="·"/>
            </a:pPr>
            <a:r>
              <a:rPr lang="en-US" sz="1200" b="0" i="1" u="none" strike="noStrike" baseline="0" dirty="0">
                <a:solidFill>
                  <a:schemeClr val="tx1"/>
                </a:solidFill>
                <a:latin typeface="+mn-lt"/>
              </a:rPr>
              <a:t>"give place to wrath"</a:t>
            </a:r>
            <a:r>
              <a:rPr lang="en-US" sz="1200" b="0" i="0" u="none" strike="noStrike" baseline="0" dirty="0">
                <a:solidFill>
                  <a:schemeClr val="tx1"/>
                </a:solidFill>
                <a:latin typeface="+mn-lt"/>
              </a:rPr>
              <a:t> and interesting phrase! Indicates a need to stand by, make room for God.  Wrath belongs rightly to the one who is our Judge, God Himself. Don't take it upon you. That is not your place.</a:t>
            </a:r>
          </a:p>
          <a:p>
            <a:pPr marR="0" algn="l" rtl="0"/>
            <a:r>
              <a:rPr lang="en-US" sz="1200" b="1" i="0" u="none" strike="noStrike" baseline="0" dirty="0">
                <a:solidFill>
                  <a:schemeClr val="tx1"/>
                </a:solidFill>
                <a:latin typeface="+mn-lt"/>
              </a:rPr>
              <a:t>2 Thessalonians 1:6-10 </a:t>
            </a:r>
            <a:r>
              <a:rPr lang="en-US" sz="1200" b="0" i="1" u="none" strike="noStrike" baseline="0" dirty="0">
                <a:solidFill>
                  <a:schemeClr val="tx1"/>
                </a:solidFill>
                <a:latin typeface="+mn-lt"/>
              </a:rPr>
              <a:t> since</a:t>
            </a:r>
            <a:r>
              <a:rPr lang="en-US" sz="1200" b="1" i="1" u="none" strike="noStrike" baseline="0" dirty="0">
                <a:solidFill>
                  <a:schemeClr val="tx1"/>
                </a:solidFill>
                <a:latin typeface="+mn-lt"/>
              </a:rPr>
              <a:t> it is a righteous thing with God to repay with tribulation those who trouble you</a:t>
            </a:r>
            <a:r>
              <a:rPr lang="en-US" sz="1200" b="0" i="1" u="none" strike="noStrike" baseline="0" dirty="0">
                <a:solidFill>
                  <a:schemeClr val="tx1"/>
                </a:solidFill>
                <a:latin typeface="+mn-lt"/>
              </a:rPr>
              <a:t>,  (7)  and to give you who are troubled rest with us when the Lord Jesus is revealed from heaven with His mighty angels,  (8)  in flaming fire </a:t>
            </a:r>
            <a:r>
              <a:rPr lang="en-US" sz="1200" b="1" i="1" u="none" strike="noStrike" baseline="0" dirty="0">
                <a:solidFill>
                  <a:schemeClr val="tx1"/>
                </a:solidFill>
                <a:latin typeface="+mn-lt"/>
              </a:rPr>
              <a:t>taking vengeance on those who do not know God, and on those who do not obey the gospel of our Lord Jesus Christ</a:t>
            </a:r>
            <a:r>
              <a:rPr lang="en-US" sz="1200" b="0" i="1" u="none" strike="noStrike" baseline="0" dirty="0">
                <a:solidFill>
                  <a:schemeClr val="tx1"/>
                </a:solidFill>
                <a:latin typeface="+mn-lt"/>
              </a:rPr>
              <a:t>.  (9)  </a:t>
            </a:r>
            <a:r>
              <a:rPr lang="en-US" sz="1200" b="1" i="1" u="none" strike="noStrike" baseline="0" dirty="0">
                <a:solidFill>
                  <a:schemeClr val="tx1"/>
                </a:solidFill>
                <a:latin typeface="+mn-lt"/>
              </a:rPr>
              <a:t>These shall be punished</a:t>
            </a:r>
            <a:r>
              <a:rPr lang="en-US" sz="1200" b="0" i="1" u="none" strike="noStrike" baseline="0" dirty="0">
                <a:solidFill>
                  <a:schemeClr val="tx1"/>
                </a:solidFill>
                <a:latin typeface="+mn-lt"/>
              </a:rPr>
              <a:t> with everlasting destruction from the presence of the Lord and from the glory of His power,  (10)  when He comes, in that Day, to be glorified in His saints and to be admired among all those who believe, because our testimony among you was believed.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962ED315-EE64-450E-8B00-96A363DA4E44}" type="slidenum">
              <a:rPr lang="en-US" smtClean="0"/>
              <a:t>2</a:t>
            </a:fld>
            <a:endParaRPr lang="en-US"/>
          </a:p>
        </p:txBody>
      </p:sp>
    </p:spTree>
    <p:extLst>
      <p:ext uri="{BB962C8B-B14F-4D97-AF65-F5344CB8AC3E}">
        <p14:creationId xmlns:p14="http://schemas.microsoft.com/office/powerpoint/2010/main" val="1616931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200" b="1" i="0" u="none" strike="noStrike" baseline="0" dirty="0">
                <a:solidFill>
                  <a:schemeClr val="tx1"/>
                </a:solidFill>
                <a:latin typeface="Aptos" panose="020B0004020202020204" pitchFamily="34" charset="0"/>
              </a:rPr>
              <a:t>CONCLUSION</a:t>
            </a:r>
            <a:endParaRPr lang="en-US" sz="1200" b="0" i="0" u="none" strike="noStrike" baseline="0" dirty="0">
              <a:solidFill>
                <a:schemeClr val="tx1"/>
              </a:solidFill>
              <a:latin typeface="Aptos" panose="020B0004020202020204" pitchFamily="34" charset="0"/>
            </a:endParaRPr>
          </a:p>
          <a:p>
            <a:pPr marR="0" algn="just" rtl="0">
              <a:buSzPts val="2200"/>
              <a:buFont typeface="Symbol" panose="05050102010706020507" pitchFamily="18" charset="2"/>
              <a:buChar char="·"/>
            </a:pPr>
            <a:r>
              <a:rPr lang="en-US" sz="1200" b="1" i="0" u="none" strike="noStrike" baseline="0" dirty="0">
                <a:solidFill>
                  <a:schemeClr val="tx1"/>
                </a:solidFill>
                <a:latin typeface="Aptos" panose="020B0004020202020204" pitchFamily="34" charset="0"/>
              </a:rPr>
              <a:t>Living sacrifices present themselves to God for His service and honor.  </a:t>
            </a:r>
          </a:p>
          <a:p>
            <a:pPr>
              <a:buSzPts val="2200"/>
              <a:buFont typeface="Symbol" panose="05050102010706020507" pitchFamily="18" charset="2"/>
              <a:buChar char="·"/>
            </a:pPr>
            <a:r>
              <a:rPr lang="en-US" sz="1200" b="1" i="0" u="none" strike="noStrike" baseline="0" dirty="0">
                <a:solidFill>
                  <a:schemeClr val="tx1"/>
                </a:solidFill>
                <a:latin typeface="Aptos" panose="020B0004020202020204" pitchFamily="34" charset="0"/>
              </a:rPr>
              <a:t>Living sacrifices obey the word of God, not the selfish appeals of the world.  </a:t>
            </a:r>
          </a:p>
          <a:p>
            <a:pPr>
              <a:buSzPts val="2200"/>
              <a:buFont typeface="Symbol" panose="05050102010706020507" pitchFamily="18" charset="2"/>
              <a:buChar char="·"/>
            </a:pPr>
            <a:r>
              <a:rPr lang="en-US" sz="1200" b="1" i="0" u="none" strike="noStrike" baseline="0" dirty="0">
                <a:solidFill>
                  <a:schemeClr val="tx1"/>
                </a:solidFill>
                <a:latin typeface="Aptos" panose="020B0004020202020204" pitchFamily="34" charset="0"/>
              </a:rPr>
              <a:t>Living sacrifices set their minds on things above.</a:t>
            </a:r>
          </a:p>
          <a:p>
            <a:pPr>
              <a:buSzPts val="2200"/>
              <a:buFont typeface="Symbol" panose="05050102010706020507" pitchFamily="18" charset="2"/>
              <a:buChar char="·"/>
            </a:pPr>
            <a:r>
              <a:rPr lang="en-US" sz="1200" b="1" i="0" u="none" strike="noStrike" baseline="0" dirty="0">
                <a:solidFill>
                  <a:schemeClr val="tx1"/>
                </a:solidFill>
                <a:latin typeface="Aptos" panose="020B0004020202020204" pitchFamily="34" charset="0"/>
              </a:rPr>
              <a:t>Living sacrifices please God.</a:t>
            </a:r>
            <a:endParaRPr lang="en-US" sz="1200" dirty="0">
              <a:solidFill>
                <a:schemeClr val="tx1"/>
              </a:solidFill>
              <a:latin typeface="Aptos" panose="020B0004020202020204" pitchFamily="34" charset="0"/>
            </a:endParaRPr>
          </a:p>
        </p:txBody>
      </p:sp>
      <p:sp>
        <p:nvSpPr>
          <p:cNvPr id="4" name="Slide Number Placeholder 3"/>
          <p:cNvSpPr>
            <a:spLocks noGrp="1"/>
          </p:cNvSpPr>
          <p:nvPr>
            <p:ph type="sldNum" sz="quarter" idx="5"/>
          </p:nvPr>
        </p:nvSpPr>
        <p:spPr/>
        <p:txBody>
          <a:bodyPr/>
          <a:lstStyle/>
          <a:p>
            <a:fld id="{962ED315-EE64-450E-8B00-96A363DA4E44}" type="slidenum">
              <a:rPr lang="en-US" smtClean="0"/>
              <a:t>3</a:t>
            </a:fld>
            <a:endParaRPr lang="en-US"/>
          </a:p>
        </p:txBody>
      </p:sp>
    </p:spTree>
    <p:extLst>
      <p:ext uri="{BB962C8B-B14F-4D97-AF65-F5344CB8AC3E}">
        <p14:creationId xmlns:p14="http://schemas.microsoft.com/office/powerpoint/2010/main" val="399944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F959-2E56-10BA-CEC5-910B251FA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DC005-AFA7-E879-5CC0-EDDFC427E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A18D0F-1A41-9486-351C-D237C322082C}"/>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20B75F69-68EC-E064-B026-00061012B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0F3A8-447C-1E88-828F-A4032721FAF0}"/>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2401699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738E8-7DDC-5559-339C-39D687A9D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BE730B-62AF-1DBB-52BB-0D06EB5F5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4F528-BB3E-5C5B-24C2-AF088E9F1239}"/>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33313FF4-3E84-6AEE-D2F8-9FCE598C5A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C3BF8-1D5E-14F4-B246-E6FB20399D4B}"/>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130998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1506C-6A0E-F553-4CE1-44B9EC7370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68CD86-FDBC-1295-BD8D-FF1659A87F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7F8C1-9737-2A04-6323-C7ACAE9BE8D0}"/>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1B486BD2-3DF4-C1E8-6893-A4B8E0AB8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2D72E-CE90-253E-AAB1-9DAF6F4B4299}"/>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10542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5D84-5863-EE90-FEC5-F8E2C4D48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193F5-A40A-0FAF-DF9D-F7513D8450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DC525-F839-E75A-2802-FA9E2A4CA2F7}"/>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9365630C-1DA3-588E-C630-2CFEC5431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3272B-9D3F-6276-AB03-D357496072F3}"/>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4020258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33F3-5A23-F381-FD00-E645980BD6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5396A-063F-4E81-635D-CAD3250CD0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50EA3C-F661-2F85-8F29-F141EAD687BE}"/>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9E56B9E1-D148-A40D-1798-B57F18320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5E8A1-63DD-02B3-5998-C979EF133E27}"/>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178346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9AF3E-FE00-E0A1-4B2F-9A4ECEA05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B0311-206E-2353-9678-6779B7789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A3BAF-D395-1415-8095-E137D433F5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5AAA86-3AF2-960E-6920-E60A9DF1C49E}"/>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6" name="Footer Placeholder 5">
            <a:extLst>
              <a:ext uri="{FF2B5EF4-FFF2-40B4-BE49-F238E27FC236}">
                <a16:creationId xmlns:a16="http://schemas.microsoft.com/office/drawing/2014/main" id="{44B1F82E-D3A8-E688-1543-B08B54F5EC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6235A-980C-F2C7-5E40-3AF5CB149911}"/>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2839446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659E-20BD-C07F-D4A4-380F2F4981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0495AD-64FF-7A6C-810E-C040BF87AE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183131-93F8-17C2-A3EE-889588C583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441A5E-ACA9-F759-8811-857813037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9AB45-C5DB-C675-9488-614737CF6F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2FB977-21D4-FDBB-A5F0-E4AC433227D8}"/>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8" name="Footer Placeholder 7">
            <a:extLst>
              <a:ext uri="{FF2B5EF4-FFF2-40B4-BE49-F238E27FC236}">
                <a16:creationId xmlns:a16="http://schemas.microsoft.com/office/drawing/2014/main" id="{4D625454-018A-6AA0-7D3A-6FBB7F6E35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CF9222-3065-DB01-DE0F-25AE93C9E80C}"/>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223625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394D-34C4-7B8A-23A3-B594DD4B20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D3630C-5529-38CD-7481-AEFB19F4D93B}"/>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4" name="Footer Placeholder 3">
            <a:extLst>
              <a:ext uri="{FF2B5EF4-FFF2-40B4-BE49-F238E27FC236}">
                <a16:creationId xmlns:a16="http://schemas.microsoft.com/office/drawing/2014/main" id="{675B827F-4BC5-2892-254C-2BA155E167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802829-0CBB-F807-3C2A-42ACB566AC78}"/>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10997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987A9E-8338-95C5-863C-5BED66E56055}"/>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3" name="Footer Placeholder 2">
            <a:extLst>
              <a:ext uri="{FF2B5EF4-FFF2-40B4-BE49-F238E27FC236}">
                <a16:creationId xmlns:a16="http://schemas.microsoft.com/office/drawing/2014/main" id="{EC93DF15-E579-8106-C0DF-BEA895D134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DBF3D-7D25-69A7-764D-E711D4DC931C}"/>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833303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B97C-D197-0C08-AB5A-59A78FED9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9F85A6-727E-A588-59E1-F4C0B8D3E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D65287-8425-5B37-8046-EDB593E3FB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50869E-BF4F-B557-69C5-47ED118E466A}"/>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6" name="Footer Placeholder 5">
            <a:extLst>
              <a:ext uri="{FF2B5EF4-FFF2-40B4-BE49-F238E27FC236}">
                <a16:creationId xmlns:a16="http://schemas.microsoft.com/office/drawing/2014/main" id="{CA3C5AF9-C970-DDBE-CF42-872E5EC5E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4DD07-1107-C76B-44C5-A78F4AD48059}"/>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92692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A608-710A-0584-8E5B-8F9376B9CC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66028-8A90-12C9-BCD7-A2B2BC996F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4525-33E9-C87B-126D-09DD43F27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57C13-D288-C1D4-FB37-6CD109CE319F}"/>
              </a:ext>
            </a:extLst>
          </p:cNvPr>
          <p:cNvSpPr>
            <a:spLocks noGrp="1"/>
          </p:cNvSpPr>
          <p:nvPr>
            <p:ph type="dt" sz="half" idx="10"/>
          </p:nvPr>
        </p:nvSpPr>
        <p:spPr/>
        <p:txBody>
          <a:bodyPr/>
          <a:lstStyle/>
          <a:p>
            <a:fld id="{18FD5D60-9EDB-4C79-868A-341C747497E4}" type="datetimeFigureOut">
              <a:rPr lang="en-US" smtClean="0"/>
              <a:t>7/31/2024</a:t>
            </a:fld>
            <a:endParaRPr lang="en-US"/>
          </a:p>
        </p:txBody>
      </p:sp>
      <p:sp>
        <p:nvSpPr>
          <p:cNvPr id="6" name="Footer Placeholder 5">
            <a:extLst>
              <a:ext uri="{FF2B5EF4-FFF2-40B4-BE49-F238E27FC236}">
                <a16:creationId xmlns:a16="http://schemas.microsoft.com/office/drawing/2014/main" id="{0CB2D0FC-EF12-67C4-B317-0768F689D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30EA34-566E-273B-832D-7568AFAD99B7}"/>
              </a:ext>
            </a:extLst>
          </p:cNvPr>
          <p:cNvSpPr>
            <a:spLocks noGrp="1"/>
          </p:cNvSpPr>
          <p:nvPr>
            <p:ph type="sldNum" sz="quarter" idx="12"/>
          </p:nvPr>
        </p:nvSpPr>
        <p:spPr/>
        <p:txBody>
          <a:bodyPr/>
          <a:lstStyle/>
          <a:p>
            <a:fld id="{D4308CCC-4C27-4A55-8DB8-329BE30D38C6}" type="slidenum">
              <a:rPr lang="en-US" smtClean="0"/>
              <a:t>‹#›</a:t>
            </a:fld>
            <a:endParaRPr lang="en-US"/>
          </a:p>
        </p:txBody>
      </p:sp>
    </p:spTree>
    <p:extLst>
      <p:ext uri="{BB962C8B-B14F-4D97-AF65-F5344CB8AC3E}">
        <p14:creationId xmlns:p14="http://schemas.microsoft.com/office/powerpoint/2010/main" val="2859569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EB39D-2CEF-E12A-A401-E38EDB407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431413-C6E7-9009-6D48-D48546F01B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BD77B-7DCE-41C5-9DB5-3C21F2C344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FD5D60-9EDB-4C79-868A-341C747497E4}" type="datetimeFigureOut">
              <a:rPr lang="en-US" smtClean="0"/>
              <a:t>7/31/2024</a:t>
            </a:fld>
            <a:endParaRPr lang="en-US"/>
          </a:p>
        </p:txBody>
      </p:sp>
      <p:sp>
        <p:nvSpPr>
          <p:cNvPr id="5" name="Footer Placeholder 4">
            <a:extLst>
              <a:ext uri="{FF2B5EF4-FFF2-40B4-BE49-F238E27FC236}">
                <a16:creationId xmlns:a16="http://schemas.microsoft.com/office/drawing/2014/main" id="{0B6CBF48-F805-A7B4-9620-F92006B9A6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BDDE72-A6D5-E25F-5935-1F8C53B61C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308CCC-4C27-4A55-8DB8-329BE30D38C6}" type="slidenum">
              <a:rPr lang="en-US" smtClean="0"/>
              <a:t>‹#›</a:t>
            </a:fld>
            <a:endParaRPr lang="en-US"/>
          </a:p>
        </p:txBody>
      </p:sp>
    </p:spTree>
    <p:extLst>
      <p:ext uri="{BB962C8B-B14F-4D97-AF65-F5344CB8AC3E}">
        <p14:creationId xmlns:p14="http://schemas.microsoft.com/office/powerpoint/2010/main" val="1770728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BB40-36B4-0A11-F6CF-9FF918B602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0D13D78-41FB-C2AB-A469-992325EC97D4}"/>
              </a:ext>
            </a:extLst>
          </p:cNvPr>
          <p:cNvSpPr>
            <a:spLocks noGrp="1"/>
          </p:cNvSpPr>
          <p:nvPr>
            <p:ph type="subTitle" idx="1"/>
          </p:nvPr>
        </p:nvSpPr>
        <p:spPr/>
        <p:txBody>
          <a:bodyPr/>
          <a:lstStyle/>
          <a:p>
            <a:endParaRPr lang="en-US"/>
          </a:p>
        </p:txBody>
      </p:sp>
      <p:pic>
        <p:nvPicPr>
          <p:cNvPr id="5" name="Picture 4" descr="A hands holding a heart&#10;&#10;Description automatically generated">
            <a:extLst>
              <a:ext uri="{FF2B5EF4-FFF2-40B4-BE49-F238E27FC236}">
                <a16:creationId xmlns:a16="http://schemas.microsoft.com/office/drawing/2014/main" id="{594F0CB0-8492-4F36-C859-D870D5D34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64269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hild drawing on the ground&#10;&#10;Description automatically generated">
            <a:extLst>
              <a:ext uri="{FF2B5EF4-FFF2-40B4-BE49-F238E27FC236}">
                <a16:creationId xmlns:a16="http://schemas.microsoft.com/office/drawing/2014/main" id="{74F1D984-631D-4637-C769-408B22D656B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8" name="Text Placeholder 7">
            <a:extLst>
              <a:ext uri="{FF2B5EF4-FFF2-40B4-BE49-F238E27FC236}">
                <a16:creationId xmlns:a16="http://schemas.microsoft.com/office/drawing/2014/main" id="{A38689AF-33CC-1F3E-115E-3DCC9C02F899}"/>
              </a:ext>
            </a:extLst>
          </p:cNvPr>
          <p:cNvSpPr>
            <a:spLocks noGrp="1"/>
          </p:cNvSpPr>
          <p:nvPr>
            <p:ph type="body" sz="half" idx="2"/>
          </p:nvPr>
        </p:nvSpPr>
        <p:spPr>
          <a:xfrm>
            <a:off x="5686108" y="182880"/>
            <a:ext cx="6323012" cy="6675120"/>
          </a:xfrm>
        </p:spPr>
        <p:txBody>
          <a:bodyPr>
            <a:noAutofit/>
          </a:bodyPr>
          <a:lstStyle/>
          <a:p>
            <a:pPr>
              <a:spcBef>
                <a:spcPts val="0"/>
              </a:spcBef>
              <a:spcAft>
                <a:spcPts val="400"/>
              </a:spcAft>
            </a:pPr>
            <a:r>
              <a:rPr lang="en-US" sz="3600" b="1" dirty="0"/>
              <a:t>Think Soberly (3)</a:t>
            </a:r>
          </a:p>
          <a:p>
            <a:pPr lvl="1">
              <a:spcBef>
                <a:spcPts val="0"/>
              </a:spcBef>
              <a:spcAft>
                <a:spcPts val="3000"/>
              </a:spcAft>
            </a:pPr>
            <a:r>
              <a:rPr lang="en-US" sz="3000" dirty="0"/>
              <a:t>Matt. 25:24-25, 30; 1 Cor. 14:18-19</a:t>
            </a:r>
          </a:p>
          <a:p>
            <a:pPr>
              <a:spcBef>
                <a:spcPts val="0"/>
              </a:spcBef>
              <a:spcAft>
                <a:spcPts val="400"/>
              </a:spcAft>
            </a:pPr>
            <a:r>
              <a:rPr lang="en-US" sz="3600" b="1" dirty="0"/>
              <a:t>Function Faithfully (12:4-8)</a:t>
            </a:r>
          </a:p>
          <a:p>
            <a:pPr lvl="1">
              <a:spcBef>
                <a:spcPts val="0"/>
              </a:spcBef>
              <a:spcAft>
                <a:spcPts val="3000"/>
              </a:spcAft>
            </a:pPr>
            <a:r>
              <a:rPr lang="en-US" sz="3000" dirty="0"/>
              <a:t>1 Cor. 12:4-11</a:t>
            </a:r>
          </a:p>
          <a:p>
            <a:pPr>
              <a:spcBef>
                <a:spcPts val="0"/>
              </a:spcBef>
              <a:spcAft>
                <a:spcPts val="400"/>
              </a:spcAft>
            </a:pPr>
            <a:r>
              <a:rPr lang="en-US" sz="100" dirty="0"/>
              <a:t> Cor</a:t>
            </a:r>
          </a:p>
          <a:p>
            <a:pPr>
              <a:spcBef>
                <a:spcPts val="0"/>
              </a:spcBef>
              <a:spcAft>
                <a:spcPts val="400"/>
              </a:spcAft>
            </a:pPr>
            <a:r>
              <a:rPr lang="en-US" sz="3600" b="1" dirty="0"/>
              <a:t>Love Sincerely (12:9-10)</a:t>
            </a:r>
          </a:p>
          <a:p>
            <a:pPr lvl="1">
              <a:spcBef>
                <a:spcPts val="0"/>
              </a:spcBef>
              <a:spcAft>
                <a:spcPts val="2600"/>
              </a:spcAft>
            </a:pPr>
            <a:r>
              <a:rPr lang="en-US" sz="3000" dirty="0"/>
              <a:t>Amos 5:15</a:t>
            </a:r>
          </a:p>
          <a:p>
            <a:pPr>
              <a:spcBef>
                <a:spcPts val="0"/>
              </a:spcBef>
              <a:spcAft>
                <a:spcPts val="400"/>
              </a:spcAft>
            </a:pPr>
            <a:endParaRPr lang="en-US" sz="100" dirty="0"/>
          </a:p>
          <a:p>
            <a:pPr>
              <a:spcBef>
                <a:spcPts val="0"/>
              </a:spcBef>
              <a:spcAft>
                <a:spcPts val="400"/>
              </a:spcAft>
            </a:pPr>
            <a:r>
              <a:rPr lang="en-US" sz="3600" b="1" dirty="0"/>
              <a:t>Serve Fervently (12:11-16)</a:t>
            </a:r>
          </a:p>
          <a:p>
            <a:pPr lvl="1">
              <a:spcBef>
                <a:spcPts val="0"/>
              </a:spcBef>
              <a:spcAft>
                <a:spcPts val="2600"/>
              </a:spcAft>
            </a:pPr>
            <a:r>
              <a:rPr lang="en-US" sz="3000" dirty="0"/>
              <a:t>Matt. 20:27-28; Jn 17:4; Psa. 69:9</a:t>
            </a:r>
          </a:p>
          <a:p>
            <a:pPr>
              <a:spcBef>
                <a:spcPts val="0"/>
              </a:spcBef>
              <a:spcAft>
                <a:spcPts val="400"/>
              </a:spcAft>
            </a:pPr>
            <a:r>
              <a:rPr lang="en-US" sz="3600" b="1" dirty="0"/>
              <a:t>Live Peaceably  (12:17-21)</a:t>
            </a:r>
          </a:p>
          <a:p>
            <a:pPr lvl="1">
              <a:spcBef>
                <a:spcPts val="0"/>
              </a:spcBef>
              <a:spcAft>
                <a:spcPts val="400"/>
              </a:spcAft>
            </a:pPr>
            <a:r>
              <a:rPr lang="en-US" sz="3000" dirty="0"/>
              <a:t>2 Cor. 5:10; 2 Thess. 1:6-10</a:t>
            </a:r>
          </a:p>
        </p:txBody>
      </p:sp>
    </p:spTree>
    <p:extLst>
      <p:ext uri="{BB962C8B-B14F-4D97-AF65-F5344CB8AC3E}">
        <p14:creationId xmlns:p14="http://schemas.microsoft.com/office/powerpoint/2010/main" val="208696408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anim calcmode="lin" valueType="num">
                                      <p:cBhvr>
                                        <p:cTn id="3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xEl>
                                              <p:pRg st="5" end="5"/>
                                            </p:txEl>
                                          </p:spTgt>
                                        </p:tgtEl>
                                        <p:attrNameLst>
                                          <p:attrName>style.visibility</p:attrName>
                                        </p:attrNameLst>
                                      </p:cBhvr>
                                      <p:to>
                                        <p:strVal val="visible"/>
                                      </p:to>
                                    </p:set>
                                    <p:animEffect transition="in" filter="fade">
                                      <p:cBhvr>
                                        <p:cTn id="36" dur="1000"/>
                                        <p:tgtEl>
                                          <p:spTgt spid="8">
                                            <p:txEl>
                                              <p:pRg st="5" end="5"/>
                                            </p:txEl>
                                          </p:spTgt>
                                        </p:tgtEl>
                                      </p:cBhvr>
                                    </p:animEffect>
                                    <p:anim calcmode="lin" valueType="num">
                                      <p:cBhvr>
                                        <p:cTn id="3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fade">
                                      <p:cBhvr>
                                        <p:cTn id="41" dur="1000"/>
                                        <p:tgtEl>
                                          <p:spTgt spid="8">
                                            <p:txEl>
                                              <p:pRg st="6" end="6"/>
                                            </p:txEl>
                                          </p:spTgt>
                                        </p:tgtEl>
                                      </p:cBhvr>
                                    </p:animEffect>
                                    <p:anim calcmode="lin" valueType="num">
                                      <p:cBhvr>
                                        <p:cTn id="4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animEffect transition="in" filter="fade">
                                      <p:cBhvr>
                                        <p:cTn id="53" dur="1000"/>
                                        <p:tgtEl>
                                          <p:spTgt spid="8">
                                            <p:txEl>
                                              <p:pRg st="9" end="9"/>
                                            </p:txEl>
                                          </p:spTgt>
                                        </p:tgtEl>
                                      </p:cBhvr>
                                    </p:animEffect>
                                    <p:anim calcmode="lin" valueType="num">
                                      <p:cBhvr>
                                        <p:cTn id="5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1000"/>
                                        <p:tgtEl>
                                          <p:spTgt spid="8">
                                            <p:txEl>
                                              <p:pRg st="10" end="10"/>
                                            </p:txEl>
                                          </p:spTgt>
                                        </p:tgtEl>
                                      </p:cBhvr>
                                    </p:animEffect>
                                    <p:anim calcmode="lin" valueType="num">
                                      <p:cBhvr>
                                        <p:cTn id="61"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8">
                                            <p:txEl>
                                              <p:pRg st="11" end="11"/>
                                            </p:txEl>
                                          </p:spTgt>
                                        </p:tgtEl>
                                        <p:attrNameLst>
                                          <p:attrName>style.visibility</p:attrName>
                                        </p:attrNameLst>
                                      </p:cBhvr>
                                      <p:to>
                                        <p:strVal val="visible"/>
                                      </p:to>
                                    </p:set>
                                    <p:animEffect transition="in" filter="fade">
                                      <p:cBhvr>
                                        <p:cTn id="65" dur="1000"/>
                                        <p:tgtEl>
                                          <p:spTgt spid="8">
                                            <p:txEl>
                                              <p:pRg st="11" end="11"/>
                                            </p:txEl>
                                          </p:spTgt>
                                        </p:tgtEl>
                                      </p:cBhvr>
                                    </p:animEffect>
                                    <p:anim calcmode="lin" valueType="num">
                                      <p:cBhvr>
                                        <p:cTn id="66"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close-up of a person's hands holding a red heart&#10;&#10;Description automatically generated">
            <a:extLst>
              <a:ext uri="{FF2B5EF4-FFF2-40B4-BE49-F238E27FC236}">
                <a16:creationId xmlns:a16="http://schemas.microsoft.com/office/drawing/2014/main" id="{20D42725-799A-A1E9-0F13-F170A59BDB7E}"/>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0" y="0"/>
            <a:ext cx="12192000" cy="6858000"/>
          </a:xfrm>
        </p:spPr>
      </p:pic>
      <p:sp>
        <p:nvSpPr>
          <p:cNvPr id="4" name="Text Placeholder 3">
            <a:extLst>
              <a:ext uri="{FF2B5EF4-FFF2-40B4-BE49-F238E27FC236}">
                <a16:creationId xmlns:a16="http://schemas.microsoft.com/office/drawing/2014/main" id="{06C7E6AF-D05A-B3EA-85D3-0269542C4A75}"/>
              </a:ext>
            </a:extLst>
          </p:cNvPr>
          <p:cNvSpPr>
            <a:spLocks noGrp="1"/>
          </p:cNvSpPr>
          <p:nvPr>
            <p:ph type="body" sz="half" idx="2"/>
          </p:nvPr>
        </p:nvSpPr>
        <p:spPr>
          <a:xfrm>
            <a:off x="5323840" y="1427480"/>
            <a:ext cx="6478905" cy="5044440"/>
          </a:xfrm>
        </p:spPr>
        <p:txBody>
          <a:bodyPr>
            <a:normAutofit/>
          </a:bodyPr>
          <a:lstStyle/>
          <a:p>
            <a:pPr algn="r"/>
            <a:r>
              <a:rPr lang="en-US" sz="3600" b="1" dirty="0"/>
              <a:t>Living sacrifices present themselves to God for His service and honor.  </a:t>
            </a:r>
          </a:p>
          <a:p>
            <a:pPr algn="r"/>
            <a:r>
              <a:rPr lang="en-US" sz="3600" b="1" dirty="0">
                <a:solidFill>
                  <a:srgbClr val="C28A0E"/>
                </a:solidFill>
                <a:effectLst>
                  <a:outerShdw blurRad="38100" dist="38100" dir="2700000" algn="tl">
                    <a:srgbClr val="000000">
                      <a:alpha val="43137"/>
                    </a:srgbClr>
                  </a:outerShdw>
                </a:effectLst>
              </a:rPr>
              <a:t>Living sacrifices obey the word of God, not the selfish appeals of the world.  </a:t>
            </a:r>
          </a:p>
          <a:p>
            <a:pPr algn="r"/>
            <a:r>
              <a:rPr lang="en-US" sz="3600" b="1" dirty="0"/>
              <a:t>Living sacrifices set their minds on things above.</a:t>
            </a:r>
          </a:p>
          <a:p>
            <a:pPr algn="r"/>
            <a:r>
              <a:rPr lang="en-US" sz="3600" b="1" dirty="0">
                <a:solidFill>
                  <a:srgbClr val="EDA711"/>
                </a:solidFill>
                <a:effectLst>
                  <a:outerShdw blurRad="38100" dist="38100" dir="2700000" algn="tl">
                    <a:srgbClr val="000000">
                      <a:alpha val="43137"/>
                    </a:srgbClr>
                  </a:outerShdw>
                </a:effectLst>
              </a:rPr>
              <a:t>Living sacrifices please God.</a:t>
            </a:r>
          </a:p>
        </p:txBody>
      </p:sp>
    </p:spTree>
    <p:extLst>
      <p:ext uri="{BB962C8B-B14F-4D97-AF65-F5344CB8AC3E}">
        <p14:creationId xmlns:p14="http://schemas.microsoft.com/office/powerpoint/2010/main" val="353321469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2193</Words>
  <Application>Microsoft Office PowerPoint</Application>
  <PresentationFormat>Widescreen</PresentationFormat>
  <Paragraphs>102</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Black</vt:lpstr>
      <vt:lpstr>Aptos Display</vt:lpstr>
      <vt:lpstr>Arial</vt:lpstr>
      <vt:lpstr>Calibri</vt:lpstr>
      <vt:lpstr>Symbol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2024-07-31T17:58:54Z</dcterms:created>
  <dcterms:modified xsi:type="dcterms:W3CDTF">2024-07-31T21:48:11Z</dcterms:modified>
</cp:coreProperties>
</file>