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3" r:id="rId5"/>
    <p:sldId id="264" r:id="rId6"/>
    <p:sldId id="259" r:id="rId7"/>
    <p:sldId id="260"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0" autoAdjust="0"/>
    <p:restoredTop sz="61759" autoAdjust="0"/>
  </p:normalViewPr>
  <p:slideViewPr>
    <p:cSldViewPr snapToGrid="0">
      <p:cViewPr varScale="1">
        <p:scale>
          <a:sx n="42" d="100"/>
          <a:sy n="42" d="100"/>
        </p:scale>
        <p:origin x="20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3C824-A06F-45F1-A9DA-E8CF30DED35E}" type="datetimeFigureOut">
              <a:rPr lang="en-US" smtClean="0"/>
              <a:t>6/29/2014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17342-C596-4D9B-B8FC-762E067E8B80}" type="slidenum">
              <a:rPr lang="en-US" smtClean="0"/>
              <a:t>‹#›</a:t>
            </a:fld>
            <a:endParaRPr lang="en-US"/>
          </a:p>
        </p:txBody>
      </p:sp>
    </p:spTree>
    <p:extLst>
      <p:ext uri="{BB962C8B-B14F-4D97-AF65-F5344CB8AC3E}">
        <p14:creationId xmlns:p14="http://schemas.microsoft.com/office/powerpoint/2010/main" val="57356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a:t>
            </a:r>
            <a:r>
              <a:rPr lang="en-US" b="1" baseline="0" dirty="0" smtClean="0"/>
              <a:t> an indication of Evangelist authority to determine who will serve:</a:t>
            </a:r>
          </a:p>
          <a:p>
            <a:endParaRPr lang="en-US" baseline="0" dirty="0" smtClean="0"/>
          </a:p>
          <a:p>
            <a:r>
              <a:rPr lang="en-US" baseline="0" dirty="0" smtClean="0"/>
              <a:t>Two things:</a:t>
            </a:r>
          </a:p>
          <a:p>
            <a:pPr marL="171450" indent="-171450">
              <a:buFont typeface="Arial" panose="020B0604020202020204" pitchFamily="34" charset="0"/>
              <a:buChar char="•"/>
            </a:pPr>
            <a:r>
              <a:rPr lang="en-US" baseline="0" dirty="0" smtClean="0"/>
              <a:t>Desire to serve -  (1 Timothy 3:1), “This is a true saying.  If a man desires the office of a bishop, he desires a good work”</a:t>
            </a:r>
          </a:p>
          <a:p>
            <a:pPr marL="171450" indent="-171450">
              <a:buFont typeface="Arial" panose="020B0604020202020204" pitchFamily="34" charset="0"/>
              <a:buChar char="•"/>
            </a:pPr>
            <a:r>
              <a:rPr lang="en-US" baseline="0" dirty="0" smtClean="0"/>
              <a:t>Qualified by the Holy Spirit (1 Timothy 3:1-7; Titus 1:5-9)</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 appointment is a formal recognition of the qualifications and desire of a man, and a the willingness of the congregation to recognize their oversight.</a:t>
            </a:r>
            <a:endParaRPr lang="en-US" dirty="0"/>
          </a:p>
        </p:txBody>
      </p:sp>
      <p:sp>
        <p:nvSpPr>
          <p:cNvPr id="4" name="Slide Number Placeholder 3"/>
          <p:cNvSpPr>
            <a:spLocks noGrp="1"/>
          </p:cNvSpPr>
          <p:nvPr>
            <p:ph type="sldNum" sz="quarter" idx="10"/>
          </p:nvPr>
        </p:nvSpPr>
        <p:spPr/>
        <p:txBody>
          <a:bodyPr/>
          <a:lstStyle/>
          <a:p>
            <a:fld id="{A7217342-C596-4D9B-B8FC-762E067E8B80}" type="slidenum">
              <a:rPr lang="en-US" smtClean="0"/>
              <a:t>3</a:t>
            </a:fld>
            <a:endParaRPr lang="en-US"/>
          </a:p>
        </p:txBody>
      </p:sp>
    </p:spTree>
    <p:extLst>
      <p:ext uri="{BB962C8B-B14F-4D97-AF65-F5344CB8AC3E}">
        <p14:creationId xmlns:p14="http://schemas.microsoft.com/office/powerpoint/2010/main" val="773297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a:t>
            </a:r>
            <a:r>
              <a:rPr lang="en-US" b="1" baseline="0" dirty="0" smtClean="0"/>
              <a:t> an indication of Evangelist authority to determine who will serve:</a:t>
            </a:r>
          </a:p>
          <a:p>
            <a:endParaRPr lang="en-US" baseline="0" dirty="0" smtClean="0"/>
          </a:p>
          <a:p>
            <a:r>
              <a:rPr lang="en-US" baseline="0" dirty="0" smtClean="0"/>
              <a:t>Two things:</a:t>
            </a:r>
          </a:p>
          <a:p>
            <a:pPr marL="171450" indent="-171450">
              <a:buFont typeface="Arial" panose="020B0604020202020204" pitchFamily="34" charset="0"/>
              <a:buChar char="•"/>
            </a:pPr>
            <a:r>
              <a:rPr lang="en-US" baseline="0" dirty="0" smtClean="0"/>
              <a:t>Desire to serve -  (1 Timothy 3:1), “This is a true saying.  If a man desires the office of a bishop, he desires a good work”</a:t>
            </a:r>
          </a:p>
          <a:p>
            <a:pPr marL="171450" indent="-171450">
              <a:buFont typeface="Arial" panose="020B0604020202020204" pitchFamily="34" charset="0"/>
              <a:buChar char="•"/>
            </a:pPr>
            <a:r>
              <a:rPr lang="en-US" baseline="0" dirty="0" smtClean="0"/>
              <a:t>Qualified by the Holy Spirit (1 Timothy 3:1-7; Titus 1:5-9)</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 appointment is a formal recognition of the qualifications and desire of a man, and a the willingness of the congregation to recognize their oversight.</a:t>
            </a:r>
            <a:endParaRPr lang="en-US" dirty="0"/>
          </a:p>
        </p:txBody>
      </p:sp>
      <p:sp>
        <p:nvSpPr>
          <p:cNvPr id="4" name="Slide Number Placeholder 3"/>
          <p:cNvSpPr>
            <a:spLocks noGrp="1"/>
          </p:cNvSpPr>
          <p:nvPr>
            <p:ph type="sldNum" sz="quarter" idx="10"/>
          </p:nvPr>
        </p:nvSpPr>
        <p:spPr/>
        <p:txBody>
          <a:bodyPr/>
          <a:lstStyle/>
          <a:p>
            <a:fld id="{A7217342-C596-4D9B-B8FC-762E067E8B80}" type="slidenum">
              <a:rPr lang="en-US" smtClean="0"/>
              <a:t>4</a:t>
            </a:fld>
            <a:endParaRPr lang="en-US"/>
          </a:p>
        </p:txBody>
      </p:sp>
    </p:spTree>
    <p:extLst>
      <p:ext uri="{BB962C8B-B14F-4D97-AF65-F5344CB8AC3E}">
        <p14:creationId xmlns:p14="http://schemas.microsoft.com/office/powerpoint/2010/main" val="1818851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a:t>
            </a:r>
            <a:r>
              <a:rPr lang="en-US" b="1" baseline="0" dirty="0" smtClean="0"/>
              <a:t> an indication of Evangelist authority to determine who will serve:</a:t>
            </a:r>
          </a:p>
          <a:p>
            <a:endParaRPr lang="en-US" baseline="0" dirty="0" smtClean="0"/>
          </a:p>
          <a:p>
            <a:r>
              <a:rPr lang="en-US" baseline="0" dirty="0" smtClean="0"/>
              <a:t>Two things:</a:t>
            </a:r>
          </a:p>
          <a:p>
            <a:pPr marL="171450" indent="-171450">
              <a:buFont typeface="Arial" panose="020B0604020202020204" pitchFamily="34" charset="0"/>
              <a:buChar char="•"/>
            </a:pPr>
            <a:r>
              <a:rPr lang="en-US" baseline="0" dirty="0" smtClean="0"/>
              <a:t>Desire to serve -  (1 Timothy 3:1), “This is a true saying.  If a man desires the office of a bishop, he desires a good work”</a:t>
            </a:r>
          </a:p>
          <a:p>
            <a:pPr marL="171450" indent="-171450">
              <a:buFont typeface="Arial" panose="020B0604020202020204" pitchFamily="34" charset="0"/>
              <a:buChar char="•"/>
            </a:pPr>
            <a:r>
              <a:rPr lang="en-US" baseline="0" dirty="0" smtClean="0"/>
              <a:t>Qualified by the Holy Spirit (1 Timothy 3:1-7; Titus 1:5-9)</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The appointment is a formal recognition of the qualifications and desire of a man, and a the willingness of the congregation to recognize their oversight.</a:t>
            </a:r>
            <a:endParaRPr lang="en-US" dirty="0"/>
          </a:p>
        </p:txBody>
      </p:sp>
      <p:sp>
        <p:nvSpPr>
          <p:cNvPr id="4" name="Slide Number Placeholder 3"/>
          <p:cNvSpPr>
            <a:spLocks noGrp="1"/>
          </p:cNvSpPr>
          <p:nvPr>
            <p:ph type="sldNum" sz="quarter" idx="10"/>
          </p:nvPr>
        </p:nvSpPr>
        <p:spPr/>
        <p:txBody>
          <a:bodyPr/>
          <a:lstStyle/>
          <a:p>
            <a:fld id="{A7217342-C596-4D9B-B8FC-762E067E8B80}" type="slidenum">
              <a:rPr lang="en-US" smtClean="0"/>
              <a:t>5</a:t>
            </a:fld>
            <a:endParaRPr lang="en-US"/>
          </a:p>
        </p:txBody>
      </p:sp>
    </p:spTree>
    <p:extLst>
      <p:ext uri="{BB962C8B-B14F-4D97-AF65-F5344CB8AC3E}">
        <p14:creationId xmlns:p14="http://schemas.microsoft.com/office/powerpoint/2010/main" val="3787300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89A4CCA-E409-42A5-BF62-A942A366D1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2510861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A4CCA-E409-42A5-BF62-A942A366D1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335952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A4CCA-E409-42A5-BF62-A942A366D1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419066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A4CCA-E409-42A5-BF62-A942A366D1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1562978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A4CCA-E409-42A5-BF62-A942A366D159}" type="datetimeFigureOut">
              <a:rPr lang="en-US" smtClean="0"/>
              <a:t>6/29/2014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2013737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9A4CCA-E409-42A5-BF62-A942A366D1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254556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9A4CCA-E409-42A5-BF62-A942A366D159}" type="datetimeFigureOut">
              <a:rPr lang="en-US" smtClean="0"/>
              <a:t>6/29/2014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112611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9A4CCA-E409-42A5-BF62-A942A366D159}" type="datetimeFigureOut">
              <a:rPr lang="en-US" smtClean="0"/>
              <a:t>6/29/2014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243333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A4CCA-E409-42A5-BF62-A942A366D159}" type="datetimeFigureOut">
              <a:rPr lang="en-US" smtClean="0"/>
              <a:t>6/29/2014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2629149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A4CCA-E409-42A5-BF62-A942A366D1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1896552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A4CCA-E409-42A5-BF62-A942A366D159}" type="datetimeFigureOut">
              <a:rPr lang="en-US" smtClean="0"/>
              <a:t>6/29/2014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F43567-42EB-42BF-B860-C3354DEA08D5}" type="slidenum">
              <a:rPr lang="en-US" smtClean="0"/>
              <a:t>‹#›</a:t>
            </a:fld>
            <a:endParaRPr lang="en-US"/>
          </a:p>
        </p:txBody>
      </p:sp>
    </p:spTree>
    <p:extLst>
      <p:ext uri="{BB962C8B-B14F-4D97-AF65-F5344CB8AC3E}">
        <p14:creationId xmlns:p14="http://schemas.microsoft.com/office/powerpoint/2010/main" val="123484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A4CCA-E409-42A5-BF62-A942A366D159}" type="datetimeFigureOut">
              <a:rPr lang="en-US" smtClean="0"/>
              <a:t>6/29/2014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F43567-42EB-42BF-B860-C3354DEA08D5}" type="slidenum">
              <a:rPr lang="en-US" smtClean="0"/>
              <a:t>‹#›</a:t>
            </a:fld>
            <a:endParaRPr lang="en-US"/>
          </a:p>
        </p:txBody>
      </p:sp>
    </p:spTree>
    <p:extLst>
      <p:ext uri="{BB962C8B-B14F-4D97-AF65-F5344CB8AC3E}">
        <p14:creationId xmlns:p14="http://schemas.microsoft.com/office/powerpoint/2010/main" val="361671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257766"/>
          </a:xfrm>
        </p:spPr>
        <p:txBody>
          <a:bodyPr/>
          <a:lstStyle/>
          <a:p>
            <a:r>
              <a:rPr lang="en-US" dirty="0" smtClean="0">
                <a:latin typeface="Bernard MT Condensed" panose="02050806060905020404" pitchFamily="18" charset="0"/>
              </a:rPr>
              <a:t>Elders and Deacons</a:t>
            </a:r>
            <a:endParaRPr lang="en-US" dirty="0">
              <a:latin typeface="Bernard MT Condensed" panose="02050806060905020404" pitchFamily="18" charset="0"/>
            </a:endParaRPr>
          </a:p>
        </p:txBody>
      </p:sp>
      <p:sp>
        <p:nvSpPr>
          <p:cNvPr id="3" name="Subtitle 2"/>
          <p:cNvSpPr>
            <a:spLocks noGrp="1"/>
          </p:cNvSpPr>
          <p:nvPr>
            <p:ph type="subTitle" idx="1"/>
          </p:nvPr>
        </p:nvSpPr>
        <p:spPr>
          <a:xfrm>
            <a:off x="1143000" y="2958353"/>
            <a:ext cx="6858000" cy="2299447"/>
          </a:xfrm>
        </p:spPr>
        <p:txBody>
          <a:bodyPr>
            <a:noAutofit/>
          </a:bodyPr>
          <a:lstStyle/>
          <a:p>
            <a:r>
              <a:rPr lang="en-US" sz="4400" dirty="0" smtClean="0"/>
              <a:t>Appointment</a:t>
            </a:r>
          </a:p>
          <a:p>
            <a:r>
              <a:rPr lang="en-US" sz="3200" dirty="0" smtClean="0"/>
              <a:t>and</a:t>
            </a:r>
          </a:p>
          <a:p>
            <a:r>
              <a:rPr lang="en-US" sz="4400" dirty="0" smtClean="0"/>
              <a:t>Qualifications</a:t>
            </a:r>
            <a:endParaRPr lang="en-US" sz="4400" dirty="0"/>
          </a:p>
        </p:txBody>
      </p:sp>
    </p:spTree>
    <p:extLst>
      <p:ext uri="{BB962C8B-B14F-4D97-AF65-F5344CB8AC3E}">
        <p14:creationId xmlns:p14="http://schemas.microsoft.com/office/powerpoint/2010/main" val="32550656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5143"/>
            <a:ext cx="7772400" cy="1026477"/>
          </a:xfrm>
        </p:spPr>
        <p:txBody>
          <a:bodyPr/>
          <a:lstStyle/>
          <a:p>
            <a:r>
              <a:rPr lang="en-US" dirty="0" smtClean="0">
                <a:latin typeface="Bernard MT Condensed" panose="02050806060905020404" pitchFamily="18" charset="0"/>
              </a:rPr>
              <a:t>Conclusion</a:t>
            </a:r>
            <a:endParaRPr lang="en-US" dirty="0">
              <a:latin typeface="Bernard MT Condensed" panose="02050806060905020404" pitchFamily="18" charset="0"/>
            </a:endParaRPr>
          </a:p>
        </p:txBody>
      </p:sp>
      <p:sp>
        <p:nvSpPr>
          <p:cNvPr id="3" name="Subtitle 2"/>
          <p:cNvSpPr>
            <a:spLocks noGrp="1"/>
          </p:cNvSpPr>
          <p:nvPr>
            <p:ph type="subTitle" idx="1"/>
          </p:nvPr>
        </p:nvSpPr>
        <p:spPr>
          <a:xfrm>
            <a:off x="525780" y="1897380"/>
            <a:ext cx="8092440" cy="3840479"/>
          </a:xfrm>
        </p:spPr>
        <p:txBody>
          <a:bodyPr>
            <a:noAutofit/>
          </a:bodyPr>
          <a:lstStyle/>
          <a:p>
            <a:pPr indent="296863" algn="l"/>
            <a:r>
              <a:rPr lang="en-US" sz="3600" dirty="0" smtClean="0"/>
              <a:t>We have reason to be encouraged about the future of this congregation, and should prayerfully give ourselves to the task of ensuring the leadership of our group is strong.  That we will be a congregation that is vibrant, growing and faithful to the Lord.  Pleasing to Him!</a:t>
            </a:r>
            <a:endParaRPr lang="en-US" sz="3600" dirty="0"/>
          </a:p>
        </p:txBody>
      </p:sp>
    </p:spTree>
    <p:extLst>
      <p:ext uri="{BB962C8B-B14F-4D97-AF65-F5344CB8AC3E}">
        <p14:creationId xmlns:p14="http://schemas.microsoft.com/office/powerpoint/2010/main" val="1614212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6186"/>
            <a:ext cx="7772400" cy="1365343"/>
          </a:xfrm>
        </p:spPr>
        <p:txBody>
          <a:bodyPr>
            <a:normAutofit/>
          </a:bodyPr>
          <a:lstStyle/>
          <a:p>
            <a:r>
              <a:rPr lang="en-US" sz="5400" dirty="0" smtClean="0">
                <a:latin typeface="Bernard MT Condensed" panose="02050806060905020404" pitchFamily="18" charset="0"/>
              </a:rPr>
              <a:t>For Your Consideration</a:t>
            </a:r>
            <a:endParaRPr lang="en-US" sz="5400" dirty="0">
              <a:latin typeface="Bernard MT Condensed" panose="02050806060905020404" pitchFamily="18" charset="0"/>
            </a:endParaRPr>
          </a:p>
        </p:txBody>
      </p:sp>
      <p:sp>
        <p:nvSpPr>
          <p:cNvPr id="3" name="Subtitle 2"/>
          <p:cNvSpPr>
            <a:spLocks noGrp="1"/>
          </p:cNvSpPr>
          <p:nvPr>
            <p:ph type="subTitle" idx="1"/>
          </p:nvPr>
        </p:nvSpPr>
        <p:spPr>
          <a:xfrm>
            <a:off x="1143000" y="2958353"/>
            <a:ext cx="6858000" cy="3119718"/>
          </a:xfrm>
        </p:spPr>
        <p:txBody>
          <a:bodyPr>
            <a:normAutofit/>
          </a:bodyPr>
          <a:lstStyle/>
          <a:p>
            <a:r>
              <a:rPr lang="en-US" sz="4800" dirty="0" smtClean="0"/>
              <a:t>Brad </a:t>
            </a:r>
            <a:r>
              <a:rPr lang="en-US" sz="4800" dirty="0" err="1" smtClean="0"/>
              <a:t>Gallman</a:t>
            </a:r>
            <a:r>
              <a:rPr lang="en-US" dirty="0" smtClean="0"/>
              <a:t/>
            </a:r>
            <a:br>
              <a:rPr lang="en-US" dirty="0" smtClean="0"/>
            </a:br>
            <a:r>
              <a:rPr lang="en-US" sz="3600" dirty="0" smtClean="0"/>
              <a:t>(elder)</a:t>
            </a:r>
          </a:p>
          <a:p>
            <a:endParaRPr lang="en-US" sz="800" dirty="0"/>
          </a:p>
          <a:p>
            <a:r>
              <a:rPr lang="en-US" sz="4800" dirty="0" smtClean="0"/>
              <a:t>Josh Scroggins</a:t>
            </a:r>
            <a:r>
              <a:rPr lang="en-US" dirty="0" smtClean="0"/>
              <a:t/>
            </a:r>
            <a:br>
              <a:rPr lang="en-US" dirty="0" smtClean="0"/>
            </a:br>
            <a:r>
              <a:rPr lang="en-US" sz="3600" dirty="0" smtClean="0"/>
              <a:t>(deacon)</a:t>
            </a:r>
          </a:p>
        </p:txBody>
      </p:sp>
    </p:spTree>
    <p:extLst>
      <p:ext uri="{BB962C8B-B14F-4D97-AF65-F5344CB8AC3E}">
        <p14:creationId xmlns:p14="http://schemas.microsoft.com/office/powerpoint/2010/main" val="109124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33"/>
          </a:xfrm>
        </p:spPr>
        <p:txBody>
          <a:bodyPr/>
          <a:lstStyle/>
          <a:p>
            <a:r>
              <a:rPr lang="en-US" dirty="0" smtClean="0">
                <a:latin typeface="Bernard MT Condensed" panose="02050806060905020404" pitchFamily="18" charset="0"/>
              </a:rPr>
              <a:t>Appointment of Elders</a:t>
            </a:r>
            <a:endParaRPr lang="en-US" dirty="0">
              <a:latin typeface="Bernard MT Condensed" panose="02050806060905020404" pitchFamily="18" charset="0"/>
            </a:endParaRPr>
          </a:p>
        </p:txBody>
      </p:sp>
      <p:sp>
        <p:nvSpPr>
          <p:cNvPr id="3" name="Content Placeholder 2"/>
          <p:cNvSpPr>
            <a:spLocks noGrp="1"/>
          </p:cNvSpPr>
          <p:nvPr>
            <p:ph idx="1"/>
          </p:nvPr>
        </p:nvSpPr>
        <p:spPr>
          <a:xfrm>
            <a:off x="628650" y="1317812"/>
            <a:ext cx="7886700" cy="5150223"/>
          </a:xfrm>
        </p:spPr>
        <p:txBody>
          <a:bodyPr>
            <a:normAutofit lnSpcReduction="10000"/>
          </a:bodyPr>
          <a:lstStyle/>
          <a:p>
            <a:r>
              <a:rPr lang="en-US" sz="3000" dirty="0"/>
              <a:t>So when </a:t>
            </a:r>
            <a:r>
              <a:rPr lang="en-US" sz="3000" dirty="0" smtClean="0"/>
              <a:t>they </a:t>
            </a:r>
            <a:r>
              <a:rPr lang="en-US" sz="3000" i="1" dirty="0" smtClean="0"/>
              <a:t>[Paul and Barnabas] </a:t>
            </a:r>
            <a:r>
              <a:rPr lang="en-US" sz="3000" dirty="0"/>
              <a:t>had appointed elders in every church, and prayed with fasting, they commended them to the Lord in whom they had believed</a:t>
            </a:r>
            <a:r>
              <a:rPr lang="en-US" sz="3000" dirty="0" smtClean="0"/>
              <a:t>. (Acts 14:23)</a:t>
            </a:r>
          </a:p>
          <a:p>
            <a:r>
              <a:rPr lang="en-US" sz="3000" baseline="30000" dirty="0"/>
              <a:t> </a:t>
            </a:r>
            <a:r>
              <a:rPr lang="en-US" sz="3000" dirty="0"/>
              <a:t>For this reason </a:t>
            </a:r>
            <a:r>
              <a:rPr lang="en-US" sz="3000" dirty="0" smtClean="0"/>
              <a:t>I </a:t>
            </a:r>
            <a:r>
              <a:rPr lang="en-US" sz="3000" i="1" dirty="0" smtClean="0"/>
              <a:t>[Paul] </a:t>
            </a:r>
            <a:r>
              <a:rPr lang="en-US" sz="3000" dirty="0"/>
              <a:t>left you in Crete, that </a:t>
            </a:r>
            <a:r>
              <a:rPr lang="en-US" sz="3000" dirty="0" smtClean="0"/>
              <a:t>you </a:t>
            </a:r>
            <a:r>
              <a:rPr lang="en-US" sz="3000" i="1" dirty="0" smtClean="0"/>
              <a:t>[Titus] </a:t>
            </a:r>
            <a:r>
              <a:rPr lang="en-US" sz="3000" dirty="0"/>
              <a:t>should set in order the things that are lacking, and appoint elders in every city as I commanded </a:t>
            </a:r>
            <a:r>
              <a:rPr lang="en-US" sz="3000" dirty="0" smtClean="0"/>
              <a:t>you. (Titus 1:5)</a:t>
            </a:r>
          </a:p>
          <a:p>
            <a:r>
              <a:rPr lang="en-US" sz="3000" dirty="0" smtClean="0"/>
              <a:t>Appoint – (</a:t>
            </a:r>
            <a:r>
              <a:rPr lang="en-US" sz="3000" dirty="0" err="1" smtClean="0"/>
              <a:t>kathistemi</a:t>
            </a:r>
            <a:r>
              <a:rPr lang="en-US" sz="3000" dirty="0" smtClean="0"/>
              <a:t>) </a:t>
            </a:r>
            <a:r>
              <a:rPr lang="en-US" sz="3000" dirty="0"/>
              <a:t>to set, place, </a:t>
            </a:r>
            <a:r>
              <a:rPr lang="en-US" sz="3000" dirty="0" smtClean="0"/>
              <a:t>put;  a</a:t>
            </a:r>
            <a:r>
              <a:rPr lang="en-US" sz="3000" dirty="0"/>
              <a:t>) to set one over a thing (in charge of it</a:t>
            </a:r>
            <a:r>
              <a:rPr lang="en-US" sz="3000" dirty="0" smtClean="0"/>
              <a:t>); b</a:t>
            </a:r>
            <a:r>
              <a:rPr lang="en-US" sz="3000" dirty="0"/>
              <a:t>) to appoint one to administer an </a:t>
            </a:r>
            <a:r>
              <a:rPr lang="en-US" sz="3000" dirty="0" smtClean="0"/>
              <a:t>office; c</a:t>
            </a:r>
            <a:r>
              <a:rPr lang="en-US" sz="3000" dirty="0"/>
              <a:t>) to set down as, constitute, to declare, show to be</a:t>
            </a:r>
            <a:endParaRPr lang="en-US" sz="3000" dirty="0" smtClean="0"/>
          </a:p>
        </p:txBody>
      </p:sp>
    </p:spTree>
    <p:extLst>
      <p:ext uri="{BB962C8B-B14F-4D97-AF65-F5344CB8AC3E}">
        <p14:creationId xmlns:p14="http://schemas.microsoft.com/office/powerpoint/2010/main" val="337552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33"/>
          </a:xfrm>
        </p:spPr>
        <p:txBody>
          <a:bodyPr>
            <a:normAutofit fontScale="90000"/>
          </a:bodyPr>
          <a:lstStyle/>
          <a:p>
            <a:r>
              <a:rPr lang="en-US" dirty="0" smtClean="0">
                <a:latin typeface="Bernard MT Condensed" panose="02050806060905020404" pitchFamily="18" charset="0"/>
              </a:rPr>
              <a:t>Important Charges to the Congregation</a:t>
            </a:r>
            <a:endParaRPr lang="en-US" dirty="0">
              <a:latin typeface="Bernard MT Condensed" panose="02050806060905020404" pitchFamily="18" charset="0"/>
            </a:endParaRPr>
          </a:p>
        </p:txBody>
      </p:sp>
      <p:sp>
        <p:nvSpPr>
          <p:cNvPr id="3" name="Content Placeholder 2"/>
          <p:cNvSpPr>
            <a:spLocks noGrp="1"/>
          </p:cNvSpPr>
          <p:nvPr>
            <p:ph idx="1"/>
          </p:nvPr>
        </p:nvSpPr>
        <p:spPr>
          <a:xfrm>
            <a:off x="628650" y="1317812"/>
            <a:ext cx="7886700" cy="5150223"/>
          </a:xfrm>
        </p:spPr>
        <p:txBody>
          <a:bodyPr>
            <a:normAutofit/>
          </a:bodyPr>
          <a:lstStyle/>
          <a:p>
            <a:r>
              <a:rPr lang="en-US" sz="3000" dirty="0" smtClean="0"/>
              <a:t>Consider the positive nature of such an opportunity. This is  God’s plan to have godly men serving in such capacities.</a:t>
            </a:r>
          </a:p>
          <a:p>
            <a:r>
              <a:rPr lang="en-US" sz="3000" dirty="0" smtClean="0"/>
              <a:t>Consider that it is inappropriate to object to such service based in any way upon personal preferences or bias.</a:t>
            </a:r>
          </a:p>
          <a:p>
            <a:r>
              <a:rPr lang="en-US" sz="3000" dirty="0" smtClean="0"/>
              <a:t>Consider that any man who is qualified and desires the office should be allowed to serve God and His people in this way.</a:t>
            </a:r>
          </a:p>
          <a:p>
            <a:r>
              <a:rPr lang="en-US" sz="3000" dirty="0" smtClean="0"/>
              <a:t>Consider that no man who is unqualified should be appointed to serve in either office.</a:t>
            </a:r>
          </a:p>
        </p:txBody>
      </p:sp>
    </p:spTree>
    <p:extLst>
      <p:ext uri="{BB962C8B-B14F-4D97-AF65-F5344CB8AC3E}">
        <p14:creationId xmlns:p14="http://schemas.microsoft.com/office/powerpoint/2010/main" val="1273231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anim calcmode="lin" valueType="num">
                                      <p:cBhvr>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37533"/>
          </a:xfrm>
        </p:spPr>
        <p:txBody>
          <a:bodyPr>
            <a:normAutofit/>
          </a:bodyPr>
          <a:lstStyle/>
          <a:p>
            <a:r>
              <a:rPr lang="en-US" sz="4000" dirty="0" smtClean="0">
                <a:latin typeface="Bernard MT Condensed" panose="02050806060905020404" pitchFamily="18" charset="0"/>
              </a:rPr>
              <a:t>Important Charges, cont.</a:t>
            </a:r>
            <a:endParaRPr lang="en-US" sz="4000" dirty="0">
              <a:latin typeface="Bernard MT Condensed" panose="02050806060905020404" pitchFamily="18" charset="0"/>
            </a:endParaRPr>
          </a:p>
        </p:txBody>
      </p:sp>
      <p:sp>
        <p:nvSpPr>
          <p:cNvPr id="3" name="Content Placeholder 2"/>
          <p:cNvSpPr>
            <a:spLocks noGrp="1"/>
          </p:cNvSpPr>
          <p:nvPr>
            <p:ph idx="1"/>
          </p:nvPr>
        </p:nvSpPr>
        <p:spPr>
          <a:xfrm>
            <a:off x="628650" y="1317812"/>
            <a:ext cx="7886700" cy="5150223"/>
          </a:xfrm>
        </p:spPr>
        <p:txBody>
          <a:bodyPr>
            <a:normAutofit/>
          </a:bodyPr>
          <a:lstStyle/>
          <a:p>
            <a:r>
              <a:rPr lang="en-US" sz="3000" dirty="0" smtClean="0"/>
              <a:t>Consider the importance and benefit of prayer as these men are considered for each office.</a:t>
            </a:r>
          </a:p>
          <a:p>
            <a:r>
              <a:rPr lang="en-US" sz="3000" b="1" dirty="0" smtClean="0"/>
              <a:t>If you have a scriptural concern or question regarding either appointment, the elders ask that you go to the man privately and directly ASAP, to talk with them about your concern.</a:t>
            </a:r>
          </a:p>
          <a:p>
            <a:r>
              <a:rPr lang="en-US" sz="3000" dirty="0" smtClean="0"/>
              <a:t>Do not allow yourself to be party to any divisive spirit in what should be an encouraging development for the congregation.</a:t>
            </a:r>
          </a:p>
        </p:txBody>
      </p:sp>
    </p:spTree>
    <p:extLst>
      <p:ext uri="{BB962C8B-B14F-4D97-AF65-F5344CB8AC3E}">
        <p14:creationId xmlns:p14="http://schemas.microsoft.com/office/powerpoint/2010/main" val="956236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anim calcmode="lin" valueType="num">
                                      <p:cBhvr>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anim calcmode="lin" valueType="num">
                                      <p:cBhvr>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732154"/>
          </a:xfrm>
        </p:spPr>
        <p:txBody>
          <a:bodyPr/>
          <a:lstStyle/>
          <a:p>
            <a:pPr algn="ctr"/>
            <a:r>
              <a:rPr lang="en-US" dirty="0" smtClean="0">
                <a:latin typeface="Bernard MT Condensed" panose="02050806060905020404" pitchFamily="18" charset="0"/>
              </a:rPr>
              <a:t>Elder Qualifications</a:t>
            </a:r>
            <a:endParaRPr lang="en-US" dirty="0">
              <a:latin typeface="Bernard MT Condensed" panose="02050806060905020404" pitchFamily="18" charset="0"/>
            </a:endParaRPr>
          </a:p>
        </p:txBody>
      </p:sp>
      <p:sp>
        <p:nvSpPr>
          <p:cNvPr id="3" name="Text Placeholder 2"/>
          <p:cNvSpPr>
            <a:spLocks noGrp="1"/>
          </p:cNvSpPr>
          <p:nvPr>
            <p:ph type="body" idx="1"/>
          </p:nvPr>
        </p:nvSpPr>
        <p:spPr>
          <a:xfrm>
            <a:off x="434340" y="1097281"/>
            <a:ext cx="3886200" cy="583882"/>
          </a:xfrm>
        </p:spPr>
        <p:txBody>
          <a:bodyPr>
            <a:noAutofit/>
          </a:bodyPr>
          <a:lstStyle/>
          <a:p>
            <a:pPr algn="ctr"/>
            <a:r>
              <a:rPr lang="en-US" sz="3600" dirty="0" smtClean="0"/>
              <a:t>Reputation</a:t>
            </a:r>
            <a:endParaRPr lang="en-US" sz="3600" dirty="0"/>
          </a:p>
        </p:txBody>
      </p:sp>
      <p:sp>
        <p:nvSpPr>
          <p:cNvPr id="4" name="Content Placeholder 3"/>
          <p:cNvSpPr>
            <a:spLocks noGrp="1"/>
          </p:cNvSpPr>
          <p:nvPr>
            <p:ph sz="half" idx="2"/>
          </p:nvPr>
        </p:nvSpPr>
        <p:spPr>
          <a:xfrm>
            <a:off x="434340" y="1829435"/>
            <a:ext cx="3886200" cy="4548506"/>
          </a:xfrm>
        </p:spPr>
        <p:txBody>
          <a:bodyPr>
            <a:normAutofit/>
          </a:bodyPr>
          <a:lstStyle/>
          <a:p>
            <a:r>
              <a:rPr lang="en-US" sz="3000" dirty="0" smtClean="0"/>
              <a:t>Blameless</a:t>
            </a:r>
          </a:p>
          <a:p>
            <a:r>
              <a:rPr lang="en-US" sz="3000" dirty="0" smtClean="0"/>
              <a:t>Blameless as a steward</a:t>
            </a:r>
          </a:p>
          <a:p>
            <a:r>
              <a:rPr lang="en-US" sz="3000" dirty="0" smtClean="0"/>
              <a:t>Good reputation without</a:t>
            </a:r>
            <a:endParaRPr lang="en-US" sz="3000" dirty="0"/>
          </a:p>
        </p:txBody>
      </p:sp>
      <p:sp>
        <p:nvSpPr>
          <p:cNvPr id="5" name="Text Placeholder 4"/>
          <p:cNvSpPr>
            <a:spLocks noGrp="1"/>
          </p:cNvSpPr>
          <p:nvPr>
            <p:ph type="body" sz="quarter" idx="3"/>
          </p:nvPr>
        </p:nvSpPr>
        <p:spPr>
          <a:xfrm>
            <a:off x="4869180" y="1097281"/>
            <a:ext cx="3817620" cy="583882"/>
          </a:xfrm>
        </p:spPr>
        <p:txBody>
          <a:bodyPr>
            <a:noAutofit/>
          </a:bodyPr>
          <a:lstStyle/>
          <a:p>
            <a:pPr algn="ctr"/>
            <a:r>
              <a:rPr lang="en-US" sz="3600" dirty="0" smtClean="0"/>
              <a:t>Domestic</a:t>
            </a:r>
            <a:endParaRPr lang="en-US" sz="3600" dirty="0"/>
          </a:p>
        </p:txBody>
      </p:sp>
      <p:sp>
        <p:nvSpPr>
          <p:cNvPr id="6" name="Content Placeholder 5"/>
          <p:cNvSpPr>
            <a:spLocks noGrp="1"/>
          </p:cNvSpPr>
          <p:nvPr>
            <p:ph sz="quarter" idx="4"/>
          </p:nvPr>
        </p:nvSpPr>
        <p:spPr>
          <a:xfrm>
            <a:off x="4869180" y="1829435"/>
            <a:ext cx="3817620" cy="4548506"/>
          </a:xfrm>
        </p:spPr>
        <p:txBody>
          <a:bodyPr>
            <a:noAutofit/>
          </a:bodyPr>
          <a:lstStyle/>
          <a:p>
            <a:r>
              <a:rPr lang="en-US" sz="3000" dirty="0" smtClean="0"/>
              <a:t>Husband of one wife</a:t>
            </a:r>
          </a:p>
          <a:p>
            <a:r>
              <a:rPr lang="en-US" sz="3000" dirty="0" smtClean="0"/>
              <a:t>Rules own house well</a:t>
            </a:r>
          </a:p>
          <a:p>
            <a:r>
              <a:rPr lang="en-US" sz="3000" dirty="0" smtClean="0"/>
              <a:t>Children in submission with reverence</a:t>
            </a:r>
          </a:p>
          <a:p>
            <a:r>
              <a:rPr lang="en-US" sz="3000" dirty="0" smtClean="0"/>
              <a:t>Faithful children, not accused of dissipation</a:t>
            </a:r>
            <a:endParaRPr lang="en-US" sz="3000" dirty="0"/>
          </a:p>
        </p:txBody>
      </p:sp>
    </p:spTree>
    <p:extLst>
      <p:ext uri="{BB962C8B-B14F-4D97-AF65-F5344CB8AC3E}">
        <p14:creationId xmlns:p14="http://schemas.microsoft.com/office/powerpoint/2010/main" val="237118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732154"/>
          </a:xfrm>
        </p:spPr>
        <p:txBody>
          <a:bodyPr/>
          <a:lstStyle/>
          <a:p>
            <a:pPr algn="ctr"/>
            <a:r>
              <a:rPr lang="en-US" dirty="0" smtClean="0">
                <a:latin typeface="Bernard MT Condensed" panose="02050806060905020404" pitchFamily="18" charset="0"/>
              </a:rPr>
              <a:t>Elder Qualifications</a:t>
            </a:r>
            <a:endParaRPr lang="en-US" dirty="0">
              <a:latin typeface="Bernard MT Condensed" panose="02050806060905020404" pitchFamily="18" charset="0"/>
            </a:endParaRPr>
          </a:p>
        </p:txBody>
      </p:sp>
      <p:sp>
        <p:nvSpPr>
          <p:cNvPr id="3" name="Text Placeholder 2"/>
          <p:cNvSpPr>
            <a:spLocks noGrp="1"/>
          </p:cNvSpPr>
          <p:nvPr>
            <p:ph type="body" idx="1"/>
          </p:nvPr>
        </p:nvSpPr>
        <p:spPr>
          <a:xfrm>
            <a:off x="434340" y="1097281"/>
            <a:ext cx="3886200" cy="583882"/>
          </a:xfrm>
        </p:spPr>
        <p:txBody>
          <a:bodyPr>
            <a:noAutofit/>
          </a:bodyPr>
          <a:lstStyle/>
          <a:p>
            <a:pPr algn="ctr"/>
            <a:r>
              <a:rPr lang="en-US" sz="3600" dirty="0" smtClean="0"/>
              <a:t>Character</a:t>
            </a:r>
            <a:endParaRPr lang="en-US" sz="3600" dirty="0"/>
          </a:p>
        </p:txBody>
      </p:sp>
      <p:sp>
        <p:nvSpPr>
          <p:cNvPr id="4" name="Content Placeholder 3"/>
          <p:cNvSpPr>
            <a:spLocks noGrp="1"/>
          </p:cNvSpPr>
          <p:nvPr>
            <p:ph sz="half" idx="2"/>
          </p:nvPr>
        </p:nvSpPr>
        <p:spPr>
          <a:xfrm>
            <a:off x="434340" y="1829435"/>
            <a:ext cx="3886200" cy="4548506"/>
          </a:xfrm>
        </p:spPr>
        <p:txBody>
          <a:bodyPr>
            <a:normAutofit/>
          </a:bodyPr>
          <a:lstStyle/>
          <a:p>
            <a:r>
              <a:rPr lang="en-US" sz="3000" dirty="0" smtClean="0"/>
              <a:t>Temperate</a:t>
            </a:r>
          </a:p>
          <a:p>
            <a:r>
              <a:rPr lang="en-US" sz="3000" dirty="0" smtClean="0"/>
              <a:t>Self-controlled</a:t>
            </a:r>
          </a:p>
          <a:p>
            <a:r>
              <a:rPr lang="en-US" sz="3000" dirty="0" smtClean="0"/>
              <a:t>Sober-minded</a:t>
            </a:r>
          </a:p>
          <a:p>
            <a:r>
              <a:rPr lang="en-US" sz="3000" dirty="0" smtClean="0"/>
              <a:t>Well behaved</a:t>
            </a:r>
          </a:p>
          <a:p>
            <a:r>
              <a:rPr lang="en-US" sz="3000" dirty="0" smtClean="0"/>
              <a:t>Hospitable</a:t>
            </a:r>
          </a:p>
          <a:p>
            <a:r>
              <a:rPr lang="en-US" sz="3000" dirty="0" smtClean="0"/>
              <a:t>Not given to wine</a:t>
            </a:r>
          </a:p>
          <a:p>
            <a:r>
              <a:rPr lang="en-US" sz="3000" dirty="0" smtClean="0"/>
              <a:t>Not violent</a:t>
            </a:r>
          </a:p>
          <a:p>
            <a:r>
              <a:rPr lang="en-US" sz="3000" dirty="0" smtClean="0"/>
              <a:t>Not quarrelsome</a:t>
            </a:r>
            <a:endParaRPr lang="en-US" sz="3000" dirty="0"/>
          </a:p>
        </p:txBody>
      </p:sp>
      <p:sp>
        <p:nvSpPr>
          <p:cNvPr id="5" name="Text Placeholder 4"/>
          <p:cNvSpPr>
            <a:spLocks noGrp="1"/>
          </p:cNvSpPr>
          <p:nvPr>
            <p:ph type="body" sz="quarter" idx="3"/>
          </p:nvPr>
        </p:nvSpPr>
        <p:spPr>
          <a:xfrm>
            <a:off x="4869180" y="1097281"/>
            <a:ext cx="3817620" cy="583882"/>
          </a:xfrm>
        </p:spPr>
        <p:txBody>
          <a:bodyPr>
            <a:noAutofit/>
          </a:bodyPr>
          <a:lstStyle/>
          <a:p>
            <a:pPr algn="ctr"/>
            <a:r>
              <a:rPr lang="en-US" sz="3600" dirty="0" smtClean="0"/>
              <a:t>Character, cont.</a:t>
            </a:r>
            <a:endParaRPr lang="en-US" sz="3600" dirty="0"/>
          </a:p>
        </p:txBody>
      </p:sp>
      <p:sp>
        <p:nvSpPr>
          <p:cNvPr id="6" name="Content Placeholder 5"/>
          <p:cNvSpPr>
            <a:spLocks noGrp="1"/>
          </p:cNvSpPr>
          <p:nvPr>
            <p:ph sz="quarter" idx="4"/>
          </p:nvPr>
        </p:nvSpPr>
        <p:spPr>
          <a:xfrm>
            <a:off x="4869180" y="1829434"/>
            <a:ext cx="3977640" cy="4799965"/>
          </a:xfrm>
        </p:spPr>
        <p:txBody>
          <a:bodyPr>
            <a:noAutofit/>
          </a:bodyPr>
          <a:lstStyle/>
          <a:p>
            <a:r>
              <a:rPr lang="en-US" sz="3000" dirty="0" smtClean="0"/>
              <a:t>Not quick-tempered</a:t>
            </a:r>
          </a:p>
          <a:p>
            <a:r>
              <a:rPr lang="en-US" sz="3000" dirty="0" smtClean="0"/>
              <a:t>Not greedy for money</a:t>
            </a:r>
          </a:p>
          <a:p>
            <a:r>
              <a:rPr lang="en-US" sz="3000" dirty="0" smtClean="0"/>
              <a:t>Gentle</a:t>
            </a:r>
          </a:p>
          <a:p>
            <a:r>
              <a:rPr lang="en-US" sz="3000" dirty="0" smtClean="0"/>
              <a:t>Not covetous</a:t>
            </a:r>
          </a:p>
          <a:p>
            <a:r>
              <a:rPr lang="en-US" sz="3000" dirty="0" smtClean="0"/>
              <a:t>Not prideful</a:t>
            </a:r>
          </a:p>
          <a:p>
            <a:r>
              <a:rPr lang="en-US" sz="3000" dirty="0" smtClean="0"/>
              <a:t>Not self-willed</a:t>
            </a:r>
          </a:p>
          <a:p>
            <a:r>
              <a:rPr lang="en-US" sz="3000" dirty="0" smtClean="0"/>
              <a:t>A lover of what is good</a:t>
            </a:r>
          </a:p>
          <a:p>
            <a:r>
              <a:rPr lang="en-US" sz="3000" dirty="0" smtClean="0"/>
              <a:t>Just</a:t>
            </a:r>
          </a:p>
          <a:p>
            <a:r>
              <a:rPr lang="en-US" sz="3000" dirty="0" smtClean="0"/>
              <a:t>Holy</a:t>
            </a:r>
          </a:p>
          <a:p>
            <a:endParaRPr lang="en-US" sz="3000" dirty="0" smtClean="0"/>
          </a:p>
        </p:txBody>
      </p:sp>
    </p:spTree>
    <p:extLst>
      <p:ext uri="{BB962C8B-B14F-4D97-AF65-F5344CB8AC3E}">
        <p14:creationId xmlns:p14="http://schemas.microsoft.com/office/powerpoint/2010/main" val="2304263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732154"/>
          </a:xfrm>
        </p:spPr>
        <p:txBody>
          <a:bodyPr/>
          <a:lstStyle/>
          <a:p>
            <a:pPr algn="ctr"/>
            <a:r>
              <a:rPr lang="en-US" dirty="0" smtClean="0">
                <a:latin typeface="Bernard MT Condensed" panose="02050806060905020404" pitchFamily="18" charset="0"/>
              </a:rPr>
              <a:t>Elder Qualifications</a:t>
            </a:r>
            <a:endParaRPr lang="en-US" dirty="0">
              <a:latin typeface="Bernard MT Condensed" panose="02050806060905020404" pitchFamily="18" charset="0"/>
            </a:endParaRPr>
          </a:p>
        </p:txBody>
      </p:sp>
      <p:sp>
        <p:nvSpPr>
          <p:cNvPr id="3" name="Text Placeholder 2"/>
          <p:cNvSpPr>
            <a:spLocks noGrp="1"/>
          </p:cNvSpPr>
          <p:nvPr>
            <p:ph type="body" idx="1"/>
          </p:nvPr>
        </p:nvSpPr>
        <p:spPr>
          <a:xfrm>
            <a:off x="434340" y="1097281"/>
            <a:ext cx="3886200" cy="583882"/>
          </a:xfrm>
        </p:spPr>
        <p:txBody>
          <a:bodyPr>
            <a:noAutofit/>
          </a:bodyPr>
          <a:lstStyle/>
          <a:p>
            <a:pPr algn="ctr"/>
            <a:r>
              <a:rPr lang="en-US" sz="3600" dirty="0" smtClean="0"/>
              <a:t>Ability</a:t>
            </a:r>
            <a:endParaRPr lang="en-US" sz="3600" dirty="0"/>
          </a:p>
        </p:txBody>
      </p:sp>
      <p:sp>
        <p:nvSpPr>
          <p:cNvPr id="4" name="Content Placeholder 3"/>
          <p:cNvSpPr>
            <a:spLocks noGrp="1"/>
          </p:cNvSpPr>
          <p:nvPr>
            <p:ph sz="half" idx="2"/>
          </p:nvPr>
        </p:nvSpPr>
        <p:spPr>
          <a:xfrm>
            <a:off x="434340" y="1829435"/>
            <a:ext cx="3886200" cy="4548506"/>
          </a:xfrm>
        </p:spPr>
        <p:txBody>
          <a:bodyPr>
            <a:normAutofit/>
          </a:bodyPr>
          <a:lstStyle/>
          <a:p>
            <a:r>
              <a:rPr lang="en-US" sz="3000" dirty="0" smtClean="0"/>
              <a:t>Able to teach</a:t>
            </a:r>
          </a:p>
          <a:p>
            <a:r>
              <a:rPr lang="en-US" sz="3000" dirty="0" smtClean="0"/>
              <a:t>Holding fast the faithful word</a:t>
            </a:r>
          </a:p>
          <a:p>
            <a:r>
              <a:rPr lang="en-US" sz="3000" dirty="0" smtClean="0"/>
              <a:t>Able to exhort</a:t>
            </a:r>
          </a:p>
          <a:p>
            <a:r>
              <a:rPr lang="en-US" sz="3000" dirty="0" smtClean="0"/>
              <a:t>Able to convict</a:t>
            </a:r>
          </a:p>
          <a:p>
            <a:r>
              <a:rPr lang="en-US" sz="3000" dirty="0" smtClean="0"/>
              <a:t>Not a novice</a:t>
            </a:r>
          </a:p>
        </p:txBody>
      </p:sp>
    </p:spTree>
    <p:extLst>
      <p:ext uri="{BB962C8B-B14F-4D97-AF65-F5344CB8AC3E}">
        <p14:creationId xmlns:p14="http://schemas.microsoft.com/office/powerpoint/2010/main" val="404143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732154"/>
          </a:xfrm>
        </p:spPr>
        <p:txBody>
          <a:bodyPr/>
          <a:lstStyle/>
          <a:p>
            <a:pPr algn="ctr"/>
            <a:r>
              <a:rPr lang="en-US" dirty="0" smtClean="0">
                <a:latin typeface="Bernard MT Condensed" panose="02050806060905020404" pitchFamily="18" charset="0"/>
              </a:rPr>
              <a:t>Deacon Qualifications</a:t>
            </a:r>
            <a:endParaRPr lang="en-US" dirty="0">
              <a:latin typeface="Bernard MT Condensed" panose="02050806060905020404" pitchFamily="18" charset="0"/>
            </a:endParaRPr>
          </a:p>
        </p:txBody>
      </p:sp>
      <p:sp>
        <p:nvSpPr>
          <p:cNvPr id="3" name="Text Placeholder 2"/>
          <p:cNvSpPr>
            <a:spLocks noGrp="1"/>
          </p:cNvSpPr>
          <p:nvPr>
            <p:ph type="body" idx="1"/>
          </p:nvPr>
        </p:nvSpPr>
        <p:spPr>
          <a:xfrm>
            <a:off x="434340" y="1097281"/>
            <a:ext cx="3886200" cy="583882"/>
          </a:xfrm>
        </p:spPr>
        <p:txBody>
          <a:bodyPr>
            <a:noAutofit/>
          </a:bodyPr>
          <a:lstStyle/>
          <a:p>
            <a:pPr algn="ctr"/>
            <a:r>
              <a:rPr lang="en-US" sz="3600" dirty="0" smtClean="0"/>
              <a:t>Reputation</a:t>
            </a:r>
            <a:endParaRPr lang="en-US" sz="3600" dirty="0"/>
          </a:p>
        </p:txBody>
      </p:sp>
      <p:sp>
        <p:nvSpPr>
          <p:cNvPr id="4" name="Content Placeholder 3"/>
          <p:cNvSpPr>
            <a:spLocks noGrp="1"/>
          </p:cNvSpPr>
          <p:nvPr>
            <p:ph sz="half" idx="2"/>
          </p:nvPr>
        </p:nvSpPr>
        <p:spPr>
          <a:xfrm>
            <a:off x="434340" y="1829435"/>
            <a:ext cx="3886200" cy="583882"/>
          </a:xfrm>
        </p:spPr>
        <p:txBody>
          <a:bodyPr>
            <a:normAutofit/>
          </a:bodyPr>
          <a:lstStyle/>
          <a:p>
            <a:r>
              <a:rPr lang="en-US" sz="3000" dirty="0" smtClean="0"/>
              <a:t>Blameless</a:t>
            </a:r>
          </a:p>
        </p:txBody>
      </p:sp>
      <p:sp>
        <p:nvSpPr>
          <p:cNvPr id="5" name="Text Placeholder 4"/>
          <p:cNvSpPr>
            <a:spLocks noGrp="1"/>
          </p:cNvSpPr>
          <p:nvPr>
            <p:ph type="body" sz="quarter" idx="3"/>
          </p:nvPr>
        </p:nvSpPr>
        <p:spPr>
          <a:xfrm>
            <a:off x="4869180" y="1097281"/>
            <a:ext cx="3817620" cy="583882"/>
          </a:xfrm>
        </p:spPr>
        <p:txBody>
          <a:bodyPr>
            <a:noAutofit/>
          </a:bodyPr>
          <a:lstStyle/>
          <a:p>
            <a:pPr algn="ctr"/>
            <a:r>
              <a:rPr lang="en-US" sz="3600" dirty="0" smtClean="0"/>
              <a:t>Character</a:t>
            </a:r>
            <a:endParaRPr lang="en-US" sz="3600" dirty="0"/>
          </a:p>
        </p:txBody>
      </p:sp>
      <p:sp>
        <p:nvSpPr>
          <p:cNvPr id="6" name="Content Placeholder 5"/>
          <p:cNvSpPr>
            <a:spLocks noGrp="1"/>
          </p:cNvSpPr>
          <p:nvPr>
            <p:ph sz="quarter" idx="4"/>
          </p:nvPr>
        </p:nvSpPr>
        <p:spPr>
          <a:xfrm>
            <a:off x="4869180" y="1829435"/>
            <a:ext cx="3817620" cy="4548506"/>
          </a:xfrm>
        </p:spPr>
        <p:txBody>
          <a:bodyPr>
            <a:noAutofit/>
          </a:bodyPr>
          <a:lstStyle/>
          <a:p>
            <a:r>
              <a:rPr lang="en-US" sz="3000" dirty="0" smtClean="0"/>
              <a:t>Reverent</a:t>
            </a:r>
          </a:p>
          <a:p>
            <a:r>
              <a:rPr lang="en-US" sz="3000" dirty="0" smtClean="0"/>
              <a:t>Not double-tongued</a:t>
            </a:r>
          </a:p>
          <a:p>
            <a:r>
              <a:rPr lang="en-US" sz="3000" dirty="0" smtClean="0"/>
              <a:t>Not given to much wine</a:t>
            </a:r>
          </a:p>
          <a:p>
            <a:r>
              <a:rPr lang="en-US" sz="3000" dirty="0" smtClean="0"/>
              <a:t>Not greedy for money</a:t>
            </a:r>
          </a:p>
          <a:p>
            <a:r>
              <a:rPr lang="en-US" sz="3000" dirty="0" smtClean="0"/>
              <a:t>Holding the faith with a pure conscience</a:t>
            </a:r>
            <a:endParaRPr lang="en-US" sz="3000" dirty="0"/>
          </a:p>
        </p:txBody>
      </p:sp>
      <p:sp>
        <p:nvSpPr>
          <p:cNvPr id="7" name="Text Placeholder 2"/>
          <p:cNvSpPr txBox="1">
            <a:spLocks/>
          </p:cNvSpPr>
          <p:nvPr/>
        </p:nvSpPr>
        <p:spPr>
          <a:xfrm>
            <a:off x="434340" y="2459359"/>
            <a:ext cx="3886200" cy="583882"/>
          </a:xfrm>
          <a:prstGeom prst="rect">
            <a:avLst/>
          </a:prstGeom>
        </p:spPr>
        <p:txBody>
          <a:bodyPr vert="horz" lIns="91440" tIns="45720" rIns="91440" bIns="45720" rtlCol="0" anchor="b">
            <a:no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3600" dirty="0" smtClean="0"/>
              <a:t>Domestic</a:t>
            </a:r>
            <a:endParaRPr lang="en-US" sz="3600" dirty="0"/>
          </a:p>
        </p:txBody>
      </p:sp>
      <p:sp>
        <p:nvSpPr>
          <p:cNvPr id="8" name="Content Placeholder 3"/>
          <p:cNvSpPr txBox="1">
            <a:spLocks/>
          </p:cNvSpPr>
          <p:nvPr/>
        </p:nvSpPr>
        <p:spPr>
          <a:xfrm>
            <a:off x="434340" y="3144524"/>
            <a:ext cx="3886200" cy="34620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smtClean="0"/>
              <a:t>Husband of one wife</a:t>
            </a:r>
          </a:p>
          <a:p>
            <a:r>
              <a:rPr lang="en-US" sz="3000" dirty="0" smtClean="0"/>
              <a:t>Rules children and house well</a:t>
            </a:r>
          </a:p>
          <a:p>
            <a:r>
              <a:rPr lang="en-US" sz="3000" dirty="0" smtClean="0"/>
              <a:t>Having a reverent wife, temperate, sober, faithful, not guilty of slander</a:t>
            </a:r>
          </a:p>
        </p:txBody>
      </p:sp>
    </p:spTree>
    <p:extLst>
      <p:ext uri="{BB962C8B-B14F-4D97-AF65-F5344CB8AC3E}">
        <p14:creationId xmlns:p14="http://schemas.microsoft.com/office/powerpoint/2010/main" val="3887627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TotalTime>
  <Words>674</Words>
  <Application>Microsoft Office PowerPoint</Application>
  <PresentationFormat>On-screen Show (4:3)</PresentationFormat>
  <Paragraphs>97</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Bernard MT Condensed</vt:lpstr>
      <vt:lpstr>Calibri</vt:lpstr>
      <vt:lpstr>Calibri Light</vt:lpstr>
      <vt:lpstr>Office Theme</vt:lpstr>
      <vt:lpstr>Elders and Deacons</vt:lpstr>
      <vt:lpstr>For Your Consideration</vt:lpstr>
      <vt:lpstr>Appointment of Elders</vt:lpstr>
      <vt:lpstr>Important Charges to the Congregation</vt:lpstr>
      <vt:lpstr>Important Charges, cont.</vt:lpstr>
      <vt:lpstr>Elder Qualifications</vt:lpstr>
      <vt:lpstr>Elder Qualifications</vt:lpstr>
      <vt:lpstr>Elder Qualifications</vt:lpstr>
      <vt:lpstr>Deacon Qualifications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Elders and Deacons</dc:title>
  <dc:creator>Stan Cox</dc:creator>
  <cp:lastModifiedBy>Stan Cox</cp:lastModifiedBy>
  <cp:revision>5</cp:revision>
  <dcterms:created xsi:type="dcterms:W3CDTF">2014-06-29T12:27:00Z</dcterms:created>
  <dcterms:modified xsi:type="dcterms:W3CDTF">2014-06-29T13:04:45Z</dcterms:modified>
</cp:coreProperties>
</file>