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A"/>
    <a:srgbClr val="F2F2F2"/>
    <a:srgbClr val="E7E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13C97-8F06-4DA2-A19B-96182ED2ADE8}" v="2" dt="2024-09-07T00:15:37.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05" autoAdjust="0"/>
  </p:normalViewPr>
  <p:slideViewPr>
    <p:cSldViewPr snapToGrid="0">
      <p:cViewPr varScale="1">
        <p:scale>
          <a:sx n="50" d="100"/>
          <a:sy n="50" d="100"/>
        </p:scale>
        <p:origin x="1862" y="2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D813C97-8F06-4DA2-A19B-96182ED2ADE8}"/>
    <pc:docChg chg="undo custSel modSld modNotesMaster modHandout">
      <pc:chgData name="Stan Cox" userId="9376f276357bfffd" providerId="LiveId" clId="{8D813C97-8F06-4DA2-A19B-96182ED2ADE8}" dt="2024-09-07T00:15:37.452" v="130"/>
      <pc:docMkLst>
        <pc:docMk/>
      </pc:docMkLst>
      <pc:sldChg chg="addSp delSp mod addAnim delAnim modAnim">
        <pc:chgData name="Stan Cox" userId="9376f276357bfffd" providerId="LiveId" clId="{8D813C97-8F06-4DA2-A19B-96182ED2ADE8}" dt="2024-09-07T00:15:37.452" v="130"/>
        <pc:sldMkLst>
          <pc:docMk/>
          <pc:sldMk cId="3891534230" sldId="257"/>
        </pc:sldMkLst>
        <pc:spChg chg="add del">
          <ac:chgData name="Stan Cox" userId="9376f276357bfffd" providerId="LiveId" clId="{8D813C97-8F06-4DA2-A19B-96182ED2ADE8}" dt="2024-09-07T00:15:37.452" v="130"/>
          <ac:spMkLst>
            <pc:docMk/>
            <pc:sldMk cId="3891534230" sldId="257"/>
            <ac:spMk id="4" creationId="{B05A7C90-6701-3984-68EA-2B0442B637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41008D-3A52-C3D9-ACEE-1549F61BA5EE}"/>
              </a:ext>
            </a:extLst>
          </p:cNvPr>
          <p:cNvSpPr>
            <a:spLocks noGrp="1"/>
          </p:cNvSpPr>
          <p:nvPr>
            <p:ph type="hdr" sz="quarter"/>
          </p:nvPr>
        </p:nvSpPr>
        <p:spPr>
          <a:xfrm>
            <a:off x="0" y="0"/>
            <a:ext cx="3302000" cy="723900"/>
          </a:xfrm>
          <a:prstGeom prst="rect">
            <a:avLst/>
          </a:prstGeom>
        </p:spPr>
        <p:txBody>
          <a:bodyPr vert="horz" lIns="91435" tIns="45718" rIns="91435" bIns="45718" rtlCol="0"/>
          <a:lstStyle>
            <a:lvl1pPr algn="l">
              <a:defRPr sz="1200"/>
            </a:lvl1pPr>
          </a:lstStyle>
          <a:p>
            <a:r>
              <a:rPr lang="en-US" sz="2400" dirty="0">
                <a:latin typeface="The Saxibrush" pitchFamily="2" charset="0"/>
              </a:rPr>
              <a:t>Emotions and Emotionalism</a:t>
            </a:r>
          </a:p>
        </p:txBody>
      </p:sp>
      <p:sp>
        <p:nvSpPr>
          <p:cNvPr id="3" name="Date Placeholder 2">
            <a:extLst>
              <a:ext uri="{FF2B5EF4-FFF2-40B4-BE49-F238E27FC236}">
                <a16:creationId xmlns:a16="http://schemas.microsoft.com/office/drawing/2014/main" id="{D5163422-22D4-B3CC-1193-89899585B498}"/>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September 8, 2024 @11am</a:t>
            </a:r>
          </a:p>
        </p:txBody>
      </p:sp>
      <p:sp>
        <p:nvSpPr>
          <p:cNvPr id="4" name="Footer Placeholder 3">
            <a:extLst>
              <a:ext uri="{FF2B5EF4-FFF2-40B4-BE49-F238E27FC236}">
                <a16:creationId xmlns:a16="http://schemas.microsoft.com/office/drawing/2014/main" id="{7A3BD735-E64A-E805-1926-8897E5AE25E2}"/>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20C2F3E-95F6-7D11-917E-1A3584C632FC}"/>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1D795BAB-969D-499A-9EBF-60DBE7CA0138}" type="slidenum">
              <a:rPr lang="en-US" smtClean="0"/>
              <a:t>‹#›</a:t>
            </a:fld>
            <a:endParaRPr lang="en-US" dirty="0"/>
          </a:p>
        </p:txBody>
      </p:sp>
    </p:spTree>
    <p:extLst>
      <p:ext uri="{BB962C8B-B14F-4D97-AF65-F5344CB8AC3E}">
        <p14:creationId xmlns:p14="http://schemas.microsoft.com/office/powerpoint/2010/main" val="858012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8B74DE4E-7254-41F8-8E69-4C2F5FAC1DA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EA56B16A-1453-43EA-BAD5-41C9330E930B}" type="slidenum">
              <a:rPr lang="en-US" smtClean="0"/>
              <a:t>‹#›</a:t>
            </a:fld>
            <a:endParaRPr lang="en-US"/>
          </a:p>
        </p:txBody>
      </p:sp>
    </p:spTree>
    <p:extLst>
      <p:ext uri="{BB962C8B-B14F-4D97-AF65-F5344CB8AC3E}">
        <p14:creationId xmlns:p14="http://schemas.microsoft.com/office/powerpoint/2010/main" val="82252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Emotions and Emotionalism</a:t>
            </a:r>
            <a:endParaRPr lang="en-US" b="1" i="1" dirty="0"/>
          </a:p>
          <a:p>
            <a:r>
              <a:rPr lang="en-US" b="1" dirty="0"/>
              <a:t>Introduction:</a:t>
            </a:r>
            <a:endParaRPr lang="en-US" b="1" i="1" dirty="0"/>
          </a:p>
          <a:p>
            <a:pPr>
              <a:buSzPts val="2200"/>
              <a:buFont typeface="Symbol" panose="05050102010706020507" pitchFamily="18" charset="2"/>
              <a:buChar char="·"/>
            </a:pPr>
            <a:r>
              <a:rPr lang="en-US" b="1" dirty="0"/>
              <a:t>Humans are created by God with emotions.  Our character is often defined by how emotional or by how stoic we are</a:t>
            </a:r>
          </a:p>
          <a:p>
            <a:pPr lvl="1">
              <a:buFont typeface="Symbol" panose="05050102010706020507" pitchFamily="18" charset="2"/>
              <a:buChar char="·"/>
            </a:pPr>
            <a:r>
              <a:rPr lang="en-US" dirty="0"/>
              <a:t>Emotions can be good, or they can be bad</a:t>
            </a:r>
          </a:p>
          <a:p>
            <a:pPr>
              <a:buFont typeface="Symbol" panose="05050102010706020507" pitchFamily="18" charset="2"/>
              <a:buChar char="·"/>
            </a:pPr>
            <a:r>
              <a:rPr lang="en-US" dirty="0"/>
              <a:t>This is primarily defined contextually.  What can be an understandable, and even a positive emotion in one context can be completely unreasonable or inappropriate in another</a:t>
            </a:r>
          </a:p>
          <a:p>
            <a:pPr lvl="2">
              <a:buFont typeface="Symbol" panose="05050102010706020507" pitchFamily="18" charset="2"/>
              <a:buChar char="·"/>
            </a:pPr>
            <a:r>
              <a:rPr lang="en-US" dirty="0"/>
              <a:t>Types:  many. This is studied.  One study presented by the University of California, Berkley, in 2017 listed 27 discreet human emotions.  </a:t>
            </a:r>
          </a:p>
          <a:p>
            <a:pPr>
              <a:buFont typeface="Symbol" panose="05050102010706020507" pitchFamily="18" charset="2"/>
              <a:buChar char="·"/>
            </a:pPr>
            <a:r>
              <a:rPr lang="en-US" dirty="0"/>
              <a:t>One well known Psychologist, Robert </a:t>
            </a:r>
            <a:r>
              <a:rPr lang="en-US" dirty="0" err="1"/>
              <a:t>Plutchick</a:t>
            </a:r>
            <a:r>
              <a:rPr lang="en-US" dirty="0"/>
              <a:t>, in his work categorized them into 8 basic emotions, which are: Fear, Anger, Sadness, Joy, Disgust, Surprise, Trust and Anticipation.</a:t>
            </a:r>
          </a:p>
          <a:p>
            <a:pPr>
              <a:buFont typeface="Symbol" panose="05050102010706020507" pitchFamily="18" charset="2"/>
              <a:buChar char="·"/>
            </a:pPr>
            <a:r>
              <a:rPr lang="en-US" b="1" dirty="0"/>
              <a:t>Emotions serve to express our beliefs or convictions.  We use them to reveal our attitudes.  Again, These emotions can be right or appropriate, or they can be wrong!</a:t>
            </a:r>
            <a:endParaRPr lang="en-US" dirty="0"/>
          </a:p>
          <a:p>
            <a:pPr lvl="2">
              <a:buFont typeface="Symbol" panose="05050102010706020507" pitchFamily="18" charset="2"/>
              <a:buChar char="·"/>
            </a:pPr>
            <a:r>
              <a:rPr lang="en-US" dirty="0"/>
              <a:t>It is often that emotions deceive us... just as Paul's anger and disgust toward Christians and the Christian faith deceived him, as he revealed in our text</a:t>
            </a:r>
            <a:endParaRPr lang="en-US" b="1" i="1" dirty="0"/>
          </a:p>
          <a:p>
            <a:r>
              <a:rPr lang="en-US" b="1" dirty="0"/>
              <a:t>Acts 26:9-11 </a:t>
            </a:r>
            <a:r>
              <a:rPr lang="en-US" i="1" dirty="0"/>
              <a:t> "Indeed, I myself thought I must do many things contrary to the name of Jesus of Nazareth.  (10)  This I also did in Jerusalem, and many of the saints I shut up in prison, having received authority from the chief priests; and when they were put to death, I cast my vote against them.  (11)  And I punished them often in every synagogue and compelled them to blaspheme; and </a:t>
            </a:r>
            <a:r>
              <a:rPr lang="en-US" b="1" i="1" dirty="0"/>
              <a:t>being exceedingly enraged against them, I persecuted them even to foreign cities</a:t>
            </a:r>
            <a:r>
              <a:rPr lang="en-US" i="1" dirty="0"/>
              <a:t>.</a:t>
            </a:r>
            <a:endParaRPr lang="en-US" dirty="0"/>
          </a:p>
          <a:p>
            <a:pPr>
              <a:buFont typeface="Symbol" panose="05050102010706020507" pitchFamily="18" charset="2"/>
              <a:buChar char="·"/>
            </a:pPr>
            <a:r>
              <a:rPr lang="en-US" b="1" dirty="0"/>
              <a:t>There are two different views in religion regarding how our emotions interact with our faith!  One legitimate, and one not.</a:t>
            </a:r>
          </a:p>
          <a:p>
            <a:pPr lvl="1">
              <a:buFont typeface="Symbol" panose="05050102010706020507" pitchFamily="18" charset="2"/>
              <a:buChar char="·"/>
            </a:pPr>
            <a:r>
              <a:rPr lang="en-US" dirty="0"/>
              <a:t>Emotions existing legitimately and necessarily as aspects of our faith...</a:t>
            </a:r>
          </a:p>
          <a:p>
            <a:pPr>
              <a:buFont typeface="Symbol" panose="05050102010706020507" pitchFamily="18" charset="2"/>
              <a:buChar char="·"/>
            </a:pPr>
            <a:r>
              <a:rPr lang="en-US" dirty="0"/>
              <a:t>The danger of emotionalism... Emotions subjectively dictating our faith rather than being a direct result of our objective reaction to God's standards.</a:t>
            </a:r>
          </a:p>
          <a:p>
            <a:pPr>
              <a:buFont typeface="Symbol" panose="05050102010706020507" pitchFamily="18" charset="2"/>
              <a:buChar char="·"/>
            </a:pPr>
            <a:endParaRPr lang="en-US" dirty="0"/>
          </a:p>
          <a:p>
            <a:pPr algn="r"/>
            <a:r>
              <a:rPr lang="en-US" sz="1800" dirty="0">
                <a:solidFill>
                  <a:srgbClr val="000000"/>
                </a:solidFill>
                <a:latin typeface="Calibri" panose="020F0502020204030204" pitchFamily="34" charset="0"/>
              </a:rPr>
              <a:t>Based on an outline by Joe R. Price</a:t>
            </a:r>
          </a:p>
          <a:p>
            <a:pPr algn="r"/>
            <a:r>
              <a:rPr lang="en-US" sz="1800" dirty="0">
                <a:solidFill>
                  <a:srgbClr val="000000"/>
                </a:solidFill>
                <a:latin typeface="Calibri" panose="020F0502020204030204" pitchFamily="34" charset="0"/>
              </a:rPr>
              <a:t>The Spirit's Sword, September 2, 2007</a:t>
            </a:r>
            <a:endParaRPr lang="en-US" dirty="0"/>
          </a:p>
        </p:txBody>
      </p:sp>
      <p:sp>
        <p:nvSpPr>
          <p:cNvPr id="4" name="Slide Number Placeholder 3"/>
          <p:cNvSpPr>
            <a:spLocks noGrp="1"/>
          </p:cNvSpPr>
          <p:nvPr>
            <p:ph type="sldNum" sz="quarter" idx="5"/>
          </p:nvPr>
        </p:nvSpPr>
        <p:spPr/>
        <p:txBody>
          <a:bodyPr/>
          <a:lstStyle/>
          <a:p>
            <a:fld id="{EA56B16A-1453-43EA-BAD5-41C9330E930B}" type="slidenum">
              <a:rPr lang="en-US" smtClean="0"/>
              <a:t>1</a:t>
            </a:fld>
            <a:endParaRPr lang="en-US"/>
          </a:p>
        </p:txBody>
      </p:sp>
    </p:spTree>
    <p:extLst>
      <p:ext uri="{BB962C8B-B14F-4D97-AF65-F5344CB8AC3E}">
        <p14:creationId xmlns:p14="http://schemas.microsoft.com/office/powerpoint/2010/main" val="37129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2200"/>
              <a:buFont typeface="Symbol" panose="05050102010706020507" pitchFamily="18" charset="2"/>
              <a:buChar char="·"/>
            </a:pPr>
            <a:r>
              <a:rPr lang="en-US" b="1" dirty="0"/>
              <a:t>THE ROLE OF EMOTIONS IN THE CHRISTIAN’S LIFE.</a:t>
            </a:r>
          </a:p>
          <a:p>
            <a:pPr lvl="1">
              <a:buSzPts val="2200"/>
              <a:buFont typeface="Symbol" panose="05050102010706020507" pitchFamily="18" charset="2"/>
              <a:buChar char="·"/>
            </a:pPr>
            <a:r>
              <a:rPr lang="en-US" b="1" dirty="0"/>
              <a:t>Worthy emotions grow out of convictions that are based upon truth!</a:t>
            </a:r>
            <a:endParaRPr lang="en-US" dirty="0"/>
          </a:p>
          <a:p>
            <a:pPr lvl="2">
              <a:buSzPts val="2200"/>
              <a:buFont typeface="Symbol" panose="05050102010706020507" pitchFamily="18" charset="2"/>
              <a:buChar char="·"/>
            </a:pPr>
            <a:r>
              <a:rPr lang="en-US" dirty="0"/>
              <a:t>Ex: Godly Sorrow (convicted of sin by God's word)</a:t>
            </a:r>
          </a:p>
          <a:p>
            <a:r>
              <a:rPr lang="en-US" b="1" dirty="0"/>
              <a:t>Matthew 26:75</a:t>
            </a:r>
            <a:r>
              <a:rPr lang="en-US" i="1" dirty="0"/>
              <a:t> </a:t>
            </a:r>
            <a:r>
              <a:rPr lang="en-US" b="1" dirty="0"/>
              <a:t>[Peter, convicted by Jesus' prediction of his denial]</a:t>
            </a:r>
            <a:r>
              <a:rPr lang="en-US" i="1" dirty="0"/>
              <a:t> "And Peter remembered the word of Jesus who had said to him, "Before the rooster crows, you will deny Me three times." So he went out and wept bitterly."</a:t>
            </a:r>
          </a:p>
          <a:p>
            <a:r>
              <a:rPr lang="en-US" b="1" dirty="0"/>
              <a:t>Acts 2:37</a:t>
            </a:r>
            <a:r>
              <a:rPr lang="en-US" i="1" dirty="0"/>
              <a:t>  </a:t>
            </a:r>
            <a:r>
              <a:rPr lang="en-US" b="1" dirty="0"/>
              <a:t>[Jews on Pentecost, convicted by Peter's sermon] </a:t>
            </a:r>
            <a:r>
              <a:rPr lang="en-US" i="1" dirty="0"/>
              <a:t>"Now when they heard this, they were cut to the heart, and said to Peter and the rest of the apostles, "Men and brethren, what shall we do?</a:t>
            </a:r>
            <a:r>
              <a:rPr lang="en-US" dirty="0"/>
              <a:t>"</a:t>
            </a:r>
          </a:p>
          <a:p>
            <a:pPr lvl="2">
              <a:buSzPts val="1400"/>
              <a:buFont typeface="Symbol" panose="05050102010706020507" pitchFamily="18" charset="2"/>
              <a:buChar char="·"/>
            </a:pPr>
            <a:r>
              <a:rPr lang="en-US" dirty="0"/>
              <a:t>Ex: Joy and Gladness</a:t>
            </a:r>
          </a:p>
          <a:p>
            <a:r>
              <a:rPr lang="en-US" b="1" dirty="0"/>
              <a:t>Philippians 4:4-7</a:t>
            </a:r>
            <a:r>
              <a:rPr lang="en-US" i="1" dirty="0"/>
              <a:t>  </a:t>
            </a:r>
            <a:r>
              <a:rPr lang="en-US" b="1" dirty="0"/>
              <a:t>[Based upon a knowledge of a true relationship with Jesus]</a:t>
            </a:r>
            <a:r>
              <a:rPr lang="en-US" i="1" dirty="0"/>
              <a:t>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a:t>
            </a:r>
            <a:endParaRPr lang="en-US" dirty="0"/>
          </a:p>
          <a:p>
            <a:pPr lvl="2">
              <a:buSzPts val="1400"/>
              <a:buFont typeface="Symbol" panose="05050102010706020507" pitchFamily="18" charset="2"/>
              <a:buChar char="·"/>
            </a:pPr>
            <a:r>
              <a:rPr lang="en-US" dirty="0"/>
              <a:t>Ex: Provocation and Grief over the sins of others</a:t>
            </a:r>
          </a:p>
          <a:p>
            <a:r>
              <a:rPr lang="en-US" b="1" dirty="0"/>
              <a:t>Matthew 9:35-38  [Jesus' reaction to the legitimate sin and desperation of the people]</a:t>
            </a:r>
            <a:r>
              <a:rPr lang="en-US" i="1" dirty="0"/>
              <a:t> Then Jesus went about all the cities and villages, teaching in their synagogues, preaching the gospel of the kingdom, and healing every sickness and every disease among the people.  (36)  But when He saw the multitudes, He was moved with compassion for them, because they were weary and scattered, like sheep having no shepherd.  (37)  Then He said to His disciples, "The harvest truly is plentiful, but the laborers are few.  (38)  Therefore pray the Lord of the harvest to send out laborers into His harvest."</a:t>
            </a:r>
            <a:endParaRPr lang="en-US" dirty="0"/>
          </a:p>
          <a:p>
            <a:pPr lvl="1">
              <a:buSzPts val="1400"/>
              <a:buFont typeface="Symbol" panose="05050102010706020507" pitchFamily="18" charset="2"/>
              <a:buChar char="·"/>
            </a:pPr>
            <a:r>
              <a:rPr lang="en-US" b="1" dirty="0"/>
              <a:t>Emotions are Good &amp; Beneficial when Produced by a Truth-Based Conviction</a:t>
            </a:r>
          </a:p>
          <a:p>
            <a:pPr lvl="2">
              <a:buSzPts val="2200"/>
              <a:buFont typeface="Symbol" panose="05050102010706020507" pitchFamily="18" charset="2"/>
              <a:buChar char="·"/>
            </a:pPr>
            <a:r>
              <a:rPr lang="en-US" dirty="0"/>
              <a:t>Ex: Jacob's mourning for his son Joseph's death was not good or helpful, because he was deceived by his own sons, who had sold Joseph into slavery!</a:t>
            </a:r>
          </a:p>
          <a:p>
            <a:r>
              <a:rPr lang="en-US" b="1" dirty="0"/>
              <a:t>Genesis 37:31-35</a:t>
            </a:r>
            <a:r>
              <a:rPr lang="en-US" i="1" dirty="0"/>
              <a:t>  So they took Joseph's tunic, killed a kid of the goats, and dipped the tunic in the blood.  (32)  Then they sent the tunic of many colors, and they brought it to their father and said, "We have found this. Do you know whether it is your son's tunic or not?"  (33)  And he recognized it and said, "It is my son's tunic. A wild beast has devoured him. Without doubt Joseph is torn to pieces."  (34)  Then Jacob tore his clothes, put sackcloth on his waist, and mourned for his son many days.  (35)  And all his sons and all his daughters arose to comfort him; but he refused to be comforted, and he said, "For I shall go down into the grave to my son in mourning." Thus his father wept for him.</a:t>
            </a:r>
            <a:endParaRPr lang="en-US" dirty="0"/>
          </a:p>
          <a:p>
            <a:pPr lvl="2">
              <a:buSzPts val="1400"/>
              <a:buFont typeface="Symbol" panose="05050102010706020507" pitchFamily="18" charset="2"/>
              <a:buChar char="·"/>
            </a:pPr>
            <a:r>
              <a:rPr lang="en-US" dirty="0"/>
              <a:t>Ex: In contrast, the Eunuchs rejoicing was good and beneficial, because he truly had been saved!</a:t>
            </a:r>
          </a:p>
          <a:p>
            <a:r>
              <a:rPr lang="en-US" b="1" dirty="0"/>
              <a:t>Acts 8:38-39</a:t>
            </a:r>
            <a:r>
              <a:rPr lang="en-US" i="1" dirty="0"/>
              <a:t>  So he commanded the chariot to stand still. And both Philip and the eunuch went down into the water, and he baptized him.  (39)  Now when they came up out of the water, the Spirit of the Lord caught Philip away, so that the eunuch saw him no more; and he went on his way rejoicing.</a:t>
            </a:r>
            <a:endParaRPr lang="en-US" dirty="0"/>
          </a:p>
          <a:p>
            <a:endParaRPr lang="en-US" b="1" dirty="0"/>
          </a:p>
          <a:p>
            <a:r>
              <a:rPr lang="en-US" b="1" dirty="0"/>
              <a:t>[CLICK HERE FOR NEXT POINTS]</a:t>
            </a:r>
            <a:endParaRPr lang="en-US" dirty="0"/>
          </a:p>
          <a:p>
            <a:pPr lvl="1">
              <a:buSzPts val="2200"/>
              <a:buFont typeface="Symbol" panose="05050102010706020507" pitchFamily="18" charset="2"/>
              <a:buChar char="·"/>
            </a:pPr>
            <a:r>
              <a:rPr lang="en-US" b="1" dirty="0"/>
              <a:t>However, emotions do not determine what is true doctrine!</a:t>
            </a:r>
            <a:endParaRPr lang="en-US" dirty="0"/>
          </a:p>
          <a:p>
            <a:pPr lvl="2">
              <a:buSzPts val="2200"/>
              <a:buFont typeface="Symbol" panose="05050102010706020507" pitchFamily="18" charset="2"/>
              <a:buChar char="·"/>
            </a:pPr>
            <a:r>
              <a:rPr lang="en-US" dirty="0"/>
              <a:t>True Doctrine is determined by God's word!</a:t>
            </a:r>
          </a:p>
          <a:p>
            <a:r>
              <a:rPr lang="en-US" b="1" dirty="0"/>
              <a:t>2 Timothy 3:16-17 </a:t>
            </a:r>
            <a:r>
              <a:rPr lang="en-US" i="1" dirty="0"/>
              <a:t> All Scripture is given by inspiration of God, and is profitable for doctrine, for reproof, for correction, for instruction in righteousness,  (17)  that the man of God may be complete, thoroughly equipped for every good work.</a:t>
            </a:r>
          </a:p>
          <a:p>
            <a:r>
              <a:rPr lang="en-US" b="1" dirty="0"/>
              <a:t>2 Timothy 2:7  [Paul to Timothy, indicating that his words were inspired by God!]</a:t>
            </a:r>
            <a:r>
              <a:rPr lang="en-US" i="1" dirty="0"/>
              <a:t> Consider what I say, and may the Lord give you understanding in all things.</a:t>
            </a:r>
            <a:endParaRPr lang="en-US" dirty="0"/>
          </a:p>
          <a:p>
            <a:pPr lvl="2">
              <a:buSzPts val="1400"/>
              <a:buFont typeface="Symbol" panose="05050102010706020507" pitchFamily="18" charset="2"/>
              <a:buChar char="·"/>
            </a:pPr>
            <a:r>
              <a:rPr lang="en-US" b="1" dirty="0"/>
              <a:t>Our righteousness, the life of faith we live, is not determined by Emotions!</a:t>
            </a:r>
            <a:endParaRPr lang="en-US" dirty="0"/>
          </a:p>
          <a:p>
            <a:pPr lvl="4">
              <a:buSzPts val="2200"/>
              <a:buFont typeface="Symbol" panose="05050102010706020507" pitchFamily="18" charset="2"/>
              <a:buChar char="·"/>
            </a:pPr>
            <a:r>
              <a:rPr lang="en-US" dirty="0"/>
              <a:t>Jesus said so Himself</a:t>
            </a:r>
          </a:p>
          <a:p>
            <a:r>
              <a:rPr lang="en-US" b="1" dirty="0"/>
              <a:t>Matthew 7:21 </a:t>
            </a:r>
            <a:r>
              <a:rPr lang="en-US" dirty="0"/>
              <a:t> </a:t>
            </a:r>
            <a:r>
              <a:rPr lang="en-US" i="1" dirty="0"/>
              <a:t>"Not everyone who says to Me, 'Lord, Lord,' shall enter the kingdom of heaven, but he who does the will of My Father in heaven.</a:t>
            </a:r>
            <a:endParaRPr lang="en-US" dirty="0"/>
          </a:p>
          <a:p>
            <a:pPr lvl="4">
              <a:buSzPts val="2200"/>
              <a:buFont typeface="Symbol" panose="05050102010706020507" pitchFamily="18" charset="2"/>
              <a:buChar char="·"/>
            </a:pPr>
            <a:r>
              <a:rPr lang="en-US" dirty="0"/>
              <a:t>It is very clear that our own perceptions of right and wrong are faulty, we must depend upon God to tell us what is right and what is </a:t>
            </a:r>
            <a:r>
              <a:rPr lang="en-US" dirty="0" err="1"/>
              <a:t>wong</a:t>
            </a:r>
            <a:r>
              <a:rPr lang="en-US" dirty="0"/>
              <a:t>!</a:t>
            </a:r>
          </a:p>
          <a:p>
            <a:r>
              <a:rPr lang="en-US" b="1" dirty="0"/>
              <a:t>Proverbs 14:12 </a:t>
            </a:r>
            <a:r>
              <a:rPr lang="en-US" dirty="0"/>
              <a:t> There is a way </a:t>
            </a:r>
            <a:r>
              <a:rPr lang="en-US" i="1" dirty="0"/>
              <a:t>that seems</a:t>
            </a:r>
            <a:r>
              <a:rPr lang="en-US" dirty="0"/>
              <a:t> right to a man, But its end </a:t>
            </a:r>
            <a:r>
              <a:rPr lang="en-US" i="1" dirty="0"/>
              <a:t>is</a:t>
            </a:r>
            <a:r>
              <a:rPr lang="en-US" dirty="0"/>
              <a:t> the way of death.</a:t>
            </a:r>
            <a:endParaRPr lang="en-US" b="1" dirty="0"/>
          </a:p>
          <a:p>
            <a:r>
              <a:rPr lang="en-US" b="1" dirty="0"/>
              <a:t>Jeremiah 10:23 </a:t>
            </a:r>
            <a:r>
              <a:rPr lang="en-US" dirty="0"/>
              <a:t> </a:t>
            </a:r>
            <a:r>
              <a:rPr lang="en-US" i="1" dirty="0"/>
              <a:t>O LORD, I know the way of man is not in himself; It is not in man who walks to direct his own steps.</a:t>
            </a:r>
            <a:endParaRPr lang="en-US" dirty="0"/>
          </a:p>
        </p:txBody>
      </p:sp>
      <p:sp>
        <p:nvSpPr>
          <p:cNvPr id="4" name="Slide Number Placeholder 3"/>
          <p:cNvSpPr>
            <a:spLocks noGrp="1"/>
          </p:cNvSpPr>
          <p:nvPr>
            <p:ph type="sldNum" sz="quarter" idx="5"/>
          </p:nvPr>
        </p:nvSpPr>
        <p:spPr/>
        <p:txBody>
          <a:bodyPr/>
          <a:lstStyle/>
          <a:p>
            <a:fld id="{EA56B16A-1453-43EA-BAD5-41C9330E930B}" type="slidenum">
              <a:rPr lang="en-US" smtClean="0"/>
              <a:t>2</a:t>
            </a:fld>
            <a:endParaRPr lang="en-US"/>
          </a:p>
        </p:txBody>
      </p:sp>
    </p:spTree>
    <p:extLst>
      <p:ext uri="{BB962C8B-B14F-4D97-AF65-F5344CB8AC3E}">
        <p14:creationId xmlns:p14="http://schemas.microsoft.com/office/powerpoint/2010/main" val="310486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RULE OF EMOTIONS: EMOTIONALISM.</a:t>
            </a:r>
            <a:endParaRPr lang="en-US" dirty="0"/>
          </a:p>
          <a:p>
            <a:pPr>
              <a:buSzPts val="2200"/>
              <a:buFont typeface="Symbol" panose="05050102010706020507" pitchFamily="18" charset="2"/>
              <a:buChar char="·"/>
            </a:pPr>
            <a:r>
              <a:rPr lang="en-US" b="1" dirty="0"/>
              <a:t>When Emotions Rule Us, the Authority of God’s Revealed Word Becomes Clouded and Minimized</a:t>
            </a:r>
          </a:p>
          <a:p>
            <a:pPr lvl="1">
              <a:buSzPts val="2200"/>
              <a:buFont typeface="Symbol" panose="05050102010706020507" pitchFamily="18" charset="2"/>
              <a:buChar char="·"/>
            </a:pPr>
            <a:r>
              <a:rPr lang="en-US" dirty="0"/>
              <a:t>Areas of doctrine (Men's words are declared as true when they differ or add to God's words)</a:t>
            </a:r>
          </a:p>
          <a:p>
            <a:r>
              <a:rPr lang="en-US" b="1" dirty="0"/>
              <a:t>Matthew 7:21-23</a:t>
            </a:r>
            <a:r>
              <a:rPr lang="en-US" dirty="0"/>
              <a:t> </a:t>
            </a:r>
            <a:r>
              <a:rPr lang="en-US" i="1" dirty="0"/>
              <a:t> "Not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endParaRPr lang="en-US" dirty="0"/>
          </a:p>
          <a:p>
            <a:pPr lvl="1">
              <a:buSzPts val="2200"/>
              <a:buFont typeface="Symbol" panose="05050102010706020507" pitchFamily="18" charset="2"/>
              <a:buChar char="·"/>
            </a:pPr>
            <a:r>
              <a:rPr lang="en-US" dirty="0"/>
              <a:t>Areas of worship  (Worship is done ignorantly, rather than in truth) </a:t>
            </a:r>
          </a:p>
          <a:p>
            <a:r>
              <a:rPr lang="en-US" b="1" dirty="0"/>
              <a:t>John 4:22-24 </a:t>
            </a:r>
            <a:r>
              <a:rPr lang="en-US" i="1" dirty="0"/>
              <a:t> You worship what you do not know; we know what we worship, for salvation is of the Jews.  (23)  But the hour is coming, and now is, when the true worshipers will worship the Father in spirit and truth; for the Father is seeking such to worship Him.  (24)  God is Spirit, and those who worship Him must worship in spirit and truth."</a:t>
            </a:r>
            <a:endParaRPr lang="en-US" dirty="0"/>
          </a:p>
          <a:p>
            <a:pPr lvl="1">
              <a:buSzPts val="2200"/>
              <a:buFont typeface="Symbol" panose="05050102010706020507" pitchFamily="18" charset="2"/>
              <a:buChar char="·"/>
            </a:pPr>
            <a:r>
              <a:rPr lang="en-US" dirty="0"/>
              <a:t>Areas of evangelism (Preaching a message not from God corrupts!) </a:t>
            </a:r>
          </a:p>
          <a:p>
            <a:r>
              <a:rPr lang="en-US" b="1" dirty="0"/>
              <a:t>2 Corinthians 11:3-4 </a:t>
            </a:r>
            <a:r>
              <a:rPr lang="en-US" i="1" dirty="0"/>
              <a:t> But I fear, lest somehow, as the serpent deceived Eve by his craftiness, so your minds may be corrupted from the simplicity that is in Christ.  (4)  For if he who comes preaches another Jesus whom we have not preached, or if you receive a different spirit which you have not received, or a different gospel which you have not accepted—you may well put up with it!</a:t>
            </a:r>
            <a:endParaRPr lang="en-US" dirty="0"/>
          </a:p>
        </p:txBody>
      </p:sp>
      <p:sp>
        <p:nvSpPr>
          <p:cNvPr id="4" name="Slide Number Placeholder 3"/>
          <p:cNvSpPr>
            <a:spLocks noGrp="1"/>
          </p:cNvSpPr>
          <p:nvPr>
            <p:ph type="sldNum" sz="quarter" idx="5"/>
          </p:nvPr>
        </p:nvSpPr>
        <p:spPr/>
        <p:txBody>
          <a:bodyPr/>
          <a:lstStyle/>
          <a:p>
            <a:fld id="{EA56B16A-1453-43EA-BAD5-41C9330E930B}" type="slidenum">
              <a:rPr lang="en-US" smtClean="0"/>
              <a:t>3</a:t>
            </a:fld>
            <a:endParaRPr lang="en-US"/>
          </a:p>
        </p:txBody>
      </p:sp>
    </p:spTree>
    <p:extLst>
      <p:ext uri="{BB962C8B-B14F-4D97-AF65-F5344CB8AC3E}">
        <p14:creationId xmlns:p14="http://schemas.microsoft.com/office/powerpoint/2010/main" val="346552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a:buSzPts val="2200"/>
              <a:buFont typeface="Symbol" panose="05050102010706020507" pitchFamily="18" charset="2"/>
              <a:buChar char="·"/>
            </a:pPr>
            <a:r>
              <a:rPr lang="en-US" b="1" dirty="0"/>
              <a:t>Keep emotions in their proper place: NOT THE CAUSE, BUT the result of the power of truth in your life</a:t>
            </a:r>
          </a:p>
          <a:p>
            <a:pPr>
              <a:buSzPts val="2200"/>
              <a:buFont typeface="Symbol" panose="05050102010706020507" pitchFamily="18" charset="2"/>
              <a:buChar char="·"/>
            </a:pPr>
            <a:r>
              <a:rPr lang="en-US" b="1" dirty="0"/>
              <a:t>Obey the gospel; Walk by faith, not by sight </a:t>
            </a:r>
            <a:endParaRPr lang="en-US" dirty="0"/>
          </a:p>
          <a:p>
            <a:r>
              <a:rPr lang="en-US" b="1" dirty="0"/>
              <a:t>2 Corinthians 5:6-7</a:t>
            </a:r>
            <a:r>
              <a:rPr lang="en-US" i="1" dirty="0"/>
              <a:t>  So we are </a:t>
            </a:r>
            <a:r>
              <a:rPr lang="en-US" b="1" i="1" dirty="0"/>
              <a:t>always confident</a:t>
            </a:r>
            <a:r>
              <a:rPr lang="en-US" i="1" dirty="0"/>
              <a:t>, knowing that while we are at home in the body we are absent from the Lord.  (7)  </a:t>
            </a:r>
            <a:r>
              <a:rPr lang="en-US" b="1" i="1" dirty="0"/>
              <a:t>For we walk by faith</a:t>
            </a:r>
            <a:r>
              <a:rPr lang="en-US" i="1" dirty="0"/>
              <a:t>, not by sight.</a:t>
            </a:r>
            <a:endParaRPr lang="en-US" dirty="0"/>
          </a:p>
        </p:txBody>
      </p:sp>
      <p:sp>
        <p:nvSpPr>
          <p:cNvPr id="4" name="Slide Number Placeholder 3"/>
          <p:cNvSpPr>
            <a:spLocks noGrp="1"/>
          </p:cNvSpPr>
          <p:nvPr>
            <p:ph type="sldNum" sz="quarter" idx="5"/>
          </p:nvPr>
        </p:nvSpPr>
        <p:spPr/>
        <p:txBody>
          <a:bodyPr/>
          <a:lstStyle/>
          <a:p>
            <a:fld id="{EA56B16A-1453-43EA-BAD5-41C9330E930B}" type="slidenum">
              <a:rPr lang="en-US" smtClean="0"/>
              <a:t>4</a:t>
            </a:fld>
            <a:endParaRPr lang="en-US"/>
          </a:p>
        </p:txBody>
      </p:sp>
    </p:spTree>
    <p:extLst>
      <p:ext uri="{BB962C8B-B14F-4D97-AF65-F5344CB8AC3E}">
        <p14:creationId xmlns:p14="http://schemas.microsoft.com/office/powerpoint/2010/main" val="7797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E20E-B9FD-B1E0-5F2B-064F28D1C7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1E7DFD-8488-A510-0A56-5B3EC3208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E19801-D6D8-AF10-7BC4-B4F60228E5CB}"/>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0E870ACF-B642-764C-691A-94EA052EE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29000-68D2-2C4E-C226-C81AE7DDD871}"/>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17392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F3DB-DBD1-11BA-81B8-42B9B4F36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45398C-A8EF-0594-A6B4-580D1F59E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8DBF5-D47D-7364-951F-17349F438D1B}"/>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FB673751-5F2B-5AB3-8367-7954B2C80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4CC7-FDEB-337E-2401-F5D04B498BA1}"/>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389498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D1666-9DC3-7FE3-8D71-4E4078A4D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037962-F370-A19C-3611-9D63E5649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F45DB-419E-E3B1-4956-5742D95E9DC3}"/>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4EC1AC6B-F99C-896B-C332-D768574F9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CFF5E-2140-2FE6-FF66-8A189D3AFA53}"/>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288972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8F6E-6D38-15C7-50A3-0200371BF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2DF8B-84E6-DE02-5D40-1A2F0D48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F5412-ED0D-B2CA-BCB5-EFE053060AAB}"/>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68DF9564-BAE2-407D-8A99-8F39CBA24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697B-93E7-C8E3-8F3C-D29C5AE954FB}"/>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369439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AF9-D100-3F15-9321-F3659089E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1EE5A-4505-6D07-3FAE-6483C9FE11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EBBD0F-EB96-904B-A6F2-DBA732B52851}"/>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A32B29BE-CD93-F95D-DCFD-00434A00C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069F5-4F29-CAED-F142-8A43A18AE07E}"/>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58128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83DC-B601-1823-E214-E2463F5E3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C6AFD-2D70-50C6-787B-2274182D6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F6B7AF-833F-2D84-C417-5B47743F07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9D4BC-EEAA-0152-70C5-C097D0D6BD31}"/>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6" name="Footer Placeholder 5">
            <a:extLst>
              <a:ext uri="{FF2B5EF4-FFF2-40B4-BE49-F238E27FC236}">
                <a16:creationId xmlns:a16="http://schemas.microsoft.com/office/drawing/2014/main" id="{E4296202-340A-1117-50FE-3D5A3F483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3F615-5728-5C00-068B-33B806A5FD1F}"/>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337311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EBAE-A7C3-893C-DF61-2A64430D2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181E9-DDA8-E407-35E9-2FF551903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64E3B-BE96-353C-C471-719D1E17C2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6EA71-C567-A7AF-F762-59C63ACC4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9B310-BD7F-2275-F85E-5D584595C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CCFB6-B034-BC13-77E1-2DC2D3712AC7}"/>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8" name="Footer Placeholder 7">
            <a:extLst>
              <a:ext uri="{FF2B5EF4-FFF2-40B4-BE49-F238E27FC236}">
                <a16:creationId xmlns:a16="http://schemas.microsoft.com/office/drawing/2014/main" id="{3ED30444-43ED-58B6-6E00-9723E6C804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174EA-3DB9-B299-5E8B-4B13BC9F3F65}"/>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17456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C5EC-EF4D-4FEF-6960-4B74EDE6FE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BBB7A-2900-5406-09D0-A2021DD6E056}"/>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4" name="Footer Placeholder 3">
            <a:extLst>
              <a:ext uri="{FF2B5EF4-FFF2-40B4-BE49-F238E27FC236}">
                <a16:creationId xmlns:a16="http://schemas.microsoft.com/office/drawing/2014/main" id="{F008F960-0DDB-2FE5-D546-F877E17A28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0BAF6-6000-DB02-F66F-663AA09D7A9B}"/>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169181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58D35-74DF-00F1-3061-B74287C7401A}"/>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3" name="Footer Placeholder 2">
            <a:extLst>
              <a:ext uri="{FF2B5EF4-FFF2-40B4-BE49-F238E27FC236}">
                <a16:creationId xmlns:a16="http://schemas.microsoft.com/office/drawing/2014/main" id="{7139CF18-7E50-30BF-7197-1CBD28EEBE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0DFA2E-BB3A-821D-FBF7-D6036F18FA83}"/>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390875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5A67-9C9A-407F-E5AB-31697643A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8CA712-5CC0-695D-BDCD-DDABEA37B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19D5A-9C98-B1A9-7569-7855290BA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5D57C-4820-2631-C5A2-D0E6EC9D7B0C}"/>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6" name="Footer Placeholder 5">
            <a:extLst>
              <a:ext uri="{FF2B5EF4-FFF2-40B4-BE49-F238E27FC236}">
                <a16:creationId xmlns:a16="http://schemas.microsoft.com/office/drawing/2014/main" id="{E508AE20-0273-9045-0747-8BAE1E1DA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AB224-6358-443F-BAE5-1693365083D2}"/>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42468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7EBB-4932-A863-E4BD-FD4A5050E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7AE40-B656-63DE-7BF5-84A97877F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6F2E0-0ECE-3BEF-520D-44B088C8A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B1081C-FD1D-BC4A-1A71-83CCA9E3160E}"/>
              </a:ext>
            </a:extLst>
          </p:cNvPr>
          <p:cNvSpPr>
            <a:spLocks noGrp="1"/>
          </p:cNvSpPr>
          <p:nvPr>
            <p:ph type="dt" sz="half" idx="10"/>
          </p:nvPr>
        </p:nvSpPr>
        <p:spPr/>
        <p:txBody>
          <a:bodyPr/>
          <a:lstStyle/>
          <a:p>
            <a:fld id="{C1C58B15-7798-4522-8A00-21046C322FDC}" type="datetimeFigureOut">
              <a:rPr lang="en-US" smtClean="0"/>
              <a:t>9/6/2024</a:t>
            </a:fld>
            <a:endParaRPr lang="en-US"/>
          </a:p>
        </p:txBody>
      </p:sp>
      <p:sp>
        <p:nvSpPr>
          <p:cNvPr id="6" name="Footer Placeholder 5">
            <a:extLst>
              <a:ext uri="{FF2B5EF4-FFF2-40B4-BE49-F238E27FC236}">
                <a16:creationId xmlns:a16="http://schemas.microsoft.com/office/drawing/2014/main" id="{62970E81-EA64-D7BC-60C5-2A4E7A35A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CBF59-0457-E4DB-06B4-73B5ABBD421F}"/>
              </a:ext>
            </a:extLst>
          </p:cNvPr>
          <p:cNvSpPr>
            <a:spLocks noGrp="1"/>
          </p:cNvSpPr>
          <p:nvPr>
            <p:ph type="sldNum" sz="quarter" idx="12"/>
          </p:nvPr>
        </p:nvSpPr>
        <p:spPr/>
        <p:txBody>
          <a:bodyPr/>
          <a:lstStyle/>
          <a:p>
            <a:fld id="{6AC3974D-5566-4572-9BE5-EA1F7922D208}" type="slidenum">
              <a:rPr lang="en-US" smtClean="0"/>
              <a:t>‹#›</a:t>
            </a:fld>
            <a:endParaRPr lang="en-US"/>
          </a:p>
        </p:txBody>
      </p:sp>
    </p:spTree>
    <p:extLst>
      <p:ext uri="{BB962C8B-B14F-4D97-AF65-F5344CB8AC3E}">
        <p14:creationId xmlns:p14="http://schemas.microsoft.com/office/powerpoint/2010/main" val="362806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629FF-D753-9AEB-1E37-BF90C6D7A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357FA7-085A-6D7D-4B5E-49A2307C2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92DAA-32BD-39F6-C547-0ECCA68CCC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C58B15-7798-4522-8A00-21046C322FDC}" type="datetimeFigureOut">
              <a:rPr lang="en-US" smtClean="0"/>
              <a:t>9/6/2024</a:t>
            </a:fld>
            <a:endParaRPr lang="en-US"/>
          </a:p>
        </p:txBody>
      </p:sp>
      <p:sp>
        <p:nvSpPr>
          <p:cNvPr id="5" name="Footer Placeholder 4">
            <a:extLst>
              <a:ext uri="{FF2B5EF4-FFF2-40B4-BE49-F238E27FC236}">
                <a16:creationId xmlns:a16="http://schemas.microsoft.com/office/drawing/2014/main" id="{B8AA66F8-D205-C87E-F6B5-7DE8A6CD4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C9E158-6C79-3E4D-4BD9-E7E4FA62C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3974D-5566-4572-9BE5-EA1F7922D208}" type="slidenum">
              <a:rPr lang="en-US" smtClean="0"/>
              <a:t>‹#›</a:t>
            </a:fld>
            <a:endParaRPr lang="en-US"/>
          </a:p>
        </p:txBody>
      </p:sp>
    </p:spTree>
    <p:extLst>
      <p:ext uri="{BB962C8B-B14F-4D97-AF65-F5344CB8AC3E}">
        <p14:creationId xmlns:p14="http://schemas.microsoft.com/office/powerpoint/2010/main" val="2955871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quare paper with eyes and a smile&#10;&#10;Description automatically generated with medium confidence">
            <a:extLst>
              <a:ext uri="{FF2B5EF4-FFF2-40B4-BE49-F238E27FC236}">
                <a16:creationId xmlns:a16="http://schemas.microsoft.com/office/drawing/2014/main" id="{B84016EE-00F5-5FAC-77E3-E5BFD074D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41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roup of hands with thumbs up&#10;&#10;Description automatically generated">
            <a:extLst>
              <a:ext uri="{FF2B5EF4-FFF2-40B4-BE49-F238E27FC236}">
                <a16:creationId xmlns:a16="http://schemas.microsoft.com/office/drawing/2014/main" id="{E33D32DE-57EB-638C-D0CE-D78C8E98C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05A7C90-6701-3984-68EA-2B0442B63755}"/>
              </a:ext>
            </a:extLst>
          </p:cNvPr>
          <p:cNvSpPr/>
          <p:nvPr/>
        </p:nvSpPr>
        <p:spPr>
          <a:xfrm>
            <a:off x="6096000" y="2367280"/>
            <a:ext cx="6096000" cy="4490720"/>
          </a:xfrm>
          <a:prstGeom prst="rect">
            <a:avLst/>
          </a:prstGeom>
          <a:solidFill>
            <a:srgbClr val="EBEBEA"/>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534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wooden blocks with faces&#10;&#10;Description automatically generated">
            <a:extLst>
              <a:ext uri="{FF2B5EF4-FFF2-40B4-BE49-F238E27FC236}">
                <a16:creationId xmlns:a16="http://schemas.microsoft.com/office/drawing/2014/main" id="{ED49D576-63AE-C38A-98A3-8C96BFD43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018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holding yellow circles with a sad face&#10;&#10;Description automatically generated">
            <a:extLst>
              <a:ext uri="{FF2B5EF4-FFF2-40B4-BE49-F238E27FC236}">
                <a16:creationId xmlns:a16="http://schemas.microsoft.com/office/drawing/2014/main" id="{891F167C-F371-30A0-A6F8-1326B5116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483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1663</Words>
  <Application>Microsoft Office PowerPoint</Application>
  <PresentationFormat>Widescreen</PresentationFormat>
  <Paragraphs>58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Symbol</vt:lpstr>
      <vt:lpstr>The Saxibrush</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2024-09-07T00:14:59Z</cp:lastPrinted>
  <dcterms:created xsi:type="dcterms:W3CDTF">2024-09-06T17:35:36Z</dcterms:created>
  <dcterms:modified xsi:type="dcterms:W3CDTF">2024-09-07T00:15:40Z</dcterms:modified>
</cp:coreProperties>
</file>