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Righteous" panose="02010506000000020000"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3A4D3-69E4-4E3F-9D64-F7D03F870984}" v="16" dt="2022-04-17T03:06:44.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49020" autoAdjust="0"/>
  </p:normalViewPr>
  <p:slideViewPr>
    <p:cSldViewPr snapToGrid="0">
      <p:cViewPr varScale="1">
        <p:scale>
          <a:sx n="37" d="100"/>
          <a:sy n="37" d="100"/>
        </p:scale>
        <p:origin x="2371" y="34"/>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3473A4D3-69E4-4E3F-9D64-F7D03F870984}"/>
    <pc:docChg chg="custSel addSld delSld modSld modHandout">
      <pc:chgData name="Stan Cox" userId="9376f276357bfffd" providerId="LiveId" clId="{3473A4D3-69E4-4E3F-9D64-F7D03F870984}" dt="2022-04-17T03:10:10.963" v="5317" actId="20577"/>
      <pc:docMkLst>
        <pc:docMk/>
      </pc:docMkLst>
      <pc:sldChg chg="addSp delSp modTransition modNotesTx">
        <pc:chgData name="Stan Cox" userId="9376f276357bfffd" providerId="LiveId" clId="{3473A4D3-69E4-4E3F-9D64-F7D03F870984}" dt="2022-04-17T03:06:44.329" v="5175"/>
        <pc:sldMkLst>
          <pc:docMk/>
          <pc:sldMk cId="84461706" sldId="256"/>
        </pc:sldMkLst>
        <pc:picChg chg="add del">
          <ac:chgData name="Stan Cox" userId="9376f276357bfffd" providerId="LiveId" clId="{3473A4D3-69E4-4E3F-9D64-F7D03F870984}" dt="2022-04-17T01:13:14.703" v="3"/>
          <ac:picMkLst>
            <pc:docMk/>
            <pc:sldMk cId="84461706" sldId="256"/>
            <ac:picMk id="4" creationId="{9233B8B8-1F2B-4F8E-A828-629E8DBBBE60}"/>
          </ac:picMkLst>
        </pc:picChg>
      </pc:sldChg>
      <pc:sldChg chg="add del setBg">
        <pc:chgData name="Stan Cox" userId="9376f276357bfffd" providerId="LiveId" clId="{3473A4D3-69E4-4E3F-9D64-F7D03F870984}" dt="2022-04-17T01:13:19.454" v="5"/>
        <pc:sldMkLst>
          <pc:docMk/>
          <pc:sldMk cId="1255007699" sldId="257"/>
        </pc:sldMkLst>
      </pc:sldChg>
      <pc:sldChg chg="add del setBg">
        <pc:chgData name="Stan Cox" userId="9376f276357bfffd" providerId="LiveId" clId="{3473A4D3-69E4-4E3F-9D64-F7D03F870984}" dt="2022-04-17T01:13:11.231" v="1"/>
        <pc:sldMkLst>
          <pc:docMk/>
          <pc:sldMk cId="2736640233" sldId="257"/>
        </pc:sldMkLst>
      </pc:sldChg>
      <pc:sldChg chg="modSp add mod modTransition modAnim modNotesTx">
        <pc:chgData name="Stan Cox" userId="9376f276357bfffd" providerId="LiveId" clId="{3473A4D3-69E4-4E3F-9D64-F7D03F870984}" dt="2022-04-17T03:06:44.329" v="5175"/>
        <pc:sldMkLst>
          <pc:docMk/>
          <pc:sldMk cId="3931740298" sldId="257"/>
        </pc:sldMkLst>
        <pc:spChg chg="mod">
          <ac:chgData name="Stan Cox" userId="9376f276357bfffd" providerId="LiveId" clId="{3473A4D3-69E4-4E3F-9D64-F7D03F870984}" dt="2022-04-17T02:55:13.377" v="4436" actId="1036"/>
          <ac:spMkLst>
            <pc:docMk/>
            <pc:sldMk cId="3931740298" sldId="257"/>
            <ac:spMk id="2" creationId="{ED206407-7456-41F8-9CBE-9D22B8A7DCAA}"/>
          </ac:spMkLst>
        </pc:spChg>
        <pc:spChg chg="mod">
          <ac:chgData name="Stan Cox" userId="9376f276357bfffd" providerId="LiveId" clId="{3473A4D3-69E4-4E3F-9D64-F7D03F870984}" dt="2022-04-17T02:55:08.782" v="4431" actId="1036"/>
          <ac:spMkLst>
            <pc:docMk/>
            <pc:sldMk cId="3931740298" sldId="257"/>
            <ac:spMk id="3" creationId="{ACC69531-4B8A-400D-A30A-25EB265951D5}"/>
          </ac:spMkLst>
        </pc:spChg>
      </pc:sldChg>
      <pc:sldChg chg="modSp add mod modTransition modNotesTx">
        <pc:chgData name="Stan Cox" userId="9376f276357bfffd" providerId="LiveId" clId="{3473A4D3-69E4-4E3F-9D64-F7D03F870984}" dt="2022-04-17T03:06:44.329" v="5175"/>
        <pc:sldMkLst>
          <pc:docMk/>
          <pc:sldMk cId="1283073961" sldId="258"/>
        </pc:sldMkLst>
        <pc:spChg chg="mod">
          <ac:chgData name="Stan Cox" userId="9376f276357bfffd" providerId="LiveId" clId="{3473A4D3-69E4-4E3F-9D64-F7D03F870984}" dt="2022-04-17T02:54:40.637" v="4404" actId="20577"/>
          <ac:spMkLst>
            <pc:docMk/>
            <pc:sldMk cId="1283073961" sldId="258"/>
            <ac:spMk id="2" creationId="{ED206407-7456-41F8-9CBE-9D22B8A7DCAA}"/>
          </ac:spMkLst>
        </pc:spChg>
        <pc:spChg chg="mod">
          <ac:chgData name="Stan Cox" userId="9376f276357bfffd" providerId="LiveId" clId="{3473A4D3-69E4-4E3F-9D64-F7D03F870984}" dt="2022-04-17T03:05:56.259" v="5169" actId="1076"/>
          <ac:spMkLst>
            <pc:docMk/>
            <pc:sldMk cId="1283073961" sldId="258"/>
            <ac:spMk id="3" creationId="{ACC69531-4B8A-400D-A30A-25EB265951D5}"/>
          </ac:spMkLst>
        </pc:spChg>
      </pc:sldChg>
      <pc:sldChg chg="add del setBg">
        <pc:chgData name="Stan Cox" userId="9376f276357bfffd" providerId="LiveId" clId="{3473A4D3-69E4-4E3F-9D64-F7D03F870984}" dt="2022-04-17T02:53:53.667" v="4345"/>
        <pc:sldMkLst>
          <pc:docMk/>
          <pc:sldMk cId="2264395436"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3ED9C1-685C-44E2-BAFC-3CDE554737BA}"/>
              </a:ext>
            </a:extLst>
          </p:cNvPr>
          <p:cNvSpPr>
            <a:spLocks noGrp="1"/>
          </p:cNvSpPr>
          <p:nvPr>
            <p:ph type="hdr" sz="quarter"/>
          </p:nvPr>
        </p:nvSpPr>
        <p:spPr>
          <a:xfrm>
            <a:off x="0" y="0"/>
            <a:ext cx="2971800" cy="736600"/>
          </a:xfrm>
          <a:prstGeom prst="rect">
            <a:avLst/>
          </a:prstGeom>
        </p:spPr>
        <p:txBody>
          <a:bodyPr vert="horz" lIns="91440" tIns="45720" rIns="91440" bIns="45720" rtlCol="0"/>
          <a:lstStyle>
            <a:lvl1pPr algn="l">
              <a:defRPr sz="1200"/>
            </a:lvl1pPr>
          </a:lstStyle>
          <a:p>
            <a:r>
              <a:rPr lang="en-US" sz="2000" dirty="0">
                <a:latin typeface="Righteous" panose="02010506000000020000" pitchFamily="2" charset="0"/>
              </a:rPr>
              <a:t>Eternal Life</a:t>
            </a:r>
          </a:p>
          <a:p>
            <a:r>
              <a:rPr lang="en-US" dirty="0"/>
              <a:t>The Old Testament Answer</a:t>
            </a:r>
          </a:p>
        </p:txBody>
      </p:sp>
      <p:sp>
        <p:nvSpPr>
          <p:cNvPr id="3" name="Date Placeholder 2">
            <a:extLst>
              <a:ext uri="{FF2B5EF4-FFF2-40B4-BE49-F238E27FC236}">
                <a16:creationId xmlns:a16="http://schemas.microsoft.com/office/drawing/2014/main" id="{8FAD3034-82AD-43C9-9EDE-B2137DAFE1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17, 2022 @ 11am</a:t>
            </a:r>
          </a:p>
        </p:txBody>
      </p:sp>
      <p:sp>
        <p:nvSpPr>
          <p:cNvPr id="4" name="Footer Placeholder 3">
            <a:extLst>
              <a:ext uri="{FF2B5EF4-FFF2-40B4-BE49-F238E27FC236}">
                <a16:creationId xmlns:a16="http://schemas.microsoft.com/office/drawing/2014/main" id="{52B7E317-ED3C-43AD-863C-9D3E4722A0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2BDCE020-1627-4DC5-9506-9585133FB4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514D4F42-3BD0-46FF-9535-79AD35C8ADF5}" type="slidenum">
              <a:rPr lang="en-US" smtClean="0"/>
              <a:t>‹#›</a:t>
            </a:fld>
            <a:endParaRPr lang="en-US" dirty="0"/>
          </a:p>
        </p:txBody>
      </p:sp>
    </p:spTree>
    <p:extLst>
      <p:ext uri="{BB962C8B-B14F-4D97-AF65-F5344CB8AC3E}">
        <p14:creationId xmlns:p14="http://schemas.microsoft.com/office/powerpoint/2010/main" val="2736979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31317-5969-47DA-AA9C-105E99D26C59}" type="datetimeFigureOut">
              <a:rPr lang="en-US" smtClean="0"/>
              <a:t>4/16/2022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3DA21-D859-49B4-8D33-FE284C7AE78B}" type="slidenum">
              <a:rPr lang="en-US" smtClean="0"/>
              <a:t>‹#›</a:t>
            </a:fld>
            <a:endParaRPr lang="en-US"/>
          </a:p>
        </p:txBody>
      </p:sp>
    </p:spTree>
    <p:extLst>
      <p:ext uri="{BB962C8B-B14F-4D97-AF65-F5344CB8AC3E}">
        <p14:creationId xmlns:p14="http://schemas.microsoft.com/office/powerpoint/2010/main" val="107295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iblestudytools.com/search/?t=niv&amp;q=ps+21" TargetMode="External"/><Relationship Id="rId7" Type="http://schemas.openxmlformats.org/officeDocument/2006/relationships/hyperlink" Target="http://www.biblestudytools.com/search/?t=niv&amp;q=job+14:1-1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biblestudytools.com/search/?t=niv&amp;q=job+14" TargetMode="External"/><Relationship Id="rId5" Type="http://schemas.openxmlformats.org/officeDocument/2006/relationships/hyperlink" Target="http://www.biblestudytools.com/search/?t=niv&amp;q=1sa+28" TargetMode="External"/><Relationship Id="rId4" Type="http://schemas.openxmlformats.org/officeDocument/2006/relationships/hyperlink" Target="http://www.biblestudytools.com/search/?t=niv&amp;q=ps+49:1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mn-lt"/>
              </a:rPr>
              <a:t>Introduction:</a:t>
            </a:r>
          </a:p>
          <a:p>
            <a:pPr marL="171450" indent="-171450" algn="l">
              <a:buFont typeface="Arial" panose="020B0604020202020204" pitchFamily="34" charset="0"/>
              <a:buChar char="•"/>
            </a:pPr>
            <a:r>
              <a:rPr lang="en-US" b="1" i="0" dirty="0">
                <a:solidFill>
                  <a:srgbClr val="333333"/>
                </a:solidFill>
                <a:effectLst/>
                <a:latin typeface="+mn-lt"/>
              </a:rPr>
              <a:t>Today’s lesson a response to the Wednesday night Bible class</a:t>
            </a:r>
          </a:p>
          <a:p>
            <a:pPr marL="628650" lvl="1" indent="-171450" algn="l">
              <a:buFont typeface="Arial" panose="020B0604020202020204" pitchFamily="34" charset="0"/>
              <a:buChar char="•"/>
            </a:pPr>
            <a:r>
              <a:rPr lang="en-US" b="0" i="0" dirty="0">
                <a:solidFill>
                  <a:srgbClr val="333333"/>
                </a:solidFill>
                <a:effectLst/>
                <a:latin typeface="+mn-lt"/>
              </a:rPr>
              <a:t>Brother Hightower asked whether there was clear teaching in the Old Testament regarding a hope of eternal life after death</a:t>
            </a:r>
          </a:p>
          <a:p>
            <a:pPr marL="628650" lvl="1" indent="-171450" algn="l">
              <a:buFont typeface="Arial" panose="020B0604020202020204" pitchFamily="34" charset="0"/>
              <a:buChar char="•"/>
            </a:pPr>
            <a:r>
              <a:rPr lang="en-US" b="0" i="0" dirty="0">
                <a:solidFill>
                  <a:srgbClr val="333333"/>
                </a:solidFill>
                <a:effectLst/>
                <a:latin typeface="+mn-lt"/>
              </a:rPr>
              <a:t>An interesting question, that I confess I had not thought much about beyond a few New Testament references to Jewish beliefs</a:t>
            </a:r>
          </a:p>
          <a:p>
            <a:pPr marL="171450" lvl="0" indent="-171450" algn="l">
              <a:buFont typeface="Arial" panose="020B0604020202020204" pitchFamily="34" charset="0"/>
              <a:buChar char="•"/>
            </a:pPr>
            <a:r>
              <a:rPr lang="en-US" b="1" i="0" dirty="0">
                <a:solidFill>
                  <a:srgbClr val="333333"/>
                </a:solidFill>
                <a:effectLst/>
                <a:latin typeface="+mn-lt"/>
              </a:rPr>
              <a:t>For example, we know of the different views held by the Pharisees and Sadducees in the New Testament regarding a resurrection to eternal life.</a:t>
            </a:r>
          </a:p>
          <a:p>
            <a:pPr marL="628650" lvl="1" indent="-171450" algn="l">
              <a:buFont typeface="Arial" panose="020B0604020202020204" pitchFamily="34" charset="0"/>
              <a:buChar char="•"/>
            </a:pPr>
            <a:r>
              <a:rPr lang="en-US" b="0" i="0" dirty="0">
                <a:solidFill>
                  <a:srgbClr val="333333"/>
                </a:solidFill>
                <a:effectLst/>
                <a:latin typeface="+mn-lt"/>
              </a:rPr>
              <a:t>Paul used that knowledge after having been seized in Jerusalem (standing before the Sanhedrin)</a:t>
            </a:r>
          </a:p>
          <a:p>
            <a:pPr marL="0" lvl="0" indent="0" algn="l">
              <a:buFont typeface="Arial" panose="020B0604020202020204" pitchFamily="34" charset="0"/>
              <a:buNone/>
            </a:pPr>
            <a:r>
              <a:rPr lang="en-US" b="1" dirty="0"/>
              <a:t>(Acts 23:6-9), </a:t>
            </a:r>
            <a:r>
              <a:rPr lang="en-US" i="1" dirty="0"/>
              <a:t>“But when Paul perceived that one part were Sadducees and the other Pharisees, he cried out in the council, “Men and brethren, I am a Pharisee, the son of a Pharisee; concerning the hope and resurrection of the dead I am being judged!” </a:t>
            </a:r>
            <a:r>
              <a:rPr lang="en-US" i="1" baseline="30000" dirty="0"/>
              <a:t>7</a:t>
            </a:r>
            <a:r>
              <a:rPr lang="en-US" i="1" dirty="0"/>
              <a:t> And when he had said this, a dissension arose between the Pharisees and the Sadducees; and the assembly was divided.</a:t>
            </a:r>
            <a:r>
              <a:rPr lang="en-US" i="1" baseline="30000" dirty="0"/>
              <a:t> 8</a:t>
            </a:r>
            <a:r>
              <a:rPr lang="en-US" i="1" dirty="0"/>
              <a:t> For Sadducees say that there is no resurrection—and no angel or spirit; but the Pharisees confess both.</a:t>
            </a:r>
            <a:r>
              <a:rPr lang="en-US" i="1" baseline="30000" dirty="0"/>
              <a:t> 9</a:t>
            </a:r>
            <a:r>
              <a:rPr lang="en-US" i="1" dirty="0"/>
              <a:t> Then there arose a loud outcry. And the scribes of the Pharisees’ party arose and protested, saying, “We find no evil in this man; but if a spirit or an angel has spoken to him, let us not fight against God.”</a:t>
            </a:r>
            <a:endParaRPr lang="en-US" b="0" i="1" dirty="0">
              <a:solidFill>
                <a:srgbClr val="333333"/>
              </a:solidFill>
              <a:effectLst/>
              <a:latin typeface="+mn-lt"/>
            </a:endParaRPr>
          </a:p>
          <a:p>
            <a:pPr marL="628650" lvl="1" indent="-171450" algn="l">
              <a:buFont typeface="Arial" panose="020B0604020202020204" pitchFamily="34" charset="0"/>
              <a:buChar char="•"/>
            </a:pPr>
            <a:r>
              <a:rPr lang="en-US" b="0" i="0" dirty="0">
                <a:solidFill>
                  <a:srgbClr val="333333"/>
                </a:solidFill>
                <a:effectLst/>
                <a:latin typeface="+mn-lt"/>
              </a:rPr>
              <a:t>Jesus answered the Sadducees, by affirming that God, in his conversation with Moses, alluded to the resurrection of the dead</a:t>
            </a:r>
          </a:p>
          <a:p>
            <a:pPr marL="1085850" lvl="2" indent="-171450" algn="l">
              <a:buFont typeface="Arial" panose="020B0604020202020204" pitchFamily="34" charset="0"/>
              <a:buChar char="•"/>
            </a:pPr>
            <a:r>
              <a:rPr lang="en-US" b="0" i="0" dirty="0">
                <a:solidFill>
                  <a:srgbClr val="333333"/>
                </a:solidFill>
                <a:effectLst/>
                <a:latin typeface="+mn-lt"/>
              </a:rPr>
              <a:t>The Sadducees scenario – Woman, 7 brothers, all marry, no children (Whose wife will she be in the resurrection?</a:t>
            </a:r>
          </a:p>
          <a:p>
            <a:pPr algn="l"/>
            <a:r>
              <a:rPr lang="en-US" b="1" i="0" dirty="0">
                <a:solidFill>
                  <a:srgbClr val="333333"/>
                </a:solidFill>
                <a:effectLst/>
                <a:latin typeface="+mn-lt"/>
              </a:rPr>
              <a:t>(</a:t>
            </a:r>
            <a:r>
              <a:rPr lang="en-US" b="1" dirty="0"/>
              <a:t>Matthew 22:29-33), </a:t>
            </a:r>
            <a:r>
              <a:rPr lang="en-US" i="1" dirty="0"/>
              <a:t>“Jesus answered and said to them, “You are mistaken, not knowing the Scriptures nor the power of God.</a:t>
            </a:r>
            <a:r>
              <a:rPr lang="en-US" i="1" baseline="30000" dirty="0"/>
              <a:t> 30</a:t>
            </a:r>
            <a:r>
              <a:rPr lang="en-US" i="1" dirty="0"/>
              <a:t> For in the resurrection they neither marry nor are given in marriage, but are like angels of God in heaven.</a:t>
            </a:r>
            <a:r>
              <a:rPr lang="en-US" i="1" baseline="30000" dirty="0"/>
              <a:t> 31</a:t>
            </a:r>
            <a:r>
              <a:rPr lang="en-US" i="1" dirty="0"/>
              <a:t> But concerning the resurrection of the dead, have you not read what was spoken to you by God, saying,</a:t>
            </a:r>
            <a:r>
              <a:rPr lang="en-US" i="1" baseline="30000" dirty="0"/>
              <a:t> 32</a:t>
            </a:r>
            <a:r>
              <a:rPr lang="en-US" i="1" dirty="0"/>
              <a:t> “I am the God of Abraham, the God of Isaac, and the God of Jacob’ ? God is not the God of the dead, but of the living.”</a:t>
            </a:r>
            <a:r>
              <a:rPr lang="en-US" i="1" baseline="30000" dirty="0"/>
              <a:t> 33</a:t>
            </a:r>
            <a:r>
              <a:rPr lang="en-US" i="1" dirty="0"/>
              <a:t> And when the multitudes heard this, they were astonished at His teaching.”</a:t>
            </a:r>
            <a:endParaRPr lang="en-US" b="0" i="1" dirty="0">
              <a:solidFill>
                <a:srgbClr val="333333"/>
              </a:solidFill>
              <a:effectLst/>
              <a:latin typeface="+mn-lt"/>
            </a:endParaRPr>
          </a:p>
          <a:p>
            <a:pPr marL="171450" lvl="0" indent="-171450" algn="l">
              <a:buFont typeface="Arial" panose="020B0604020202020204" pitchFamily="34" charset="0"/>
              <a:buChar char="•"/>
            </a:pPr>
            <a:r>
              <a:rPr lang="en-US" b="1" i="0" dirty="0">
                <a:solidFill>
                  <a:srgbClr val="333333"/>
                </a:solidFill>
                <a:effectLst/>
                <a:latin typeface="+mn-lt"/>
              </a:rPr>
              <a:t>Question?  Why would the Sadducees be so wrong about such a fundamental truth, clearly revealed in the New Testament?</a:t>
            </a:r>
          </a:p>
          <a:p>
            <a:pPr marL="628650" lvl="1" indent="-171450" algn="l">
              <a:buFont typeface="Arial" panose="020B0604020202020204" pitchFamily="34" charset="0"/>
              <a:buChar char="•"/>
            </a:pPr>
            <a:r>
              <a:rPr lang="en-US" b="0" i="0" dirty="0">
                <a:solidFill>
                  <a:srgbClr val="333333"/>
                </a:solidFill>
                <a:effectLst/>
                <a:latin typeface="+mn-lt"/>
              </a:rPr>
              <a:t>The truth is, not a lot is explicitly said about eternity in the Old Testament. (That is why it took a moment or two for individuals to respond to Rick’s question)</a:t>
            </a:r>
          </a:p>
          <a:p>
            <a:pPr marL="628650" lvl="1" indent="-171450" algn="l">
              <a:buFont typeface="Arial" panose="020B0604020202020204" pitchFamily="34" charset="0"/>
              <a:buChar char="•"/>
            </a:pPr>
            <a:r>
              <a:rPr lang="en-US" b="0" i="0" dirty="0">
                <a:solidFill>
                  <a:srgbClr val="333333"/>
                </a:solidFill>
                <a:effectLst/>
                <a:latin typeface="+mn-lt"/>
              </a:rPr>
              <a:t>However, there is clear teaching in the Old Testament that we can look to, and be informed about the reality of eternal life.</a:t>
            </a:r>
          </a:p>
          <a:p>
            <a:pPr marL="628650" lvl="1" indent="-171450" algn="l">
              <a:buFont typeface="Arial" panose="020B0604020202020204" pitchFamily="34" charset="0"/>
              <a:buChar char="•"/>
            </a:pPr>
            <a:r>
              <a:rPr lang="en-US" b="0" i="0" dirty="0">
                <a:solidFill>
                  <a:srgbClr val="333333"/>
                </a:solidFill>
                <a:effectLst/>
                <a:latin typeface="+mn-lt"/>
              </a:rPr>
              <a:t>Our lesson will examine some passages that teach that truth.</a:t>
            </a:r>
          </a:p>
        </p:txBody>
      </p:sp>
      <p:sp>
        <p:nvSpPr>
          <p:cNvPr id="4" name="Slide Number Placeholder 3"/>
          <p:cNvSpPr>
            <a:spLocks noGrp="1"/>
          </p:cNvSpPr>
          <p:nvPr>
            <p:ph type="sldNum" sz="quarter" idx="5"/>
          </p:nvPr>
        </p:nvSpPr>
        <p:spPr/>
        <p:txBody>
          <a:bodyPr/>
          <a:lstStyle/>
          <a:p>
            <a:fld id="{21F3DA21-D859-49B4-8D33-FE284C7AE78B}" type="slidenum">
              <a:rPr lang="en-US" smtClean="0"/>
              <a:t>1</a:t>
            </a:fld>
            <a:endParaRPr lang="en-US"/>
          </a:p>
        </p:txBody>
      </p:sp>
    </p:spTree>
    <p:extLst>
      <p:ext uri="{BB962C8B-B14F-4D97-AF65-F5344CB8AC3E}">
        <p14:creationId xmlns:p14="http://schemas.microsoft.com/office/powerpoint/2010/main" val="2266714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mn-lt"/>
              </a:rPr>
              <a:t>Old Testament Verses that Show an Expectation of Eternal Life (Life after death)</a:t>
            </a:r>
          </a:p>
          <a:p>
            <a:pPr marL="171450" indent="-171450" algn="l">
              <a:buFont typeface="Arial" panose="020B0604020202020204" pitchFamily="34" charset="0"/>
              <a:buChar char="•"/>
            </a:pPr>
            <a:r>
              <a:rPr lang="en-US" b="1" i="0" dirty="0">
                <a:solidFill>
                  <a:srgbClr val="333333"/>
                </a:solidFill>
                <a:effectLst/>
                <a:latin typeface="+mn-lt"/>
              </a:rPr>
              <a:t>Note:  These verses do not all entertain every aspect of circumstances and endurance of life after death</a:t>
            </a:r>
          </a:p>
          <a:p>
            <a:pPr marL="171450" indent="-171450" algn="l">
              <a:buFont typeface="Arial" panose="020B0604020202020204" pitchFamily="34" charset="0"/>
              <a:buChar char="•"/>
            </a:pPr>
            <a:r>
              <a:rPr lang="en-US" b="1" i="0" dirty="0">
                <a:solidFill>
                  <a:srgbClr val="333333"/>
                </a:solidFill>
                <a:effectLst/>
                <a:latin typeface="+mn-lt"/>
              </a:rPr>
              <a:t>And, with some there are objections that may be raised.</a:t>
            </a:r>
          </a:p>
          <a:p>
            <a:pPr marL="628650" lvl="1" indent="-171450" algn="l">
              <a:buFont typeface="Arial" panose="020B0604020202020204" pitchFamily="34" charset="0"/>
              <a:buChar char="•"/>
            </a:pPr>
            <a:r>
              <a:rPr lang="en-US" b="0" i="0" dirty="0">
                <a:solidFill>
                  <a:srgbClr val="333333"/>
                </a:solidFill>
                <a:effectLst/>
                <a:latin typeface="+mn-lt"/>
              </a:rPr>
              <a:t>However, I believe that a preponderance of the evidence give legitimacy to each of them.</a:t>
            </a:r>
          </a:p>
          <a:p>
            <a:pPr marL="171450" lvl="0" indent="-171450" algn="l">
              <a:buFont typeface="Arial" panose="020B0604020202020204" pitchFamily="34" charset="0"/>
              <a:buChar char="•"/>
            </a:pPr>
            <a:r>
              <a:rPr lang="en-US" b="1" i="0" dirty="0">
                <a:solidFill>
                  <a:srgbClr val="333333"/>
                </a:solidFill>
                <a:effectLst/>
                <a:latin typeface="+mn-lt"/>
              </a:rPr>
              <a:t>(Job 19:25-27)</a:t>
            </a:r>
          </a:p>
          <a:p>
            <a:pPr marL="0" lvl="0" indent="0" algn="l">
              <a:buFont typeface="Arial" panose="020B0604020202020204" pitchFamily="34" charset="0"/>
              <a:buNone/>
            </a:pPr>
            <a:r>
              <a:rPr lang="en-US" b="1" i="0" dirty="0">
                <a:solidFill>
                  <a:srgbClr val="333333"/>
                </a:solidFill>
                <a:effectLst/>
                <a:latin typeface="+mn-lt"/>
              </a:rPr>
              <a:t>(</a:t>
            </a:r>
            <a:r>
              <a:rPr lang="en-US" b="1" dirty="0"/>
              <a:t>Job 19:25-27), </a:t>
            </a:r>
            <a:r>
              <a:rPr lang="en-US" i="1" dirty="0"/>
              <a:t>“For I know that my Redeemer lives, and He shall stand at last on the earth; </a:t>
            </a:r>
            <a:r>
              <a:rPr lang="en-US" i="1" baseline="30000" dirty="0"/>
              <a:t>26</a:t>
            </a:r>
            <a:r>
              <a:rPr lang="en-US" i="1" dirty="0"/>
              <a:t> And after my skin is destroyed, this I know, that in my flesh I shall see God, </a:t>
            </a:r>
            <a:r>
              <a:rPr lang="en-US" i="1" baseline="30000" dirty="0"/>
              <a:t>27</a:t>
            </a:r>
            <a:r>
              <a:rPr lang="en-US" i="1" dirty="0"/>
              <a:t> whom I shall see for myself, and my eyes shall behold, and not another.”</a:t>
            </a:r>
          </a:p>
          <a:p>
            <a:pPr marL="628650" lvl="1" indent="-171450" algn="l">
              <a:buFont typeface="Arial" panose="020B0604020202020204" pitchFamily="34" charset="0"/>
              <a:buChar char="•"/>
            </a:pPr>
            <a:r>
              <a:rPr lang="en-US" b="0" i="0" dirty="0">
                <a:solidFill>
                  <a:srgbClr val="333333"/>
                </a:solidFill>
                <a:effectLst/>
                <a:latin typeface="+mn-lt"/>
              </a:rPr>
              <a:t>Some believe that Job here does not have reference to Christ’s second coming, but His own vindication, and the restoration of all of God’s blessings. (Which did indeed happen)</a:t>
            </a:r>
          </a:p>
          <a:p>
            <a:pPr marL="628650" lvl="1" indent="-171450" algn="l">
              <a:buFont typeface="Arial" panose="020B0604020202020204" pitchFamily="34" charset="0"/>
              <a:buChar char="•"/>
            </a:pPr>
            <a:r>
              <a:rPr lang="en-US" b="0" i="0" dirty="0">
                <a:solidFill>
                  <a:srgbClr val="333333"/>
                </a:solidFill>
                <a:effectLst/>
                <a:latin typeface="+mn-lt"/>
              </a:rPr>
              <a:t>Others think it improbable that Job (because of how old the book is) would have any knowledge of God’s promise of life after death.</a:t>
            </a:r>
          </a:p>
          <a:p>
            <a:pPr marL="1085850" lvl="2" indent="-171450" algn="l">
              <a:buFont typeface="Arial" panose="020B0604020202020204" pitchFamily="34" charset="0"/>
              <a:buChar char="•"/>
            </a:pPr>
            <a:r>
              <a:rPr lang="en-US" b="0" i="0" dirty="0">
                <a:solidFill>
                  <a:srgbClr val="333333"/>
                </a:solidFill>
                <a:effectLst/>
                <a:latin typeface="+mn-lt"/>
              </a:rPr>
              <a:t>This ignores the inspiration of the Holy Spirit, and the reality of God’s promises being given throughout the ages.</a:t>
            </a:r>
          </a:p>
          <a:p>
            <a:pPr marL="1085850" lvl="2" indent="-171450" algn="l">
              <a:buFont typeface="Arial" panose="020B0604020202020204" pitchFamily="34" charset="0"/>
              <a:buChar char="•"/>
            </a:pPr>
            <a:r>
              <a:rPr lang="en-US" b="0" i="0" dirty="0">
                <a:solidFill>
                  <a:srgbClr val="333333"/>
                </a:solidFill>
                <a:effectLst/>
                <a:latin typeface="+mn-lt"/>
              </a:rPr>
              <a:t>For example, the eventual defeat of Satan and victory of the Redeemer is alluded to from the very beginning (Genesis 3:15).</a:t>
            </a:r>
          </a:p>
          <a:p>
            <a:pPr marL="628650" lvl="1" indent="-171450" algn="l">
              <a:buFont typeface="Arial" panose="020B0604020202020204" pitchFamily="34" charset="0"/>
              <a:buChar char="•"/>
            </a:pPr>
            <a:r>
              <a:rPr lang="en-US" b="0" i="0" dirty="0">
                <a:solidFill>
                  <a:srgbClr val="333333"/>
                </a:solidFill>
                <a:effectLst/>
                <a:latin typeface="+mn-lt"/>
              </a:rPr>
              <a:t>Consider the comparison between Job’s words, and the words of Paul in 1 Corinthians 15</a:t>
            </a:r>
          </a:p>
          <a:p>
            <a:pPr marL="0" lvl="0" indent="0" algn="l">
              <a:buFont typeface="Arial" panose="020B0604020202020204" pitchFamily="34" charset="0"/>
              <a:buNone/>
            </a:pPr>
            <a:r>
              <a:rPr lang="en-US" b="1" i="0" dirty="0">
                <a:solidFill>
                  <a:srgbClr val="333333"/>
                </a:solidFill>
                <a:effectLst/>
                <a:latin typeface="+mn-lt"/>
              </a:rPr>
              <a:t>(</a:t>
            </a:r>
            <a:r>
              <a:rPr lang="en-US" b="1" dirty="0"/>
              <a:t>1 Corinthians 15:50-54), </a:t>
            </a:r>
            <a:r>
              <a:rPr lang="en-US" i="1" dirty="0"/>
              <a:t>“Now this I say, brethren, that flesh and blood cannot inherit the kingdom of God; nor does corruption inherit incorruption.</a:t>
            </a:r>
            <a:r>
              <a:rPr lang="en-US" i="1" baseline="30000" dirty="0"/>
              <a:t> 51</a:t>
            </a:r>
            <a:r>
              <a:rPr lang="en-US" i="1" dirty="0"/>
              <a:t> Behold, I tell you a mystery: We shall not all sleep, but we shall all be changed—</a:t>
            </a:r>
            <a:r>
              <a:rPr lang="en-US" i="1" baseline="30000" dirty="0"/>
              <a:t> 52</a:t>
            </a:r>
            <a:r>
              <a:rPr lang="en-US" i="1" dirty="0"/>
              <a:t> in a moment, in the twinkling of an eye, at the last trumpet. For the trumpet will sound, and the dead will be raised incorruptible, and we shall be changed.</a:t>
            </a:r>
            <a:r>
              <a:rPr lang="en-US" i="1" baseline="30000" dirty="0"/>
              <a:t> 53</a:t>
            </a:r>
            <a:r>
              <a:rPr lang="en-US" i="1" dirty="0"/>
              <a:t> For this corruptible must put on incorruption, and this mortal must put on immortality.</a:t>
            </a:r>
            <a:r>
              <a:rPr lang="en-US" i="1" baseline="30000" dirty="0"/>
              <a:t> 54</a:t>
            </a:r>
            <a:r>
              <a:rPr lang="en-US" i="1" dirty="0"/>
              <a:t> So when this corruptible has put on incorruption, and this mortal has put on immortality, then shall be brought to pass the saying that is written: “Death is swallowed up in victory.”</a:t>
            </a:r>
          </a:p>
          <a:p>
            <a:pPr marL="0" lvl="0" indent="0" algn="l">
              <a:buFont typeface="Arial" panose="020B0604020202020204" pitchFamily="34" charset="0"/>
              <a:buNone/>
            </a:pPr>
            <a:endParaRPr lang="en-US" i="1" dirty="0"/>
          </a:p>
          <a:p>
            <a:pPr marL="171450" lvl="0" indent="-171450" algn="l">
              <a:buFont typeface="Arial" panose="020B0604020202020204" pitchFamily="34" charset="0"/>
              <a:buChar char="•"/>
            </a:pPr>
            <a:r>
              <a:rPr lang="en-US" b="1" i="0" dirty="0">
                <a:solidFill>
                  <a:srgbClr val="333333"/>
                </a:solidFill>
                <a:effectLst/>
                <a:latin typeface="+mn-lt"/>
              </a:rPr>
              <a:t>[CLICK] (Isaiah 26:19)</a:t>
            </a:r>
          </a:p>
          <a:p>
            <a:pPr marL="0" lvl="0" indent="0" algn="l">
              <a:buFont typeface="Arial" panose="020B0604020202020204" pitchFamily="34" charset="0"/>
              <a:buNone/>
            </a:pPr>
            <a:r>
              <a:rPr lang="en-US" b="1" i="0" dirty="0">
                <a:solidFill>
                  <a:srgbClr val="333333"/>
                </a:solidFill>
                <a:effectLst/>
                <a:latin typeface="+mn-lt"/>
              </a:rPr>
              <a:t>(</a:t>
            </a:r>
            <a:r>
              <a:rPr lang="en-US" b="1" i="0" dirty="0"/>
              <a:t>Isaiah 26:19), </a:t>
            </a:r>
            <a:r>
              <a:rPr lang="en-US" i="1" dirty="0"/>
              <a:t>“Your dead shall live; together with my dead body they shall arise. Awake and sing, you who dwell in dust; for your dew is like the dew of herbs, and the earth shall cast out the dead.”</a:t>
            </a:r>
          </a:p>
          <a:p>
            <a:pPr marL="628650" lvl="1" indent="-171450" algn="l">
              <a:buFont typeface="Arial" panose="020B0604020202020204" pitchFamily="34" charset="0"/>
              <a:buChar char="•"/>
            </a:pPr>
            <a:r>
              <a:rPr lang="en-US" i="0" dirty="0"/>
              <a:t>This text describes the salvation of Judah as the return to the Land of Judah and are restored to His favor.</a:t>
            </a:r>
          </a:p>
          <a:p>
            <a:pPr marL="628650" lvl="1" indent="-171450" algn="l">
              <a:buFont typeface="Arial" panose="020B0604020202020204" pitchFamily="34" charset="0"/>
              <a:buChar char="•"/>
            </a:pPr>
            <a:r>
              <a:rPr lang="en-US" i="0" dirty="0"/>
              <a:t>The language uses the picture of resurrection to describe this rebirth of God’s nation</a:t>
            </a:r>
          </a:p>
          <a:p>
            <a:pPr marL="628650" lvl="1" indent="-171450" algn="l">
              <a:buFont typeface="Arial" panose="020B0604020202020204" pitchFamily="34" charset="0"/>
              <a:buChar char="•"/>
            </a:pPr>
            <a:r>
              <a:rPr lang="en-US" b="1" i="0" dirty="0"/>
              <a:t>To be fully understood, it would seem that the Jews at this time would have had a knowledge of God’s promise of life after death.  </a:t>
            </a:r>
          </a:p>
          <a:p>
            <a:pPr marL="628650" lvl="1" indent="-171450" algn="l">
              <a:buFont typeface="Arial" panose="020B0604020202020204" pitchFamily="34" charset="0"/>
              <a:buChar char="•"/>
            </a:pPr>
            <a:r>
              <a:rPr lang="en-US" i="0" dirty="0"/>
              <a:t>The language of resurrection (Like that of Ezekiel’s vision in Ezekiel 37 – the army of dry bones being reconstituted), is used to describe the resurrection of the nation. </a:t>
            </a:r>
          </a:p>
          <a:p>
            <a:pPr marL="457200" lvl="1" indent="0" algn="l">
              <a:buFont typeface="Arial" panose="020B0604020202020204" pitchFamily="34" charset="0"/>
              <a:buNone/>
            </a:pPr>
            <a:endParaRPr lang="en-US" i="0" dirty="0"/>
          </a:p>
          <a:p>
            <a:pPr marL="171450" lvl="0" indent="-171450" algn="l">
              <a:buFont typeface="Arial" panose="020B0604020202020204" pitchFamily="34" charset="0"/>
              <a:buChar char="•"/>
            </a:pPr>
            <a:r>
              <a:rPr lang="en-US" b="1" i="0" dirty="0">
                <a:solidFill>
                  <a:srgbClr val="333333"/>
                </a:solidFill>
                <a:effectLst/>
                <a:latin typeface="+mn-lt"/>
              </a:rPr>
              <a:t>[CLICK] Daniel 12:1-3</a:t>
            </a:r>
          </a:p>
          <a:p>
            <a:pPr marL="171450" lvl="0" indent="-171450" algn="l">
              <a:buFont typeface="Arial" panose="020B0604020202020204" pitchFamily="34" charset="0"/>
              <a:buChar char="•"/>
            </a:pPr>
            <a:r>
              <a:rPr lang="en-US" b="1" i="0" dirty="0">
                <a:solidFill>
                  <a:srgbClr val="333333"/>
                </a:solidFill>
                <a:effectLst/>
                <a:latin typeface="+mn-lt"/>
              </a:rPr>
              <a:t>(</a:t>
            </a:r>
            <a:r>
              <a:rPr lang="en-US" b="1" i="0" dirty="0"/>
              <a:t>Daniel 12:1-3), </a:t>
            </a:r>
            <a:r>
              <a:rPr lang="en-US" i="1" dirty="0"/>
              <a:t>“At that time Michael shall stand up, the great prince who stands watch over the sons of your people; and there shall be a time of trouble, such as never was since there was a nation, even to that time. And at that time your people shall be delivered, every one who is found written in the book. </a:t>
            </a:r>
            <a:r>
              <a:rPr lang="en-US" i="1" baseline="30000" dirty="0"/>
              <a:t>2</a:t>
            </a:r>
            <a:r>
              <a:rPr lang="en-US" i="1" dirty="0"/>
              <a:t> And many of those who sleep in the dust of the earth shall awake, some to everlasting life, some to shame and everlasting contempt. </a:t>
            </a:r>
            <a:r>
              <a:rPr lang="en-US" i="1" baseline="30000" dirty="0"/>
              <a:t>3</a:t>
            </a:r>
            <a:r>
              <a:rPr lang="en-US" i="1" dirty="0"/>
              <a:t> Those who are wise shall shine like the brightness of the firmament, and those who turn many to righteousness like the stars forever and ever.”</a:t>
            </a:r>
          </a:p>
          <a:p>
            <a:pPr marL="628650" lvl="1" indent="-171450" algn="l">
              <a:buFont typeface="Arial" panose="020B0604020202020204" pitchFamily="34" charset="0"/>
              <a:buChar char="•"/>
            </a:pPr>
            <a:r>
              <a:rPr lang="en-US" b="0" i="0" dirty="0">
                <a:solidFill>
                  <a:srgbClr val="333333"/>
                </a:solidFill>
                <a:effectLst/>
                <a:latin typeface="+mn-lt"/>
              </a:rPr>
              <a:t>The ultimate salvation of God’s people (Israel) is here described in the language of final judgment and eternal life.</a:t>
            </a:r>
          </a:p>
          <a:p>
            <a:pPr marL="628650" lvl="1" indent="-171450" algn="l">
              <a:buFont typeface="Arial" panose="020B0604020202020204" pitchFamily="34" charset="0"/>
              <a:buChar char="•"/>
            </a:pPr>
            <a:r>
              <a:rPr lang="en-US" b="0" i="0" dirty="0">
                <a:solidFill>
                  <a:srgbClr val="333333"/>
                </a:solidFill>
                <a:effectLst/>
                <a:latin typeface="+mn-lt"/>
              </a:rPr>
              <a:t>Again, the basis of these promises is valid, as the Holy Spirit reveals.  The New Testament uses the same language to describe the final judgment of God</a:t>
            </a:r>
          </a:p>
          <a:p>
            <a:pPr marL="0" lvl="0" indent="0" algn="l">
              <a:buFont typeface="Arial" panose="020B0604020202020204" pitchFamily="34" charset="0"/>
              <a:buNone/>
            </a:pPr>
            <a:r>
              <a:rPr lang="en-US" b="1" i="0" dirty="0">
                <a:solidFill>
                  <a:srgbClr val="333333"/>
                </a:solidFill>
                <a:effectLst/>
                <a:latin typeface="+mn-lt"/>
              </a:rPr>
              <a:t>(</a:t>
            </a:r>
            <a:r>
              <a:rPr lang="en-US" b="1" dirty="0"/>
              <a:t>Revelation 21:6-8), </a:t>
            </a:r>
            <a:r>
              <a:rPr lang="en-US" i="1" dirty="0"/>
              <a:t>“And He said to me, “It is done! I am the Alpha and the Omega, the Beginning and the End. I will give of the fountain of the water of life freely to him who thirsts.</a:t>
            </a:r>
            <a:r>
              <a:rPr lang="en-US" i="1" baseline="30000" dirty="0"/>
              <a:t> 7</a:t>
            </a:r>
            <a:r>
              <a:rPr lang="en-US" i="1" dirty="0"/>
              <a:t> He who overcomes shall inherit all things, and I will be his God and he shall be My son.</a:t>
            </a:r>
            <a:r>
              <a:rPr lang="en-US" i="1" baseline="30000" dirty="0"/>
              <a:t> 8</a:t>
            </a:r>
            <a:r>
              <a:rPr lang="en-US" i="1" dirty="0"/>
              <a:t> But the cowardly, unbelieving, abominable, murderers, sexually immoral, sorcerers, idolaters, and all liars shall have their part in the lake which burns with fire and brimstone, which is the second death.”</a:t>
            </a:r>
          </a:p>
          <a:p>
            <a:pPr marL="0" lvl="0" indent="0" algn="l">
              <a:buFont typeface="Arial" panose="020B0604020202020204" pitchFamily="34" charset="0"/>
              <a:buNone/>
            </a:pPr>
            <a:endParaRPr lang="en-US" b="0" i="1" dirty="0">
              <a:solidFill>
                <a:srgbClr val="333333"/>
              </a:solidFill>
              <a:effectLst/>
              <a:latin typeface="+mn-lt"/>
            </a:endParaRPr>
          </a:p>
          <a:p>
            <a:pPr marL="171450" indent="-171450" algn="l">
              <a:buFont typeface="Arial" panose="020B0604020202020204" pitchFamily="34" charset="0"/>
              <a:buChar char="•"/>
            </a:pPr>
            <a:r>
              <a:rPr lang="en-US" b="1" i="0" dirty="0">
                <a:solidFill>
                  <a:srgbClr val="333333"/>
                </a:solidFill>
                <a:effectLst/>
                <a:latin typeface="+mn-lt"/>
              </a:rPr>
              <a:t>[CLICK] (Psalm 49)</a:t>
            </a:r>
            <a:endParaRPr lang="en-US" b="0" i="0" dirty="0">
              <a:solidFill>
                <a:srgbClr val="333333"/>
              </a:solidFill>
              <a:effectLst/>
              <a:latin typeface="+mn-lt"/>
            </a:endParaRPr>
          </a:p>
          <a:p>
            <a:pPr algn="l"/>
            <a:r>
              <a:rPr lang="en-US" b="1" i="0" dirty="0">
                <a:solidFill>
                  <a:srgbClr val="333333"/>
                </a:solidFill>
                <a:effectLst/>
                <a:latin typeface="+mn-lt"/>
              </a:rPr>
              <a:t>(</a:t>
            </a:r>
            <a:r>
              <a:rPr lang="en-US" b="1" dirty="0"/>
              <a:t>Psalms 49:13-15), </a:t>
            </a:r>
            <a:r>
              <a:rPr lang="en-US" i="1" dirty="0"/>
              <a:t>“This is the way of those who are foolish, and of their posterity who approve their sayings. </a:t>
            </a:r>
            <a:r>
              <a:rPr lang="en-US" i="1" baseline="30000" dirty="0"/>
              <a:t>14</a:t>
            </a:r>
            <a:r>
              <a:rPr lang="en-US" i="1" dirty="0"/>
              <a:t> Like sheep they are laid in the grave; death shall feed on them; the upright shall have dominion over them in the morning; and their beauty shall be consumed in the grave, far from their dwelling. </a:t>
            </a:r>
            <a:r>
              <a:rPr lang="en-US" i="1" baseline="30000" dirty="0"/>
              <a:t>15</a:t>
            </a:r>
            <a:r>
              <a:rPr lang="en-US" i="1" dirty="0"/>
              <a:t> But God will redeem my soul from the power of the grave, for He shall receive me.”</a:t>
            </a:r>
          </a:p>
          <a:p>
            <a:pPr marL="628650" lvl="1" indent="-171450" algn="l">
              <a:buFont typeface="Arial" panose="020B0604020202020204" pitchFamily="34" charset="0"/>
              <a:buChar char="•"/>
            </a:pPr>
            <a:r>
              <a:rPr lang="en-US" b="0" i="0" dirty="0">
                <a:solidFill>
                  <a:srgbClr val="333333"/>
                </a:solidFill>
                <a:effectLst/>
                <a:latin typeface="+mn-lt"/>
              </a:rPr>
              <a:t>A contrast here between the wicked and the righteous</a:t>
            </a:r>
          </a:p>
          <a:p>
            <a:pPr marL="1085850" lvl="2" indent="-171450" algn="l">
              <a:buFont typeface="Arial" panose="020B0604020202020204" pitchFamily="34" charset="0"/>
              <a:buChar char="•"/>
            </a:pPr>
            <a:r>
              <a:rPr lang="en-US" b="0" i="0" dirty="0">
                <a:solidFill>
                  <a:srgbClr val="333333"/>
                </a:solidFill>
                <a:effectLst/>
                <a:latin typeface="+mn-lt"/>
              </a:rPr>
              <a:t>The wicked are like the </a:t>
            </a:r>
            <a:r>
              <a:rPr lang="en-US" b="0" i="1" dirty="0">
                <a:solidFill>
                  <a:srgbClr val="333333"/>
                </a:solidFill>
                <a:effectLst/>
                <a:latin typeface="+mn-lt"/>
              </a:rPr>
              <a:t>“beasts that perish” </a:t>
            </a:r>
            <a:r>
              <a:rPr lang="en-US" b="0" i="0" dirty="0">
                <a:solidFill>
                  <a:srgbClr val="333333"/>
                </a:solidFill>
                <a:effectLst/>
                <a:latin typeface="+mn-lt"/>
              </a:rPr>
              <a:t>(49:12).  There is no hope for them of life in eternity</a:t>
            </a:r>
          </a:p>
          <a:p>
            <a:pPr marL="1085850" lvl="2" indent="-171450" algn="l">
              <a:buFont typeface="Arial" panose="020B0604020202020204" pitchFamily="34" charset="0"/>
              <a:buChar char="•"/>
            </a:pPr>
            <a:r>
              <a:rPr lang="en-US" b="0" i="0" dirty="0">
                <a:solidFill>
                  <a:srgbClr val="333333"/>
                </a:solidFill>
                <a:effectLst/>
                <a:latin typeface="+mn-lt"/>
              </a:rPr>
              <a:t>However, the righteous have dominion in that day.  God receives them and redeems their souls from the power of the grace.</a:t>
            </a:r>
          </a:p>
          <a:p>
            <a:pPr marL="1085850" lvl="2" indent="-171450" algn="l">
              <a:buFont typeface="Arial" panose="020B0604020202020204" pitchFamily="34" charset="0"/>
              <a:buChar char="•"/>
            </a:pPr>
            <a:r>
              <a:rPr lang="en-US" b="0" i="0" dirty="0">
                <a:solidFill>
                  <a:srgbClr val="333333"/>
                </a:solidFill>
                <a:effectLst/>
                <a:latin typeface="+mn-lt"/>
              </a:rPr>
              <a:t>The wicked will not </a:t>
            </a:r>
            <a:r>
              <a:rPr lang="en-US" b="0" i="1" dirty="0">
                <a:solidFill>
                  <a:srgbClr val="333333"/>
                </a:solidFill>
                <a:effectLst/>
                <a:latin typeface="+mn-lt"/>
              </a:rPr>
              <a:t>“continue to live eternally” </a:t>
            </a:r>
            <a:r>
              <a:rPr lang="en-US" b="0" i="0" dirty="0">
                <a:solidFill>
                  <a:srgbClr val="333333"/>
                </a:solidFill>
                <a:effectLst/>
                <a:latin typeface="+mn-lt"/>
              </a:rPr>
              <a:t>(49:9), but the righteous will!</a:t>
            </a:r>
          </a:p>
          <a:p>
            <a:pPr marL="1085850" lvl="2" indent="-171450" algn="l">
              <a:buFont typeface="Arial" panose="020B0604020202020204" pitchFamily="34" charset="0"/>
              <a:buChar char="•"/>
            </a:pPr>
            <a:r>
              <a:rPr lang="en-US" b="0" i="0" dirty="0">
                <a:solidFill>
                  <a:srgbClr val="333333"/>
                </a:solidFill>
                <a:effectLst/>
                <a:latin typeface="+mn-lt"/>
              </a:rPr>
              <a:t>Psalm 73 states a similar truth</a:t>
            </a:r>
          </a:p>
          <a:p>
            <a:pPr marL="0" lvl="0" indent="0" algn="l">
              <a:buFont typeface="Arial" panose="020B0604020202020204" pitchFamily="34" charset="0"/>
              <a:buNone/>
            </a:pPr>
            <a:r>
              <a:rPr lang="en-US" b="1" i="0" dirty="0">
                <a:solidFill>
                  <a:srgbClr val="333333"/>
                </a:solidFill>
                <a:effectLst/>
                <a:latin typeface="+mn-lt"/>
              </a:rPr>
              <a:t>(</a:t>
            </a:r>
            <a:r>
              <a:rPr lang="en-US" b="1" dirty="0"/>
              <a:t>Psalms 73:23-24), </a:t>
            </a:r>
            <a:r>
              <a:rPr lang="en-US" i="1" dirty="0"/>
              <a:t>“Nevertheless I am continually with You; You hold me by my right hand. </a:t>
            </a:r>
            <a:r>
              <a:rPr lang="en-US" i="1" baseline="30000" dirty="0"/>
              <a:t>24</a:t>
            </a:r>
            <a:r>
              <a:rPr lang="en-US" i="1" dirty="0"/>
              <a:t> You will guide me with Your counsel, and afterward receive me to glory.”</a:t>
            </a:r>
            <a:endParaRPr lang="en-US" b="0" i="1" dirty="0">
              <a:solidFill>
                <a:srgbClr val="333333"/>
              </a:solidFill>
              <a:effectLst/>
              <a:latin typeface="+mn-lt"/>
            </a:endParaRPr>
          </a:p>
          <a:p>
            <a:pPr marL="1085850" lvl="2" indent="-171450" algn="l">
              <a:buFont typeface="Arial" panose="020B0604020202020204" pitchFamily="34" charset="0"/>
              <a:buChar char="•"/>
            </a:pPr>
            <a:endParaRPr lang="en-US" b="0" i="0" dirty="0">
              <a:solidFill>
                <a:srgbClr val="333333"/>
              </a:solidFill>
              <a:effectLst/>
              <a:latin typeface="+mn-lt"/>
            </a:endParaRPr>
          </a:p>
          <a:p>
            <a:pPr marL="171450" lvl="0" indent="-171450" algn="l">
              <a:buFont typeface="Arial" panose="020B0604020202020204" pitchFamily="34" charset="0"/>
              <a:buChar char="•"/>
            </a:pPr>
            <a:r>
              <a:rPr lang="en-US" b="1" i="0" dirty="0">
                <a:solidFill>
                  <a:srgbClr val="333333"/>
                </a:solidFill>
                <a:effectLst/>
                <a:latin typeface="+mn-lt"/>
              </a:rPr>
              <a:t>[CLICK] (Genesis 5:24) &amp; (2 Kings 2:11)</a:t>
            </a:r>
          </a:p>
          <a:p>
            <a:pPr marL="0" lvl="0" indent="0" algn="l">
              <a:buFontTx/>
              <a:buNone/>
            </a:pPr>
            <a:r>
              <a:rPr lang="en-US" b="1" i="0" dirty="0">
                <a:solidFill>
                  <a:srgbClr val="333333"/>
                </a:solidFill>
                <a:effectLst/>
                <a:latin typeface="+mn-lt"/>
              </a:rPr>
              <a:t>(</a:t>
            </a:r>
            <a:r>
              <a:rPr lang="en-US" b="1" dirty="0"/>
              <a:t>Genesis 5:24), </a:t>
            </a:r>
            <a:r>
              <a:rPr lang="en-US" i="1" dirty="0"/>
              <a:t>“And Enoch walked with God; and he was not, for God took him.”</a:t>
            </a:r>
            <a:endParaRPr lang="en-US" b="0" i="1" dirty="0">
              <a:solidFill>
                <a:srgbClr val="333333"/>
              </a:solidFill>
              <a:effectLst/>
              <a:latin typeface="+mn-lt"/>
            </a:endParaRPr>
          </a:p>
          <a:p>
            <a:pPr marL="0" lvl="0" indent="0" algn="l">
              <a:buFontTx/>
              <a:buNone/>
            </a:pPr>
            <a:r>
              <a:rPr lang="en-US" b="1" i="0" dirty="0">
                <a:solidFill>
                  <a:srgbClr val="333333"/>
                </a:solidFill>
                <a:effectLst/>
                <a:latin typeface="+mn-lt"/>
              </a:rPr>
              <a:t>(</a:t>
            </a:r>
            <a:r>
              <a:rPr lang="en-US" b="1" dirty="0"/>
              <a:t>2 Kings 2:11), </a:t>
            </a:r>
            <a:r>
              <a:rPr lang="en-US" i="1" dirty="0"/>
              <a:t>“Then it happened, as they continued on and talked, that suddenly a chariot of fire appeared with horses of fire, and separated the two of them; and Elijah went up by a whirlwind into heaven.”</a:t>
            </a:r>
          </a:p>
          <a:p>
            <a:pPr marL="628650" lvl="1" indent="-171450" algn="l">
              <a:buFont typeface="Arial" panose="020B0604020202020204" pitchFamily="34" charset="0"/>
              <a:buChar char="•"/>
            </a:pPr>
            <a:r>
              <a:rPr lang="en-US" b="0" i="0" dirty="0">
                <a:solidFill>
                  <a:srgbClr val="333333"/>
                </a:solidFill>
                <a:effectLst/>
                <a:latin typeface="+mn-lt"/>
              </a:rPr>
              <a:t>For both Enoch and Elijah, God taking them was not a punishment, but a reward</a:t>
            </a:r>
          </a:p>
          <a:p>
            <a:pPr marL="628650" lvl="1" indent="-171450" algn="l">
              <a:buFont typeface="Arial" panose="020B0604020202020204" pitchFamily="34" charset="0"/>
              <a:buChar char="•"/>
            </a:pPr>
            <a:r>
              <a:rPr lang="en-US" b="0" i="0" dirty="0">
                <a:solidFill>
                  <a:srgbClr val="333333"/>
                </a:solidFill>
                <a:effectLst/>
                <a:latin typeface="+mn-lt"/>
              </a:rPr>
              <a:t>There was no end of existence in either instance. It was a beginning of glory!</a:t>
            </a:r>
          </a:p>
          <a:p>
            <a:pPr marL="628650" lvl="1" indent="-171450" algn="l">
              <a:buFont typeface="Arial" panose="020B0604020202020204" pitchFamily="34" charset="0"/>
              <a:buChar char="•"/>
            </a:pPr>
            <a:r>
              <a:rPr lang="en-US" b="0" i="0" dirty="0">
                <a:solidFill>
                  <a:srgbClr val="333333"/>
                </a:solidFill>
                <a:effectLst/>
                <a:latin typeface="+mn-lt"/>
              </a:rPr>
              <a:t>In their taking is this truth… Mortal beings are capable of inhabiting immortal realms!</a:t>
            </a:r>
          </a:p>
          <a:p>
            <a:pPr marL="1085850" lvl="2" indent="-171450" algn="l">
              <a:buFont typeface="Arial" panose="020B0604020202020204" pitchFamily="34" charset="0"/>
              <a:buChar char="•"/>
            </a:pPr>
            <a:endParaRPr lang="en-US" b="0" i="0" dirty="0">
              <a:solidFill>
                <a:srgbClr val="333333"/>
              </a:solidFill>
              <a:effectLst/>
              <a:latin typeface="+mn-lt"/>
            </a:endParaRPr>
          </a:p>
          <a:p>
            <a:pPr algn="l"/>
            <a:r>
              <a:rPr lang="en-US" b="1" i="0" dirty="0">
                <a:solidFill>
                  <a:srgbClr val="333333"/>
                </a:solidFill>
                <a:effectLst/>
                <a:latin typeface="+mn-lt"/>
              </a:rPr>
              <a:t>[CLICK] (2 Samuel 12:22-23)</a:t>
            </a:r>
          </a:p>
          <a:p>
            <a:pPr algn="l"/>
            <a:r>
              <a:rPr lang="en-US" b="1" i="0" dirty="0">
                <a:solidFill>
                  <a:srgbClr val="333333"/>
                </a:solidFill>
                <a:effectLst/>
                <a:latin typeface="+mn-lt"/>
              </a:rPr>
              <a:t>(</a:t>
            </a:r>
            <a:r>
              <a:rPr lang="en-US" b="1" dirty="0"/>
              <a:t>2 Samuel 12:22-23) [David’s explanation of his behavior, before and after the death of His son], </a:t>
            </a:r>
            <a:r>
              <a:rPr lang="en-US" i="1" dirty="0"/>
              <a:t>“And he said, “While the child was alive, I fasted and wept; for I said, ‘Who can tell whether the Lord will be gracious to me, that the child may live?’</a:t>
            </a:r>
            <a:r>
              <a:rPr lang="en-US" i="1" baseline="30000" dirty="0"/>
              <a:t> 23</a:t>
            </a:r>
            <a:r>
              <a:rPr lang="en-US" i="1" dirty="0"/>
              <a:t> But now he is dead; why should I fast? Can I bring him back again? I shall go to him, but he shall not return to me.”</a:t>
            </a:r>
          </a:p>
          <a:p>
            <a:pPr marL="628650" lvl="1" indent="-171450" algn="l">
              <a:buFont typeface="Arial" panose="020B0604020202020204" pitchFamily="34" charset="0"/>
              <a:buChar char="•"/>
            </a:pPr>
            <a:r>
              <a:rPr lang="en-US" b="0" i="0" dirty="0">
                <a:solidFill>
                  <a:srgbClr val="333333"/>
                </a:solidFill>
                <a:effectLst/>
                <a:latin typeface="+mn-lt"/>
              </a:rPr>
              <a:t>Again we have a passage that could be argued (as no doubt the Sadducees would) to refer only to death.</a:t>
            </a:r>
          </a:p>
          <a:p>
            <a:pPr marL="628650" lvl="1" indent="-171450" algn="l">
              <a:buFont typeface="Arial" panose="020B0604020202020204" pitchFamily="34" charset="0"/>
              <a:buChar char="•"/>
            </a:pPr>
            <a:r>
              <a:rPr lang="en-US" b="0" i="0" dirty="0">
                <a:solidFill>
                  <a:srgbClr val="333333"/>
                </a:solidFill>
                <a:effectLst/>
                <a:latin typeface="+mn-lt"/>
              </a:rPr>
              <a:t>However, consider that David was fasting and weeping at the thought of his son leaving.  He wanted him to remain alive, and was hopeful that God would change his mind. If that separation was the only reason for his fasting and weeping, the death of the child would have been cause for more grief.</a:t>
            </a:r>
          </a:p>
          <a:p>
            <a:pPr marL="1085850" lvl="2" indent="-171450" algn="l">
              <a:buFont typeface="Arial" panose="020B0604020202020204" pitchFamily="34" charset="0"/>
              <a:buChar char="•"/>
            </a:pPr>
            <a:r>
              <a:rPr lang="en-US" b="0" i="0" dirty="0">
                <a:solidFill>
                  <a:srgbClr val="333333"/>
                </a:solidFill>
                <a:effectLst/>
                <a:latin typeface="+mn-lt"/>
              </a:rPr>
              <a:t>For David and us, the lost of a loved one to eternal life is said in the separation, but is bearable in light of our hope!</a:t>
            </a:r>
          </a:p>
          <a:p>
            <a:pPr marL="1085850" lvl="2" indent="-171450" algn="l">
              <a:buFont typeface="Arial" panose="020B0604020202020204" pitchFamily="34" charset="0"/>
              <a:buChar char="•"/>
            </a:pPr>
            <a:r>
              <a:rPr lang="en-US" b="0" i="0" dirty="0">
                <a:solidFill>
                  <a:srgbClr val="333333"/>
                </a:solidFill>
                <a:effectLst/>
                <a:latin typeface="+mn-lt"/>
              </a:rPr>
              <a:t>We too will pass into eternity (and if faithful) in to the presence of God</a:t>
            </a:r>
          </a:p>
          <a:p>
            <a:pPr marL="0" lvl="0" indent="0" algn="l">
              <a:buFont typeface="Arial" panose="020B0604020202020204" pitchFamily="34" charset="0"/>
              <a:buNone/>
            </a:pPr>
            <a:r>
              <a:rPr lang="en-US" b="1" i="0" dirty="0">
                <a:solidFill>
                  <a:srgbClr val="333333"/>
                </a:solidFill>
                <a:effectLst/>
                <a:latin typeface="+mn-lt"/>
              </a:rPr>
              <a:t>(</a:t>
            </a:r>
            <a:r>
              <a:rPr lang="en-US" b="1" dirty="0"/>
              <a:t>Matthew 19:14), </a:t>
            </a:r>
            <a:r>
              <a:rPr lang="en-US" i="1" dirty="0"/>
              <a:t>“But Jesus said, “Let the little children come to Me, and do not forbid them; for of such is the kingdom of heaven.”</a:t>
            </a:r>
            <a:endParaRPr lang="en-US" b="0" i="1" dirty="0">
              <a:solidFill>
                <a:srgbClr val="333333"/>
              </a:solidFill>
              <a:effectLst/>
              <a:latin typeface="+mn-lt"/>
            </a:endParaRPr>
          </a:p>
          <a:p>
            <a:pPr algn="l"/>
            <a:endParaRPr lang="en-US" b="0" i="0" dirty="0">
              <a:solidFill>
                <a:srgbClr val="333333"/>
              </a:solidFill>
              <a:effectLst/>
              <a:latin typeface="+mn-lt"/>
            </a:endParaRPr>
          </a:p>
          <a:p>
            <a:pPr algn="l"/>
            <a:endParaRPr lang="en-US" b="0" i="0" dirty="0">
              <a:solidFill>
                <a:srgbClr val="333333"/>
              </a:solidFill>
              <a:effectLst/>
              <a:latin typeface="+mn-lt"/>
            </a:endParaRPr>
          </a:p>
          <a:p>
            <a:pPr algn="l"/>
            <a:r>
              <a:rPr lang="en-US" b="0" i="0" dirty="0">
                <a:solidFill>
                  <a:srgbClr val="333333"/>
                </a:solidFill>
                <a:effectLst/>
                <a:latin typeface="+mn-lt"/>
              </a:rPr>
              <a:t>Other Psalms don’t explicitly deny existence after death and in some places seem to affirm continued existence after death, such as: Ps.16:10 “... will not abandon me to the grave... will... fill me with... eternal pleasures at your right hand.”; </a:t>
            </a:r>
            <a:r>
              <a:rPr lang="en-US" b="0" i="0" u="none" strike="noStrike" dirty="0">
                <a:solidFill>
                  <a:srgbClr val="337AB7"/>
                </a:solidFill>
                <a:effectLst/>
                <a:latin typeface="+mn-lt"/>
                <a:hlinkClick r:id="rId3"/>
              </a:rPr>
              <a:t>Ps. 21</a:t>
            </a:r>
            <a:r>
              <a:rPr lang="en-US" b="0" i="0" dirty="0">
                <a:solidFill>
                  <a:srgbClr val="333333"/>
                </a:solidFill>
                <a:effectLst/>
                <a:latin typeface="+mn-lt"/>
              </a:rPr>
              <a:t> “surely you have granted him eternal blessings.”; </a:t>
            </a:r>
            <a:r>
              <a:rPr lang="en-US" b="0" i="0" u="none" strike="noStrike" dirty="0">
                <a:solidFill>
                  <a:srgbClr val="337AB7"/>
                </a:solidFill>
                <a:effectLst/>
                <a:latin typeface="+mn-lt"/>
                <a:hlinkClick r:id="rId4"/>
              </a:rPr>
              <a:t>Ps. 49:15</a:t>
            </a:r>
            <a:r>
              <a:rPr lang="en-US" b="0" i="0" dirty="0">
                <a:solidFill>
                  <a:srgbClr val="333333"/>
                </a:solidFill>
                <a:effectLst/>
                <a:latin typeface="+mn-lt"/>
              </a:rPr>
              <a:t> “but God will redeem my life from the grave; he will surely take me to himself.”</a:t>
            </a:r>
          </a:p>
          <a:p>
            <a:pPr algn="l"/>
            <a:endParaRPr lang="en-US" b="0" i="0" dirty="0">
              <a:solidFill>
                <a:srgbClr val="333333"/>
              </a:solidFill>
              <a:effectLst/>
              <a:latin typeface="+mn-lt"/>
            </a:endParaRPr>
          </a:p>
          <a:p>
            <a:pPr algn="l"/>
            <a:r>
              <a:rPr lang="en-US" b="0" i="0" dirty="0">
                <a:solidFill>
                  <a:srgbClr val="333333"/>
                </a:solidFill>
                <a:effectLst/>
                <a:latin typeface="+mn-lt"/>
              </a:rPr>
              <a:t>Various other Old Testament passages also seem to suggest existence after death. David comforted himself with the knowledge that he would see his dead child once again, and Samuel appeared to Saul through the witch of Endor (</a:t>
            </a:r>
            <a:r>
              <a:rPr lang="en-US" b="0" i="0" u="none" strike="noStrike" dirty="0">
                <a:solidFill>
                  <a:srgbClr val="337AB7"/>
                </a:solidFill>
                <a:effectLst/>
                <a:latin typeface="+mn-lt"/>
                <a:hlinkClick r:id="rId5"/>
              </a:rPr>
              <a:t>1 Samuel 28</a:t>
            </a:r>
            <a:r>
              <a:rPr lang="en-US" b="0" i="0" dirty="0">
                <a:solidFill>
                  <a:srgbClr val="333333"/>
                </a:solidFill>
                <a:effectLst/>
                <a:latin typeface="+mn-lt"/>
              </a:rPr>
              <a:t>).</a:t>
            </a:r>
          </a:p>
          <a:p>
            <a:pPr algn="l"/>
            <a:endParaRPr lang="en-US" b="0" i="0" dirty="0">
              <a:solidFill>
                <a:srgbClr val="333333"/>
              </a:solidFill>
              <a:effectLst/>
              <a:latin typeface="+mn-lt"/>
            </a:endParaRPr>
          </a:p>
          <a:p>
            <a:pPr algn="l"/>
            <a:r>
              <a:rPr lang="en-US" b="0" i="0" dirty="0">
                <a:solidFill>
                  <a:srgbClr val="333333"/>
                </a:solidFill>
                <a:effectLst/>
                <a:latin typeface="+mn-lt"/>
              </a:rPr>
              <a:t>Even the careful attention that the Hebrews paid to the remains of their dead suggest some notion of an afterlife (e.g., burial, burial rites, disinterment and re-burial, defense of dead bodies from predators, rescue of dead bodies being dishonored by enemies, and so on). This is typically used by anthropologists as evidence for such a belief, at any rate.</a:t>
            </a:r>
          </a:p>
          <a:p>
            <a:pPr algn="l"/>
            <a:r>
              <a:rPr lang="en-US" b="0" i="0" dirty="0">
                <a:solidFill>
                  <a:srgbClr val="333333"/>
                </a:solidFill>
                <a:effectLst/>
                <a:latin typeface="+mn-lt"/>
              </a:rPr>
              <a:t>Finally, consider </a:t>
            </a:r>
            <a:r>
              <a:rPr lang="en-US" b="0" i="0" u="none" strike="noStrike" dirty="0">
                <a:solidFill>
                  <a:srgbClr val="337AB7"/>
                </a:solidFill>
                <a:effectLst/>
                <a:latin typeface="+mn-lt"/>
                <a:hlinkClick r:id="rId6"/>
              </a:rPr>
              <a:t>Job 14</a:t>
            </a:r>
            <a:r>
              <a:rPr lang="en-US" b="0" i="0" dirty="0">
                <a:solidFill>
                  <a:srgbClr val="333333"/>
                </a:solidFill>
                <a:effectLst/>
                <a:latin typeface="+mn-lt"/>
              </a:rPr>
              <a:t>, which is a major Old Testament chapter on conscious life after death: “Man, who is born of woman, is short-lived and full of turmoil. Like a flower he comes forth and withers. He also flees like a shadow and does not remain. Thou also dost open Thine eyes on him, And bring him into judgment with Thyself. Who can make the clean out of the unclean? No one! Since his days are determined, The number of his months is with Thee, And his limits Thou hast set so that he cannot pass. Turn Thy gaze from him that he may rest, Until he fulfills his day like a hired man.”</a:t>
            </a:r>
          </a:p>
          <a:p>
            <a:pPr algn="l"/>
            <a:endParaRPr lang="en-US" b="0" i="0" dirty="0">
              <a:solidFill>
                <a:srgbClr val="333333"/>
              </a:solidFill>
              <a:effectLst/>
              <a:latin typeface="+mn-lt"/>
            </a:endParaRPr>
          </a:p>
          <a:p>
            <a:pPr algn="l"/>
            <a:r>
              <a:rPr lang="en-US" b="0" i="0" dirty="0">
                <a:solidFill>
                  <a:srgbClr val="333333"/>
                </a:solidFill>
                <a:effectLst/>
                <a:latin typeface="+mn-lt"/>
              </a:rPr>
              <a:t>“For there is hope for a tree, When it is cut down, that it will sprout again, And its shoots will not fail. Though its roots grow old in the ground, And its stump dies in the dry soil, At the scent of water it will flourish And put forth sprigs like a plant. But man dies and lies prostrate. Man expires, and where is he? As water evaporates from the sea, And a river becomes parched and dried up, So man lies down and does not rise. Until the heavens be no more, He will not awake nor be aroused out of his sleep. Oh that Thou wouldst hide me in </a:t>
            </a:r>
            <a:r>
              <a:rPr lang="en-US" b="0" i="0" dirty="0" err="1">
                <a:solidFill>
                  <a:srgbClr val="333333"/>
                </a:solidFill>
                <a:effectLst/>
                <a:latin typeface="+mn-lt"/>
              </a:rPr>
              <a:t>Sheol</a:t>
            </a:r>
            <a:r>
              <a:rPr lang="en-US" b="0" i="0" dirty="0">
                <a:solidFill>
                  <a:srgbClr val="333333"/>
                </a:solidFill>
                <a:effectLst/>
                <a:latin typeface="+mn-lt"/>
              </a:rPr>
              <a:t>, That Thou wouldst conceal me until Thy wrath returns to Thee, That Thou wouldst set a limit for me and remember me!  If a man dies, will he live again? All the days of my struggle I will wait, Until my change comes. Thou wilt call, and I will answer Thee” (</a:t>
            </a:r>
            <a:r>
              <a:rPr lang="en-US" b="0" i="0" u="none" strike="noStrike" dirty="0">
                <a:solidFill>
                  <a:srgbClr val="337AB7"/>
                </a:solidFill>
                <a:effectLst/>
                <a:latin typeface="+mn-lt"/>
                <a:hlinkClick r:id="rId7"/>
              </a:rPr>
              <a:t>Job 14:1-15</a:t>
            </a:r>
            <a:r>
              <a:rPr lang="en-US" b="0" i="0" dirty="0">
                <a:solidFill>
                  <a:srgbClr val="333333"/>
                </a:solidFill>
                <a:effectLst/>
                <a:latin typeface="+mn-lt"/>
              </a:rPr>
              <a:t>).</a:t>
            </a:r>
            <a:endParaRPr lang="en-US" b="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F3DA21-D859-49B4-8D33-FE284C7AE7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64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mn-lt"/>
              </a:rPr>
              <a:t>Jesus will one day call!</a:t>
            </a:r>
          </a:p>
          <a:p>
            <a:pPr marL="628650" lvl="1" indent="-171450" algn="l">
              <a:buFont typeface="Arial" panose="020B0604020202020204" pitchFamily="34" charset="0"/>
              <a:buChar char="•"/>
            </a:pPr>
            <a:r>
              <a:rPr lang="en-US" b="0" i="0" dirty="0">
                <a:solidFill>
                  <a:srgbClr val="333333"/>
                </a:solidFill>
                <a:effectLst/>
                <a:latin typeface="+mn-lt"/>
              </a:rPr>
              <a:t>Despite the Sadducees’ denial, this is a truth that has been known through the ages.</a:t>
            </a:r>
          </a:p>
          <a:p>
            <a:pPr marL="628650" lvl="1" indent="-171450" algn="l">
              <a:buFont typeface="Arial" panose="020B0604020202020204" pitchFamily="34" charset="0"/>
              <a:buChar char="•"/>
            </a:pPr>
            <a:r>
              <a:rPr lang="en-US" b="0" i="0" dirty="0">
                <a:solidFill>
                  <a:srgbClr val="333333"/>
                </a:solidFill>
                <a:effectLst/>
                <a:latin typeface="+mn-lt"/>
              </a:rPr>
              <a:t>It is not the emphasis of the Old Testament (In fact, some have used the idea of three different stages to describe the contents of the Bible)</a:t>
            </a:r>
          </a:p>
          <a:p>
            <a:pPr marL="1085850" lvl="2" indent="-171450" algn="l">
              <a:buFont typeface="Arial" panose="020B0604020202020204" pitchFamily="34" charset="0"/>
              <a:buChar char="•"/>
            </a:pPr>
            <a:r>
              <a:rPr lang="en-US" b="0" i="0" dirty="0">
                <a:solidFill>
                  <a:srgbClr val="333333"/>
                </a:solidFill>
                <a:effectLst/>
                <a:latin typeface="+mn-lt"/>
              </a:rPr>
              <a:t>Stage 1 – The prophesied coming of Jesus Christ (The Old Testament)</a:t>
            </a:r>
          </a:p>
          <a:p>
            <a:pPr marL="1085850" lvl="2" indent="-171450" algn="l">
              <a:buFont typeface="Arial" panose="020B0604020202020204" pitchFamily="34" charset="0"/>
              <a:buChar char="•"/>
            </a:pPr>
            <a:r>
              <a:rPr lang="en-US" b="0" i="0" dirty="0">
                <a:solidFill>
                  <a:srgbClr val="333333"/>
                </a:solidFill>
                <a:effectLst/>
                <a:latin typeface="+mn-lt"/>
              </a:rPr>
              <a:t>Stage 2 – The coming of Jesus Christ (The gospels)</a:t>
            </a:r>
          </a:p>
          <a:p>
            <a:pPr marL="1085850" lvl="2" indent="-171450" algn="l">
              <a:buFont typeface="Arial" panose="020B0604020202020204" pitchFamily="34" charset="0"/>
              <a:buChar char="•"/>
            </a:pPr>
            <a:r>
              <a:rPr lang="en-US" b="0" i="0" dirty="0">
                <a:solidFill>
                  <a:srgbClr val="333333"/>
                </a:solidFill>
                <a:effectLst/>
                <a:latin typeface="+mn-lt"/>
              </a:rPr>
              <a:t>Stage 3 – The second coming of Jesus Christ (The Epistles)</a:t>
            </a:r>
          </a:p>
          <a:p>
            <a:pPr marL="1543050" lvl="3" indent="-171450" algn="l">
              <a:buFont typeface="Arial" panose="020B0604020202020204" pitchFamily="34" charset="0"/>
              <a:buChar char="•"/>
            </a:pPr>
            <a:r>
              <a:rPr lang="en-US" b="0" i="0" dirty="0">
                <a:solidFill>
                  <a:srgbClr val="333333"/>
                </a:solidFill>
                <a:effectLst/>
                <a:latin typeface="+mn-lt"/>
              </a:rPr>
              <a:t>In this third stage is the emphasis of the eternal reward that will be received by the righteous</a:t>
            </a:r>
          </a:p>
          <a:p>
            <a:pPr algn="l"/>
            <a:r>
              <a:rPr lang="en-US" b="1" i="0" dirty="0">
                <a:solidFill>
                  <a:srgbClr val="333333"/>
                </a:solidFill>
                <a:effectLst/>
                <a:latin typeface="+mn-lt"/>
              </a:rPr>
              <a:t>(</a:t>
            </a:r>
            <a:r>
              <a:rPr lang="en-US" b="1" dirty="0"/>
              <a:t>1 Thessalonians 5:8-10), </a:t>
            </a:r>
            <a:r>
              <a:rPr lang="en-US" i="1" dirty="0"/>
              <a:t>“But let us who are of the day be sober, putting on the breastplate of faith and love, and as a helmet the hope of salvation.</a:t>
            </a:r>
            <a:r>
              <a:rPr lang="en-US" i="1" baseline="30000" dirty="0"/>
              <a:t> 9</a:t>
            </a:r>
            <a:r>
              <a:rPr lang="en-US" i="1" dirty="0"/>
              <a:t> For God did not appoint us to wrath, but to obtain salvation through our Lord Jesus Christ,</a:t>
            </a:r>
            <a:r>
              <a:rPr lang="en-US" i="1" baseline="30000" dirty="0"/>
              <a:t> 10</a:t>
            </a:r>
            <a:r>
              <a:rPr lang="en-US" i="1" dirty="0"/>
              <a:t> who died for us, that whether we wake or sleep, we should live together with Him.”</a:t>
            </a:r>
          </a:p>
          <a:p>
            <a:pPr algn="l"/>
            <a:endParaRPr lang="en-US" b="0" i="1" dirty="0">
              <a:solidFill>
                <a:srgbClr val="333333"/>
              </a:solidFill>
              <a:effectLst/>
              <a:latin typeface="+mn-lt"/>
            </a:endParaRPr>
          </a:p>
          <a:p>
            <a:pPr algn="l"/>
            <a:r>
              <a:rPr lang="en-US" b="1" i="0" dirty="0">
                <a:solidFill>
                  <a:srgbClr val="333333"/>
                </a:solidFill>
                <a:effectLst/>
                <a:latin typeface="+mn-lt"/>
              </a:rPr>
              <a:t>(Job 14:14-15), </a:t>
            </a:r>
            <a:r>
              <a:rPr lang="en-US" b="0" i="1" dirty="0">
                <a:solidFill>
                  <a:srgbClr val="333333"/>
                </a:solidFill>
                <a:effectLst/>
                <a:latin typeface="+mn-lt"/>
              </a:rPr>
              <a:t>“</a:t>
            </a:r>
            <a:r>
              <a:rPr lang="en-US" i="1" dirty="0"/>
              <a:t>If a man dies, shall he live again? </a:t>
            </a:r>
            <a:r>
              <a:rPr lang="en-US" i="1" u="sng" dirty="0"/>
              <a:t>All the days of my hard service I will wait, till my change comes</a:t>
            </a:r>
            <a:r>
              <a:rPr lang="en-US" i="1" dirty="0"/>
              <a:t>. </a:t>
            </a:r>
            <a:r>
              <a:rPr lang="en-US" i="1" baseline="30000" dirty="0"/>
              <a:t>15</a:t>
            </a:r>
            <a:r>
              <a:rPr lang="en-US" i="1" dirty="0"/>
              <a:t> You shall call, and I will answer You; You shall desire the work of Your hands.”</a:t>
            </a:r>
            <a:endParaRPr lang="en-US" b="0" i="1" dirty="0">
              <a:solidFill>
                <a:srgbClr val="333333"/>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F3DA21-D859-49B4-8D33-FE284C7AE7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08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559C-80D6-4885-8238-9A0E4FC80E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126798-67DB-4778-8C79-F0C7D9FCE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118B3A-50AF-4522-81F7-3EC0C6E31587}"/>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5" name="Footer Placeholder 4">
            <a:extLst>
              <a:ext uri="{FF2B5EF4-FFF2-40B4-BE49-F238E27FC236}">
                <a16:creationId xmlns:a16="http://schemas.microsoft.com/office/drawing/2014/main" id="{8002C8E9-B1B2-4338-92FA-3D8E0B9BD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A4CE4-0625-4E35-96FE-905A2CCFD531}"/>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425203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FD55-7DB4-4CA5-97D0-E60066D2B6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07E132-3DD4-44E8-96DB-3DA1117690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1F4FB-D0B1-4A20-A006-092531BF9C4F}"/>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5" name="Footer Placeholder 4">
            <a:extLst>
              <a:ext uri="{FF2B5EF4-FFF2-40B4-BE49-F238E27FC236}">
                <a16:creationId xmlns:a16="http://schemas.microsoft.com/office/drawing/2014/main" id="{5D58B403-FE94-4D35-AB7C-0E917939F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C61FD-72ED-4631-821D-1C6C89D4FE9A}"/>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119665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2D251-4B58-4F09-B4BB-3E557F3892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AC57B4-0447-4A46-8CB3-8B27D34345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4700-048D-40C5-9F8C-1AB7F1936C3D}"/>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5" name="Footer Placeholder 4">
            <a:extLst>
              <a:ext uri="{FF2B5EF4-FFF2-40B4-BE49-F238E27FC236}">
                <a16:creationId xmlns:a16="http://schemas.microsoft.com/office/drawing/2014/main" id="{7583A3E1-C29C-405C-84B9-44C8BF5D7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60927-16C7-4A3E-8897-B6D5FD613235}"/>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184602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4D73E-682F-4A35-B3FD-2D7167BDF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26E99-4473-4400-8C9A-0D0533BBBC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C12E7-7BB9-4CD1-86EE-1ABECC03575C}"/>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5" name="Footer Placeholder 4">
            <a:extLst>
              <a:ext uri="{FF2B5EF4-FFF2-40B4-BE49-F238E27FC236}">
                <a16:creationId xmlns:a16="http://schemas.microsoft.com/office/drawing/2014/main" id="{83CFD44F-64BD-495C-8BDD-F12DEB8EA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8A7F7-EFEE-4AB9-AD49-98D3767E1A9A}"/>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239316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0B7F-A806-4E73-B18F-0D0D6DCBB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5DD9C4-E3CA-4F60-A39A-47E0D145A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63429-5CAA-4B44-A84C-6D7B93A900B3}"/>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5" name="Footer Placeholder 4">
            <a:extLst>
              <a:ext uri="{FF2B5EF4-FFF2-40B4-BE49-F238E27FC236}">
                <a16:creationId xmlns:a16="http://schemas.microsoft.com/office/drawing/2014/main" id="{28ACF6E7-6F75-4551-94CD-609281EC3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05836-B70B-464E-844A-FB564BD811B2}"/>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35074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07C1-ABF2-47D7-8CE5-4A10D21FEC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88A0C-794D-4653-880D-41E549AA2A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35FC22-14BD-4D59-95F9-15A76AB58C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581F6A-9906-4D69-BF85-46D0394E74CD}"/>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6" name="Footer Placeholder 5">
            <a:extLst>
              <a:ext uri="{FF2B5EF4-FFF2-40B4-BE49-F238E27FC236}">
                <a16:creationId xmlns:a16="http://schemas.microsoft.com/office/drawing/2014/main" id="{47EA4B96-B65F-48D5-B662-39BE612F5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9AB9F-42D3-4B61-A25D-0548BA5D13CD}"/>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93344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E7B6-0823-4BD5-9FBD-2BA157BE7D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2CFA6F-3F31-4CDD-82E7-FF593A991C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1BAE78-C2AF-4941-938B-89C1D83522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D76A0A-34CC-45A1-938E-2531F79A2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A7DC9-4C06-434C-A879-DD6741D3C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D05994-DF8A-426A-BDB2-CE738A54CD11}"/>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8" name="Footer Placeholder 7">
            <a:extLst>
              <a:ext uri="{FF2B5EF4-FFF2-40B4-BE49-F238E27FC236}">
                <a16:creationId xmlns:a16="http://schemas.microsoft.com/office/drawing/2014/main" id="{D4CD63A5-C722-45EC-9F53-A1FDF862A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C9978F-430E-4528-8EAE-18068655D23D}"/>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27644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51E3-9D84-4429-97BD-776144A009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859D9C-A555-4AF9-8D0D-255312EE6659}"/>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4" name="Footer Placeholder 3">
            <a:extLst>
              <a:ext uri="{FF2B5EF4-FFF2-40B4-BE49-F238E27FC236}">
                <a16:creationId xmlns:a16="http://schemas.microsoft.com/office/drawing/2014/main" id="{0A4C071D-F527-4771-AE61-4F158599C8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231873-3D91-43A9-9EEC-A1208A611DA2}"/>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341023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9A04C-82C5-4921-92EA-3CE361CAE969}"/>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3" name="Footer Placeholder 2">
            <a:extLst>
              <a:ext uri="{FF2B5EF4-FFF2-40B4-BE49-F238E27FC236}">
                <a16:creationId xmlns:a16="http://schemas.microsoft.com/office/drawing/2014/main" id="{F156C7AB-E0FC-445C-863A-47673F720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304295-4266-4A3E-9941-3C673E830729}"/>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148334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BF5B-64EF-423F-9CA8-CD8339648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8B115D-20D6-4960-A1BC-019CF3181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7051D2-5312-41AB-A6EF-B470B7285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AD118-C066-4D03-925A-1D433459A389}"/>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6" name="Footer Placeholder 5">
            <a:extLst>
              <a:ext uri="{FF2B5EF4-FFF2-40B4-BE49-F238E27FC236}">
                <a16:creationId xmlns:a16="http://schemas.microsoft.com/office/drawing/2014/main" id="{B76B66F8-0E0B-4349-A10D-4766EF2C1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15745-9464-4805-82C0-89D66FD81358}"/>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388351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CF25-50B7-4ACE-97A5-7F55167DD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14F1E0-3B75-4B7E-97F0-780B3347D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05C8E-013D-4802-BF20-B793F84D6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18904-DFA9-4C2C-B276-431FDFE72DE2}"/>
              </a:ext>
            </a:extLst>
          </p:cNvPr>
          <p:cNvSpPr>
            <a:spLocks noGrp="1"/>
          </p:cNvSpPr>
          <p:nvPr>
            <p:ph type="dt" sz="half" idx="10"/>
          </p:nvPr>
        </p:nvSpPr>
        <p:spPr/>
        <p:txBody>
          <a:bodyPr/>
          <a:lstStyle/>
          <a:p>
            <a:fld id="{702391AE-272B-4FB9-8C5C-75CE289ADB22}" type="datetimeFigureOut">
              <a:rPr lang="en-US" smtClean="0"/>
              <a:t>4/16/2022</a:t>
            </a:fld>
            <a:endParaRPr lang="en-US"/>
          </a:p>
        </p:txBody>
      </p:sp>
      <p:sp>
        <p:nvSpPr>
          <p:cNvPr id="6" name="Footer Placeholder 5">
            <a:extLst>
              <a:ext uri="{FF2B5EF4-FFF2-40B4-BE49-F238E27FC236}">
                <a16:creationId xmlns:a16="http://schemas.microsoft.com/office/drawing/2014/main" id="{497A6750-FDED-43B4-8E1F-18103A1B09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6F823-1F22-4447-9E84-364F9797B6F7}"/>
              </a:ext>
            </a:extLst>
          </p:cNvPr>
          <p:cNvSpPr>
            <a:spLocks noGrp="1"/>
          </p:cNvSpPr>
          <p:nvPr>
            <p:ph type="sldNum" sz="quarter" idx="12"/>
          </p:nvPr>
        </p:nvSpPr>
        <p:spPr/>
        <p:txBody>
          <a:bodyPr/>
          <a:lstStyle/>
          <a:p>
            <a:fld id="{E5B272B0-E83A-4173-8A10-0518CF628978}" type="slidenum">
              <a:rPr lang="en-US" smtClean="0"/>
              <a:t>‹#›</a:t>
            </a:fld>
            <a:endParaRPr lang="en-US"/>
          </a:p>
        </p:txBody>
      </p:sp>
    </p:spTree>
    <p:extLst>
      <p:ext uri="{BB962C8B-B14F-4D97-AF65-F5344CB8AC3E}">
        <p14:creationId xmlns:p14="http://schemas.microsoft.com/office/powerpoint/2010/main" val="214477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F8287-69A7-4D6D-A7D1-96E244FCB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985F7-AEB2-466F-B2C9-A8251457A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D98EA-34C8-44AD-BFAD-6549F7B876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391AE-272B-4FB9-8C5C-75CE289ADB22}" type="datetimeFigureOut">
              <a:rPr lang="en-US" smtClean="0"/>
              <a:t>4/16/2022</a:t>
            </a:fld>
            <a:endParaRPr lang="en-US"/>
          </a:p>
        </p:txBody>
      </p:sp>
      <p:sp>
        <p:nvSpPr>
          <p:cNvPr id="5" name="Footer Placeholder 4">
            <a:extLst>
              <a:ext uri="{FF2B5EF4-FFF2-40B4-BE49-F238E27FC236}">
                <a16:creationId xmlns:a16="http://schemas.microsoft.com/office/drawing/2014/main" id="{B9B41111-7377-4464-93E6-4A858549D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37F2EB-628F-4ACF-A7AB-27D8D0618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272B0-E83A-4173-8A10-0518CF628978}" type="slidenum">
              <a:rPr lang="en-US" smtClean="0"/>
              <a:t>‹#›</a:t>
            </a:fld>
            <a:endParaRPr lang="en-US"/>
          </a:p>
        </p:txBody>
      </p:sp>
    </p:spTree>
    <p:extLst>
      <p:ext uri="{BB962C8B-B14F-4D97-AF65-F5344CB8AC3E}">
        <p14:creationId xmlns:p14="http://schemas.microsoft.com/office/powerpoint/2010/main" val="329840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6407-7456-41F8-9CBE-9D22B8A7DCAA}"/>
              </a:ext>
            </a:extLst>
          </p:cNvPr>
          <p:cNvSpPr>
            <a:spLocks noGrp="1"/>
          </p:cNvSpPr>
          <p:nvPr>
            <p:ph type="ctrTitle"/>
          </p:nvPr>
        </p:nvSpPr>
        <p:spPr>
          <a:xfrm>
            <a:off x="748145" y="1289555"/>
            <a:ext cx="10640291" cy="2783681"/>
          </a:xfrm>
        </p:spPr>
        <p:txBody>
          <a:bodyPr anchor="t"/>
          <a:lstStyle/>
          <a:p>
            <a:r>
              <a:rPr lang="en-US" sz="8000" dirty="0">
                <a:solidFill>
                  <a:schemeClr val="accent1">
                    <a:lumMod val="50000"/>
                  </a:schemeClr>
                </a:solidFill>
                <a:effectLst>
                  <a:glow rad="228600">
                    <a:schemeClr val="bg1">
                      <a:alpha val="40000"/>
                    </a:schemeClr>
                  </a:glow>
                </a:effectLst>
                <a:latin typeface="Righteous" panose="02010506000000020000" pitchFamily="2" charset="0"/>
              </a:rPr>
              <a:t>Eternal Life?</a:t>
            </a:r>
            <a:br>
              <a:rPr lang="en-US" dirty="0">
                <a:solidFill>
                  <a:schemeClr val="accent1">
                    <a:lumMod val="50000"/>
                  </a:schemeClr>
                </a:solidFill>
              </a:rPr>
            </a:br>
            <a:r>
              <a:rPr lang="en-US" b="1" dirty="0">
                <a:solidFill>
                  <a:schemeClr val="accent1">
                    <a:lumMod val="50000"/>
                  </a:schemeClr>
                </a:solidFill>
                <a:latin typeface="+mn-lt"/>
              </a:rPr>
              <a:t>The Old Testament Answer</a:t>
            </a:r>
          </a:p>
        </p:txBody>
      </p:sp>
      <p:sp>
        <p:nvSpPr>
          <p:cNvPr id="3" name="Subtitle 2">
            <a:extLst>
              <a:ext uri="{FF2B5EF4-FFF2-40B4-BE49-F238E27FC236}">
                <a16:creationId xmlns:a16="http://schemas.microsoft.com/office/drawing/2014/main" id="{ACC69531-4B8A-400D-A30A-25EB265951D5}"/>
              </a:ext>
            </a:extLst>
          </p:cNvPr>
          <p:cNvSpPr>
            <a:spLocks noGrp="1"/>
          </p:cNvSpPr>
          <p:nvPr>
            <p:ph type="subTitle" idx="1"/>
          </p:nvPr>
        </p:nvSpPr>
        <p:spPr>
          <a:xfrm>
            <a:off x="1524000" y="4073236"/>
            <a:ext cx="9144000" cy="1184564"/>
          </a:xfrm>
        </p:spPr>
        <p:txBody>
          <a:bodyPr>
            <a:normAutofit/>
          </a:bodyPr>
          <a:lstStyle/>
          <a:p>
            <a:r>
              <a:rPr lang="en-US" sz="5400" b="1" dirty="0">
                <a:solidFill>
                  <a:schemeClr val="accent1">
                    <a:lumMod val="50000"/>
                  </a:schemeClr>
                </a:solidFill>
              </a:rPr>
              <a:t>Matthew 22:23-33</a:t>
            </a:r>
          </a:p>
        </p:txBody>
      </p:sp>
    </p:spTree>
    <p:extLst>
      <p:ext uri="{BB962C8B-B14F-4D97-AF65-F5344CB8AC3E}">
        <p14:creationId xmlns:p14="http://schemas.microsoft.com/office/powerpoint/2010/main" val="844617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6407-7456-41F8-9CBE-9D22B8A7DCAA}"/>
              </a:ext>
            </a:extLst>
          </p:cNvPr>
          <p:cNvSpPr>
            <a:spLocks noGrp="1"/>
          </p:cNvSpPr>
          <p:nvPr>
            <p:ph type="ctrTitle"/>
          </p:nvPr>
        </p:nvSpPr>
        <p:spPr>
          <a:xfrm>
            <a:off x="775854" y="293113"/>
            <a:ext cx="10640291" cy="1184564"/>
          </a:xfrm>
        </p:spPr>
        <p:txBody>
          <a:bodyPr anchor="t">
            <a:normAutofit/>
          </a:bodyPr>
          <a:lstStyle/>
          <a:p>
            <a:r>
              <a:rPr lang="en-US" sz="6600" dirty="0">
                <a:solidFill>
                  <a:schemeClr val="accent1">
                    <a:lumMod val="50000"/>
                  </a:schemeClr>
                </a:solidFill>
                <a:effectLst>
                  <a:glow rad="228600">
                    <a:schemeClr val="bg1">
                      <a:alpha val="40000"/>
                    </a:schemeClr>
                  </a:glow>
                </a:effectLst>
                <a:latin typeface="Righteous" panose="02010506000000020000" pitchFamily="2" charset="0"/>
              </a:rPr>
              <a:t>Old Testament Verses</a:t>
            </a:r>
            <a:endParaRPr lang="en-US" sz="6600" b="1" dirty="0">
              <a:solidFill>
                <a:schemeClr val="accent1">
                  <a:lumMod val="50000"/>
                </a:schemeClr>
              </a:solidFill>
              <a:latin typeface="+mn-lt"/>
            </a:endParaRPr>
          </a:p>
        </p:txBody>
      </p:sp>
      <p:sp>
        <p:nvSpPr>
          <p:cNvPr id="3" name="Subtitle 2">
            <a:extLst>
              <a:ext uri="{FF2B5EF4-FFF2-40B4-BE49-F238E27FC236}">
                <a16:creationId xmlns:a16="http://schemas.microsoft.com/office/drawing/2014/main" id="{ACC69531-4B8A-400D-A30A-25EB265951D5}"/>
              </a:ext>
            </a:extLst>
          </p:cNvPr>
          <p:cNvSpPr>
            <a:spLocks noGrp="1"/>
          </p:cNvSpPr>
          <p:nvPr>
            <p:ph type="subTitle" idx="1"/>
          </p:nvPr>
        </p:nvSpPr>
        <p:spPr>
          <a:xfrm>
            <a:off x="775854" y="1477677"/>
            <a:ext cx="10640292" cy="4964687"/>
          </a:xfrm>
        </p:spPr>
        <p:txBody>
          <a:bodyPr>
            <a:normAutofit/>
          </a:bodyPr>
          <a:lstStyle/>
          <a:p>
            <a:r>
              <a:rPr lang="en-US" sz="5000" b="1" dirty="0">
                <a:solidFill>
                  <a:schemeClr val="accent1">
                    <a:lumMod val="50000"/>
                  </a:schemeClr>
                </a:solidFill>
              </a:rPr>
              <a:t>Job 19:25-27</a:t>
            </a:r>
          </a:p>
          <a:p>
            <a:r>
              <a:rPr lang="en-US" sz="5000" b="1" dirty="0">
                <a:solidFill>
                  <a:schemeClr val="accent1">
                    <a:lumMod val="50000"/>
                  </a:schemeClr>
                </a:solidFill>
              </a:rPr>
              <a:t>Isaiah 26:19</a:t>
            </a:r>
          </a:p>
          <a:p>
            <a:r>
              <a:rPr lang="en-US" sz="5000" b="1" dirty="0">
                <a:solidFill>
                  <a:schemeClr val="accent1">
                    <a:lumMod val="50000"/>
                  </a:schemeClr>
                </a:solidFill>
              </a:rPr>
              <a:t>Daniel 12:1-3</a:t>
            </a:r>
          </a:p>
          <a:p>
            <a:r>
              <a:rPr lang="en-US" sz="5000" b="1" dirty="0">
                <a:solidFill>
                  <a:schemeClr val="accent1">
                    <a:lumMod val="50000"/>
                  </a:schemeClr>
                </a:solidFill>
              </a:rPr>
              <a:t>Psalm 49</a:t>
            </a:r>
          </a:p>
          <a:p>
            <a:r>
              <a:rPr lang="en-US" sz="5000" b="1" dirty="0">
                <a:solidFill>
                  <a:schemeClr val="accent1">
                    <a:lumMod val="50000"/>
                  </a:schemeClr>
                </a:solidFill>
              </a:rPr>
              <a:t>Genesis 5:24 &amp; 2 Kings 2:11</a:t>
            </a:r>
          </a:p>
          <a:p>
            <a:r>
              <a:rPr lang="en-US" sz="5000" b="1" dirty="0">
                <a:solidFill>
                  <a:schemeClr val="accent1">
                    <a:lumMod val="50000"/>
                  </a:schemeClr>
                </a:solidFill>
              </a:rPr>
              <a:t>2 Samuel 12:22-23</a:t>
            </a:r>
          </a:p>
          <a:p>
            <a:endParaRPr lang="en-US" sz="5400" b="1" dirty="0">
              <a:solidFill>
                <a:schemeClr val="accent1">
                  <a:lumMod val="50000"/>
                </a:schemeClr>
              </a:solidFill>
            </a:endParaRPr>
          </a:p>
        </p:txBody>
      </p:sp>
    </p:spTree>
    <p:extLst>
      <p:ext uri="{BB962C8B-B14F-4D97-AF65-F5344CB8AC3E}">
        <p14:creationId xmlns:p14="http://schemas.microsoft.com/office/powerpoint/2010/main" val="39317402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6407-7456-41F8-9CBE-9D22B8A7DCAA}"/>
              </a:ext>
            </a:extLst>
          </p:cNvPr>
          <p:cNvSpPr>
            <a:spLocks noGrp="1"/>
          </p:cNvSpPr>
          <p:nvPr>
            <p:ph type="ctrTitle"/>
          </p:nvPr>
        </p:nvSpPr>
        <p:spPr>
          <a:xfrm>
            <a:off x="748145" y="1289555"/>
            <a:ext cx="10640291" cy="2783681"/>
          </a:xfrm>
        </p:spPr>
        <p:txBody>
          <a:bodyPr anchor="t">
            <a:normAutofit fontScale="90000"/>
          </a:bodyPr>
          <a:lstStyle/>
          <a:p>
            <a:r>
              <a:rPr lang="en-US" sz="8000" dirty="0">
                <a:solidFill>
                  <a:schemeClr val="accent1">
                    <a:lumMod val="50000"/>
                  </a:schemeClr>
                </a:solidFill>
                <a:effectLst>
                  <a:glow rad="228600">
                    <a:schemeClr val="bg1">
                      <a:alpha val="40000"/>
                    </a:schemeClr>
                  </a:glow>
                </a:effectLst>
                <a:latin typeface="Righteous" panose="02010506000000020000" pitchFamily="2" charset="0"/>
              </a:rPr>
              <a:t>Jesus will one day call!</a:t>
            </a:r>
            <a:br>
              <a:rPr lang="en-US" sz="8000" dirty="0">
                <a:solidFill>
                  <a:schemeClr val="accent1">
                    <a:lumMod val="50000"/>
                  </a:schemeClr>
                </a:solidFill>
              </a:rPr>
            </a:br>
            <a:r>
              <a:rPr lang="en-US" b="1" dirty="0">
                <a:solidFill>
                  <a:schemeClr val="accent1">
                    <a:lumMod val="50000"/>
                  </a:schemeClr>
                </a:solidFill>
                <a:latin typeface="+mn-lt"/>
              </a:rPr>
              <a:t>Will you be ready?</a:t>
            </a:r>
          </a:p>
        </p:txBody>
      </p:sp>
      <p:sp>
        <p:nvSpPr>
          <p:cNvPr id="3" name="Subtitle 2">
            <a:extLst>
              <a:ext uri="{FF2B5EF4-FFF2-40B4-BE49-F238E27FC236}">
                <a16:creationId xmlns:a16="http://schemas.microsoft.com/office/drawing/2014/main" id="{ACC69531-4B8A-400D-A30A-25EB265951D5}"/>
              </a:ext>
            </a:extLst>
          </p:cNvPr>
          <p:cNvSpPr>
            <a:spLocks noGrp="1"/>
          </p:cNvSpPr>
          <p:nvPr>
            <p:ph type="subTitle" idx="1"/>
          </p:nvPr>
        </p:nvSpPr>
        <p:spPr>
          <a:xfrm>
            <a:off x="1524000" y="3844636"/>
            <a:ext cx="9144000" cy="2348346"/>
          </a:xfrm>
        </p:spPr>
        <p:txBody>
          <a:bodyPr>
            <a:normAutofit/>
          </a:bodyPr>
          <a:lstStyle/>
          <a:p>
            <a:r>
              <a:rPr lang="en-US" sz="4800" b="1" dirty="0">
                <a:solidFill>
                  <a:schemeClr val="accent1">
                    <a:lumMod val="50000"/>
                  </a:schemeClr>
                </a:solidFill>
              </a:rPr>
              <a:t>1 Thessalonians 5:8-10</a:t>
            </a:r>
          </a:p>
          <a:p>
            <a:r>
              <a:rPr lang="en-US" sz="4800" b="1" dirty="0">
                <a:solidFill>
                  <a:schemeClr val="accent1">
                    <a:lumMod val="50000"/>
                  </a:schemeClr>
                </a:solidFill>
              </a:rPr>
              <a:t>Job 14:14-15</a:t>
            </a:r>
          </a:p>
        </p:txBody>
      </p:sp>
    </p:spTree>
    <p:extLst>
      <p:ext uri="{BB962C8B-B14F-4D97-AF65-F5344CB8AC3E}">
        <p14:creationId xmlns:p14="http://schemas.microsoft.com/office/powerpoint/2010/main" val="1283073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2760</Words>
  <Application>Microsoft Office PowerPoint</Application>
  <PresentationFormat>Widescreen</PresentationFormat>
  <Paragraphs>98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 Light</vt:lpstr>
      <vt:lpstr>Arial</vt:lpstr>
      <vt:lpstr>Calibri</vt:lpstr>
      <vt:lpstr>Righteous</vt:lpstr>
      <vt:lpstr>Office Theme</vt:lpstr>
      <vt:lpstr>Eternal Life? The Old Testament Answer</vt:lpstr>
      <vt:lpstr>Old Testament Verses</vt:lpstr>
      <vt:lpstr>Jesus will one day call! Will you be ready?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Eternal Life? The Old Testament Answer</dc:title>
  <dc:creator>Stan Cox</dc:creator>
  <cp:lastModifiedBy>Stan Cox</cp:lastModifiedBy>
  <cp:revision>1</cp:revision>
  <dcterms:created xsi:type="dcterms:W3CDTF">2022-04-15T02:34:46Z</dcterms:created>
  <dcterms:modified xsi:type="dcterms:W3CDTF">2022-04-17T03:10:12Z</dcterms:modified>
</cp:coreProperties>
</file>