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17D48-480A-4906-8A3B-2E274FD86B12}" v="47" dt="2023-08-27T04:53:50.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47575" autoAdjust="0"/>
  </p:normalViewPr>
  <p:slideViewPr>
    <p:cSldViewPr snapToGrid="0">
      <p:cViewPr varScale="1">
        <p:scale>
          <a:sx n="36" d="100"/>
          <a:sy n="36" d="100"/>
        </p:scale>
        <p:origin x="2174" y="24"/>
      </p:cViewPr>
      <p:guideLst/>
    </p:cSldViewPr>
  </p:slideViewPr>
  <p:notesTextViewPr>
    <p:cViewPr>
      <p:scale>
        <a:sx n="1" d="1"/>
        <a:sy n="1" d="1"/>
      </p:scale>
      <p:origin x="0" y="0"/>
    </p:cViewPr>
  </p:notesTextViewPr>
  <p:notesViewPr>
    <p:cSldViewPr snapToGrid="0">
      <p:cViewPr varScale="1">
        <p:scale>
          <a:sx n="60" d="100"/>
          <a:sy n="60" d="100"/>
        </p:scale>
        <p:origin x="1181"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350B4F-8A5E-8F27-4515-D6D389285908}"/>
              </a:ext>
            </a:extLst>
          </p:cNvPr>
          <p:cNvSpPr>
            <a:spLocks noGrp="1"/>
          </p:cNvSpPr>
          <p:nvPr>
            <p:ph type="hdr" sz="quarter"/>
          </p:nvPr>
        </p:nvSpPr>
        <p:spPr>
          <a:xfrm>
            <a:off x="0" y="0"/>
            <a:ext cx="4686300" cy="736600"/>
          </a:xfrm>
          <a:prstGeom prst="rect">
            <a:avLst/>
          </a:prstGeom>
        </p:spPr>
        <p:txBody>
          <a:bodyPr vert="horz" lIns="91440" tIns="45720" rIns="91440" bIns="45720" rtlCol="0"/>
          <a:lstStyle>
            <a:lvl1pPr algn="l">
              <a:defRPr sz="1200"/>
            </a:lvl1pPr>
          </a:lstStyle>
          <a:p>
            <a:r>
              <a:rPr lang="en-US" sz="2000" dirty="0">
                <a:latin typeface="Comic Sans MS" panose="030F0702030302020204" pitchFamily="66" charset="0"/>
              </a:rPr>
              <a:t>Expectations VS Reality </a:t>
            </a:r>
            <a:r>
              <a:rPr lang="en-US" sz="2400" dirty="0"/>
              <a:t>(Luke 3:15)</a:t>
            </a:r>
          </a:p>
        </p:txBody>
      </p:sp>
      <p:sp>
        <p:nvSpPr>
          <p:cNvPr id="3" name="Date Placeholder 2">
            <a:extLst>
              <a:ext uri="{FF2B5EF4-FFF2-40B4-BE49-F238E27FC236}">
                <a16:creationId xmlns:a16="http://schemas.microsoft.com/office/drawing/2014/main" id="{7C9BEFF0-0488-2F8E-CC05-E7A93FC5EA7D}"/>
              </a:ext>
            </a:extLst>
          </p:cNvPr>
          <p:cNvSpPr>
            <a:spLocks noGrp="1"/>
          </p:cNvSpPr>
          <p:nvPr>
            <p:ph type="dt" sz="quarter" idx="1"/>
          </p:nvPr>
        </p:nvSpPr>
        <p:spPr>
          <a:xfrm>
            <a:off x="5016499" y="0"/>
            <a:ext cx="1839913" cy="458788"/>
          </a:xfrm>
          <a:prstGeom prst="rect">
            <a:avLst/>
          </a:prstGeom>
        </p:spPr>
        <p:txBody>
          <a:bodyPr vert="horz" lIns="91440" tIns="45720" rIns="91440" bIns="45720" rtlCol="0"/>
          <a:lstStyle>
            <a:lvl1pPr algn="r">
              <a:defRPr sz="1200"/>
            </a:lvl1pPr>
          </a:lstStyle>
          <a:p>
            <a:r>
              <a:rPr lang="en-US" dirty="0"/>
              <a:t>August 27, 2023</a:t>
            </a:r>
          </a:p>
        </p:txBody>
      </p:sp>
      <p:sp>
        <p:nvSpPr>
          <p:cNvPr id="4" name="Footer Placeholder 3">
            <a:extLst>
              <a:ext uri="{FF2B5EF4-FFF2-40B4-BE49-F238E27FC236}">
                <a16:creationId xmlns:a16="http://schemas.microsoft.com/office/drawing/2014/main" id="{7B7825F9-FF04-C959-2D4A-93F1378D54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39A56EA-D417-B4A7-95A5-91BB2F7620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327E00C1-2B69-45AD-8B3A-C495B576CF51}" type="slidenum">
              <a:rPr lang="en-US" smtClean="0"/>
              <a:t>‹#›</a:t>
            </a:fld>
            <a:endParaRPr lang="en-US" dirty="0"/>
          </a:p>
        </p:txBody>
      </p:sp>
    </p:spTree>
    <p:extLst>
      <p:ext uri="{BB962C8B-B14F-4D97-AF65-F5344CB8AC3E}">
        <p14:creationId xmlns:p14="http://schemas.microsoft.com/office/powerpoint/2010/main" val="211294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1B39F-DCD2-4743-B970-33F19B69676D}" type="datetimeFigureOut">
              <a:rPr lang="en-US" smtClean="0"/>
              <a:t>8/27/2023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8ACEE-49D8-4FD7-9AA4-DFF2B927B512}" type="slidenum">
              <a:rPr lang="en-US" smtClean="0"/>
              <a:t>‹#›</a:t>
            </a:fld>
            <a:endParaRPr lang="en-US"/>
          </a:p>
        </p:txBody>
      </p:sp>
    </p:spTree>
    <p:extLst>
      <p:ext uri="{BB962C8B-B14F-4D97-AF65-F5344CB8AC3E}">
        <p14:creationId xmlns:p14="http://schemas.microsoft.com/office/powerpoint/2010/main" val="89220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chemeClr val="tx1"/>
                </a:solidFill>
                <a:effectLst/>
                <a:latin typeface="+mn-lt"/>
              </a:rPr>
              <a:t>Introduction:</a:t>
            </a:r>
          </a:p>
          <a:p>
            <a:pPr marL="171450" indent="-171450" algn="l">
              <a:buFont typeface="Arial" panose="020B0604020202020204" pitchFamily="34" charset="0"/>
              <a:buChar char="•"/>
            </a:pPr>
            <a:r>
              <a:rPr lang="en-US" sz="1200" b="1" i="0" dirty="0">
                <a:solidFill>
                  <a:schemeClr val="tx1"/>
                </a:solidFill>
                <a:effectLst/>
                <a:latin typeface="+mn-lt"/>
              </a:rPr>
              <a:t>Our text deals with the baptism of John</a:t>
            </a:r>
          </a:p>
          <a:p>
            <a:pPr marL="628650" lvl="1" indent="-171450" algn="l">
              <a:buFont typeface="Arial" panose="020B0604020202020204" pitchFamily="34" charset="0"/>
              <a:buChar char="•"/>
            </a:pPr>
            <a:r>
              <a:rPr lang="en-US" sz="1200" b="0" i="0" dirty="0">
                <a:solidFill>
                  <a:schemeClr val="tx1"/>
                </a:solidFill>
                <a:effectLst/>
                <a:latin typeface="+mn-lt"/>
              </a:rPr>
              <a:t>The people were admonished by John – severely rebuked</a:t>
            </a:r>
          </a:p>
          <a:p>
            <a:pPr marL="0" lvl="0" indent="0" algn="l">
              <a:buFont typeface="Arial" panose="020B0604020202020204" pitchFamily="34" charset="0"/>
              <a:buNone/>
            </a:pPr>
            <a:r>
              <a:rPr lang="en-US" sz="1200" b="1" i="0" dirty="0">
                <a:solidFill>
                  <a:schemeClr val="tx1"/>
                </a:solidFill>
                <a:effectLst/>
                <a:latin typeface="+mn-lt"/>
              </a:rPr>
              <a:t>(Luke 7:7-9), </a:t>
            </a:r>
            <a:r>
              <a:rPr lang="en-US" sz="1200" b="0" i="1" dirty="0">
                <a:solidFill>
                  <a:schemeClr val="tx1"/>
                </a:solidFill>
                <a:effectLst/>
                <a:latin typeface="+mn-lt"/>
              </a:rPr>
              <a:t>“</a:t>
            </a:r>
            <a:r>
              <a:rPr lang="en-US" sz="1200" i="1" dirty="0">
                <a:solidFill>
                  <a:schemeClr val="tx1"/>
                </a:solidFill>
                <a:effectLst/>
              </a:rPr>
              <a:t>Then he said to the multitudes that came out to be baptized by him, ‘Brood of vipers! Who warned you to flee from the wrath to come?</a:t>
            </a:r>
            <a:r>
              <a:rPr lang="en-US" sz="1200" i="1" baseline="30000" dirty="0">
                <a:solidFill>
                  <a:schemeClr val="tx1"/>
                </a:solidFill>
                <a:effectLst/>
              </a:rPr>
              <a:t> 8</a:t>
            </a:r>
            <a:r>
              <a:rPr lang="en-US" sz="1200" i="1" dirty="0">
                <a:solidFill>
                  <a:schemeClr val="tx1"/>
                </a:solidFill>
                <a:effectLst/>
              </a:rPr>
              <a:t> Therefore bear fruits worthy of repentance, and do not begin to say to yourselves, “We have Abraham as our father.” For I say to you that God is able to raise up children to Abraham from these stones.</a:t>
            </a:r>
            <a:r>
              <a:rPr lang="en-US" sz="1200" i="1" baseline="30000" dirty="0">
                <a:solidFill>
                  <a:schemeClr val="tx1"/>
                </a:solidFill>
                <a:effectLst/>
              </a:rPr>
              <a:t> 9</a:t>
            </a:r>
            <a:r>
              <a:rPr lang="en-US" sz="1200" i="1" dirty="0">
                <a:solidFill>
                  <a:schemeClr val="tx1"/>
                </a:solidFill>
                <a:effectLst/>
              </a:rPr>
              <a:t> And even now the ax is laid to the root pl the trees. Therefore every tree which does not bear good fruit is cut down and thrown into the fire.’”</a:t>
            </a:r>
          </a:p>
          <a:p>
            <a:pPr marL="628650" lvl="1" indent="-171450" algn="l">
              <a:buFont typeface="Arial" panose="020B0604020202020204" pitchFamily="34" charset="0"/>
              <a:buChar char="•"/>
            </a:pPr>
            <a:r>
              <a:rPr lang="en-US" sz="1200" b="0" i="0" dirty="0">
                <a:solidFill>
                  <a:schemeClr val="tx1"/>
                </a:solidFill>
                <a:effectLst/>
                <a:latin typeface="+mn-lt"/>
              </a:rPr>
              <a:t>The people were receptive – though the message was severe. And they asked what they had to do.  (The lesson was one of repentance).</a:t>
            </a:r>
          </a:p>
          <a:p>
            <a:pPr marL="1085850" lvl="2" indent="-171450" algn="l">
              <a:buFont typeface="Arial" panose="020B0604020202020204" pitchFamily="34" charset="0"/>
              <a:buChar char="•"/>
            </a:pPr>
            <a:r>
              <a:rPr lang="en-US" sz="1200" b="0" i="0" dirty="0">
                <a:solidFill>
                  <a:schemeClr val="tx1"/>
                </a:solidFill>
                <a:effectLst/>
                <a:latin typeface="+mn-lt"/>
              </a:rPr>
              <a:t>People – (Generosity) – Give tunics to those without, as well as food.</a:t>
            </a:r>
          </a:p>
          <a:p>
            <a:pPr marL="1085850" lvl="2" indent="-171450" algn="l">
              <a:buFont typeface="Arial" panose="020B0604020202020204" pitchFamily="34" charset="0"/>
              <a:buChar char="•"/>
            </a:pPr>
            <a:r>
              <a:rPr lang="en-US" sz="1200" b="0" i="0" dirty="0">
                <a:solidFill>
                  <a:schemeClr val="tx1"/>
                </a:solidFill>
                <a:effectLst/>
                <a:latin typeface="+mn-lt"/>
              </a:rPr>
              <a:t>Tax Collectors – (Honesty) – Collect no more than what is appointed for you.</a:t>
            </a:r>
          </a:p>
          <a:p>
            <a:pPr marL="1085850" lvl="2" indent="-171450" algn="l">
              <a:buFont typeface="Arial" panose="020B0604020202020204" pitchFamily="34" charset="0"/>
              <a:buChar char="•"/>
            </a:pPr>
            <a:r>
              <a:rPr lang="en-US" sz="1200" b="0" i="0" dirty="0">
                <a:solidFill>
                  <a:schemeClr val="tx1"/>
                </a:solidFill>
                <a:effectLst/>
                <a:latin typeface="+mn-lt"/>
              </a:rPr>
              <a:t>Soldiers – (Gentleness/Contentment) – Don’t intimidate or accuse falsely, be content.</a:t>
            </a:r>
          </a:p>
          <a:p>
            <a:pPr marL="171450" lvl="0" indent="-171450" algn="l">
              <a:buFont typeface="Arial" panose="020B0604020202020204" pitchFamily="34" charset="0"/>
              <a:buChar char="•"/>
            </a:pPr>
            <a:r>
              <a:rPr lang="en-US" sz="1200" b="1" i="0" dirty="0">
                <a:solidFill>
                  <a:schemeClr val="tx1"/>
                </a:solidFill>
                <a:effectLst/>
                <a:latin typeface="+mn-lt"/>
              </a:rPr>
              <a:t>John’s teaching was alarming, upsetting and convicting (not what they were used to).</a:t>
            </a:r>
          </a:p>
          <a:p>
            <a:pPr marL="0" lvl="0" indent="0" algn="l">
              <a:buFont typeface="Arial" panose="020B0604020202020204" pitchFamily="34" charset="0"/>
              <a:buNone/>
            </a:pPr>
            <a:r>
              <a:rPr lang="en-US" sz="1200" b="1" dirty="0">
                <a:solidFill>
                  <a:schemeClr val="tx1"/>
                </a:solidFill>
                <a:effectLst/>
              </a:rPr>
              <a:t>(Luke 3:15-17), </a:t>
            </a:r>
            <a:r>
              <a:rPr lang="en-US" sz="1200" i="1" dirty="0">
                <a:solidFill>
                  <a:schemeClr val="tx1"/>
                </a:solidFill>
                <a:effectLst/>
              </a:rPr>
              <a:t>“Now as the people </a:t>
            </a:r>
            <a:r>
              <a:rPr lang="en-US" sz="1200" i="1" u="sng" dirty="0">
                <a:solidFill>
                  <a:schemeClr val="tx1"/>
                </a:solidFill>
                <a:effectLst/>
              </a:rPr>
              <a:t>were in expectation, and all reasoned in their hearts about John, whether he was the Christ or not</a:t>
            </a:r>
            <a:r>
              <a:rPr lang="en-US" sz="1200" i="1" dirty="0">
                <a:solidFill>
                  <a:schemeClr val="tx1"/>
                </a:solidFill>
                <a:effectLst/>
              </a:rPr>
              <a:t>,</a:t>
            </a:r>
            <a:r>
              <a:rPr lang="en-US" sz="1200" i="1" baseline="30000" dirty="0">
                <a:solidFill>
                  <a:schemeClr val="tx1"/>
                </a:solidFill>
                <a:effectLst/>
              </a:rPr>
              <a:t> 16</a:t>
            </a:r>
            <a:r>
              <a:rPr lang="en-US" sz="1200" i="1" dirty="0">
                <a:solidFill>
                  <a:schemeClr val="tx1"/>
                </a:solidFill>
                <a:effectLst/>
              </a:rPr>
              <a:t> John answered, saying to all, “I indeed baptize you with water; but One mightier than I is coming, whose sandal strap I am not worthy to loose. He will baptize you with the Holy Spirit and fire.</a:t>
            </a:r>
            <a:r>
              <a:rPr lang="en-US" sz="1200" i="1" baseline="30000" dirty="0">
                <a:solidFill>
                  <a:schemeClr val="tx1"/>
                </a:solidFill>
                <a:effectLst/>
              </a:rPr>
              <a:t> 17</a:t>
            </a:r>
            <a:r>
              <a:rPr lang="en-US" sz="1200" i="1" dirty="0">
                <a:solidFill>
                  <a:schemeClr val="tx1"/>
                </a:solidFill>
                <a:effectLst/>
              </a:rPr>
              <a:t> His winnowing fan is in His hand, and He will thoroughly clean out His threshing floor, and gather the wheat into His barn; but the chaff He will burn with unquenchable fire.”</a:t>
            </a:r>
          </a:p>
          <a:p>
            <a:pPr marL="628650" lvl="1" indent="-171450" algn="l">
              <a:buFont typeface="Arial" panose="020B0604020202020204" pitchFamily="34" charset="0"/>
              <a:buChar char="•"/>
            </a:pPr>
            <a:r>
              <a:rPr lang="en-US" sz="1200" b="0" i="0" dirty="0">
                <a:solidFill>
                  <a:schemeClr val="tx1"/>
                </a:solidFill>
                <a:effectLst/>
                <a:latin typeface="+mn-lt"/>
              </a:rPr>
              <a:t>Note:  The people were reasoning in their hearts as they were in expectation</a:t>
            </a:r>
          </a:p>
          <a:p>
            <a:pPr marL="1085850" lvl="2" indent="-171450" algn="l">
              <a:buFont typeface="Arial" panose="020B0604020202020204" pitchFamily="34" charset="0"/>
              <a:buChar char="•"/>
            </a:pPr>
            <a:r>
              <a:rPr lang="en-US" sz="1200" b="0" i="0" dirty="0">
                <a:solidFill>
                  <a:schemeClr val="tx1"/>
                </a:solidFill>
                <a:effectLst/>
                <a:latin typeface="+mn-lt"/>
              </a:rPr>
              <a:t>Expectation - </a:t>
            </a:r>
            <a:r>
              <a:rPr lang="en-US" sz="1200" b="0" i="1" dirty="0" err="1">
                <a:solidFill>
                  <a:schemeClr val="tx1"/>
                </a:solidFill>
                <a:effectLst/>
                <a:latin typeface="+mn-lt"/>
              </a:rPr>
              <a:t>prosdokaō</a:t>
            </a:r>
            <a:r>
              <a:rPr lang="en-US" sz="1200" b="0" i="0" dirty="0">
                <a:solidFill>
                  <a:schemeClr val="tx1"/>
                </a:solidFill>
                <a:effectLst/>
                <a:latin typeface="+mn-lt"/>
              </a:rPr>
              <a:t> </a:t>
            </a:r>
            <a:r>
              <a:rPr lang="en-US" sz="1200" b="0" i="0" u="none" strike="noStrike" dirty="0">
                <a:solidFill>
                  <a:schemeClr val="tx1"/>
                </a:solidFill>
                <a:effectLst/>
                <a:latin typeface="+mn-lt"/>
              </a:rPr>
              <a:t>(</a:t>
            </a:r>
            <a:r>
              <a:rPr lang="en-US" sz="1200" b="0" i="0" dirty="0">
                <a:solidFill>
                  <a:schemeClr val="tx1"/>
                </a:solidFill>
                <a:effectLst/>
                <a:latin typeface="+mn-lt"/>
              </a:rPr>
              <a:t>pros-</a:t>
            </a:r>
            <a:r>
              <a:rPr lang="en-US" sz="1200" b="0" i="0" dirty="0" err="1">
                <a:solidFill>
                  <a:schemeClr val="tx1"/>
                </a:solidFill>
                <a:effectLst/>
                <a:latin typeface="+mn-lt"/>
              </a:rPr>
              <a:t>dok</a:t>
            </a:r>
            <a:r>
              <a:rPr lang="en-US" sz="1200" b="0" i="0" dirty="0">
                <a:solidFill>
                  <a:schemeClr val="tx1"/>
                </a:solidFill>
                <a:effectLst/>
                <a:latin typeface="+mn-lt"/>
              </a:rPr>
              <a:t>-ah’-o) – To expect. To look or wait for.</a:t>
            </a:r>
          </a:p>
          <a:p>
            <a:pPr marL="1085850" lvl="2" indent="-171450" algn="l">
              <a:buFont typeface="Arial" panose="020B0604020202020204" pitchFamily="34" charset="0"/>
              <a:buChar char="•"/>
            </a:pPr>
            <a:r>
              <a:rPr lang="en-US" sz="1200" b="0" i="0" dirty="0">
                <a:solidFill>
                  <a:schemeClr val="tx1"/>
                </a:solidFill>
                <a:effectLst/>
                <a:latin typeface="+mn-lt"/>
              </a:rPr>
              <a:t>Their reasoning was wrong</a:t>
            </a:r>
          </a:p>
          <a:p>
            <a:pPr marL="1085850" lvl="2" indent="-171450" algn="l">
              <a:buFont typeface="Arial" panose="020B0604020202020204" pitchFamily="34" charset="0"/>
              <a:buChar char="•"/>
            </a:pPr>
            <a:r>
              <a:rPr lang="en-US" sz="1200" b="0" i="0" dirty="0">
                <a:solidFill>
                  <a:schemeClr val="tx1"/>
                </a:solidFill>
                <a:effectLst/>
                <a:latin typeface="+mn-lt"/>
              </a:rPr>
              <a:t>John was not who they thought.  He was not the Christ. Jesus was.</a:t>
            </a:r>
          </a:p>
          <a:p>
            <a:pPr marL="628650" lvl="1" indent="-171450" algn="l">
              <a:buFont typeface="Arial" panose="020B0604020202020204" pitchFamily="34" charset="0"/>
              <a:buChar char="•"/>
            </a:pPr>
            <a:r>
              <a:rPr lang="en-US" sz="1200" b="0" i="0" dirty="0">
                <a:solidFill>
                  <a:schemeClr val="tx1"/>
                </a:solidFill>
                <a:effectLst/>
                <a:latin typeface="+mn-lt"/>
              </a:rPr>
              <a:t>It is often that men’s expectations do not equal reality.  We can only know the truth if God reveals it to us!</a:t>
            </a:r>
          </a:p>
          <a:p>
            <a:pPr marL="0" lvl="0" indent="0" algn="l">
              <a:buFont typeface="Arial" panose="020B0604020202020204" pitchFamily="34" charset="0"/>
              <a:buNone/>
            </a:pPr>
            <a:r>
              <a:rPr lang="en-US" sz="1200" b="1" dirty="0">
                <a:solidFill>
                  <a:schemeClr val="tx1"/>
                </a:solidFill>
                <a:effectLst/>
              </a:rPr>
              <a:t>(1 Corinthians 2:7-11), </a:t>
            </a:r>
            <a:r>
              <a:rPr lang="en-US" sz="1200" i="1" dirty="0">
                <a:solidFill>
                  <a:schemeClr val="tx1"/>
                </a:solidFill>
                <a:effectLst/>
              </a:rPr>
              <a:t>“But we speak the wisdom of God in a mystery, the hidden wisdom which God ordained before the ages for our glory,</a:t>
            </a:r>
            <a:r>
              <a:rPr lang="en-US" sz="1200" i="1" baseline="30000" dirty="0">
                <a:solidFill>
                  <a:schemeClr val="tx1"/>
                </a:solidFill>
                <a:effectLst/>
              </a:rPr>
              <a:t> 8</a:t>
            </a:r>
            <a:r>
              <a:rPr lang="en-US" sz="1200" i="1" dirty="0">
                <a:solidFill>
                  <a:schemeClr val="tx1"/>
                </a:solidFill>
                <a:effectLst/>
              </a:rPr>
              <a:t> which none of the rulers of this age knew; for had they known, they would not have crucified the Lord of glory. </a:t>
            </a:r>
            <a:r>
              <a:rPr lang="en-US" sz="1200" i="1" baseline="30000" dirty="0">
                <a:solidFill>
                  <a:schemeClr val="tx1"/>
                </a:solidFill>
                <a:effectLst/>
              </a:rPr>
              <a:t>9</a:t>
            </a:r>
            <a:r>
              <a:rPr lang="en-US" sz="1200" i="1" dirty="0">
                <a:solidFill>
                  <a:schemeClr val="tx1"/>
                </a:solidFill>
                <a:effectLst/>
              </a:rPr>
              <a:t> But as it is written: ‘Eye has not seen, nor ear heard, nor have entered into the heart of man the things which God has prepared for those who love Him.’ </a:t>
            </a:r>
            <a:r>
              <a:rPr lang="en-US" sz="1200" i="1" baseline="30000" dirty="0">
                <a:solidFill>
                  <a:schemeClr val="tx1"/>
                </a:solidFill>
                <a:effectLst/>
              </a:rPr>
              <a:t>10</a:t>
            </a:r>
            <a:r>
              <a:rPr lang="en-US" sz="1200" i="1" dirty="0">
                <a:solidFill>
                  <a:schemeClr val="tx1"/>
                </a:solidFill>
                <a:effectLst/>
              </a:rPr>
              <a:t> But God has revealed them to us through His Spirit. For the Spirit searches all things, yes, the deep things of God.</a:t>
            </a:r>
            <a:r>
              <a:rPr lang="en-US" sz="1200" i="1" baseline="30000" dirty="0">
                <a:solidFill>
                  <a:schemeClr val="tx1"/>
                </a:solidFill>
                <a:effectLst/>
              </a:rPr>
              <a:t> 11</a:t>
            </a:r>
            <a:r>
              <a:rPr lang="en-US" sz="1200" i="1" dirty="0">
                <a:solidFill>
                  <a:schemeClr val="tx1"/>
                </a:solidFill>
                <a:effectLst/>
              </a:rPr>
              <a:t> For what man knows the things of a man except the spirit of the man which is in him? Even so no one knows the things of God except the Spirit of God.”</a:t>
            </a:r>
          </a:p>
          <a:p>
            <a:pPr marL="171450" lvl="0" indent="-171450" algn="l">
              <a:buFont typeface="Arial" panose="020B0604020202020204" pitchFamily="34" charset="0"/>
              <a:buChar char="•"/>
            </a:pPr>
            <a:r>
              <a:rPr lang="en-US" sz="1200" b="1" i="0" dirty="0">
                <a:solidFill>
                  <a:schemeClr val="tx1"/>
                </a:solidFill>
                <a:effectLst/>
                <a:latin typeface="+mn-lt"/>
              </a:rPr>
              <a:t>Regarding John (contrary to the expectations of the people).</a:t>
            </a:r>
          </a:p>
          <a:p>
            <a:pPr marL="628650" lvl="1" indent="-171450" algn="l">
              <a:buFont typeface="Arial" panose="020B0604020202020204" pitchFamily="34" charset="0"/>
              <a:buChar char="•"/>
            </a:pPr>
            <a:r>
              <a:rPr lang="en-US" sz="1200" b="1" i="0" dirty="0">
                <a:solidFill>
                  <a:schemeClr val="tx1"/>
                </a:solidFill>
                <a:effectLst/>
                <a:latin typeface="+mn-lt"/>
              </a:rPr>
              <a:t>John was not the Messiah, his purpose was to prepare hearts for the Lord’s coming</a:t>
            </a:r>
          </a:p>
          <a:p>
            <a:pPr marL="0" lvl="0" indent="0" algn="l">
              <a:buFont typeface="Arial" panose="020B0604020202020204" pitchFamily="34" charset="0"/>
              <a:buNone/>
            </a:pPr>
            <a:r>
              <a:rPr lang="en-US" sz="1200" b="1" i="0" dirty="0">
                <a:solidFill>
                  <a:schemeClr val="tx1"/>
                </a:solidFill>
                <a:effectLst/>
                <a:latin typeface="+mn-lt"/>
              </a:rPr>
              <a:t>(</a:t>
            </a:r>
            <a:r>
              <a:rPr lang="en-US" sz="1200" b="1" dirty="0">
                <a:solidFill>
                  <a:schemeClr val="tx1"/>
                </a:solidFill>
                <a:effectLst/>
              </a:rPr>
              <a:t>Malachi 3:1), </a:t>
            </a:r>
            <a:r>
              <a:rPr lang="en-US" sz="1200" i="1" dirty="0">
                <a:solidFill>
                  <a:schemeClr val="tx1"/>
                </a:solidFill>
                <a:effectLst/>
              </a:rPr>
              <a:t>“‘Behold, I send My messenger, and he will prepare the way before Me. And the Lord, whom you seek, will suddenly come to His temple, even the Messenger of the covenant, in whom you delight. Behold, He is coming,’ Says the Lord of hosts.”</a:t>
            </a:r>
          </a:p>
          <a:p>
            <a:pPr marL="0" lvl="0" indent="0" algn="l">
              <a:buFont typeface="Arial" panose="020B0604020202020204" pitchFamily="34" charset="0"/>
              <a:buNone/>
            </a:pPr>
            <a:r>
              <a:rPr lang="en-US" sz="1200" b="1" dirty="0">
                <a:solidFill>
                  <a:schemeClr val="tx1"/>
                </a:solidFill>
                <a:effectLst/>
              </a:rPr>
              <a:t>(Luke 1:13-17), </a:t>
            </a:r>
            <a:r>
              <a:rPr lang="en-US" sz="1200" i="1" dirty="0">
                <a:solidFill>
                  <a:schemeClr val="tx1"/>
                </a:solidFill>
                <a:effectLst/>
              </a:rPr>
              <a:t>“But the angel said to him, “Do not be afraid, Zacharias, for your prayer is heard; and your wife Elizabeth will bear you a son, and you shall call his name John.</a:t>
            </a:r>
            <a:r>
              <a:rPr lang="en-US" sz="1200" i="1" baseline="30000" dirty="0">
                <a:solidFill>
                  <a:schemeClr val="tx1"/>
                </a:solidFill>
                <a:effectLst/>
              </a:rPr>
              <a:t> 14</a:t>
            </a:r>
            <a:r>
              <a:rPr lang="en-US" sz="1200" i="1" dirty="0">
                <a:solidFill>
                  <a:schemeClr val="tx1"/>
                </a:solidFill>
                <a:effectLst/>
              </a:rPr>
              <a:t> And you will have joy and gladness, and many will rejoice at his birth.</a:t>
            </a:r>
            <a:r>
              <a:rPr lang="en-US" sz="1200" i="1" baseline="30000" dirty="0">
                <a:solidFill>
                  <a:schemeClr val="tx1"/>
                </a:solidFill>
                <a:effectLst/>
              </a:rPr>
              <a:t> 15</a:t>
            </a:r>
            <a:r>
              <a:rPr lang="en-US" sz="1200" i="1" dirty="0">
                <a:solidFill>
                  <a:schemeClr val="tx1"/>
                </a:solidFill>
                <a:effectLst/>
              </a:rPr>
              <a:t> For he will be great in the sight of the Lord, and shall drink neither wine nor strong drink. He will also be filled with the Holy Spirit, even from his mother's womb.</a:t>
            </a:r>
            <a:r>
              <a:rPr lang="en-US" sz="1200" i="1" baseline="30000" dirty="0">
                <a:solidFill>
                  <a:schemeClr val="tx1"/>
                </a:solidFill>
                <a:effectLst/>
              </a:rPr>
              <a:t> 16</a:t>
            </a:r>
            <a:r>
              <a:rPr lang="en-US" sz="1200" i="1" dirty="0">
                <a:solidFill>
                  <a:schemeClr val="tx1"/>
                </a:solidFill>
                <a:effectLst/>
              </a:rPr>
              <a:t> And he will turn many of the children of Israel to the Lord their God.</a:t>
            </a:r>
            <a:r>
              <a:rPr lang="en-US" sz="1200" i="1" baseline="30000" dirty="0">
                <a:solidFill>
                  <a:schemeClr val="tx1"/>
                </a:solidFill>
                <a:effectLst/>
              </a:rPr>
              <a:t> 17</a:t>
            </a:r>
            <a:r>
              <a:rPr lang="en-US" sz="1200" i="1" dirty="0">
                <a:solidFill>
                  <a:schemeClr val="tx1"/>
                </a:solidFill>
                <a:effectLst/>
              </a:rPr>
              <a:t> He will also go before Him in the spirit and power of Elijah, ‘to turn the hearts of the fathers to the children,’ and the disobedient to the wisdom of the just, to make ready a people prepared for the Lord.”</a:t>
            </a:r>
          </a:p>
          <a:p>
            <a:pPr marL="628650" lvl="1" indent="-171450" algn="l">
              <a:buFont typeface="Arial" panose="020B0604020202020204" pitchFamily="34" charset="0"/>
              <a:buChar char="•"/>
            </a:pPr>
            <a:r>
              <a:rPr lang="en-US" sz="1200" b="0" i="0" dirty="0">
                <a:solidFill>
                  <a:schemeClr val="tx1"/>
                </a:solidFill>
                <a:effectLst/>
                <a:latin typeface="+mn-lt"/>
              </a:rPr>
              <a:t>While John’s purpose was to prepare the way of the Lord, and raise the expectations of the people concerning the Messiah, the people had many misconceptions of the coming Messiah as well.</a:t>
            </a:r>
          </a:p>
          <a:p>
            <a:pPr marL="1085850" lvl="2" indent="-171450" algn="l">
              <a:buFont typeface="Arial" panose="020B0604020202020204" pitchFamily="34" charset="0"/>
              <a:buChar char="•"/>
            </a:pPr>
            <a:r>
              <a:rPr lang="en-US" sz="1200" b="0" i="0" dirty="0">
                <a:solidFill>
                  <a:schemeClr val="tx1"/>
                </a:solidFill>
                <a:effectLst/>
                <a:latin typeface="+mn-lt"/>
              </a:rPr>
              <a:t>Some expected the Messiah to be a military leader who would deliver the Israel from Rome.</a:t>
            </a:r>
          </a:p>
          <a:p>
            <a:pPr marL="0" lvl="0" indent="0" algn="l">
              <a:buFont typeface="Arial" panose="020B0604020202020204" pitchFamily="34" charset="0"/>
              <a:buNone/>
            </a:pPr>
            <a:r>
              <a:rPr lang="en-US" sz="1200" b="1" dirty="0">
                <a:solidFill>
                  <a:schemeClr val="tx1"/>
                </a:solidFill>
                <a:effectLst/>
              </a:rPr>
              <a:t>(John 6:15), [During Jesus’ Galilean ministry], </a:t>
            </a:r>
            <a:r>
              <a:rPr lang="en-US" sz="1200" i="1" dirty="0">
                <a:solidFill>
                  <a:schemeClr val="tx1"/>
                </a:solidFill>
                <a:effectLst/>
              </a:rPr>
              <a:t>“Therefore when Jesus perceived that they were about to come and take Him by force to make Him king, He departed again to the mountain by Himself alone.”</a:t>
            </a:r>
          </a:p>
          <a:p>
            <a:pPr marL="0" lvl="0" indent="0" algn="l">
              <a:buFont typeface="Arial" panose="020B0604020202020204" pitchFamily="34" charset="0"/>
              <a:buNone/>
            </a:pPr>
            <a:r>
              <a:rPr lang="en-US" sz="1200" b="1" dirty="0">
                <a:solidFill>
                  <a:schemeClr val="tx1"/>
                </a:solidFill>
                <a:effectLst/>
              </a:rPr>
              <a:t>(Luke 24:19-21), [Cleopas’s words on the road to Emmaus to the resurrected Jesus, who they did not recognize], </a:t>
            </a:r>
            <a:r>
              <a:rPr lang="en-US" sz="1200" i="1" dirty="0">
                <a:solidFill>
                  <a:schemeClr val="tx1"/>
                </a:solidFill>
                <a:effectLst/>
              </a:rPr>
              <a:t>“So they said to Him, ‘The things concerning Jesus of Nazareth, who was a Prophet mighty in deed and word before God and all the people,</a:t>
            </a:r>
            <a:r>
              <a:rPr lang="en-US" sz="1200" i="1" baseline="30000" dirty="0">
                <a:solidFill>
                  <a:schemeClr val="tx1"/>
                </a:solidFill>
                <a:effectLst/>
              </a:rPr>
              <a:t> 20</a:t>
            </a:r>
            <a:r>
              <a:rPr lang="en-US" sz="1200" i="1" dirty="0">
                <a:solidFill>
                  <a:schemeClr val="tx1"/>
                </a:solidFill>
                <a:effectLst/>
              </a:rPr>
              <a:t> and how the chief priests and our rulers delivered Him to be condemned to death, and crucified Him.</a:t>
            </a:r>
            <a:r>
              <a:rPr lang="en-US" sz="1200" i="1" baseline="30000" dirty="0">
                <a:solidFill>
                  <a:schemeClr val="tx1"/>
                </a:solidFill>
                <a:effectLst/>
              </a:rPr>
              <a:t> 21</a:t>
            </a:r>
            <a:r>
              <a:rPr lang="en-US" sz="1200" i="1" dirty="0">
                <a:solidFill>
                  <a:schemeClr val="tx1"/>
                </a:solidFill>
                <a:effectLst/>
              </a:rPr>
              <a:t> But we were hoping that it was He who was going to redeem Israel. Indeed, besides all this, today is the third day since these things happened.’”</a:t>
            </a:r>
          </a:p>
          <a:p>
            <a:pPr marL="1085850" lvl="2" indent="-171450" algn="l">
              <a:buFont typeface="Arial" panose="020B0604020202020204" pitchFamily="34" charset="0"/>
              <a:buChar char="•"/>
            </a:pPr>
            <a:r>
              <a:rPr lang="en-US" sz="1200" b="0" i="0" dirty="0">
                <a:solidFill>
                  <a:schemeClr val="tx1"/>
                </a:solidFill>
                <a:effectLst/>
                <a:latin typeface="+mn-lt"/>
              </a:rPr>
              <a:t>Some expected Jesus to support their human traditions they bound on others</a:t>
            </a:r>
          </a:p>
          <a:p>
            <a:pPr marL="0" lvl="0" indent="0" algn="l">
              <a:buFont typeface="Arial" panose="020B0604020202020204" pitchFamily="34" charset="0"/>
              <a:buNone/>
            </a:pPr>
            <a:r>
              <a:rPr lang="en-US" sz="1200" b="1" dirty="0">
                <a:solidFill>
                  <a:schemeClr val="tx1"/>
                </a:solidFill>
                <a:effectLst/>
              </a:rPr>
              <a:t>(Mark 7:5-9), </a:t>
            </a:r>
            <a:r>
              <a:rPr lang="en-US" sz="1200" i="1" dirty="0">
                <a:solidFill>
                  <a:schemeClr val="tx1"/>
                </a:solidFill>
                <a:effectLst/>
              </a:rPr>
              <a:t>“Then the Pharisees and scribes asked Him, “Why do Your disciples not walk according to the tradition of the elders, but eat bread with unwashed hands?” </a:t>
            </a:r>
            <a:r>
              <a:rPr lang="en-US" sz="1200" i="1" baseline="30000" dirty="0">
                <a:solidFill>
                  <a:schemeClr val="tx1"/>
                </a:solidFill>
                <a:effectLst/>
              </a:rPr>
              <a:t>6</a:t>
            </a:r>
            <a:r>
              <a:rPr lang="en-US" sz="1200" i="1" dirty="0">
                <a:solidFill>
                  <a:schemeClr val="tx1"/>
                </a:solidFill>
                <a:effectLst/>
              </a:rPr>
              <a:t> He answered and said to them, “Well did Isaiah prophesy of you hypocrites, as it is written: “This people honors Me with their lips, but their heart is far from Me. </a:t>
            </a:r>
            <a:r>
              <a:rPr lang="en-US" sz="1200" i="1" baseline="30000" dirty="0">
                <a:solidFill>
                  <a:schemeClr val="tx1"/>
                </a:solidFill>
                <a:effectLst/>
              </a:rPr>
              <a:t>7</a:t>
            </a:r>
            <a:r>
              <a:rPr lang="en-US" sz="1200" i="1" dirty="0">
                <a:solidFill>
                  <a:schemeClr val="tx1"/>
                </a:solidFill>
                <a:effectLst/>
              </a:rPr>
              <a:t> And in vain they worship Me, teaching as doctrines the commandments of men.” </a:t>
            </a:r>
            <a:r>
              <a:rPr lang="en-US" sz="1200" i="1" baseline="30000" dirty="0">
                <a:solidFill>
                  <a:schemeClr val="tx1"/>
                </a:solidFill>
                <a:effectLst/>
              </a:rPr>
              <a:t>8</a:t>
            </a:r>
            <a:r>
              <a:rPr lang="en-US" sz="1200" i="1" dirty="0">
                <a:solidFill>
                  <a:schemeClr val="tx1"/>
                </a:solidFill>
                <a:effectLst/>
              </a:rPr>
              <a:t> For laying aside the commandment of God, you hold the tradition of men—the washing of pitchers and cups, and many other such things you do.’ </a:t>
            </a:r>
            <a:r>
              <a:rPr lang="en-US" sz="1200" i="1" baseline="30000" dirty="0">
                <a:solidFill>
                  <a:schemeClr val="tx1"/>
                </a:solidFill>
                <a:effectLst/>
              </a:rPr>
              <a:t>9</a:t>
            </a:r>
            <a:r>
              <a:rPr lang="en-US" sz="1200" i="1" dirty="0">
                <a:solidFill>
                  <a:schemeClr val="tx1"/>
                </a:solidFill>
                <a:effectLst/>
              </a:rPr>
              <a:t> He said to them, ‘All too well you reject the commandment of God, that you may keep your tradition.’”</a:t>
            </a:r>
            <a:endParaRPr lang="en-US" sz="1200" b="0" i="1"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As do people today.</a:t>
            </a:r>
          </a:p>
          <a:p>
            <a:pPr marL="1085850" lvl="2" indent="-171450" algn="l">
              <a:buFont typeface="Arial" panose="020B0604020202020204" pitchFamily="34" charset="0"/>
              <a:buChar char="•"/>
            </a:pPr>
            <a:r>
              <a:rPr lang="en-US" sz="1200" b="0" i="0" dirty="0">
                <a:solidFill>
                  <a:schemeClr val="tx1"/>
                </a:solidFill>
                <a:effectLst/>
                <a:latin typeface="+mn-lt"/>
              </a:rPr>
              <a:t>What are your expectations of Christ?  Do they comport with the revelations of the Holy Spirit</a:t>
            </a:r>
          </a:p>
          <a:p>
            <a:pPr marL="914400" lvl="2" indent="0" algn="l">
              <a:buFont typeface="Arial" panose="020B0604020202020204" pitchFamily="34" charset="0"/>
              <a:buNone/>
            </a:pPr>
            <a:endParaRPr lang="en-US" sz="1200" b="0" i="0" dirty="0">
              <a:solidFill>
                <a:schemeClr val="tx1"/>
              </a:solidFill>
              <a:effectLst/>
              <a:latin typeface="+mn-lt"/>
            </a:endParaRPr>
          </a:p>
          <a:p>
            <a:pPr marL="914400" lvl="2" indent="0" algn="r">
              <a:buFont typeface="Arial" panose="020B0604020202020204" pitchFamily="34" charset="0"/>
              <a:buNone/>
            </a:pPr>
            <a:r>
              <a:rPr lang="en-US" sz="1200" b="0" i="0" dirty="0">
                <a:solidFill>
                  <a:schemeClr val="tx1"/>
                </a:solidFill>
                <a:effectLst/>
                <a:latin typeface="+mn-lt"/>
              </a:rPr>
              <a:t>Based on an article by Joe R. Price (Sword Tips #2446)</a:t>
            </a:r>
          </a:p>
          <a:p>
            <a:endParaRPr lang="en-US" dirty="0"/>
          </a:p>
        </p:txBody>
      </p:sp>
      <p:sp>
        <p:nvSpPr>
          <p:cNvPr id="4" name="Slide Number Placeholder 3"/>
          <p:cNvSpPr>
            <a:spLocks noGrp="1"/>
          </p:cNvSpPr>
          <p:nvPr>
            <p:ph type="sldNum" sz="quarter" idx="5"/>
          </p:nvPr>
        </p:nvSpPr>
        <p:spPr/>
        <p:txBody>
          <a:bodyPr/>
          <a:lstStyle/>
          <a:p>
            <a:fld id="{9CB8ACEE-49D8-4FD7-9AA4-DFF2B927B512}" type="slidenum">
              <a:rPr lang="en-US" smtClean="0"/>
              <a:t>1</a:t>
            </a:fld>
            <a:endParaRPr lang="en-US"/>
          </a:p>
        </p:txBody>
      </p:sp>
    </p:spTree>
    <p:extLst>
      <p:ext uri="{BB962C8B-B14F-4D97-AF65-F5344CB8AC3E}">
        <p14:creationId xmlns:p14="http://schemas.microsoft.com/office/powerpoint/2010/main" val="378863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chemeClr val="tx1"/>
                </a:solidFill>
                <a:effectLst/>
                <a:latin typeface="+mn-lt"/>
              </a:rPr>
              <a:t>Expectations of the Christ VS Reality</a:t>
            </a:r>
          </a:p>
          <a:p>
            <a:pPr marL="171450" indent="-171450" algn="l">
              <a:buFont typeface="Arial" panose="020B0604020202020204" pitchFamily="34" charset="0"/>
              <a:buChar char="•"/>
            </a:pPr>
            <a:r>
              <a:rPr lang="en-US" sz="1200" b="1" i="0" dirty="0">
                <a:solidFill>
                  <a:schemeClr val="tx1"/>
                </a:solidFill>
                <a:effectLst/>
                <a:latin typeface="+mn-lt"/>
              </a:rPr>
              <a:t>Some expect faith in Christ to bring them wealth and health (the prosperity gospel).</a:t>
            </a:r>
          </a:p>
          <a:p>
            <a:pPr marL="628650" lvl="1" indent="-171450" algn="l">
              <a:buFont typeface="Arial" panose="020B0604020202020204" pitchFamily="34" charset="0"/>
              <a:buChar char="•"/>
            </a:pPr>
            <a:r>
              <a:rPr lang="en-US" sz="1200" b="0" i="0" dirty="0">
                <a:solidFill>
                  <a:schemeClr val="tx1"/>
                </a:solidFill>
                <a:effectLst/>
                <a:latin typeface="+mn-lt"/>
              </a:rPr>
              <a:t>A perverted gospel</a:t>
            </a:r>
          </a:p>
          <a:p>
            <a:pPr algn="l"/>
            <a:r>
              <a:rPr lang="en-US" sz="1200" b="1" i="0" dirty="0">
                <a:solidFill>
                  <a:schemeClr val="tx1"/>
                </a:solidFill>
                <a:effectLst/>
                <a:latin typeface="+mn-lt"/>
              </a:rPr>
              <a:t>(1 Corinthians 4:11-13), [Paul and Apollos], </a:t>
            </a:r>
            <a:r>
              <a:rPr lang="en-US" sz="1200" b="0" i="1" dirty="0">
                <a:solidFill>
                  <a:schemeClr val="tx1"/>
                </a:solidFill>
                <a:effectLst/>
                <a:latin typeface="+mn-lt"/>
              </a:rPr>
              <a:t>“</a:t>
            </a:r>
            <a:r>
              <a:rPr lang="en-US" i="1" dirty="0"/>
              <a:t>To the present hour we both hunger and thirst, and we are poorly clothed, and beaten, and homeless.</a:t>
            </a:r>
            <a:r>
              <a:rPr lang="en-US" i="1" baseline="30000" dirty="0"/>
              <a:t> 12</a:t>
            </a:r>
            <a:r>
              <a:rPr lang="en-US" i="1" dirty="0"/>
              <a:t> And we labor, working with our own hands. Being reviled, we bless; being persecuted, we endure;</a:t>
            </a:r>
            <a:r>
              <a:rPr lang="en-US" i="1" baseline="30000" dirty="0"/>
              <a:t> 13</a:t>
            </a:r>
            <a:r>
              <a:rPr lang="en-US" i="1" dirty="0"/>
              <a:t> being defamed, we entreat. We have been made as the filth of the world, the offscouring of all things until now.</a:t>
            </a:r>
            <a:r>
              <a:rPr lang="en-US" dirty="0"/>
              <a:t>”</a:t>
            </a:r>
            <a:endParaRPr lang="en-US" sz="1200" b="0" i="0" dirty="0">
              <a:solidFill>
                <a:schemeClr val="tx1"/>
              </a:solidFill>
              <a:effectLst/>
              <a:latin typeface="+mn-lt"/>
            </a:endParaRPr>
          </a:p>
          <a:p>
            <a:pPr algn="l"/>
            <a:r>
              <a:rPr lang="en-US" sz="1200" b="1" i="0" dirty="0">
                <a:solidFill>
                  <a:schemeClr val="tx1"/>
                </a:solidFill>
                <a:effectLst/>
                <a:latin typeface="+mn-lt"/>
              </a:rPr>
              <a:t>(2 Corinthians 12:7-10), [Paul], </a:t>
            </a:r>
            <a:r>
              <a:rPr lang="en-US" sz="1200" b="0" i="1" dirty="0">
                <a:solidFill>
                  <a:schemeClr val="tx1"/>
                </a:solidFill>
                <a:effectLst/>
                <a:latin typeface="+mn-lt"/>
              </a:rPr>
              <a:t>“</a:t>
            </a:r>
            <a:r>
              <a:rPr lang="en-US" i="1" dirty="0"/>
              <a:t>And lest I should be exalted above measure by the abundance of the revelations, a thorn in the flesh was given to me, a messenger of Satan to buffet me, lest I be exalted above measure.</a:t>
            </a:r>
            <a:r>
              <a:rPr lang="en-US" i="1" baseline="30000" dirty="0"/>
              <a:t> 8</a:t>
            </a:r>
            <a:r>
              <a:rPr lang="en-US" i="1" dirty="0"/>
              <a:t> Concerning this thing I pleaded with the Lord three times that it might depart from me.</a:t>
            </a:r>
            <a:r>
              <a:rPr lang="en-US" i="1" baseline="30000" dirty="0"/>
              <a:t> 9</a:t>
            </a:r>
            <a:r>
              <a:rPr lang="en-US" i="1" dirty="0"/>
              <a:t> And He said to me, “My grace is sufficient for you, for My strength is made perfect in weakness.” Therefore most gladly I will rather boast in my infirmities, that the power of Christ may rest upon me.</a:t>
            </a:r>
            <a:r>
              <a:rPr lang="en-US" i="1" baseline="30000" dirty="0"/>
              <a:t> 10</a:t>
            </a:r>
            <a:r>
              <a:rPr lang="en-US" i="1" dirty="0"/>
              <a:t> Therefore I take pleasure in infirmities, in reproaches, in needs, in persecutions, in distresses, for Christ's sake. For when I am weak, then I am strong.”</a:t>
            </a:r>
            <a:endParaRPr lang="en-US" sz="1200" b="0" i="1"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Many who are faithful to God are nevertheless impoverished</a:t>
            </a:r>
          </a:p>
          <a:p>
            <a:pPr algn="l"/>
            <a:r>
              <a:rPr lang="en-US" sz="1200" b="1" i="0" dirty="0">
                <a:solidFill>
                  <a:schemeClr val="tx1"/>
                </a:solidFill>
                <a:effectLst/>
                <a:latin typeface="+mn-lt"/>
              </a:rPr>
              <a:t>(Hebrews 11:37-38), </a:t>
            </a:r>
            <a:r>
              <a:rPr lang="en-US" sz="1200" b="0" i="1" dirty="0">
                <a:solidFill>
                  <a:schemeClr val="tx1"/>
                </a:solidFill>
                <a:effectLst/>
                <a:latin typeface="+mn-lt"/>
              </a:rPr>
              <a:t>“</a:t>
            </a:r>
            <a:r>
              <a:rPr lang="en-US" i="1" dirty="0"/>
              <a:t>They were stoned, they were sawn in two, were tempted, were slain with the sword. They wandered about in sheepskins and goatskins, being destitute, afflicted, tormented—</a:t>
            </a:r>
            <a:r>
              <a:rPr lang="en-US" i="1" baseline="30000" dirty="0"/>
              <a:t> 38</a:t>
            </a:r>
            <a:r>
              <a:rPr lang="en-US" i="1" dirty="0"/>
              <a:t> of whom the world was not worthy. They wandered in deserts and mountains, in dens and caves of the earth.”</a:t>
            </a:r>
            <a:endParaRPr lang="en-US" sz="1200" b="0" i="1" dirty="0">
              <a:solidFill>
                <a:schemeClr val="tx1"/>
              </a:solidFill>
              <a:effectLst/>
              <a:latin typeface="+mn-lt"/>
            </a:endParaRPr>
          </a:p>
          <a:p>
            <a:pPr marL="171450" indent="-171450" algn="l">
              <a:buFont typeface="Arial" panose="020B0604020202020204" pitchFamily="34" charset="0"/>
              <a:buChar char="•"/>
            </a:pPr>
            <a:r>
              <a:rPr lang="en-US" sz="1200" b="1" i="0" dirty="0">
                <a:solidFill>
                  <a:schemeClr val="tx1"/>
                </a:solidFill>
                <a:effectLst/>
                <a:latin typeface="+mn-lt"/>
              </a:rPr>
              <a:t>[CLICK] Some expect Christ’s grace to allow them to continue living in sin.</a:t>
            </a:r>
          </a:p>
          <a:p>
            <a:pPr marL="628650" lvl="1" indent="-171450" algn="l">
              <a:buFont typeface="Arial" panose="020B0604020202020204" pitchFamily="34" charset="0"/>
              <a:buChar char="•"/>
            </a:pPr>
            <a:r>
              <a:rPr lang="en-US" sz="1200" b="0" i="0" dirty="0">
                <a:solidFill>
                  <a:schemeClr val="tx1"/>
                </a:solidFill>
                <a:effectLst/>
                <a:latin typeface="+mn-lt"/>
              </a:rPr>
              <a:t>A perverted gospel </a:t>
            </a:r>
          </a:p>
          <a:p>
            <a:pPr marL="0" lvl="0" indent="0" algn="l">
              <a:buFont typeface="Arial" panose="020B0604020202020204" pitchFamily="34" charset="0"/>
              <a:buNone/>
            </a:pPr>
            <a:r>
              <a:rPr lang="en-US" sz="1200" b="1" i="0" dirty="0">
                <a:solidFill>
                  <a:schemeClr val="tx1"/>
                </a:solidFill>
                <a:effectLst/>
                <a:latin typeface="+mn-lt"/>
              </a:rPr>
              <a:t>(Romans 5:21-6:2),</a:t>
            </a:r>
            <a:r>
              <a:rPr lang="en-US" sz="1200" b="0" i="0" dirty="0">
                <a:solidFill>
                  <a:schemeClr val="tx1"/>
                </a:solidFill>
                <a:effectLst/>
                <a:latin typeface="+mn-lt"/>
              </a:rPr>
              <a:t> </a:t>
            </a:r>
            <a:r>
              <a:rPr lang="en-US" sz="1200" b="0" i="1" dirty="0">
                <a:solidFill>
                  <a:schemeClr val="tx1"/>
                </a:solidFill>
                <a:effectLst/>
                <a:latin typeface="+mn-lt"/>
              </a:rPr>
              <a:t>“</a:t>
            </a:r>
            <a:r>
              <a:rPr lang="en-US" i="1" dirty="0"/>
              <a:t>that as sin reigned in death, even so grace might reign through righteousness to eternal life through Jesus Christ our Lord… </a:t>
            </a:r>
            <a:r>
              <a:rPr lang="en-US" b="1" i="1" dirty="0"/>
              <a:t>(6) </a:t>
            </a:r>
            <a:r>
              <a:rPr lang="en-US" i="1" dirty="0"/>
              <a:t>​</a:t>
            </a:r>
            <a:r>
              <a:rPr lang="en-US" i="1" baseline="30000" dirty="0"/>
              <a:t>1</a:t>
            </a:r>
            <a:r>
              <a:rPr lang="en-US" i="1" dirty="0"/>
              <a:t> What shall we say then? Shall we continue in sin that grace may abound?</a:t>
            </a:r>
            <a:r>
              <a:rPr lang="en-US" i="1" baseline="30000" dirty="0"/>
              <a:t> 2</a:t>
            </a:r>
            <a:r>
              <a:rPr lang="en-US" i="1" dirty="0"/>
              <a:t> Certainly not! How shall we who died to sin live any longer in it?”</a:t>
            </a:r>
            <a:endParaRPr lang="en-US" sz="1200" b="0" i="1"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Grace will not abound when we continue in sin.</a:t>
            </a:r>
          </a:p>
          <a:p>
            <a:pPr marL="171450" indent="-171450" algn="l">
              <a:buFont typeface="Arial" panose="020B0604020202020204" pitchFamily="34" charset="0"/>
              <a:buChar char="•"/>
            </a:pPr>
            <a:r>
              <a:rPr lang="en-US" sz="1200" b="1" i="0" dirty="0">
                <a:solidFill>
                  <a:schemeClr val="tx1"/>
                </a:solidFill>
                <a:effectLst/>
                <a:latin typeface="+mn-lt"/>
              </a:rPr>
              <a:t>[CLICK] Some expect Christ to save them by faith only. </a:t>
            </a:r>
          </a:p>
          <a:p>
            <a:pPr marL="628650" lvl="1" indent="-171450" algn="l">
              <a:buFont typeface="Arial" panose="020B0604020202020204" pitchFamily="34" charset="0"/>
              <a:buChar char="•"/>
            </a:pPr>
            <a:r>
              <a:rPr lang="en-US" sz="1200" b="0" i="0" dirty="0">
                <a:solidFill>
                  <a:schemeClr val="tx1"/>
                </a:solidFill>
                <a:effectLst/>
                <a:latin typeface="+mn-lt"/>
              </a:rPr>
              <a:t>A perverted gospel </a:t>
            </a:r>
          </a:p>
          <a:p>
            <a:pPr algn="l"/>
            <a:r>
              <a:rPr lang="en-US" sz="1200" b="1" i="0" dirty="0">
                <a:solidFill>
                  <a:schemeClr val="tx1"/>
                </a:solidFill>
                <a:effectLst/>
                <a:latin typeface="+mn-lt"/>
              </a:rPr>
              <a:t>(Mark 16:15-16), </a:t>
            </a:r>
            <a:r>
              <a:rPr lang="en-US" sz="1200" b="0" i="1" dirty="0">
                <a:solidFill>
                  <a:schemeClr val="tx1"/>
                </a:solidFill>
                <a:effectLst/>
                <a:latin typeface="+mn-lt"/>
              </a:rPr>
              <a:t>“</a:t>
            </a:r>
            <a:r>
              <a:rPr lang="en-US" i="1" dirty="0"/>
              <a:t>And He said to them, ‘Go into all the world and preach the gospel to every creature.</a:t>
            </a:r>
            <a:r>
              <a:rPr lang="en-US" i="1" baseline="30000" dirty="0"/>
              <a:t> 16</a:t>
            </a:r>
            <a:r>
              <a:rPr lang="en-US" i="1" dirty="0"/>
              <a:t> He who believes and is baptized will be saved; but he who does not believe will be condemned.’”</a:t>
            </a:r>
            <a:endParaRPr lang="en-US" sz="1200" b="1" i="1" dirty="0">
              <a:solidFill>
                <a:schemeClr val="tx1"/>
              </a:solidFill>
              <a:effectLst/>
              <a:latin typeface="+mn-lt"/>
            </a:endParaRPr>
          </a:p>
          <a:p>
            <a:pPr algn="l"/>
            <a:r>
              <a:rPr lang="en-US" sz="1200" b="1" i="0" dirty="0">
                <a:solidFill>
                  <a:schemeClr val="tx1"/>
                </a:solidFill>
                <a:effectLst/>
                <a:latin typeface="+mn-lt"/>
              </a:rPr>
              <a:t>(Hebrews 5:8-9),</a:t>
            </a:r>
            <a:r>
              <a:rPr lang="en-US" sz="1200" b="1" i="1" dirty="0">
                <a:solidFill>
                  <a:schemeClr val="tx1"/>
                </a:solidFill>
                <a:effectLst/>
                <a:latin typeface="+mn-lt"/>
              </a:rPr>
              <a:t> </a:t>
            </a:r>
            <a:r>
              <a:rPr lang="en-US" sz="1200" b="0" i="1" dirty="0">
                <a:solidFill>
                  <a:schemeClr val="tx1"/>
                </a:solidFill>
                <a:effectLst/>
                <a:latin typeface="+mn-lt"/>
              </a:rPr>
              <a:t>“</a:t>
            </a:r>
            <a:r>
              <a:rPr lang="en-US" i="1" dirty="0"/>
              <a:t>though He was a Son, yet He learned obedience by the things which He suffered.</a:t>
            </a:r>
            <a:r>
              <a:rPr lang="en-US" i="1" baseline="30000" dirty="0"/>
              <a:t> 9</a:t>
            </a:r>
            <a:r>
              <a:rPr lang="en-US" i="1" dirty="0"/>
              <a:t> And having been perfected, He became the author of eternal salvation to all who obey Him.”</a:t>
            </a:r>
            <a:endParaRPr lang="en-US" sz="1200" b="0" i="1"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An obedient faith saves, not faith only </a:t>
            </a:r>
          </a:p>
          <a:p>
            <a:pPr algn="l"/>
            <a:r>
              <a:rPr lang="en-US" sz="1200" b="1" i="0" dirty="0">
                <a:solidFill>
                  <a:schemeClr val="tx1"/>
                </a:solidFill>
                <a:effectLst/>
                <a:latin typeface="+mn-lt"/>
              </a:rPr>
              <a:t>(James 2:24), </a:t>
            </a:r>
            <a:r>
              <a:rPr lang="en-US" sz="1200" b="0" i="1" dirty="0">
                <a:solidFill>
                  <a:schemeClr val="tx1"/>
                </a:solidFill>
                <a:effectLst/>
                <a:latin typeface="+mn-lt"/>
              </a:rPr>
              <a:t>”</a:t>
            </a:r>
            <a:r>
              <a:rPr lang="en-US" i="1" dirty="0"/>
              <a:t>You see then that a man is justified by works, and not by faith only.”</a:t>
            </a:r>
            <a:endParaRPr lang="en-US" sz="1200" b="0" i="1" dirty="0">
              <a:solidFill>
                <a:schemeClr val="tx1"/>
              </a:solidFill>
              <a:effectLst/>
              <a:latin typeface="+mn-lt"/>
            </a:endParaRPr>
          </a:p>
          <a:p>
            <a:pPr marL="171450" indent="-171450" algn="l">
              <a:buFont typeface="Arial" panose="020B0604020202020204" pitchFamily="34" charset="0"/>
              <a:buChar char="•"/>
            </a:pPr>
            <a:r>
              <a:rPr lang="en-US" sz="1200" b="1" i="0" dirty="0">
                <a:solidFill>
                  <a:schemeClr val="tx1"/>
                </a:solidFill>
                <a:effectLst/>
                <a:latin typeface="+mn-lt"/>
              </a:rPr>
              <a:t>[CLICK] Some expect Christ to save them because of their sincere conscience</a:t>
            </a:r>
            <a:r>
              <a:rPr lang="en-US" sz="1200" b="0" i="1" dirty="0">
                <a:solidFill>
                  <a:schemeClr val="tx1"/>
                </a:solidFill>
                <a:effectLst/>
                <a:latin typeface="+mn-lt"/>
              </a:rPr>
              <a:t>.</a:t>
            </a:r>
            <a:r>
              <a:rPr lang="en-US" sz="1200" b="0" i="0" dirty="0">
                <a:solidFill>
                  <a:schemeClr val="tx1"/>
                </a:solidFill>
                <a:effectLst/>
                <a:latin typeface="+mn-lt"/>
              </a:rPr>
              <a:t> </a:t>
            </a:r>
          </a:p>
          <a:p>
            <a:pPr marL="628650" lvl="1" indent="-171450" algn="l">
              <a:buFont typeface="Arial" panose="020B0604020202020204" pitchFamily="34" charset="0"/>
              <a:buChar char="•"/>
            </a:pPr>
            <a:r>
              <a:rPr lang="en-US" sz="1200" b="0" i="0" dirty="0">
                <a:solidFill>
                  <a:schemeClr val="tx1"/>
                </a:solidFill>
                <a:effectLst/>
                <a:latin typeface="+mn-lt"/>
              </a:rPr>
              <a:t>A perverted gospel</a:t>
            </a:r>
          </a:p>
          <a:p>
            <a:pPr marL="0" lvl="0" indent="0" algn="l">
              <a:buFont typeface="Arial" panose="020B0604020202020204" pitchFamily="34" charset="0"/>
              <a:buNone/>
            </a:pPr>
            <a:r>
              <a:rPr lang="en-US" sz="1200" b="1" i="0" dirty="0">
                <a:solidFill>
                  <a:schemeClr val="tx1"/>
                </a:solidFill>
                <a:effectLst/>
                <a:latin typeface="+mn-lt"/>
              </a:rPr>
              <a:t>(Romans 10:2-3), </a:t>
            </a:r>
            <a:r>
              <a:rPr lang="en-US" sz="1200" b="0" i="1" dirty="0">
                <a:solidFill>
                  <a:schemeClr val="tx1"/>
                </a:solidFill>
                <a:effectLst/>
                <a:latin typeface="+mn-lt"/>
              </a:rPr>
              <a:t>“</a:t>
            </a:r>
            <a:r>
              <a:rPr lang="en-US" i="1" dirty="0"/>
              <a:t>For I bear them witness that they have a zeal for God, but not according to knowledge.</a:t>
            </a:r>
            <a:r>
              <a:rPr lang="en-US" i="1" baseline="30000" dirty="0"/>
              <a:t> 3</a:t>
            </a:r>
            <a:r>
              <a:rPr lang="en-US" i="1" dirty="0"/>
              <a:t> For they being ignorant of God's righteousness, and seeking to establish their own righteousness, have not submitted to the righteousness of God.”</a:t>
            </a:r>
            <a:endParaRPr lang="en-US" sz="1200" b="0" i="1" dirty="0">
              <a:solidFill>
                <a:schemeClr val="tx1"/>
              </a:solidFill>
              <a:effectLst/>
              <a:latin typeface="+mn-lt"/>
            </a:endParaRPr>
          </a:p>
          <a:p>
            <a:pPr marL="628650" lvl="1" indent="-171450" algn="l">
              <a:buFont typeface="Arial" panose="020B0604020202020204" pitchFamily="34" charset="0"/>
              <a:buChar char="•"/>
            </a:pPr>
            <a:r>
              <a:rPr lang="en-US" sz="1200" b="0" i="0" dirty="0">
                <a:solidFill>
                  <a:schemeClr val="tx1"/>
                </a:solidFill>
                <a:effectLst/>
                <a:latin typeface="+mn-lt"/>
              </a:rPr>
              <a:t>The blood of Christ washes away sins, not sincerity</a:t>
            </a:r>
          </a:p>
          <a:p>
            <a:pPr marL="0" lvl="0" indent="0" algn="l">
              <a:buFont typeface="Arial" panose="020B0604020202020204" pitchFamily="34" charset="0"/>
              <a:buNone/>
            </a:pPr>
            <a:r>
              <a:rPr lang="en-US" sz="1200" b="1" i="0" dirty="0">
                <a:solidFill>
                  <a:schemeClr val="tx1"/>
                </a:solidFill>
                <a:effectLst/>
                <a:latin typeface="+mn-lt"/>
              </a:rPr>
              <a:t>(Acts 23:1), </a:t>
            </a:r>
            <a:r>
              <a:rPr lang="en-US" sz="1200" b="1" i="1" dirty="0">
                <a:solidFill>
                  <a:schemeClr val="tx1"/>
                </a:solidFill>
                <a:effectLst/>
                <a:latin typeface="+mn-lt"/>
              </a:rPr>
              <a:t>“</a:t>
            </a:r>
            <a:r>
              <a:rPr lang="en-US" i="1" dirty="0"/>
              <a:t>Then Paul, looking earnestly at the council, said, ‘Men and brethren, I have lived in all good conscience before God until this day.’”</a:t>
            </a:r>
            <a:endParaRPr lang="en-US" sz="1200" b="1" i="1" dirty="0">
              <a:solidFill>
                <a:schemeClr val="tx1"/>
              </a:solidFill>
              <a:effectLst/>
              <a:latin typeface="+mn-lt"/>
            </a:endParaRPr>
          </a:p>
          <a:p>
            <a:pPr marL="0" lvl="0" indent="0" algn="l">
              <a:buFont typeface="Arial" panose="020B0604020202020204" pitchFamily="34" charset="0"/>
              <a:buNone/>
            </a:pPr>
            <a:r>
              <a:rPr lang="en-US" sz="1200" b="1" i="0" dirty="0">
                <a:solidFill>
                  <a:schemeClr val="tx1"/>
                </a:solidFill>
                <a:effectLst/>
                <a:latin typeface="+mn-lt"/>
              </a:rPr>
              <a:t>(Acts 26:9), </a:t>
            </a:r>
            <a:r>
              <a:rPr lang="en-US" i="1" dirty="0"/>
              <a:t>“Indeed, I myself thought I must do many things contrary to the name of Jesus of Nazareth.”</a:t>
            </a:r>
            <a:endParaRPr lang="en-US" sz="1200" b="1" i="1" dirty="0">
              <a:solidFill>
                <a:schemeClr val="tx1"/>
              </a:solidFill>
              <a:effectLst/>
              <a:latin typeface="+mn-lt"/>
            </a:endParaRPr>
          </a:p>
          <a:p>
            <a:pPr marL="0" lvl="0" indent="0" algn="l">
              <a:buFont typeface="Arial" panose="020B0604020202020204" pitchFamily="34" charset="0"/>
              <a:buNone/>
            </a:pPr>
            <a:r>
              <a:rPr lang="en-US" sz="1200" b="1" i="0" dirty="0">
                <a:solidFill>
                  <a:schemeClr val="tx1"/>
                </a:solidFill>
                <a:effectLst/>
                <a:latin typeface="+mn-lt"/>
              </a:rPr>
              <a:t>(Acts 22:16), </a:t>
            </a:r>
            <a:r>
              <a:rPr lang="en-US" sz="1200" b="0" i="1" dirty="0">
                <a:solidFill>
                  <a:schemeClr val="tx1"/>
                </a:solidFill>
                <a:effectLst/>
                <a:latin typeface="+mn-lt"/>
              </a:rPr>
              <a:t>“</a:t>
            </a:r>
            <a:r>
              <a:rPr lang="en-US" b="0" i="1" dirty="0"/>
              <a:t>And now why are you waiting? Arise and be baptized, and wash away your sins, calling on the name of the Lord.”</a:t>
            </a:r>
            <a:endParaRPr lang="en-US" sz="1200" b="0" i="1" dirty="0">
              <a:solidFill>
                <a:schemeClr val="tx1"/>
              </a:solidFill>
              <a:effectLst/>
              <a:latin typeface="+mn-lt"/>
            </a:endParaRPr>
          </a:p>
          <a:p>
            <a:pPr algn="l"/>
            <a:endParaRPr lang="en-US" sz="1200" b="0" i="0" dirty="0">
              <a:solidFill>
                <a:schemeClr val="tx1"/>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9CB8ACEE-49D8-4FD7-9AA4-DFF2B927B512}" type="slidenum">
              <a:rPr lang="en-US" smtClean="0"/>
              <a:t>2</a:t>
            </a:fld>
            <a:endParaRPr lang="en-US"/>
          </a:p>
        </p:txBody>
      </p:sp>
    </p:spTree>
    <p:extLst>
      <p:ext uri="{BB962C8B-B14F-4D97-AF65-F5344CB8AC3E}">
        <p14:creationId xmlns:p14="http://schemas.microsoft.com/office/powerpoint/2010/main" val="101432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chemeClr val="tx1"/>
                </a:solidFill>
                <a:effectLst/>
                <a:latin typeface="+mn-lt"/>
              </a:rPr>
              <a:t>The Reality we must accept!</a:t>
            </a:r>
          </a:p>
          <a:p>
            <a:pPr marL="171450" indent="-171450" algn="l">
              <a:buFont typeface="Arial" panose="020B0604020202020204" pitchFamily="34" charset="0"/>
              <a:buChar char="•"/>
            </a:pPr>
            <a:r>
              <a:rPr lang="en-US" sz="1200" b="1" i="0" dirty="0">
                <a:solidFill>
                  <a:schemeClr val="tx1"/>
                </a:solidFill>
                <a:effectLst/>
                <a:latin typeface="+mn-lt"/>
              </a:rPr>
              <a:t>We should expect Christ to bring salvation to sinners without the doctrines of men. He does”</a:t>
            </a:r>
          </a:p>
          <a:p>
            <a:pPr marL="0" indent="0" algn="l">
              <a:buFont typeface="Arial" panose="020B0604020202020204" pitchFamily="34" charset="0"/>
              <a:buNone/>
            </a:pPr>
            <a:r>
              <a:rPr lang="en-US" sz="1200" b="1" i="0" dirty="0">
                <a:solidFill>
                  <a:schemeClr val="tx1"/>
                </a:solidFill>
                <a:effectLst/>
                <a:latin typeface="+mn-lt"/>
              </a:rPr>
              <a:t>(Acts 4:12), [Peter’s preaching to the Sanhedrin], </a:t>
            </a:r>
            <a:r>
              <a:rPr lang="en-US" sz="1200" b="0" i="1" dirty="0">
                <a:solidFill>
                  <a:schemeClr val="tx1"/>
                </a:solidFill>
                <a:effectLst/>
                <a:latin typeface="+mn-lt"/>
              </a:rPr>
              <a:t>“</a:t>
            </a:r>
            <a:r>
              <a:rPr lang="en-US" i="1" dirty="0"/>
              <a:t>Nor is there salvation in any other, for there is no other name under heaven given among men by which we must be saved.”</a:t>
            </a:r>
          </a:p>
          <a:p>
            <a:pPr marL="171450" lvl="0" indent="-171450" algn="l">
              <a:buFont typeface="Arial" panose="020B0604020202020204" pitchFamily="34" charset="0"/>
              <a:buChar char="•"/>
            </a:pPr>
            <a:r>
              <a:rPr lang="en-US" b="1" i="0" dirty="0"/>
              <a:t>Expect Jesus to save you when you believe and follow Him!</a:t>
            </a:r>
          </a:p>
          <a:p>
            <a:pPr marL="0" lvl="0" indent="0" algn="l">
              <a:buFont typeface="Arial" panose="020B0604020202020204" pitchFamily="34" charset="0"/>
              <a:buNone/>
            </a:pPr>
            <a:r>
              <a:rPr lang="en-US" b="1" dirty="0"/>
              <a:t>(John 8:12), </a:t>
            </a:r>
            <a:r>
              <a:rPr lang="en-US" i="1" dirty="0"/>
              <a:t>“Then Jesus spoke to them again, saying, ‘I am the light of the world. He who follows Me shall not walk in darkness, but have the light of life.’”</a:t>
            </a:r>
          </a:p>
          <a:p>
            <a:endParaRPr lang="en-US" dirty="0"/>
          </a:p>
        </p:txBody>
      </p:sp>
      <p:sp>
        <p:nvSpPr>
          <p:cNvPr id="4" name="Slide Number Placeholder 3"/>
          <p:cNvSpPr>
            <a:spLocks noGrp="1"/>
          </p:cNvSpPr>
          <p:nvPr>
            <p:ph type="sldNum" sz="quarter" idx="5"/>
          </p:nvPr>
        </p:nvSpPr>
        <p:spPr/>
        <p:txBody>
          <a:bodyPr/>
          <a:lstStyle/>
          <a:p>
            <a:fld id="{9CB8ACEE-49D8-4FD7-9AA4-DFF2B927B512}" type="slidenum">
              <a:rPr lang="en-US" smtClean="0"/>
              <a:t>3</a:t>
            </a:fld>
            <a:endParaRPr lang="en-US"/>
          </a:p>
        </p:txBody>
      </p:sp>
    </p:spTree>
    <p:extLst>
      <p:ext uri="{BB962C8B-B14F-4D97-AF65-F5344CB8AC3E}">
        <p14:creationId xmlns:p14="http://schemas.microsoft.com/office/powerpoint/2010/main" val="246996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4163-CF59-6F7C-0FF2-28494C642A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4C9020-314E-ECB6-FCF2-2D61F176A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23C345-E280-D59B-A472-4121EAADDDE1}"/>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5" name="Footer Placeholder 4">
            <a:extLst>
              <a:ext uri="{FF2B5EF4-FFF2-40B4-BE49-F238E27FC236}">
                <a16:creationId xmlns:a16="http://schemas.microsoft.com/office/drawing/2014/main" id="{E4CB1ED2-738C-E965-9F24-499FFF097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FED08-F322-1AE7-7467-61F6FDA45BF0}"/>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256762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7111-CDE7-4E0A-984C-F896F76EF4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DD0CAA-BCBF-8219-EC84-A74C9C9314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EA498-2EF0-C06A-09C4-D8D133FCF438}"/>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5" name="Footer Placeholder 4">
            <a:extLst>
              <a:ext uri="{FF2B5EF4-FFF2-40B4-BE49-F238E27FC236}">
                <a16:creationId xmlns:a16="http://schemas.microsoft.com/office/drawing/2014/main" id="{153BFA65-19CC-28F8-8F5F-688892EFA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06873-FF7D-ED64-F3D2-70C951A2DEA5}"/>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246634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B8F82-F9BE-250A-2390-F658051022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E38A88-BBF4-8BE9-E1A7-BF7D32B22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2A2B0-77FC-1F2B-A150-90EAE5011FBB}"/>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5" name="Footer Placeholder 4">
            <a:extLst>
              <a:ext uri="{FF2B5EF4-FFF2-40B4-BE49-F238E27FC236}">
                <a16:creationId xmlns:a16="http://schemas.microsoft.com/office/drawing/2014/main" id="{7FD965C2-6A8B-B076-BADD-1651A3FBE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B786F-2992-2825-0C75-3789E37E9C30}"/>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406872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7587-03F8-515F-B734-0AF3DC3DF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23CEFD-B272-305D-ED92-39FE3DEF1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8ADC2-1B65-D108-CA04-7130663B355D}"/>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5" name="Footer Placeholder 4">
            <a:extLst>
              <a:ext uri="{FF2B5EF4-FFF2-40B4-BE49-F238E27FC236}">
                <a16:creationId xmlns:a16="http://schemas.microsoft.com/office/drawing/2014/main" id="{20646C8C-49B9-6DCA-5D83-8ACC65CA4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1AAFA-AFF1-F3A5-246C-CA0CB8A06257}"/>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167076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7DE9-867B-033B-731D-F5841D30C0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D9B8C9-A66C-2BB6-454D-03EE1B294E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D01B80-AFBB-232A-FDFF-B0C718A0B1A0}"/>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5" name="Footer Placeholder 4">
            <a:extLst>
              <a:ext uri="{FF2B5EF4-FFF2-40B4-BE49-F238E27FC236}">
                <a16:creationId xmlns:a16="http://schemas.microsoft.com/office/drawing/2014/main" id="{917941A9-64ED-0EE0-94A0-81AA55933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9C390-ABD8-4688-33E6-04D66008A0AE}"/>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145182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31BD-217F-640F-A7FB-B8992546A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72363-35F5-75C1-4F0F-C7E326BE4B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068DAF-D605-18D9-9C9E-0423B59E1F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F1997-C1E3-161B-CAA2-579C177E5C81}"/>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6" name="Footer Placeholder 5">
            <a:extLst>
              <a:ext uri="{FF2B5EF4-FFF2-40B4-BE49-F238E27FC236}">
                <a16:creationId xmlns:a16="http://schemas.microsoft.com/office/drawing/2014/main" id="{857E1298-61DE-7B26-1FEE-5A5F576CB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0DA52-2A82-E6C5-5835-C93712709437}"/>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324447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79F8-95FE-5E01-C238-8F2F980949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89A999-7A4F-F618-BA06-EDD1088E5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8725C-1900-AD62-F1C4-F634568AE4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1D101-8880-0079-E07B-6DB19E07A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99B1B-D93C-652E-DAF2-F96688FA7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4E2725-AB9F-22EE-28DA-1E087B0AF1EB}"/>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8" name="Footer Placeholder 7">
            <a:extLst>
              <a:ext uri="{FF2B5EF4-FFF2-40B4-BE49-F238E27FC236}">
                <a16:creationId xmlns:a16="http://schemas.microsoft.com/office/drawing/2014/main" id="{964007D3-DB7F-3DB3-0F0E-6E0C1235A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B9978-51D7-A4D5-7B53-C24B35DCECAC}"/>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236990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834E-47CA-B739-4D29-9C7BC5AC2F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714C55-486B-D5F9-58F9-577C12549317}"/>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4" name="Footer Placeholder 3">
            <a:extLst>
              <a:ext uri="{FF2B5EF4-FFF2-40B4-BE49-F238E27FC236}">
                <a16:creationId xmlns:a16="http://schemas.microsoft.com/office/drawing/2014/main" id="{70FDCCA9-39BB-9A91-63E8-443E6F8727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7BB0AA-2A2A-2342-68C8-1CB58B35AE10}"/>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165083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82B45F-3948-6C23-06C2-0B5257BAB919}"/>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3" name="Footer Placeholder 2">
            <a:extLst>
              <a:ext uri="{FF2B5EF4-FFF2-40B4-BE49-F238E27FC236}">
                <a16:creationId xmlns:a16="http://schemas.microsoft.com/office/drawing/2014/main" id="{6FA6BBEC-7430-B59E-0173-8189C9768D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FACF63-4526-040D-1D24-91B179D9E4C2}"/>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400257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7F73-A02D-7819-3510-62B5629B1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53EC5-E173-9E41-4BCD-47CF3925F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7A3E58-C1B7-ECA9-9BFB-2FA633201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CCF81-E9AB-95BB-DA13-0B95D7F21A50}"/>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6" name="Footer Placeholder 5">
            <a:extLst>
              <a:ext uri="{FF2B5EF4-FFF2-40B4-BE49-F238E27FC236}">
                <a16:creationId xmlns:a16="http://schemas.microsoft.com/office/drawing/2014/main" id="{3C69E0AE-15D6-CB63-7714-69ACFB2A8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00E7E-8AB8-0C6B-1F64-44403D529073}"/>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397790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EBA8-A50D-F92A-9170-872E1F22D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D409D-816F-B9FF-605F-6E56655029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031209-D015-693B-1B2A-2422A984E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F67C4-B8E2-1F64-BC5A-A55E5CDE7EB2}"/>
              </a:ext>
            </a:extLst>
          </p:cNvPr>
          <p:cNvSpPr>
            <a:spLocks noGrp="1"/>
          </p:cNvSpPr>
          <p:nvPr>
            <p:ph type="dt" sz="half" idx="10"/>
          </p:nvPr>
        </p:nvSpPr>
        <p:spPr/>
        <p:txBody>
          <a:bodyPr/>
          <a:lstStyle/>
          <a:p>
            <a:fld id="{A4A80149-9958-43AE-B164-0BA6B3A0418C}" type="datetimeFigureOut">
              <a:rPr lang="en-US" smtClean="0"/>
              <a:t>8/27/2023</a:t>
            </a:fld>
            <a:endParaRPr lang="en-US"/>
          </a:p>
        </p:txBody>
      </p:sp>
      <p:sp>
        <p:nvSpPr>
          <p:cNvPr id="6" name="Footer Placeholder 5">
            <a:extLst>
              <a:ext uri="{FF2B5EF4-FFF2-40B4-BE49-F238E27FC236}">
                <a16:creationId xmlns:a16="http://schemas.microsoft.com/office/drawing/2014/main" id="{FB0A489D-5A77-4248-3AEA-234681DFB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10285-DC56-D44E-0AAF-2FFFC30FFE6A}"/>
              </a:ext>
            </a:extLst>
          </p:cNvPr>
          <p:cNvSpPr>
            <a:spLocks noGrp="1"/>
          </p:cNvSpPr>
          <p:nvPr>
            <p:ph type="sldNum" sz="quarter" idx="12"/>
          </p:nvPr>
        </p:nvSpPr>
        <p:spPr/>
        <p:txBody>
          <a:bodyPr/>
          <a:lstStyle/>
          <a:p>
            <a:fld id="{6F86F4CA-4E46-4D48-A881-9280C5FCE9F1}" type="slidenum">
              <a:rPr lang="en-US" smtClean="0"/>
              <a:t>‹#›</a:t>
            </a:fld>
            <a:endParaRPr lang="en-US"/>
          </a:p>
        </p:txBody>
      </p:sp>
    </p:spTree>
    <p:extLst>
      <p:ext uri="{BB962C8B-B14F-4D97-AF65-F5344CB8AC3E}">
        <p14:creationId xmlns:p14="http://schemas.microsoft.com/office/powerpoint/2010/main" val="68807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WatercolorSponge/>
                    </a14:imgEffect>
                    <a14:imgEffect>
                      <a14:saturation sat="283000"/>
                    </a14:imgEffect>
                    <a14:imgEffect>
                      <a14:brightnessContrast bright="-55000" contrast="-66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76F571-C36E-5FC8-92A0-466ED69A7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944613-C852-EA4D-51DA-350B93CD8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932F6-2E91-DE76-F4B1-E2BF9D7FE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80149-9958-43AE-B164-0BA6B3A0418C}" type="datetimeFigureOut">
              <a:rPr lang="en-US" smtClean="0"/>
              <a:t>8/27/2023</a:t>
            </a:fld>
            <a:endParaRPr lang="en-US"/>
          </a:p>
        </p:txBody>
      </p:sp>
      <p:sp>
        <p:nvSpPr>
          <p:cNvPr id="5" name="Footer Placeholder 4">
            <a:extLst>
              <a:ext uri="{FF2B5EF4-FFF2-40B4-BE49-F238E27FC236}">
                <a16:creationId xmlns:a16="http://schemas.microsoft.com/office/drawing/2014/main" id="{6747FCE7-585C-3624-F911-83CCB8A01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AC965-E04B-D675-B7A2-F836FEC85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6F4CA-4E46-4D48-A881-9280C5FCE9F1}" type="slidenum">
              <a:rPr lang="en-US" smtClean="0"/>
              <a:t>‹#›</a:t>
            </a:fld>
            <a:endParaRPr lang="en-US"/>
          </a:p>
        </p:txBody>
      </p:sp>
    </p:spTree>
    <p:extLst>
      <p:ext uri="{BB962C8B-B14F-4D97-AF65-F5344CB8AC3E}">
        <p14:creationId xmlns:p14="http://schemas.microsoft.com/office/powerpoint/2010/main" val="104402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A168-1A68-F872-E652-F632171F254D}"/>
              </a:ext>
            </a:extLst>
          </p:cNvPr>
          <p:cNvSpPr>
            <a:spLocks noGrp="1"/>
          </p:cNvSpPr>
          <p:nvPr>
            <p:ph type="ctrTitle"/>
          </p:nvPr>
        </p:nvSpPr>
        <p:spPr/>
        <p:txBody>
          <a:bodyPr/>
          <a:lstStyle/>
          <a:p>
            <a:r>
              <a:rPr lang="en-US" dirty="0"/>
              <a:t>Expectation VS Reality</a:t>
            </a:r>
          </a:p>
        </p:txBody>
      </p:sp>
      <p:sp>
        <p:nvSpPr>
          <p:cNvPr id="3" name="Subtitle 2">
            <a:extLst>
              <a:ext uri="{FF2B5EF4-FFF2-40B4-BE49-F238E27FC236}">
                <a16:creationId xmlns:a16="http://schemas.microsoft.com/office/drawing/2014/main" id="{A146105F-6C1D-200F-ED7E-C0AD755AEC57}"/>
              </a:ext>
            </a:extLst>
          </p:cNvPr>
          <p:cNvSpPr>
            <a:spLocks noGrp="1"/>
          </p:cNvSpPr>
          <p:nvPr>
            <p:ph type="subTitle" idx="1"/>
          </p:nvPr>
        </p:nvSpPr>
        <p:spPr/>
        <p:txBody>
          <a:bodyPr/>
          <a:lstStyle/>
          <a:p>
            <a:endParaRPr lang="en-US"/>
          </a:p>
        </p:txBody>
      </p:sp>
      <p:pic>
        <p:nvPicPr>
          <p:cNvPr id="5" name="Picture 4" descr="A wood signs with words on them&#10;&#10;Description automatically generated">
            <a:extLst>
              <a:ext uri="{FF2B5EF4-FFF2-40B4-BE49-F238E27FC236}">
                <a16:creationId xmlns:a16="http://schemas.microsoft.com/office/drawing/2014/main" id="{CE4A63D2-F7AA-5884-6880-C7D0F07D5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25"/>
            <a:ext cx="12192000" cy="6381750"/>
          </a:xfrm>
          <a:prstGeom prst="rect">
            <a:avLst/>
          </a:prstGeom>
        </p:spPr>
      </p:pic>
    </p:spTree>
    <p:extLst>
      <p:ext uri="{BB962C8B-B14F-4D97-AF65-F5344CB8AC3E}">
        <p14:creationId xmlns:p14="http://schemas.microsoft.com/office/powerpoint/2010/main" val="2479706793"/>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489F-90A9-0F12-DA92-14DC3FB0AA77}"/>
              </a:ext>
            </a:extLst>
          </p:cNvPr>
          <p:cNvSpPr>
            <a:spLocks noGrp="1"/>
          </p:cNvSpPr>
          <p:nvPr>
            <p:ph type="title"/>
          </p:nvPr>
        </p:nvSpPr>
        <p:spPr>
          <a:xfrm>
            <a:off x="391885" y="21775"/>
            <a:ext cx="11538857" cy="1306282"/>
          </a:xfrm>
        </p:spPr>
        <p:txBody>
          <a:bodyPr>
            <a:normAutofit/>
          </a:bodyPr>
          <a:lstStyle/>
          <a:p>
            <a:r>
              <a:rPr lang="en-US" sz="4800" b="1" dirty="0">
                <a:solidFill>
                  <a:srgbClr val="92D050"/>
                </a:solidFill>
                <a:latin typeface="Comic Sans MS" panose="030F0702030302020204" pitchFamily="66" charset="0"/>
              </a:rPr>
              <a:t>Expectations</a:t>
            </a:r>
            <a:r>
              <a:rPr lang="en-US" sz="4800" b="1" dirty="0">
                <a:solidFill>
                  <a:schemeClr val="accent4">
                    <a:lumMod val="20000"/>
                    <a:lumOff val="80000"/>
                  </a:schemeClr>
                </a:solidFill>
                <a:latin typeface="Comic Sans MS" panose="030F0702030302020204" pitchFamily="66" charset="0"/>
              </a:rPr>
              <a:t> of the Christ VS </a:t>
            </a:r>
            <a:r>
              <a:rPr lang="en-US" sz="4800" b="1" dirty="0">
                <a:solidFill>
                  <a:srgbClr val="FF0000"/>
                </a:solidFill>
                <a:latin typeface="Comic Sans MS" panose="030F0702030302020204" pitchFamily="66" charset="0"/>
              </a:rPr>
              <a:t>Reality</a:t>
            </a:r>
          </a:p>
        </p:txBody>
      </p:sp>
      <p:sp>
        <p:nvSpPr>
          <p:cNvPr id="3" name="Content Placeholder 2">
            <a:extLst>
              <a:ext uri="{FF2B5EF4-FFF2-40B4-BE49-F238E27FC236}">
                <a16:creationId xmlns:a16="http://schemas.microsoft.com/office/drawing/2014/main" id="{87F9B5F5-9629-AF69-1C0F-3746B1F47A59}"/>
              </a:ext>
            </a:extLst>
          </p:cNvPr>
          <p:cNvSpPr>
            <a:spLocks noGrp="1"/>
          </p:cNvSpPr>
          <p:nvPr>
            <p:ph idx="1"/>
          </p:nvPr>
        </p:nvSpPr>
        <p:spPr>
          <a:xfrm>
            <a:off x="261258" y="1502229"/>
            <a:ext cx="11538857" cy="5159828"/>
          </a:xfrm>
        </p:spPr>
        <p:txBody>
          <a:bodyPr>
            <a:noAutofit/>
          </a:bodyPr>
          <a:lstStyle/>
          <a:p>
            <a:pPr marL="347663" indent="-347663"/>
            <a:r>
              <a:rPr lang="en-US" sz="4000" b="1" dirty="0">
                <a:solidFill>
                  <a:schemeClr val="accent4">
                    <a:lumMod val="20000"/>
                    <a:lumOff val="80000"/>
                  </a:schemeClr>
                </a:solidFill>
              </a:rPr>
              <a:t>Some </a:t>
            </a:r>
            <a:r>
              <a:rPr lang="en-US" sz="4000" b="1" dirty="0">
                <a:solidFill>
                  <a:srgbClr val="92D050"/>
                </a:solidFill>
              </a:rPr>
              <a:t>Expect</a:t>
            </a:r>
            <a:r>
              <a:rPr lang="en-US" sz="4000" b="1" dirty="0">
                <a:solidFill>
                  <a:schemeClr val="accent4">
                    <a:lumMod val="20000"/>
                    <a:lumOff val="80000"/>
                  </a:schemeClr>
                </a:solidFill>
              </a:rPr>
              <a:t> faith in Christ to bring them wealth. and health </a:t>
            </a:r>
            <a:r>
              <a:rPr lang="en-US" sz="4000" dirty="0">
                <a:solidFill>
                  <a:schemeClr val="accent4">
                    <a:lumMod val="20000"/>
                    <a:lumOff val="80000"/>
                  </a:schemeClr>
                </a:solidFill>
              </a:rPr>
              <a:t>(1 Cor. 4:11-13; 2 Corinthians 12:7-10)</a:t>
            </a:r>
          </a:p>
          <a:p>
            <a:pPr marL="347663" indent="-347663"/>
            <a:r>
              <a:rPr lang="en-US" sz="4000" b="1" dirty="0">
                <a:solidFill>
                  <a:schemeClr val="accent4">
                    <a:lumMod val="20000"/>
                    <a:lumOff val="80000"/>
                  </a:schemeClr>
                </a:solidFill>
              </a:rPr>
              <a:t>Some</a:t>
            </a:r>
            <a:r>
              <a:rPr lang="en-US" sz="4000" b="1" dirty="0">
                <a:solidFill>
                  <a:srgbClr val="92D050"/>
                </a:solidFill>
              </a:rPr>
              <a:t> Expect </a:t>
            </a:r>
            <a:r>
              <a:rPr lang="en-US" sz="4000" b="1" dirty="0">
                <a:solidFill>
                  <a:schemeClr val="accent4">
                    <a:lumMod val="20000"/>
                    <a:lumOff val="80000"/>
                  </a:schemeClr>
                </a:solidFill>
              </a:rPr>
              <a:t>Christ’s grace to allow them to keep. living in sin </a:t>
            </a:r>
            <a:r>
              <a:rPr lang="en-US" sz="4000" dirty="0">
                <a:solidFill>
                  <a:schemeClr val="accent4">
                    <a:lumMod val="20000"/>
                    <a:lumOff val="80000"/>
                  </a:schemeClr>
                </a:solidFill>
              </a:rPr>
              <a:t>(Romans 5:21-6:2)</a:t>
            </a:r>
          </a:p>
          <a:p>
            <a:pPr marL="347663" indent="-347663"/>
            <a:r>
              <a:rPr lang="en-US" sz="4000" b="1" dirty="0">
                <a:solidFill>
                  <a:schemeClr val="accent4">
                    <a:lumMod val="20000"/>
                    <a:lumOff val="80000"/>
                  </a:schemeClr>
                </a:solidFill>
              </a:rPr>
              <a:t>Some </a:t>
            </a:r>
            <a:r>
              <a:rPr lang="en-US" sz="4000" b="1" dirty="0">
                <a:solidFill>
                  <a:srgbClr val="92D050"/>
                </a:solidFill>
              </a:rPr>
              <a:t>Expect</a:t>
            </a:r>
            <a:r>
              <a:rPr lang="en-US" sz="4000" b="1" dirty="0">
                <a:solidFill>
                  <a:schemeClr val="accent4">
                    <a:lumMod val="20000"/>
                    <a:lumOff val="80000"/>
                  </a:schemeClr>
                </a:solidFill>
              </a:rPr>
              <a:t> Christ to save them by faith only. </a:t>
            </a:r>
            <a:r>
              <a:rPr lang="en-US" sz="4000" dirty="0">
                <a:solidFill>
                  <a:schemeClr val="accent4">
                    <a:lumMod val="20000"/>
                    <a:lumOff val="80000"/>
                  </a:schemeClr>
                </a:solidFill>
              </a:rPr>
              <a:t>(Marks 16:15-16; Hebrews 5:8-9; James 2:24)</a:t>
            </a:r>
          </a:p>
          <a:p>
            <a:pPr marL="347663" indent="-347663"/>
            <a:r>
              <a:rPr lang="en-US" sz="4000" b="1" dirty="0">
                <a:solidFill>
                  <a:schemeClr val="accent4">
                    <a:lumMod val="20000"/>
                    <a:lumOff val="80000"/>
                  </a:schemeClr>
                </a:solidFill>
              </a:rPr>
              <a:t>Some </a:t>
            </a:r>
            <a:r>
              <a:rPr lang="en-US" sz="4000" b="1" dirty="0">
                <a:solidFill>
                  <a:srgbClr val="92D050"/>
                </a:solidFill>
              </a:rPr>
              <a:t>Expect</a:t>
            </a:r>
            <a:r>
              <a:rPr lang="en-US" sz="4000" b="1" dirty="0">
                <a:solidFill>
                  <a:schemeClr val="accent4">
                    <a:lumMod val="20000"/>
                    <a:lumOff val="80000"/>
                  </a:schemeClr>
                </a:solidFill>
              </a:rPr>
              <a:t> Christ to save them because of sincere conscience. </a:t>
            </a:r>
            <a:r>
              <a:rPr lang="en-US" sz="4000" dirty="0">
                <a:solidFill>
                  <a:schemeClr val="accent4">
                    <a:lumMod val="20000"/>
                    <a:lumOff val="80000"/>
                  </a:schemeClr>
                </a:solidFill>
              </a:rPr>
              <a:t>(Romans 10:2-3; Acts 23:1, 26:9, 22:16)</a:t>
            </a:r>
          </a:p>
          <a:p>
            <a:pPr marL="0" indent="0">
              <a:buNone/>
            </a:pPr>
            <a:endParaRPr lang="en-US" sz="3800" dirty="0">
              <a:solidFill>
                <a:schemeClr val="accent4">
                  <a:lumMod val="20000"/>
                  <a:lumOff val="80000"/>
                </a:schemeClr>
              </a:solidFill>
            </a:endParaRPr>
          </a:p>
        </p:txBody>
      </p:sp>
    </p:spTree>
    <p:extLst>
      <p:ext uri="{BB962C8B-B14F-4D97-AF65-F5344CB8AC3E}">
        <p14:creationId xmlns:p14="http://schemas.microsoft.com/office/powerpoint/2010/main" val="272533275"/>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283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E38D-9480-BA9D-C73C-1F9A6A7E11A0}"/>
              </a:ext>
            </a:extLst>
          </p:cNvPr>
          <p:cNvSpPr>
            <a:spLocks noGrp="1"/>
          </p:cNvSpPr>
          <p:nvPr>
            <p:ph type="ctrTitle"/>
          </p:nvPr>
        </p:nvSpPr>
        <p:spPr>
          <a:xfrm>
            <a:off x="2101517" y="533985"/>
            <a:ext cx="9144000" cy="1655763"/>
          </a:xfrm>
        </p:spPr>
        <p:txBody>
          <a:bodyPr>
            <a:noAutofit/>
          </a:bodyPr>
          <a:lstStyle/>
          <a:p>
            <a:r>
              <a:rPr lang="en-US" sz="12000" b="1" dirty="0">
                <a:solidFill>
                  <a:srgbClr val="FF0000"/>
                </a:solidFill>
                <a:latin typeface="Comic Sans MS" panose="030F0702030302020204" pitchFamily="66" charset="0"/>
              </a:rPr>
              <a:t>Reality</a:t>
            </a:r>
          </a:p>
        </p:txBody>
      </p:sp>
      <p:sp>
        <p:nvSpPr>
          <p:cNvPr id="3" name="Subtitle 2">
            <a:extLst>
              <a:ext uri="{FF2B5EF4-FFF2-40B4-BE49-F238E27FC236}">
                <a16:creationId xmlns:a16="http://schemas.microsoft.com/office/drawing/2014/main" id="{969EFE00-3C65-EF85-B472-666DFE01973C}"/>
              </a:ext>
            </a:extLst>
          </p:cNvPr>
          <p:cNvSpPr>
            <a:spLocks noGrp="1"/>
          </p:cNvSpPr>
          <p:nvPr>
            <p:ph type="subTitle" idx="1"/>
          </p:nvPr>
        </p:nvSpPr>
        <p:spPr>
          <a:xfrm>
            <a:off x="561473" y="4138863"/>
            <a:ext cx="9144000" cy="2526632"/>
          </a:xfrm>
        </p:spPr>
        <p:txBody>
          <a:bodyPr>
            <a:normAutofit lnSpcReduction="10000"/>
          </a:bodyPr>
          <a:lstStyle/>
          <a:p>
            <a:r>
              <a:rPr lang="en-US" sz="6000" b="1" dirty="0"/>
              <a:t>Christ will bring salvation to sinners without the doctrines of men!</a:t>
            </a:r>
          </a:p>
        </p:txBody>
      </p:sp>
    </p:spTree>
    <p:extLst>
      <p:ext uri="{BB962C8B-B14F-4D97-AF65-F5344CB8AC3E}">
        <p14:creationId xmlns:p14="http://schemas.microsoft.com/office/powerpoint/2010/main" val="1632303588"/>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2157</Words>
  <Application>Microsoft Office PowerPoint</Application>
  <PresentationFormat>Widescreen</PresentationFormat>
  <Paragraphs>70</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Calibri Light</vt:lpstr>
      <vt:lpstr>Comic Sans MS</vt:lpstr>
      <vt:lpstr>Arial</vt:lpstr>
      <vt:lpstr>Office Theme</vt:lpstr>
      <vt:lpstr>Expectation VS Reality</vt:lpstr>
      <vt:lpstr>Expectations of the Christ VS Reality</vt:lpstr>
      <vt:lpstr>Reality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Expectation VS Reality</dc:title>
  <dc:creator>Stan Cox</dc:creator>
  <cp:lastModifiedBy>Stan Cox</cp:lastModifiedBy>
  <cp:revision>2</cp:revision>
  <dcterms:created xsi:type="dcterms:W3CDTF">2023-08-26T00:23:45Z</dcterms:created>
  <dcterms:modified xsi:type="dcterms:W3CDTF">2023-08-27T05:13:51Z</dcterms:modified>
</cp:coreProperties>
</file>