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0CA"/>
    <a:srgbClr val="F3EFCA"/>
    <a:srgbClr val="07100D"/>
    <a:srgbClr val="F5F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72DA1-826B-4961-850F-2C565A132CC9}" v="71" dt="2024-05-11T03:51:21.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2163" autoAdjust="0"/>
  </p:normalViewPr>
  <p:slideViewPr>
    <p:cSldViewPr snapToGrid="0">
      <p:cViewPr varScale="1">
        <p:scale>
          <a:sx n="39" d="100"/>
          <a:sy n="39" d="100"/>
        </p:scale>
        <p:origin x="941" y="53"/>
      </p:cViewPr>
      <p:guideLst/>
    </p:cSldViewPr>
  </p:slideViewPr>
  <p:notesTextViewPr>
    <p:cViewPr>
      <p:scale>
        <a:sx n="1" d="1"/>
        <a:sy n="1" d="1"/>
      </p:scale>
      <p:origin x="0" y="0"/>
    </p:cViewPr>
  </p:notesTextViewPr>
  <p:notesViewPr>
    <p:cSldViewPr snapToGrid="0">
      <p:cViewPr varScale="1">
        <p:scale>
          <a:sx n="60" d="100"/>
          <a:sy n="60" d="100"/>
        </p:scale>
        <p:origin x="1579"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A1072DA1-826B-4961-850F-2C565A132CC9}"/>
    <pc:docChg chg="undo redo custSel addSld delSld modSld sldOrd modNotesMaster modHandout">
      <pc:chgData name="Stan Cox" userId="9376f276357bfffd" providerId="LiveId" clId="{A1072DA1-826B-4961-850F-2C565A132CC9}" dt="2024-05-11T03:51:21.337" v="2067"/>
      <pc:docMkLst>
        <pc:docMk/>
      </pc:docMkLst>
      <pc:sldChg chg="modSp mod setBg modNotesTx">
        <pc:chgData name="Stan Cox" userId="9376f276357bfffd" providerId="LiveId" clId="{A1072DA1-826B-4961-850F-2C565A132CC9}" dt="2024-05-11T03:39:44.020" v="1932" actId="207"/>
        <pc:sldMkLst>
          <pc:docMk/>
          <pc:sldMk cId="1123564544" sldId="256"/>
        </pc:sldMkLst>
        <pc:spChg chg="mod">
          <ac:chgData name="Stan Cox" userId="9376f276357bfffd" providerId="LiveId" clId="{A1072DA1-826B-4961-850F-2C565A132CC9}" dt="2024-05-10T03:41:40.911" v="3" actId="121"/>
          <ac:spMkLst>
            <pc:docMk/>
            <pc:sldMk cId="1123564544" sldId="256"/>
            <ac:spMk id="3" creationId="{2B647C61-1BC3-D494-7BF0-2CF2FD63B9B5}"/>
          </ac:spMkLst>
        </pc:spChg>
      </pc:sldChg>
      <pc:sldChg chg="addSp delSp modSp new mod ord modTransition setBg modAnim modNotesTx">
        <pc:chgData name="Stan Cox" userId="9376f276357bfffd" providerId="LiveId" clId="{A1072DA1-826B-4961-850F-2C565A132CC9}" dt="2024-05-11T03:51:21.337" v="2067"/>
        <pc:sldMkLst>
          <pc:docMk/>
          <pc:sldMk cId="3393706631" sldId="257"/>
        </pc:sldMkLst>
        <pc:spChg chg="mod">
          <ac:chgData name="Stan Cox" userId="9376f276357bfffd" providerId="LiveId" clId="{A1072DA1-826B-4961-850F-2C565A132CC9}" dt="2024-05-10T05:11:37.527" v="128" actId="1076"/>
          <ac:spMkLst>
            <pc:docMk/>
            <pc:sldMk cId="3393706631" sldId="257"/>
            <ac:spMk id="2" creationId="{264751D0-0DA4-9A34-8FAC-0BDC7273D049}"/>
          </ac:spMkLst>
        </pc:spChg>
        <pc:spChg chg="del">
          <ac:chgData name="Stan Cox" userId="9376f276357bfffd" providerId="LiveId" clId="{A1072DA1-826B-4961-850F-2C565A132CC9}" dt="2024-05-10T05:05:48.118" v="7" actId="931"/>
          <ac:spMkLst>
            <pc:docMk/>
            <pc:sldMk cId="3393706631" sldId="257"/>
            <ac:spMk id="3" creationId="{44383173-1C24-DBF9-3509-8911B77721FF}"/>
          </ac:spMkLst>
        </pc:spChg>
        <pc:spChg chg="add del mod">
          <ac:chgData name="Stan Cox" userId="9376f276357bfffd" providerId="LiveId" clId="{A1072DA1-826B-4961-850F-2C565A132CC9}" dt="2024-05-11T03:51:21.337" v="2067"/>
          <ac:spMkLst>
            <pc:docMk/>
            <pc:sldMk cId="3393706631" sldId="257"/>
            <ac:spMk id="4" creationId="{AC222B56-1933-0669-EAEE-327FEEC25F23}"/>
          </ac:spMkLst>
        </pc:spChg>
        <pc:spChg chg="add del">
          <ac:chgData name="Stan Cox" userId="9376f276357bfffd" providerId="LiveId" clId="{A1072DA1-826B-4961-850F-2C565A132CC9}" dt="2024-05-11T03:51:20.503" v="2065" actId="22"/>
          <ac:spMkLst>
            <pc:docMk/>
            <pc:sldMk cId="3393706631" sldId="257"/>
            <ac:spMk id="6" creationId="{BFC0A0F7-FD1C-7194-7B52-31F36F0F0269}"/>
          </ac:spMkLst>
        </pc:spChg>
        <pc:spChg chg="add del mod">
          <ac:chgData name="Stan Cox" userId="9376f276357bfffd" providerId="LiveId" clId="{A1072DA1-826B-4961-850F-2C565A132CC9}" dt="2024-05-10T05:08:28.624" v="85" actId="931"/>
          <ac:spMkLst>
            <pc:docMk/>
            <pc:sldMk cId="3393706631" sldId="257"/>
            <ac:spMk id="9" creationId="{ABAA5554-417B-8854-29C9-6568E4606384}"/>
          </ac:spMkLst>
        </pc:spChg>
        <pc:spChg chg="add mod">
          <ac:chgData name="Stan Cox" userId="9376f276357bfffd" providerId="LiveId" clId="{A1072DA1-826B-4961-850F-2C565A132CC9}" dt="2024-05-11T00:59:04.060" v="684" actId="255"/>
          <ac:spMkLst>
            <pc:docMk/>
            <pc:sldMk cId="3393706631" sldId="257"/>
            <ac:spMk id="13" creationId="{F9F273D0-F40E-FEBE-D62C-A8DA0E8C4384}"/>
          </ac:spMkLst>
        </pc:spChg>
        <pc:picChg chg="add del mod">
          <ac:chgData name="Stan Cox" userId="9376f276357bfffd" providerId="LiveId" clId="{A1072DA1-826B-4961-850F-2C565A132CC9}" dt="2024-05-10T05:07:54.586" v="84" actId="478"/>
          <ac:picMkLst>
            <pc:docMk/>
            <pc:sldMk cId="3393706631" sldId="257"/>
            <ac:picMk id="5" creationId="{295B921D-F7A5-87D8-5DA8-7A8D5D4A2FFD}"/>
          </ac:picMkLst>
        </pc:picChg>
        <pc:picChg chg="add del mod">
          <ac:chgData name="Stan Cox" userId="9376f276357bfffd" providerId="LiveId" clId="{A1072DA1-826B-4961-850F-2C565A132CC9}" dt="2024-05-11T03:51:21.337" v="2067"/>
          <ac:picMkLst>
            <pc:docMk/>
            <pc:sldMk cId="3393706631" sldId="257"/>
            <ac:picMk id="11" creationId="{C6BA4EBA-E280-5BCE-AA80-146175D4BE1E}"/>
          </ac:picMkLst>
        </pc:picChg>
        <pc:cxnChg chg="add mod">
          <ac:chgData name="Stan Cox" userId="9376f276357bfffd" providerId="LiveId" clId="{A1072DA1-826B-4961-850F-2C565A132CC9}" dt="2024-05-10T05:09:05.191" v="92" actId="14100"/>
          <ac:cxnSpMkLst>
            <pc:docMk/>
            <pc:sldMk cId="3393706631" sldId="257"/>
            <ac:cxnSpMk id="7" creationId="{39E12EFF-B4B1-C0AF-5AD1-6AD838C963E6}"/>
          </ac:cxnSpMkLst>
        </pc:cxnChg>
      </pc:sldChg>
      <pc:sldChg chg="add del setBg">
        <pc:chgData name="Stan Cox" userId="9376f276357bfffd" providerId="LiveId" clId="{A1072DA1-826B-4961-850F-2C565A132CC9}" dt="2024-05-10T17:39:34.151" v="457"/>
        <pc:sldMkLst>
          <pc:docMk/>
          <pc:sldMk cId="2314017299" sldId="258"/>
        </pc:sldMkLst>
      </pc:sldChg>
      <pc:sldChg chg="modSp add mod modAnim modNotesTx">
        <pc:chgData name="Stan Cox" userId="9376f276357bfffd" providerId="LiveId" clId="{A1072DA1-826B-4961-850F-2C565A132CC9}" dt="2024-05-11T03:40:44.424" v="1935" actId="115"/>
        <pc:sldMkLst>
          <pc:docMk/>
          <pc:sldMk cId="3034920899" sldId="258"/>
        </pc:sldMkLst>
        <pc:spChg chg="mod">
          <ac:chgData name="Stan Cox" userId="9376f276357bfffd" providerId="LiveId" clId="{A1072DA1-826B-4961-850F-2C565A132CC9}" dt="2024-05-11T00:56:54.875" v="624" actId="1076"/>
          <ac:spMkLst>
            <pc:docMk/>
            <pc:sldMk cId="3034920899" sldId="258"/>
            <ac:spMk id="2" creationId="{B1ADD629-EB42-097B-E262-9CA99CC181B9}"/>
          </ac:spMkLst>
        </pc:spChg>
        <pc:spChg chg="mod">
          <ac:chgData name="Stan Cox" userId="9376f276357bfffd" providerId="LiveId" clId="{A1072DA1-826B-4961-850F-2C565A132CC9}" dt="2024-05-11T02:58:26.584" v="1614" actId="20578"/>
          <ac:spMkLst>
            <pc:docMk/>
            <pc:sldMk cId="3034920899" sldId="258"/>
            <ac:spMk id="3" creationId="{2B647C61-1BC3-D494-7BF0-2CF2FD63B9B5}"/>
          </ac:spMkLst>
        </pc:spChg>
      </pc:sldChg>
      <pc:sldChg chg="add del setBg">
        <pc:chgData name="Stan Cox" userId="9376f276357bfffd" providerId="LiveId" clId="{A1072DA1-826B-4961-850F-2C565A132CC9}" dt="2024-05-11T01:08:03.307" v="745"/>
        <pc:sldMkLst>
          <pc:docMk/>
          <pc:sldMk cId="2889104395" sldId="259"/>
        </pc:sldMkLst>
      </pc:sldChg>
      <pc:sldChg chg="addSp modSp add mod modAnim modNotesTx">
        <pc:chgData name="Stan Cox" userId="9376f276357bfffd" providerId="LiveId" clId="{A1072DA1-826B-4961-850F-2C565A132CC9}" dt="2024-05-11T03:41:04.304" v="1936"/>
        <pc:sldMkLst>
          <pc:docMk/>
          <pc:sldMk cId="3547894672" sldId="259"/>
        </pc:sldMkLst>
        <pc:spChg chg="mod">
          <ac:chgData name="Stan Cox" userId="9376f276357bfffd" providerId="LiveId" clId="{A1072DA1-826B-4961-850F-2C565A132CC9}" dt="2024-05-11T02:25:17.539" v="1240" actId="255"/>
          <ac:spMkLst>
            <pc:docMk/>
            <pc:sldMk cId="3547894672" sldId="259"/>
            <ac:spMk id="2" creationId="{B1ADD629-EB42-097B-E262-9CA99CC181B9}"/>
          </ac:spMkLst>
        </pc:spChg>
        <pc:spChg chg="mod">
          <ac:chgData name="Stan Cox" userId="9376f276357bfffd" providerId="LiveId" clId="{A1072DA1-826B-4961-850F-2C565A132CC9}" dt="2024-05-11T03:03:45.734" v="1638" actId="255"/>
          <ac:spMkLst>
            <pc:docMk/>
            <pc:sldMk cId="3547894672" sldId="259"/>
            <ac:spMk id="3" creationId="{2B647C61-1BC3-D494-7BF0-2CF2FD63B9B5}"/>
          </ac:spMkLst>
        </pc:spChg>
        <pc:spChg chg="add mod">
          <ac:chgData name="Stan Cox" userId="9376f276357bfffd" providerId="LiveId" clId="{A1072DA1-826B-4961-850F-2C565A132CC9}" dt="2024-05-11T02:36:15.933" v="1395" actId="207"/>
          <ac:spMkLst>
            <pc:docMk/>
            <pc:sldMk cId="3547894672" sldId="259"/>
            <ac:spMk id="4" creationId="{D161AAF1-317F-6BDD-84AF-17611D34A13B}"/>
          </ac:spMkLst>
        </pc:spChg>
      </pc:sldChg>
      <pc:sldChg chg="delSp modSp add mod delAnim modAnim modNotesTx">
        <pc:chgData name="Stan Cox" userId="9376f276357bfffd" providerId="LiveId" clId="{A1072DA1-826B-4961-850F-2C565A132CC9}" dt="2024-05-11T03:41:27.067" v="1937"/>
        <pc:sldMkLst>
          <pc:docMk/>
          <pc:sldMk cId="689186560" sldId="260"/>
        </pc:sldMkLst>
        <pc:spChg chg="mod">
          <ac:chgData name="Stan Cox" userId="9376f276357bfffd" providerId="LiveId" clId="{A1072DA1-826B-4961-850F-2C565A132CC9}" dt="2024-05-11T02:57:21.865" v="1500" actId="20577"/>
          <ac:spMkLst>
            <pc:docMk/>
            <pc:sldMk cId="689186560" sldId="260"/>
            <ac:spMk id="2" creationId="{B1ADD629-EB42-097B-E262-9CA99CC181B9}"/>
          </ac:spMkLst>
        </pc:spChg>
        <pc:spChg chg="mod">
          <ac:chgData name="Stan Cox" userId="9376f276357bfffd" providerId="LiveId" clId="{A1072DA1-826B-4961-850F-2C565A132CC9}" dt="2024-05-11T03:27:27.485" v="1685" actId="20577"/>
          <ac:spMkLst>
            <pc:docMk/>
            <pc:sldMk cId="689186560" sldId="260"/>
            <ac:spMk id="3" creationId="{2B647C61-1BC3-D494-7BF0-2CF2FD63B9B5}"/>
          </ac:spMkLst>
        </pc:spChg>
        <pc:spChg chg="del">
          <ac:chgData name="Stan Cox" userId="9376f276357bfffd" providerId="LiveId" clId="{A1072DA1-826B-4961-850F-2C565A132CC9}" dt="2024-05-11T02:56:57.049" v="1440" actId="478"/>
          <ac:spMkLst>
            <pc:docMk/>
            <pc:sldMk cId="689186560" sldId="260"/>
            <ac:spMk id="4" creationId="{D161AAF1-317F-6BDD-84AF-17611D34A13B}"/>
          </ac:spMkLst>
        </pc:spChg>
      </pc:sldChg>
      <pc:sldChg chg="add del setBg">
        <pc:chgData name="Stan Cox" userId="9376f276357bfffd" providerId="LiveId" clId="{A1072DA1-826B-4961-850F-2C565A132CC9}" dt="2024-05-11T02:26:33.464" v="1242"/>
        <pc:sldMkLst>
          <pc:docMk/>
          <pc:sldMk cId="2786749605" sldId="260"/>
        </pc:sldMkLst>
      </pc:sldChg>
      <pc:sldChg chg="add del setBg">
        <pc:chgData name="Stan Cox" userId="9376f276357bfffd" providerId="LiveId" clId="{A1072DA1-826B-4961-850F-2C565A132CC9}" dt="2024-05-11T02:39:07.693" v="1400"/>
        <pc:sldMkLst>
          <pc:docMk/>
          <pc:sldMk cId="2849321290" sldId="260"/>
        </pc:sldMkLst>
      </pc:sldChg>
      <pc:sldChg chg="modSp add mod modNotesTx">
        <pc:chgData name="Stan Cox" userId="9376f276357bfffd" providerId="LiveId" clId="{A1072DA1-826B-4961-850F-2C565A132CC9}" dt="2024-05-11T03:41:36.549" v="1938"/>
        <pc:sldMkLst>
          <pc:docMk/>
          <pc:sldMk cId="490842219" sldId="261"/>
        </pc:sldMkLst>
        <pc:spChg chg="mod">
          <ac:chgData name="Stan Cox" userId="9376f276357bfffd" providerId="LiveId" clId="{A1072DA1-826B-4961-850F-2C565A132CC9}" dt="2024-05-11T03:33:29.776" v="1717" actId="1076"/>
          <ac:spMkLst>
            <pc:docMk/>
            <pc:sldMk cId="490842219" sldId="261"/>
            <ac:spMk id="2" creationId="{B1ADD629-EB42-097B-E262-9CA99CC181B9}"/>
          </ac:spMkLst>
        </pc:spChg>
        <pc:spChg chg="mod">
          <ac:chgData name="Stan Cox" userId="9376f276357bfffd" providerId="LiveId" clId="{A1072DA1-826B-4961-850F-2C565A132CC9}" dt="2024-05-11T03:38:21.667" v="1928" actId="20577"/>
          <ac:spMkLst>
            <pc:docMk/>
            <pc:sldMk cId="490842219" sldId="261"/>
            <ac:spMk id="3" creationId="{2B647C61-1BC3-D494-7BF0-2CF2FD63B9B5}"/>
          </ac:spMkLst>
        </pc:spChg>
      </pc:sldChg>
      <pc:sldChg chg="add del setBg">
        <pc:chgData name="Stan Cox" userId="9376f276357bfffd" providerId="LiveId" clId="{A1072DA1-826B-4961-850F-2C565A132CC9}" dt="2024-05-11T03:32:58.481" v="1692"/>
        <pc:sldMkLst>
          <pc:docMk/>
          <pc:sldMk cId="3599461621"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EDE76F-1EC9-B0A7-F18A-D5AD25862411}"/>
              </a:ext>
            </a:extLst>
          </p:cNvPr>
          <p:cNvSpPr>
            <a:spLocks noGrp="1"/>
          </p:cNvSpPr>
          <p:nvPr>
            <p:ph type="hdr" sz="quarter"/>
          </p:nvPr>
        </p:nvSpPr>
        <p:spPr>
          <a:xfrm>
            <a:off x="0" y="0"/>
            <a:ext cx="2971800" cy="635000"/>
          </a:xfrm>
          <a:prstGeom prst="rect">
            <a:avLst/>
          </a:prstGeom>
        </p:spPr>
        <p:txBody>
          <a:bodyPr vert="horz" lIns="91435" tIns="45718" rIns="91435" bIns="45718" rtlCol="0"/>
          <a:lstStyle>
            <a:lvl1pPr algn="l">
              <a:defRPr sz="1200"/>
            </a:lvl1pPr>
          </a:lstStyle>
          <a:p>
            <a:r>
              <a:rPr lang="en-US" sz="2400" dirty="0">
                <a:latin typeface="Juice ITC" panose="04040403040A02020202" pitchFamily="82" charset="0"/>
              </a:rPr>
              <a:t>False Prophets</a:t>
            </a:r>
          </a:p>
          <a:p>
            <a:r>
              <a:rPr lang="en-US" dirty="0"/>
              <a:t>Jeremiah 23</a:t>
            </a:r>
          </a:p>
        </p:txBody>
      </p:sp>
      <p:sp>
        <p:nvSpPr>
          <p:cNvPr id="3" name="Date Placeholder 2">
            <a:extLst>
              <a:ext uri="{FF2B5EF4-FFF2-40B4-BE49-F238E27FC236}">
                <a16:creationId xmlns:a16="http://schemas.microsoft.com/office/drawing/2014/main" id="{EE2619DA-6FF4-013C-BC95-117DC8BC4CC7}"/>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May 12, 2024 @11am</a:t>
            </a:r>
          </a:p>
        </p:txBody>
      </p:sp>
      <p:sp>
        <p:nvSpPr>
          <p:cNvPr id="4" name="Footer Placeholder 3">
            <a:extLst>
              <a:ext uri="{FF2B5EF4-FFF2-40B4-BE49-F238E27FC236}">
                <a16:creationId xmlns:a16="http://schemas.microsoft.com/office/drawing/2014/main" id="{925FD241-3B05-6720-61AD-BAA3C7F1B499}"/>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0CA7701-C9DF-BC4E-E465-52772B803C06}"/>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fld id="{4919C85C-B753-4EC3-9C29-7A2DED8E91F5}" type="slidenum">
              <a:rPr lang="en-US" smtClean="0"/>
              <a:t>‹#›</a:t>
            </a:fld>
            <a:endParaRPr lang="en-US" dirty="0"/>
          </a:p>
        </p:txBody>
      </p:sp>
    </p:spTree>
    <p:extLst>
      <p:ext uri="{BB962C8B-B14F-4D97-AF65-F5344CB8AC3E}">
        <p14:creationId xmlns:p14="http://schemas.microsoft.com/office/powerpoint/2010/main" val="82932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D497B2E1-5974-429B-8DCB-BAEBB2A0BB44}"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D7769AD8-FC3B-4CD5-A557-8B95A69F0679}" type="slidenum">
              <a:rPr lang="en-US" smtClean="0"/>
              <a:t>‹#›</a:t>
            </a:fld>
            <a:endParaRPr lang="en-US"/>
          </a:p>
        </p:txBody>
      </p:sp>
    </p:spTree>
    <p:extLst>
      <p:ext uri="{BB962C8B-B14F-4D97-AF65-F5344CB8AC3E}">
        <p14:creationId xmlns:p14="http://schemas.microsoft.com/office/powerpoint/2010/main" val="289646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False Prophets</a:t>
            </a:r>
            <a:endParaRPr lang="en-US" dirty="0"/>
          </a:p>
          <a:p>
            <a:pPr algn="ctr"/>
            <a:r>
              <a:rPr lang="en-US" dirty="0"/>
              <a:t>Jeremiah 23</a:t>
            </a:r>
          </a:p>
          <a:p>
            <a:endParaRPr lang="en-US" dirty="0"/>
          </a:p>
          <a:p>
            <a:r>
              <a:rPr lang="en-US" b="1" dirty="0"/>
              <a:t>INTRODUCTION:</a:t>
            </a:r>
            <a:endParaRPr lang="en-US" dirty="0"/>
          </a:p>
          <a:p>
            <a:r>
              <a:rPr lang="en-US" b="1" dirty="0"/>
              <a:t>Jeremiah 23:27</a:t>
            </a:r>
            <a:r>
              <a:rPr lang="en-US" dirty="0"/>
              <a:t>, </a:t>
            </a:r>
            <a:r>
              <a:rPr lang="en-US" i="1" dirty="0"/>
              <a:t>"who try to make My people forget My name."</a:t>
            </a:r>
            <a:endParaRPr lang="en-US" dirty="0"/>
          </a:p>
          <a:p>
            <a:pPr>
              <a:buSzPts val="2200"/>
              <a:buFont typeface="Symbol" panose="05050102010706020507" pitchFamily="18" charset="2"/>
              <a:buChar char="·"/>
            </a:pPr>
            <a:r>
              <a:rPr lang="en-US" b="1" dirty="0"/>
              <a:t>This passage, which we will see fully in context as our lesson continues, discusses the problem of false prophets in Judah</a:t>
            </a:r>
          </a:p>
          <a:p>
            <a:endParaRPr lang="en-US" b="1" dirty="0"/>
          </a:p>
        </p:txBody>
      </p:sp>
      <p:sp>
        <p:nvSpPr>
          <p:cNvPr id="4" name="Slide Number Placeholder 3"/>
          <p:cNvSpPr>
            <a:spLocks noGrp="1"/>
          </p:cNvSpPr>
          <p:nvPr>
            <p:ph type="sldNum" sz="quarter" idx="5"/>
          </p:nvPr>
        </p:nvSpPr>
        <p:spPr/>
        <p:txBody>
          <a:bodyPr/>
          <a:lstStyle/>
          <a:p>
            <a:fld id="{D7769AD8-FC3B-4CD5-A557-8B95A69F0679}" type="slidenum">
              <a:rPr lang="en-US" smtClean="0"/>
              <a:t>1</a:t>
            </a:fld>
            <a:endParaRPr lang="en-US"/>
          </a:p>
        </p:txBody>
      </p:sp>
    </p:spTree>
    <p:extLst>
      <p:ext uri="{BB962C8B-B14F-4D97-AF65-F5344CB8AC3E}">
        <p14:creationId xmlns:p14="http://schemas.microsoft.com/office/powerpoint/2010/main" val="240341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for New Slide]</a:t>
            </a:r>
          </a:p>
          <a:p>
            <a:pPr>
              <a:buSzPts val="2200"/>
              <a:buFont typeface="Symbol" panose="05050102010706020507" pitchFamily="18" charset="2"/>
              <a:buChar char="·"/>
            </a:pPr>
            <a:r>
              <a:rPr lang="en-US" b="1" dirty="0"/>
              <a:t>Who is a prophet?</a:t>
            </a:r>
          </a:p>
          <a:p>
            <a:pPr lvl="1">
              <a:buSzPts val="2200"/>
              <a:buFont typeface="Symbol" panose="05050102010706020507" pitchFamily="18" charset="2"/>
              <a:buChar char="·"/>
            </a:pPr>
            <a:r>
              <a:rPr lang="en-US" dirty="0"/>
              <a:t>First, let's look at a couple of definitions</a:t>
            </a:r>
          </a:p>
          <a:p>
            <a:pPr lvl="2">
              <a:buSzPts val="2200"/>
              <a:buFont typeface="Symbol" panose="05050102010706020507" pitchFamily="18" charset="2"/>
              <a:buChar char="·"/>
            </a:pPr>
            <a:r>
              <a:rPr lang="en-US" dirty="0"/>
              <a:t>Hebrew (Naw-bee, </a:t>
            </a:r>
            <a:r>
              <a:rPr lang="en-US" dirty="0" err="1"/>
              <a:t>nabiy</a:t>
            </a:r>
            <a:r>
              <a:rPr lang="en-US" dirty="0"/>
              <a:t>) - a prophet, or inspired man</a:t>
            </a:r>
          </a:p>
          <a:p>
            <a:pPr>
              <a:buSzPts val="2200"/>
              <a:buFont typeface="Symbol" panose="05050102010706020507" pitchFamily="18" charset="2"/>
              <a:buChar char="·"/>
            </a:pPr>
            <a:r>
              <a:rPr lang="en-US" dirty="0"/>
              <a:t>Greek (prof-ay-</a:t>
            </a:r>
            <a:r>
              <a:rPr lang="en-US" dirty="0" err="1"/>
              <a:t>tace</a:t>
            </a:r>
            <a:r>
              <a:rPr lang="en-US" dirty="0"/>
              <a:t>, </a:t>
            </a:r>
            <a:r>
              <a:rPr lang="en-US" dirty="0" err="1"/>
              <a:t>prophetes</a:t>
            </a:r>
            <a:r>
              <a:rPr lang="en-US" dirty="0"/>
              <a:t>) - a foreteller; an inspired speaker</a:t>
            </a:r>
          </a:p>
          <a:p>
            <a:endParaRPr lang="en-US" b="1" dirty="0"/>
          </a:p>
          <a:p>
            <a:r>
              <a:rPr lang="en-US" b="1" dirty="0"/>
              <a:t>[CLICK] </a:t>
            </a:r>
          </a:p>
          <a:p>
            <a:pPr lvl="1">
              <a:buSzPts val="2200"/>
              <a:buFont typeface="Symbol" panose="05050102010706020507" pitchFamily="18" charset="2"/>
              <a:buChar char="·"/>
            </a:pPr>
            <a:r>
              <a:rPr lang="en-US" dirty="0"/>
              <a:t>The Bible speaks of such men</a:t>
            </a:r>
          </a:p>
          <a:p>
            <a:pPr lvl="2">
              <a:buSzPts val="2200"/>
              <a:buFont typeface="Symbol" panose="05050102010706020507" pitchFamily="18" charset="2"/>
              <a:buChar char="·"/>
            </a:pPr>
            <a:r>
              <a:rPr lang="en-US" dirty="0"/>
              <a:t>The Lord referred to Jesus in this way, speaking to Moses of it in Deuteronomy 18:18.</a:t>
            </a:r>
          </a:p>
          <a:p>
            <a:r>
              <a:rPr lang="en-US" b="1" dirty="0"/>
              <a:t>Deuteronomy 18:18</a:t>
            </a:r>
            <a:r>
              <a:rPr lang="en-US" i="1" dirty="0"/>
              <a:t>  I will raise up for them a Prophet like you from among their brethren, and will put My words in His mouth, and He shall speak to them all that I command Him.</a:t>
            </a:r>
            <a:endParaRPr lang="en-US" dirty="0"/>
          </a:p>
          <a:p>
            <a:r>
              <a:rPr lang="en-US" b="1" dirty="0"/>
              <a:t>Hebrews 1:1-2</a:t>
            </a:r>
            <a:r>
              <a:rPr lang="en-US" i="1" dirty="0"/>
              <a:t>  God, who at various times and in various ways spoke in time past to the fathers by the prophets,  (2)  has in these last days spoken to us by His Son</a:t>
            </a:r>
            <a:endParaRPr lang="en-US" dirty="0"/>
          </a:p>
          <a:p>
            <a:pPr lvl="1">
              <a:buSzPts val="2200"/>
              <a:buFont typeface="Symbol" panose="05050102010706020507" pitchFamily="18" charset="2"/>
              <a:buChar char="·"/>
            </a:pPr>
            <a:r>
              <a:rPr lang="en-US" dirty="0"/>
              <a:t>Scripture agrees with the definitions.  A true prophet is one who is inspired of God</a:t>
            </a:r>
          </a:p>
          <a:p>
            <a:r>
              <a:rPr lang="en-US" b="1" dirty="0"/>
              <a:t>2 Peter 1:20-21 </a:t>
            </a:r>
            <a:r>
              <a:rPr lang="en-US" i="1" dirty="0"/>
              <a:t> knowing this first, that no prophecy of Scripture is of any private interpretation,  (21)  for prophecy never came by the will of man, but holy men of God spoke as they were moved by the Holy Spirit.</a:t>
            </a:r>
          </a:p>
          <a:p>
            <a:endParaRPr lang="en-US" dirty="0"/>
          </a:p>
          <a:p>
            <a:endParaRPr lang="en-US" dirty="0"/>
          </a:p>
        </p:txBody>
      </p:sp>
      <p:sp>
        <p:nvSpPr>
          <p:cNvPr id="4" name="Slide Number Placeholder 3"/>
          <p:cNvSpPr>
            <a:spLocks noGrp="1"/>
          </p:cNvSpPr>
          <p:nvPr>
            <p:ph type="sldNum" sz="quarter" idx="5"/>
          </p:nvPr>
        </p:nvSpPr>
        <p:spPr/>
        <p:txBody>
          <a:bodyPr/>
          <a:lstStyle/>
          <a:p>
            <a:fld id="{D7769AD8-FC3B-4CD5-A557-8B95A69F0679}" type="slidenum">
              <a:rPr lang="en-US" smtClean="0"/>
              <a:t>2</a:t>
            </a:fld>
            <a:endParaRPr lang="en-US"/>
          </a:p>
        </p:txBody>
      </p:sp>
    </p:spTree>
    <p:extLst>
      <p:ext uri="{BB962C8B-B14F-4D97-AF65-F5344CB8AC3E}">
        <p14:creationId xmlns:p14="http://schemas.microsoft.com/office/powerpoint/2010/main" val="181675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for New Slide]</a:t>
            </a:r>
            <a:r>
              <a:rPr lang="en-US" dirty="0"/>
              <a:t> </a:t>
            </a:r>
          </a:p>
          <a:p>
            <a:pPr>
              <a:buSzPts val="2200"/>
              <a:buFont typeface="Symbol" panose="05050102010706020507" pitchFamily="18" charset="2"/>
              <a:buChar char="·"/>
            </a:pPr>
            <a:r>
              <a:rPr lang="en-US" b="1" dirty="0"/>
              <a:t>Now, let's contrast the Prophet of God with the False Prophet</a:t>
            </a:r>
            <a:endParaRPr lang="en-US" dirty="0"/>
          </a:p>
          <a:p>
            <a:pPr lvl="1">
              <a:buSzPts val="2200"/>
              <a:buFont typeface="Symbol" panose="05050102010706020507" pitchFamily="18" charset="2"/>
              <a:buChar char="·"/>
            </a:pPr>
            <a:r>
              <a:rPr lang="en-US" dirty="0"/>
              <a:t>The contrast in definitions here is the word false. Consider the Hebrew and Greek definitions of the word</a:t>
            </a:r>
          </a:p>
          <a:p>
            <a:pPr>
              <a:buSzPts val="2200"/>
              <a:buFont typeface="Symbol" panose="05050102010706020507" pitchFamily="18" charset="2"/>
              <a:buChar char="·"/>
            </a:pPr>
            <a:r>
              <a:rPr lang="en-US" dirty="0"/>
              <a:t>In the Greek the word for false is as a prefix to describe all kinds in the New Testament, brethren, teachers, witnesses, etc.</a:t>
            </a:r>
          </a:p>
          <a:p>
            <a:pPr lvl="2">
              <a:buSzPts val="2200"/>
              <a:buFont typeface="Symbol" panose="05050102010706020507" pitchFamily="18" charset="2"/>
              <a:buChar char="·"/>
            </a:pPr>
            <a:r>
              <a:rPr lang="en-US" dirty="0"/>
              <a:t>Hebrew (</a:t>
            </a:r>
            <a:r>
              <a:rPr lang="en-US" dirty="0" err="1"/>
              <a:t>Sheh'ker</a:t>
            </a:r>
            <a:r>
              <a:rPr lang="en-US" dirty="0"/>
              <a:t>, </a:t>
            </a:r>
            <a:r>
              <a:rPr lang="en-US" dirty="0" err="1"/>
              <a:t>shequer</a:t>
            </a:r>
            <a:r>
              <a:rPr lang="en-US" dirty="0"/>
              <a:t>) - an untruth; deceit, a sham.</a:t>
            </a:r>
          </a:p>
          <a:p>
            <a:pPr>
              <a:buSzPts val="2200"/>
              <a:buFont typeface="Symbol" panose="05050102010706020507" pitchFamily="18" charset="2"/>
              <a:buChar char="·"/>
            </a:pPr>
            <a:r>
              <a:rPr lang="en-US" dirty="0"/>
              <a:t>Greek (</a:t>
            </a:r>
            <a:r>
              <a:rPr lang="en-US" dirty="0" err="1"/>
              <a:t>psyoo</a:t>
            </a:r>
            <a:r>
              <a:rPr lang="en-US" dirty="0"/>
              <a:t>-dop-</a:t>
            </a:r>
            <a:r>
              <a:rPr lang="en-US" dirty="0" err="1"/>
              <a:t>rof</a:t>
            </a:r>
            <a:r>
              <a:rPr lang="en-US" dirty="0"/>
              <a:t>-ay'-</a:t>
            </a:r>
            <a:r>
              <a:rPr lang="en-US" dirty="0" err="1"/>
              <a:t>tace</a:t>
            </a:r>
            <a:r>
              <a:rPr lang="en-US" dirty="0"/>
              <a:t>,  </a:t>
            </a:r>
            <a:r>
              <a:rPr lang="en-US" dirty="0" err="1"/>
              <a:t>pseudoprophētēs</a:t>
            </a:r>
            <a:r>
              <a:rPr lang="en-US" dirty="0"/>
              <a:t>) </a:t>
            </a:r>
            <a:r>
              <a:rPr lang="en-US" i="1" dirty="0"/>
              <a:t>spurious prophet</a:t>
            </a:r>
            <a:r>
              <a:rPr lang="en-US" dirty="0"/>
              <a:t>, that is, pretended </a:t>
            </a:r>
            <a:r>
              <a:rPr lang="en-US" dirty="0" err="1"/>
              <a:t>forteller</a:t>
            </a:r>
            <a:r>
              <a:rPr lang="en-US" dirty="0"/>
              <a:t> or religious imposter.</a:t>
            </a:r>
          </a:p>
          <a:p>
            <a:pPr>
              <a:buSzPts val="2200"/>
              <a:buFont typeface="Symbol" panose="05050102010706020507" pitchFamily="18" charset="2"/>
              <a:buChar char="·"/>
            </a:pPr>
            <a:r>
              <a:rPr lang="en-US" b="1" dirty="0"/>
              <a:t>Question: Comes about because of 2 Peter,  and the description of the character of the men who were described by him as false teachers.</a:t>
            </a:r>
            <a:endParaRPr lang="en-US" dirty="0"/>
          </a:p>
          <a:p>
            <a:pPr lvl="1">
              <a:buSzPts val="2200"/>
              <a:buFont typeface="Symbol" panose="05050102010706020507" pitchFamily="18" charset="2"/>
              <a:buChar char="·"/>
            </a:pPr>
            <a:r>
              <a:rPr lang="en-US" dirty="0"/>
              <a:t>First, warning:</a:t>
            </a:r>
          </a:p>
          <a:p>
            <a:r>
              <a:rPr lang="en-US" b="1" dirty="0"/>
              <a:t>2 Peter 2:1</a:t>
            </a:r>
            <a:r>
              <a:rPr lang="en-US" i="1" dirty="0"/>
              <a:t>  But there were also false prophets among the people, even as there will be false teachers among you, who will secretly bring in destructive heresies, even denying the Lord who bought them, and bring on themselves swift destruction.</a:t>
            </a:r>
          </a:p>
          <a:p>
            <a:pPr lvl="2">
              <a:buSzPts val="2200"/>
              <a:buFont typeface="Symbol" panose="05050102010706020507" pitchFamily="18" charset="2"/>
              <a:buChar char="·"/>
            </a:pPr>
            <a:r>
              <a:rPr lang="en-US" dirty="0"/>
              <a:t>Second, Description:  like natural brute beasts, lewd, corrupt, carousers, covetous, adulterous actors. (cf. 2 Peter 2:12-18)</a:t>
            </a:r>
          </a:p>
          <a:p>
            <a:pPr lvl="4">
              <a:buSzPts val="2200"/>
              <a:buFont typeface="Symbol" panose="05050102010706020507" pitchFamily="18" charset="2"/>
              <a:buChar char="·"/>
            </a:pPr>
            <a:r>
              <a:rPr lang="en-US" b="1" dirty="0"/>
              <a:t>Contention:</a:t>
            </a:r>
            <a:r>
              <a:rPr lang="en-US" dirty="0"/>
              <a:t> False describes the character of the individual, not what he does.  </a:t>
            </a:r>
            <a:r>
              <a:rPr lang="en-US" b="1" dirty="0"/>
              <a:t>Effect:</a:t>
            </a:r>
            <a:r>
              <a:rPr lang="en-US" dirty="0"/>
              <a:t> If a man is characteristically "good" or "righteous", it is wrong to describe him as a false teacher, even if he teaches a doctrine that is not true!</a:t>
            </a:r>
          </a:p>
          <a:p>
            <a:pPr lvl="4">
              <a:buSzPts val="2200"/>
              <a:buFont typeface="Symbol" panose="05050102010706020507" pitchFamily="18" charset="2"/>
              <a:buChar char="·"/>
            </a:pPr>
            <a:r>
              <a:rPr lang="en-US" dirty="0"/>
              <a:t>The contention is wrong, illogical, and unscriptural</a:t>
            </a:r>
          </a:p>
          <a:p>
            <a:pPr lvl="2">
              <a:buSzPts val="2200"/>
              <a:buFont typeface="Symbol" panose="05050102010706020507" pitchFamily="18" charset="2"/>
              <a:buChar char="·"/>
            </a:pPr>
            <a:r>
              <a:rPr lang="en-US" dirty="0"/>
              <a:t>Does false define the character or the action? (Take as an example, a witness)</a:t>
            </a:r>
          </a:p>
          <a:p>
            <a:pPr lvl="5">
              <a:buSzPts val="2200"/>
              <a:buFont typeface="Symbol" panose="05050102010706020507" pitchFamily="18" charset="2"/>
              <a:buChar char="·"/>
            </a:pPr>
            <a:r>
              <a:rPr lang="en-US" dirty="0"/>
              <a:t>In the Old Testament, the action.</a:t>
            </a:r>
          </a:p>
          <a:p>
            <a:r>
              <a:rPr lang="en-US" b="1" dirty="0"/>
              <a:t>Exodus 20:16  </a:t>
            </a:r>
            <a:r>
              <a:rPr lang="en-US" i="1" dirty="0"/>
              <a:t>"You shall not bear false witness against your neighbor.</a:t>
            </a:r>
            <a:endParaRPr lang="en-US" dirty="0"/>
          </a:p>
          <a:p>
            <a:pPr lvl="4">
              <a:buSzPts val="2200"/>
              <a:buFont typeface="Symbol" panose="05050102010706020507" pitchFamily="18" charset="2"/>
              <a:buChar char="·"/>
            </a:pPr>
            <a:r>
              <a:rPr lang="en-US" dirty="0"/>
              <a:t>In the New Testament, as well.  (</a:t>
            </a:r>
            <a:r>
              <a:rPr lang="en-US" i="1" dirty="0" err="1"/>
              <a:t>psyoo</a:t>
            </a:r>
            <a:r>
              <a:rPr lang="en-US" i="1" dirty="0"/>
              <a:t>-</a:t>
            </a:r>
            <a:r>
              <a:rPr lang="en-US" i="1" dirty="0" err="1"/>
              <a:t>dom</a:t>
            </a:r>
            <a:r>
              <a:rPr lang="en-US" i="1" dirty="0"/>
              <a:t>-</a:t>
            </a:r>
            <a:r>
              <a:rPr lang="en-US" i="1" dirty="0" err="1"/>
              <a:t>ar</a:t>
            </a:r>
            <a:r>
              <a:rPr lang="en-US" i="1" dirty="0"/>
              <a:t>-too-reh'-o, </a:t>
            </a:r>
            <a:r>
              <a:rPr lang="en-US" dirty="0" err="1"/>
              <a:t>pseudomartureo</a:t>
            </a:r>
            <a:r>
              <a:rPr lang="en-US" dirty="0"/>
              <a:t>̄)</a:t>
            </a:r>
          </a:p>
          <a:p>
            <a:r>
              <a:rPr lang="en-US" b="1" dirty="0"/>
              <a:t>Mark 14:56 </a:t>
            </a:r>
            <a:r>
              <a:rPr lang="en-US" i="1" dirty="0"/>
              <a:t> For many bore false witness against Him, but their testimonies did not agree.</a:t>
            </a:r>
            <a:endParaRPr lang="en-US" dirty="0"/>
          </a:p>
          <a:p>
            <a:pPr lvl="5">
              <a:buSzPts val="2200"/>
              <a:buFont typeface="Symbol" panose="05050102010706020507" pitchFamily="18" charset="2"/>
              <a:buChar char="·"/>
            </a:pPr>
            <a:r>
              <a:rPr lang="en-US" dirty="0"/>
              <a:t>Question:  Is a false witness evil?  Of course, he has violated the command of God.</a:t>
            </a:r>
          </a:p>
          <a:p>
            <a:pPr lvl="8">
              <a:buSzPts val="2200"/>
              <a:buFont typeface="Symbol" panose="05050102010706020507" pitchFamily="18" charset="2"/>
              <a:buChar char="·"/>
            </a:pPr>
            <a:r>
              <a:rPr lang="en-US" dirty="0"/>
              <a:t>If he otherwise was a sincere individual, a nice individual an agreeable individual, would this no longer make him evil in his disobedience?</a:t>
            </a:r>
          </a:p>
          <a:p>
            <a:pPr>
              <a:buSzPts val="2200"/>
              <a:buFont typeface="Symbol" panose="05050102010706020507" pitchFamily="18" charset="2"/>
              <a:buChar char="·"/>
            </a:pPr>
            <a:r>
              <a:rPr lang="en-US" dirty="0"/>
              <a:t>No!  The same is true with false prophets, false </a:t>
            </a:r>
            <a:r>
              <a:rPr lang="en-US" dirty="0" err="1"/>
              <a:t>christs</a:t>
            </a:r>
            <a:r>
              <a:rPr lang="en-US" dirty="0"/>
              <a:t>, false apostles, false brethren and false teachers</a:t>
            </a:r>
          </a:p>
          <a:p>
            <a:pPr>
              <a:buSzPts val="2200"/>
              <a:buFont typeface="Symbol" panose="05050102010706020507" pitchFamily="18" charset="2"/>
              <a:buChar char="·"/>
            </a:pPr>
            <a:r>
              <a:rPr lang="en-US" dirty="0"/>
              <a:t>They may be overtly evil, but they may seem to be very nice, even righteous.</a:t>
            </a:r>
          </a:p>
          <a:p>
            <a:r>
              <a:rPr lang="en-US" b="1" dirty="0"/>
              <a:t>2 Corinthians 11:13-15  [ Paul describing this sort.  For example, false apostles] </a:t>
            </a:r>
            <a:r>
              <a:rPr lang="en-US" i="1" dirty="0"/>
              <a:t>For such are false apostles, deceitful workers, transforming themselves into apostles of Christ.  (14)  And no wonder! For Satan himself transforms himself into an angel of light.  (15)  Therefore it is no great thing if his ministers also transform themselves into ministers of righteousness, whose end will be </a:t>
            </a:r>
            <a:r>
              <a:rPr lang="en-US" b="1" i="1" dirty="0"/>
              <a:t>according to their works</a:t>
            </a:r>
            <a:r>
              <a:rPr lang="en-US" i="1" dirty="0"/>
              <a:t>.</a:t>
            </a:r>
            <a:endParaRPr lang="en-US" dirty="0"/>
          </a:p>
          <a:p>
            <a:pPr lvl="8">
              <a:buFont typeface="Symbol" panose="05050102010706020507" pitchFamily="18" charset="2"/>
              <a:buChar char="·"/>
            </a:pPr>
            <a:r>
              <a:rPr lang="en-US" dirty="0"/>
              <a:t>We are not supposed to judge motives, only actions!</a:t>
            </a:r>
          </a:p>
          <a:p>
            <a:r>
              <a:rPr lang="en-US" b="1" dirty="0"/>
              <a:t>John 7:24 </a:t>
            </a:r>
            <a:r>
              <a:rPr lang="en-US" i="1" dirty="0"/>
              <a:t> </a:t>
            </a:r>
            <a:r>
              <a:rPr lang="en-US" b="1" dirty="0"/>
              <a:t>[Jesus told the people at the Feast of Tabernacles] </a:t>
            </a:r>
            <a:r>
              <a:rPr lang="en-US" i="1" dirty="0"/>
              <a:t>Do not judge according to appearance, but judge with righteous judgment."</a:t>
            </a:r>
          </a:p>
          <a:p>
            <a:endParaRPr lang="en-US" i="1" dirty="0"/>
          </a:p>
        </p:txBody>
      </p:sp>
      <p:sp>
        <p:nvSpPr>
          <p:cNvPr id="4" name="Slide Number Placeholder 3"/>
          <p:cNvSpPr>
            <a:spLocks noGrp="1"/>
          </p:cNvSpPr>
          <p:nvPr>
            <p:ph type="sldNum" sz="quarter" idx="5"/>
          </p:nvPr>
        </p:nvSpPr>
        <p:spPr/>
        <p:txBody>
          <a:bodyPr/>
          <a:lstStyle/>
          <a:p>
            <a:fld id="{D7769AD8-FC3B-4CD5-A557-8B95A69F0679}" type="slidenum">
              <a:rPr lang="en-US" smtClean="0"/>
              <a:t>3</a:t>
            </a:fld>
            <a:endParaRPr lang="en-US"/>
          </a:p>
        </p:txBody>
      </p:sp>
    </p:spTree>
    <p:extLst>
      <p:ext uri="{BB962C8B-B14F-4D97-AF65-F5344CB8AC3E}">
        <p14:creationId xmlns:p14="http://schemas.microsoft.com/office/powerpoint/2010/main" val="20763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FOR NEW SLIDE]</a:t>
            </a:r>
            <a:endParaRPr lang="en-US" dirty="0"/>
          </a:p>
          <a:p>
            <a:pPr lvl="1">
              <a:buFont typeface="Symbol" panose="05050102010706020507" pitchFamily="18" charset="2"/>
              <a:buChar char="·"/>
            </a:pPr>
            <a:r>
              <a:rPr lang="en-US" b="1" dirty="0"/>
              <a:t>The Evil that False Prophets Do! (READ from JEREMIAH 23)</a:t>
            </a:r>
            <a:endParaRPr lang="en-US" dirty="0"/>
          </a:p>
          <a:p>
            <a:pPr lvl="4">
              <a:buFont typeface="Symbol" panose="05050102010706020507" pitchFamily="18" charset="2"/>
              <a:buChar char="·"/>
            </a:pPr>
            <a:r>
              <a:rPr lang="en-US" dirty="0"/>
              <a:t>Destroy and Scatter </a:t>
            </a:r>
            <a:r>
              <a:rPr lang="en-US" b="1" dirty="0"/>
              <a:t>(1-4)</a:t>
            </a:r>
            <a:endParaRPr lang="en-US" dirty="0"/>
          </a:p>
          <a:p>
            <a:pPr>
              <a:buFont typeface="Symbol" panose="05050102010706020507" pitchFamily="18" charset="2"/>
              <a:buChar char="·"/>
            </a:pPr>
            <a:r>
              <a:rPr lang="en-US" dirty="0"/>
              <a:t>Profane and Slippery </a:t>
            </a:r>
            <a:r>
              <a:rPr lang="en-US" b="1" dirty="0"/>
              <a:t>(11-12)</a:t>
            </a:r>
            <a:endParaRPr lang="en-US" dirty="0"/>
          </a:p>
          <a:p>
            <a:pPr>
              <a:buFont typeface="Symbol" panose="05050102010706020507" pitchFamily="18" charset="2"/>
              <a:buChar char="·"/>
            </a:pPr>
            <a:r>
              <a:rPr lang="en-US" dirty="0"/>
              <a:t>Cause the people to err </a:t>
            </a:r>
            <a:r>
              <a:rPr lang="en-US" b="1" dirty="0"/>
              <a:t>(13)</a:t>
            </a:r>
            <a:endParaRPr lang="en-US" dirty="0"/>
          </a:p>
          <a:p>
            <a:pPr>
              <a:buFont typeface="Symbol" panose="05050102010706020507" pitchFamily="18" charset="2"/>
              <a:buChar char="·"/>
            </a:pPr>
            <a:r>
              <a:rPr lang="en-US" dirty="0"/>
              <a:t>Walk in lies, strengthen the hands of evildoers </a:t>
            </a:r>
            <a:r>
              <a:rPr lang="en-US" b="1" dirty="0"/>
              <a:t>(14)</a:t>
            </a:r>
            <a:endParaRPr lang="en-US" dirty="0"/>
          </a:p>
          <a:p>
            <a:pPr>
              <a:buFont typeface="Symbol" panose="05050102010706020507" pitchFamily="18" charset="2"/>
              <a:buChar char="·"/>
            </a:pPr>
            <a:r>
              <a:rPr lang="de-DE" dirty="0" err="1"/>
              <a:t>Lie</a:t>
            </a:r>
            <a:r>
              <a:rPr lang="de-DE" dirty="0"/>
              <a:t> in </a:t>
            </a:r>
            <a:r>
              <a:rPr lang="de-DE" dirty="0" err="1"/>
              <a:t>God’s</a:t>
            </a:r>
            <a:r>
              <a:rPr lang="de-DE" dirty="0"/>
              <a:t> </a:t>
            </a:r>
            <a:r>
              <a:rPr lang="de-DE" dirty="0" err="1"/>
              <a:t>name</a:t>
            </a:r>
            <a:r>
              <a:rPr lang="de-DE" dirty="0"/>
              <a:t> </a:t>
            </a:r>
            <a:r>
              <a:rPr lang="de-DE" b="1" dirty="0"/>
              <a:t>(25)</a:t>
            </a:r>
            <a:endParaRPr lang="de-DE" dirty="0"/>
          </a:p>
          <a:p>
            <a:pPr>
              <a:buFont typeface="Symbol" panose="05050102010706020507" pitchFamily="18" charset="2"/>
              <a:buChar char="·"/>
            </a:pPr>
            <a:r>
              <a:rPr lang="en-US" dirty="0"/>
              <a:t>Follow their own heart </a:t>
            </a:r>
            <a:r>
              <a:rPr lang="en-US" b="1" dirty="0"/>
              <a:t>(26)</a:t>
            </a:r>
            <a:endParaRPr lang="en-US" dirty="0"/>
          </a:p>
          <a:p>
            <a:pPr>
              <a:buFont typeface="Symbol" panose="05050102010706020507" pitchFamily="18" charset="2"/>
              <a:buChar char="·"/>
            </a:pPr>
            <a:r>
              <a:rPr lang="en-US" dirty="0"/>
              <a:t>Make people forget God! </a:t>
            </a:r>
            <a:r>
              <a:rPr lang="en-US" b="1" dirty="0"/>
              <a:t>(27)</a:t>
            </a:r>
            <a:endParaRPr lang="en-US" dirty="0"/>
          </a:p>
          <a:p>
            <a:endParaRPr lang="en-US" b="1" dirty="0"/>
          </a:p>
          <a:p>
            <a:r>
              <a:rPr lang="en-US" b="1" dirty="0"/>
              <a:t>[CLICK for scripture on book]</a:t>
            </a:r>
            <a:endParaRPr lang="en-US" dirty="0"/>
          </a:p>
          <a:p>
            <a:pPr lvl="8">
              <a:buFont typeface="Symbol" panose="05050102010706020507" pitchFamily="18" charset="2"/>
              <a:buChar char="·"/>
            </a:pPr>
            <a:r>
              <a:rPr lang="en-US" dirty="0"/>
              <a:t>Because of their evil, God would punish them!</a:t>
            </a:r>
          </a:p>
          <a:p>
            <a:r>
              <a:rPr lang="en-US" b="1" dirty="0"/>
              <a:t>Jeremiah 23:15</a:t>
            </a:r>
            <a:r>
              <a:rPr lang="en-US" i="1" dirty="0"/>
              <a:t>  "Therefore thus says the LORD of hosts concerning the prophets: 'Behold, I will feed them with wormwood, And make them drink the water of gall; For from the prophets of Jerusalem Profaneness has gone out into all the land.' "</a:t>
            </a:r>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D7769AD8-FC3B-4CD5-A557-8B95A69F0679}" type="slidenum">
              <a:rPr lang="en-US" smtClean="0"/>
              <a:t>4</a:t>
            </a:fld>
            <a:endParaRPr lang="en-US"/>
          </a:p>
        </p:txBody>
      </p:sp>
    </p:spTree>
    <p:extLst>
      <p:ext uri="{BB962C8B-B14F-4D97-AF65-F5344CB8AC3E}">
        <p14:creationId xmlns:p14="http://schemas.microsoft.com/office/powerpoint/2010/main" val="127005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FOR NEW SLIDE]</a:t>
            </a:r>
          </a:p>
          <a:p>
            <a:pPr>
              <a:buFont typeface="Symbol" panose="05050102010706020507" pitchFamily="18" charset="2"/>
              <a:buChar char="·"/>
            </a:pPr>
            <a:r>
              <a:rPr lang="en-US" b="1" dirty="0"/>
              <a:t>How to deal with the false prophet or teacher</a:t>
            </a:r>
          </a:p>
          <a:p>
            <a:pPr lvl="2">
              <a:buFont typeface="Symbol" panose="05050102010706020507" pitchFamily="18" charset="2"/>
              <a:buChar char="·"/>
            </a:pPr>
            <a:r>
              <a:rPr lang="en-US" dirty="0"/>
              <a:t>Don't consider God's word to be a burden! </a:t>
            </a:r>
            <a:r>
              <a:rPr lang="en-US" b="1" dirty="0"/>
              <a:t>(33-34)</a:t>
            </a:r>
            <a:endParaRPr lang="en-US" dirty="0"/>
          </a:p>
          <a:p>
            <a:pPr lvl="6">
              <a:buFont typeface="Symbol" panose="05050102010706020507" pitchFamily="18" charset="2"/>
              <a:buChar char="·"/>
            </a:pPr>
            <a:r>
              <a:rPr lang="en-US" dirty="0"/>
              <a:t>NKJV - Oracle; KJV - Burden; (mas-saw', </a:t>
            </a:r>
            <a:r>
              <a:rPr lang="en-US" dirty="0" err="1"/>
              <a:t>maśśa</a:t>
            </a:r>
            <a:r>
              <a:rPr lang="en-US" dirty="0"/>
              <a:t>̂') a burden; figuratively an utterance, chiefly a doom</a:t>
            </a:r>
          </a:p>
          <a:p>
            <a:pPr>
              <a:buFont typeface="Symbol" panose="05050102010706020507" pitchFamily="18" charset="2"/>
              <a:buChar char="·"/>
            </a:pPr>
            <a:r>
              <a:rPr lang="en-US" dirty="0"/>
              <a:t>The rebellious people considered words from God to be </a:t>
            </a:r>
            <a:r>
              <a:rPr lang="en-US" dirty="0" err="1"/>
              <a:t>burdenesome</a:t>
            </a:r>
            <a:r>
              <a:rPr lang="en-US" dirty="0"/>
              <a:t> and unfair</a:t>
            </a:r>
          </a:p>
          <a:p>
            <a:pPr lvl="6">
              <a:buFont typeface="Symbol" panose="05050102010706020507" pitchFamily="18" charset="2"/>
              <a:buChar char="·"/>
            </a:pPr>
            <a:r>
              <a:rPr lang="en-US" dirty="0"/>
              <a:t>Another example, the people of Ezekiel's day...</a:t>
            </a:r>
          </a:p>
          <a:p>
            <a:r>
              <a:rPr lang="en-US" b="1" dirty="0"/>
              <a:t>Ezekiel 18:25 </a:t>
            </a:r>
            <a:r>
              <a:rPr lang="en-US" i="1" dirty="0"/>
              <a:t> "Yet you say, 'The way of the Lord is not fair.' Hear now, O house of Israel, is it not My way which is fair, and your ways which are not fair?</a:t>
            </a:r>
          </a:p>
          <a:p>
            <a:r>
              <a:rPr lang="en-US" b="1" dirty="0"/>
              <a:t>[CLICK] Next Point</a:t>
            </a:r>
            <a:endParaRPr lang="en-US" dirty="0"/>
          </a:p>
          <a:p>
            <a:pPr lvl="2">
              <a:buFont typeface="Symbol" panose="05050102010706020507" pitchFamily="18" charset="2"/>
              <a:buChar char="·"/>
            </a:pPr>
            <a:r>
              <a:rPr lang="en-US" dirty="0"/>
              <a:t> Ask the question: What does the Lord say? </a:t>
            </a:r>
            <a:r>
              <a:rPr lang="en-US" b="1" dirty="0"/>
              <a:t>(35-37) READ</a:t>
            </a:r>
          </a:p>
          <a:p>
            <a:pPr lvl="8">
              <a:buFont typeface="Symbol" panose="05050102010706020507" pitchFamily="18" charset="2"/>
              <a:buChar char="·"/>
            </a:pPr>
            <a:r>
              <a:rPr lang="en-US" dirty="0"/>
              <a:t>In the last days, He has established His words through Jesus, His Son</a:t>
            </a:r>
          </a:p>
          <a:p>
            <a:r>
              <a:rPr lang="en-US" b="1" dirty="0"/>
              <a:t>Matthew 17:1-5</a:t>
            </a:r>
            <a:r>
              <a:rPr lang="en-US" i="1" dirty="0"/>
              <a:t>  Now after six days Jesus took Peter, James, and John his brother, led them up on a high mountain by themselves;  (2)  and He was transfigured before them. His face shone like the sun, and His clothes became as white as the light.  (3)  And behold, Moses and Elijah appeared to them, talking with Him.  (4)  Then Peter answered and said to Jesus, "Lord, it is good for us to be here; if You wish, let us make here three tabernacles: one for You, one for Moses, and one for Elijah."  (5)  While he was still speaking, behold, a bright cloud overshadowed them; and suddenly a voice came out of the cloud, saying, "This is My beloved Son, in whom I am well pleased. Hear Him!"</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769AD8-FC3B-4CD5-A557-8B95A69F0679}" type="slidenum">
              <a:rPr lang="en-US" smtClean="0"/>
              <a:t>5</a:t>
            </a:fld>
            <a:endParaRPr lang="en-US"/>
          </a:p>
        </p:txBody>
      </p:sp>
    </p:spTree>
    <p:extLst>
      <p:ext uri="{BB962C8B-B14F-4D97-AF65-F5344CB8AC3E}">
        <p14:creationId xmlns:p14="http://schemas.microsoft.com/office/powerpoint/2010/main" val="274982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FOR NEW SLIDE]</a:t>
            </a:r>
          </a:p>
          <a:p>
            <a:r>
              <a:rPr lang="en-US" b="1" dirty="0"/>
              <a:t>CONCLUSION</a:t>
            </a:r>
            <a:endParaRPr lang="en-US" dirty="0"/>
          </a:p>
          <a:p>
            <a:r>
              <a:rPr lang="en-US" b="1" dirty="0"/>
              <a:t>Jeremiah 23:30</a:t>
            </a:r>
            <a:r>
              <a:rPr lang="en-US" i="1" dirty="0"/>
              <a:t> “Therefore behold, I am against the prophets,” says the LORD, “who steal My words every one from his neighbor.</a:t>
            </a:r>
            <a:endParaRPr lang="en-US" dirty="0"/>
          </a:p>
          <a:p>
            <a:pPr lvl="1">
              <a:buSzPts val="2200"/>
              <a:buFont typeface="Symbol" panose="05050102010706020507" pitchFamily="18" charset="2"/>
              <a:buChar char="·"/>
            </a:pPr>
            <a:r>
              <a:rPr lang="en-US" dirty="0"/>
              <a:t>don't follow the false teacher</a:t>
            </a:r>
          </a:p>
          <a:p>
            <a:pPr>
              <a:buSzPts val="2200"/>
              <a:buFont typeface="Symbol" panose="05050102010706020507" pitchFamily="18" charset="2"/>
              <a:buChar char="·"/>
            </a:pPr>
            <a:r>
              <a:rPr lang="en-US" dirty="0"/>
              <a:t>don't be his apologist</a:t>
            </a:r>
          </a:p>
          <a:p>
            <a:pPr>
              <a:buSzPts val="2200"/>
              <a:buFont typeface="Symbol" panose="05050102010706020507" pitchFamily="18" charset="2"/>
              <a:buChar char="·"/>
            </a:pPr>
            <a:r>
              <a:rPr lang="en-US" dirty="0"/>
              <a:t>don't ignore the damage</a:t>
            </a:r>
          </a:p>
          <a:p>
            <a:pPr>
              <a:buSzPts val="2200"/>
              <a:buFont typeface="Symbol" panose="05050102010706020507" pitchFamily="18" charset="2"/>
              <a:buChar char="·"/>
            </a:pPr>
            <a:r>
              <a:rPr lang="en-US" dirty="0"/>
              <a:t>don't criticize the defender of truth</a:t>
            </a:r>
          </a:p>
          <a:p>
            <a:pPr>
              <a:buSzPts val="2200"/>
              <a:buFont typeface="Symbol" panose="05050102010706020507" pitchFamily="18" charset="2"/>
              <a:buChar char="·"/>
            </a:pPr>
            <a:r>
              <a:rPr lang="en-US" dirty="0"/>
              <a:t>Don't be for those that God has rejected!</a:t>
            </a:r>
          </a:p>
          <a:p>
            <a:pPr>
              <a:buSzPts val="2200"/>
              <a:buFont typeface="Symbol" panose="05050102010706020507" pitchFamily="18" charset="2"/>
              <a:buChar char="·"/>
            </a:pPr>
            <a:r>
              <a:rPr lang="en-US" b="1" dirty="0"/>
              <a:t>PERSIST IN DEFENDING TRUTH - NO MATTER THE PRESSURE OR UNPLEASANTNESS OF THIS DEFENSE AGAINST THOSE WHO CLAIM TO BE ANGELS OF LIGHT, BUT ARE NOT!</a:t>
            </a:r>
            <a:endParaRPr lang="en-US" dirty="0"/>
          </a:p>
          <a:p>
            <a:endParaRPr lang="en-US" dirty="0"/>
          </a:p>
        </p:txBody>
      </p:sp>
      <p:sp>
        <p:nvSpPr>
          <p:cNvPr id="4" name="Slide Number Placeholder 3"/>
          <p:cNvSpPr>
            <a:spLocks noGrp="1"/>
          </p:cNvSpPr>
          <p:nvPr>
            <p:ph type="sldNum" sz="quarter" idx="5"/>
          </p:nvPr>
        </p:nvSpPr>
        <p:spPr/>
        <p:txBody>
          <a:bodyPr/>
          <a:lstStyle/>
          <a:p>
            <a:fld id="{D7769AD8-FC3B-4CD5-A557-8B95A69F0679}" type="slidenum">
              <a:rPr lang="en-US" smtClean="0"/>
              <a:t>6</a:t>
            </a:fld>
            <a:endParaRPr lang="en-US"/>
          </a:p>
        </p:txBody>
      </p:sp>
    </p:spTree>
    <p:extLst>
      <p:ext uri="{BB962C8B-B14F-4D97-AF65-F5344CB8AC3E}">
        <p14:creationId xmlns:p14="http://schemas.microsoft.com/office/powerpoint/2010/main" val="6311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9709-84EF-9FE1-3286-2E12B5F46F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39AC3E-507E-B7D7-E695-DD96473DF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360B6-307D-F67B-B051-A79352B7943F}"/>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5" name="Footer Placeholder 4">
            <a:extLst>
              <a:ext uri="{FF2B5EF4-FFF2-40B4-BE49-F238E27FC236}">
                <a16:creationId xmlns:a16="http://schemas.microsoft.com/office/drawing/2014/main" id="{FADA9848-9AE8-D114-6114-968D4ABA7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9D034C-689B-3144-0A69-97CBB483CF80}"/>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19247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CE35-9FD4-73F4-AB02-63B73E65DD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EB3FCE-5DF8-0289-F522-FB95E3C608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8A18E-D91F-C7A7-A781-31A0E270449C}"/>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5" name="Footer Placeholder 4">
            <a:extLst>
              <a:ext uri="{FF2B5EF4-FFF2-40B4-BE49-F238E27FC236}">
                <a16:creationId xmlns:a16="http://schemas.microsoft.com/office/drawing/2014/main" id="{1D2A96AC-C234-20F8-9573-B9041BC2E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E7437-2018-AB04-289D-2BF187DE0A2F}"/>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281890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FEFBB-DA94-1804-38EE-FB7DE8A0BF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C99E68-0726-82D1-FA7F-FFD95E5D4B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1BE81-7067-031C-E157-A30B6DF5D5D2}"/>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5" name="Footer Placeholder 4">
            <a:extLst>
              <a:ext uri="{FF2B5EF4-FFF2-40B4-BE49-F238E27FC236}">
                <a16:creationId xmlns:a16="http://schemas.microsoft.com/office/drawing/2014/main" id="{46E7C706-4B02-A9B7-012D-9C2E7901A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E1B8-1391-FF32-C787-F6CF79DA3EB6}"/>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175517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EDF4-7B1B-776D-2122-8F23F7EE55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285723-8C53-D1A7-5E22-3580F5448F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9C105-405D-0125-EE55-3289F17DCE11}"/>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5" name="Footer Placeholder 4">
            <a:extLst>
              <a:ext uri="{FF2B5EF4-FFF2-40B4-BE49-F238E27FC236}">
                <a16:creationId xmlns:a16="http://schemas.microsoft.com/office/drawing/2014/main" id="{41BDAB6E-4EF9-9F91-7BA9-170F0F52C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8C045-5925-5D40-57AE-7B0A51D3ED8B}"/>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79577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EE29-B0A9-98F2-EA7F-33A265C4F6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CEC5A-40BE-0BE8-E435-9E95FDDDFF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DA9C66-38C4-B0C1-7B61-E9EF74FDEF12}"/>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5" name="Footer Placeholder 4">
            <a:extLst>
              <a:ext uri="{FF2B5EF4-FFF2-40B4-BE49-F238E27FC236}">
                <a16:creationId xmlns:a16="http://schemas.microsoft.com/office/drawing/2014/main" id="{2CAB5411-60CD-DADC-9E1C-1A836D96E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0239A-FCB6-21E5-01F5-CFA368075EAF}"/>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128798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1FB3-295D-A9D9-29F3-D7C4B23FB0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C522C-5784-8EAF-CC3A-3349D111C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EE743-1F6C-7812-8D49-1C038B800D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6771EE-45B0-3D9E-7538-04E86A220823}"/>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6" name="Footer Placeholder 5">
            <a:extLst>
              <a:ext uri="{FF2B5EF4-FFF2-40B4-BE49-F238E27FC236}">
                <a16:creationId xmlns:a16="http://schemas.microsoft.com/office/drawing/2014/main" id="{5506FB3F-929A-7713-D66A-DA2347CFA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2BF91-80A5-9EAA-34FC-4E1553FF9B27}"/>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286831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96C3-7282-31C8-3519-04B6F4D1D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6510A0-2A41-36B6-9D92-38C1AA4EF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74A0F-66E5-24D9-971D-147FDC37B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E53A24-D92B-6478-191B-49F7E3475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FB9DAA-6E64-F7F7-61DC-F3C004E3A4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B6C8A4-807C-BCCF-E91C-94115FF64420}"/>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8" name="Footer Placeholder 7">
            <a:extLst>
              <a:ext uri="{FF2B5EF4-FFF2-40B4-BE49-F238E27FC236}">
                <a16:creationId xmlns:a16="http://schemas.microsoft.com/office/drawing/2014/main" id="{FC791D39-E653-F8AF-5895-8AE616303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73A45A-686A-9DD2-8039-02C087929536}"/>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90080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5FBE-2A61-FFC3-34CC-5A28D70486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08784-2DFA-D0D7-E9D1-AF5AE3D86F70}"/>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4" name="Footer Placeholder 3">
            <a:extLst>
              <a:ext uri="{FF2B5EF4-FFF2-40B4-BE49-F238E27FC236}">
                <a16:creationId xmlns:a16="http://schemas.microsoft.com/office/drawing/2014/main" id="{54C65C88-45C5-4A85-9927-3FD49CBF11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FDF528-E7D2-71C6-B679-BAB338EB239C}"/>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263942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07653-AFC7-FC6C-B100-AAB15641D228}"/>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3" name="Footer Placeholder 2">
            <a:extLst>
              <a:ext uri="{FF2B5EF4-FFF2-40B4-BE49-F238E27FC236}">
                <a16:creationId xmlns:a16="http://schemas.microsoft.com/office/drawing/2014/main" id="{E38E991C-1EE4-B624-C061-6BEFE73CFF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4ECA5-27BB-FE0F-2373-70D689A97726}"/>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343310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2C90-4BB2-3341-1B4A-3CFE7EF85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B29800-DD9F-9767-7617-1C3D6D170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AEF16-EC7C-3D16-E987-15884250F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73F1F8-8B85-7B14-75A7-A79775C38AA4}"/>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6" name="Footer Placeholder 5">
            <a:extLst>
              <a:ext uri="{FF2B5EF4-FFF2-40B4-BE49-F238E27FC236}">
                <a16:creationId xmlns:a16="http://schemas.microsoft.com/office/drawing/2014/main" id="{1E520FC4-20C5-3C43-6129-6F462F3CA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A8291-3612-C679-967E-DC5C73A459C8}"/>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83282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DCBE-6932-93CB-6C05-F5114E102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325E3C-ACBB-1283-74A7-4E71F1D137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B2E710-2519-B7E3-F178-A18EB9288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5383C2-91D2-109E-D4CB-62C7CC77A20C}"/>
              </a:ext>
            </a:extLst>
          </p:cNvPr>
          <p:cNvSpPr>
            <a:spLocks noGrp="1"/>
          </p:cNvSpPr>
          <p:nvPr>
            <p:ph type="dt" sz="half" idx="10"/>
          </p:nvPr>
        </p:nvSpPr>
        <p:spPr/>
        <p:txBody>
          <a:bodyPr/>
          <a:lstStyle/>
          <a:p>
            <a:fld id="{943E1582-9A76-4461-ABDA-13FA0E8E525D}" type="datetimeFigureOut">
              <a:rPr lang="en-US" smtClean="0"/>
              <a:t>5/10/2024</a:t>
            </a:fld>
            <a:endParaRPr lang="en-US"/>
          </a:p>
        </p:txBody>
      </p:sp>
      <p:sp>
        <p:nvSpPr>
          <p:cNvPr id="6" name="Footer Placeholder 5">
            <a:extLst>
              <a:ext uri="{FF2B5EF4-FFF2-40B4-BE49-F238E27FC236}">
                <a16:creationId xmlns:a16="http://schemas.microsoft.com/office/drawing/2014/main" id="{B724074B-4833-DEC6-2AA4-5482411AF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D345A-BAA7-1C70-0FE3-5BE3BD52FFD9}"/>
              </a:ext>
            </a:extLst>
          </p:cNvPr>
          <p:cNvSpPr>
            <a:spLocks noGrp="1"/>
          </p:cNvSpPr>
          <p:nvPr>
            <p:ph type="sldNum" sz="quarter" idx="12"/>
          </p:nvPr>
        </p:nvSpPr>
        <p:spPr/>
        <p:txBody>
          <a:bodyPr/>
          <a:lstStyle/>
          <a:p>
            <a:fld id="{4471B1D3-D2BC-4604-B43D-0768EF1C1732}" type="slidenum">
              <a:rPr lang="en-US" smtClean="0"/>
              <a:t>‹#›</a:t>
            </a:fld>
            <a:endParaRPr lang="en-US"/>
          </a:p>
        </p:txBody>
      </p:sp>
    </p:spTree>
    <p:extLst>
      <p:ext uri="{BB962C8B-B14F-4D97-AF65-F5344CB8AC3E}">
        <p14:creationId xmlns:p14="http://schemas.microsoft.com/office/powerpoint/2010/main" val="15869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26022-AE4A-14A1-79BD-F29C1906A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E8D9FD-F502-C25B-E8F3-B40E2C56A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4A629-2D6F-0B28-FBD9-54652D018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3E1582-9A76-4461-ABDA-13FA0E8E525D}" type="datetimeFigureOut">
              <a:rPr lang="en-US" smtClean="0"/>
              <a:t>5/10/2024</a:t>
            </a:fld>
            <a:endParaRPr lang="en-US"/>
          </a:p>
        </p:txBody>
      </p:sp>
      <p:sp>
        <p:nvSpPr>
          <p:cNvPr id="5" name="Footer Placeholder 4">
            <a:extLst>
              <a:ext uri="{FF2B5EF4-FFF2-40B4-BE49-F238E27FC236}">
                <a16:creationId xmlns:a16="http://schemas.microsoft.com/office/drawing/2014/main" id="{93E564C1-1C30-1EAA-C4F3-6910827B2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5FE1583-CADC-0776-8E94-AE7C453633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71B1D3-D2BC-4604-B43D-0768EF1C1732}" type="slidenum">
              <a:rPr lang="en-US" smtClean="0"/>
              <a:t>‹#›</a:t>
            </a:fld>
            <a:endParaRPr lang="en-US"/>
          </a:p>
        </p:txBody>
      </p:sp>
    </p:spTree>
    <p:extLst>
      <p:ext uri="{BB962C8B-B14F-4D97-AF65-F5344CB8AC3E}">
        <p14:creationId xmlns:p14="http://schemas.microsoft.com/office/powerpoint/2010/main" val="156923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D629-EB42-097B-E262-9CA99CC181B9}"/>
              </a:ext>
            </a:extLst>
          </p:cNvPr>
          <p:cNvSpPr>
            <a:spLocks noGrp="1"/>
          </p:cNvSpPr>
          <p:nvPr>
            <p:ph type="ctrTitle"/>
          </p:nvPr>
        </p:nvSpPr>
        <p:spPr>
          <a:xfrm>
            <a:off x="5770880" y="1137921"/>
            <a:ext cx="5496560" cy="1361440"/>
          </a:xfrm>
        </p:spPr>
        <p:txBody>
          <a:bodyPr anchor="t">
            <a:normAutofit/>
          </a:bodyPr>
          <a:lstStyle/>
          <a:p>
            <a:r>
              <a:rPr lang="en-US" sz="8000" b="1" dirty="0">
                <a:solidFill>
                  <a:srgbClr val="F5F1CB"/>
                </a:solidFill>
                <a:latin typeface="Juice ITC" panose="04040403040A02020202" pitchFamily="82" charset="0"/>
              </a:rPr>
              <a:t>False Prophets</a:t>
            </a:r>
          </a:p>
        </p:txBody>
      </p:sp>
      <p:sp>
        <p:nvSpPr>
          <p:cNvPr id="3" name="Subtitle 2">
            <a:extLst>
              <a:ext uri="{FF2B5EF4-FFF2-40B4-BE49-F238E27FC236}">
                <a16:creationId xmlns:a16="http://schemas.microsoft.com/office/drawing/2014/main" id="{2B647C61-1BC3-D494-7BF0-2CF2FD63B9B5}"/>
              </a:ext>
            </a:extLst>
          </p:cNvPr>
          <p:cNvSpPr>
            <a:spLocks noGrp="1"/>
          </p:cNvSpPr>
          <p:nvPr>
            <p:ph type="subTitle" idx="1"/>
          </p:nvPr>
        </p:nvSpPr>
        <p:spPr>
          <a:xfrm>
            <a:off x="5842000" y="3228657"/>
            <a:ext cx="5496560" cy="1965960"/>
          </a:xfrm>
        </p:spPr>
        <p:txBody>
          <a:bodyPr>
            <a:normAutofit/>
          </a:bodyPr>
          <a:lstStyle/>
          <a:p>
            <a:r>
              <a:rPr lang="en-US" sz="3600" i="1" dirty="0">
                <a:solidFill>
                  <a:srgbClr val="F5F1CB"/>
                </a:solidFill>
              </a:rPr>
              <a:t>“who try to make My people forget My name”</a:t>
            </a:r>
          </a:p>
          <a:p>
            <a:pPr algn="r"/>
            <a:r>
              <a:rPr lang="en-US" sz="2800" dirty="0">
                <a:solidFill>
                  <a:srgbClr val="F5F1CB"/>
                </a:solidFill>
              </a:rPr>
              <a:t>Jeremiah 23:27</a:t>
            </a:r>
          </a:p>
        </p:txBody>
      </p:sp>
    </p:spTree>
    <p:extLst>
      <p:ext uri="{BB962C8B-B14F-4D97-AF65-F5344CB8AC3E}">
        <p14:creationId xmlns:p14="http://schemas.microsoft.com/office/powerpoint/2010/main" val="112356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100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51D0-0DA4-9A34-8FAC-0BDC7273D049}"/>
              </a:ext>
            </a:extLst>
          </p:cNvPr>
          <p:cNvSpPr>
            <a:spLocks noGrp="1"/>
          </p:cNvSpPr>
          <p:nvPr>
            <p:ph type="title"/>
          </p:nvPr>
        </p:nvSpPr>
        <p:spPr>
          <a:xfrm>
            <a:off x="329610" y="0"/>
            <a:ext cx="6071189" cy="1116418"/>
          </a:xfrm>
        </p:spPr>
        <p:txBody>
          <a:bodyPr>
            <a:normAutofit/>
          </a:bodyPr>
          <a:lstStyle/>
          <a:p>
            <a:pPr algn="ctr"/>
            <a:r>
              <a:rPr lang="en-US" sz="5400" b="1" dirty="0">
                <a:solidFill>
                  <a:srgbClr val="F4F0CA"/>
                </a:solidFill>
                <a:latin typeface="Juice ITC" panose="04040403040A02020202" pitchFamily="82" charset="0"/>
              </a:rPr>
              <a:t>The Prophet in Scripture</a:t>
            </a:r>
          </a:p>
        </p:txBody>
      </p:sp>
      <p:cxnSp>
        <p:nvCxnSpPr>
          <p:cNvPr id="7" name="Straight Connector 6">
            <a:extLst>
              <a:ext uri="{FF2B5EF4-FFF2-40B4-BE49-F238E27FC236}">
                <a16:creationId xmlns:a16="http://schemas.microsoft.com/office/drawing/2014/main" id="{39E12EFF-B4B1-C0AF-5AD1-6AD838C963E6}"/>
              </a:ext>
            </a:extLst>
          </p:cNvPr>
          <p:cNvCxnSpPr>
            <a:cxnSpLocks/>
          </p:cNvCxnSpPr>
          <p:nvPr/>
        </p:nvCxnSpPr>
        <p:spPr>
          <a:xfrm>
            <a:off x="6955110" y="0"/>
            <a:ext cx="0" cy="6858000"/>
          </a:xfrm>
          <a:prstGeom prst="line">
            <a:avLst/>
          </a:prstGeom>
          <a:ln w="228600">
            <a:solidFill>
              <a:srgbClr val="F4F0CA"/>
            </a:solidFill>
          </a:ln>
        </p:spPr>
        <p:style>
          <a:lnRef idx="2">
            <a:schemeClr val="accent1"/>
          </a:lnRef>
          <a:fillRef idx="0">
            <a:schemeClr val="accent1"/>
          </a:fillRef>
          <a:effectRef idx="1">
            <a:schemeClr val="accent1"/>
          </a:effectRef>
          <a:fontRef idx="minor">
            <a:schemeClr val="tx1"/>
          </a:fontRef>
        </p:style>
      </p:cxnSp>
      <p:pic>
        <p:nvPicPr>
          <p:cNvPr id="11" name="Content Placeholder 10" descr="A statue of a person holding a piece of paper&#10;&#10;Description automatically generated">
            <a:extLst>
              <a:ext uri="{FF2B5EF4-FFF2-40B4-BE49-F238E27FC236}">
                <a16:creationId xmlns:a16="http://schemas.microsoft.com/office/drawing/2014/main" id="{C6BA4EBA-E280-5BCE-AA80-146175D4BE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92245" y="0"/>
            <a:ext cx="5810249" cy="6858000"/>
          </a:xfrm>
        </p:spPr>
      </p:pic>
      <p:sp>
        <p:nvSpPr>
          <p:cNvPr id="13" name="TextBox 12">
            <a:extLst>
              <a:ext uri="{FF2B5EF4-FFF2-40B4-BE49-F238E27FC236}">
                <a16:creationId xmlns:a16="http://schemas.microsoft.com/office/drawing/2014/main" id="{F9F273D0-F40E-FEBE-D62C-A8DA0E8C4384}"/>
              </a:ext>
            </a:extLst>
          </p:cNvPr>
          <p:cNvSpPr txBox="1"/>
          <p:nvPr/>
        </p:nvSpPr>
        <p:spPr>
          <a:xfrm>
            <a:off x="329611" y="1499191"/>
            <a:ext cx="6109046" cy="4955203"/>
          </a:xfrm>
          <a:prstGeom prst="rect">
            <a:avLst/>
          </a:prstGeom>
          <a:noFill/>
        </p:spPr>
        <p:txBody>
          <a:bodyPr wrap="square" rtlCol="0">
            <a:spAutoFit/>
          </a:bodyPr>
          <a:lstStyle/>
          <a:p>
            <a:pPr algn="ctr"/>
            <a:r>
              <a:rPr lang="en-US" sz="3600" dirty="0">
                <a:solidFill>
                  <a:srgbClr val="F4F0CA"/>
                </a:solidFill>
              </a:rPr>
              <a:t>Hb. (</a:t>
            </a:r>
            <a:r>
              <a:rPr lang="en-US" sz="3600" b="0" i="1" u="none" strike="noStrike" baseline="0" dirty="0" err="1">
                <a:solidFill>
                  <a:srgbClr val="F4F0CA"/>
                </a:solidFill>
              </a:rPr>
              <a:t>nâbı̂y</a:t>
            </a:r>
            <a:r>
              <a:rPr lang="en-US" sz="3600" b="0" i="1" u="none" strike="noStrike" baseline="0" dirty="0">
                <a:solidFill>
                  <a:srgbClr val="F4F0CA"/>
                </a:solidFill>
              </a:rPr>
              <a:t>'</a:t>
            </a:r>
            <a:r>
              <a:rPr lang="en-US" sz="3600" dirty="0">
                <a:solidFill>
                  <a:srgbClr val="F4F0CA"/>
                </a:solidFill>
              </a:rPr>
              <a:t>)     Gk. (</a:t>
            </a:r>
            <a:r>
              <a:rPr lang="en-US" sz="3600" i="1" dirty="0" err="1">
                <a:solidFill>
                  <a:srgbClr val="F4F0CA"/>
                </a:solidFill>
              </a:rPr>
              <a:t>prophētēs</a:t>
            </a:r>
            <a:r>
              <a:rPr lang="en-US" sz="3600" dirty="0">
                <a:solidFill>
                  <a:srgbClr val="F4F0CA"/>
                </a:solidFill>
              </a:rPr>
              <a:t>)</a:t>
            </a:r>
          </a:p>
          <a:p>
            <a:pPr algn="ctr"/>
            <a:r>
              <a:rPr lang="en-US" sz="3600" dirty="0">
                <a:solidFill>
                  <a:srgbClr val="F4F0CA"/>
                </a:solidFill>
              </a:rPr>
              <a:t>A foreteller. An inspired man</a:t>
            </a:r>
          </a:p>
          <a:p>
            <a:endParaRPr lang="en-US" sz="3600" dirty="0">
              <a:solidFill>
                <a:srgbClr val="F4F0CA"/>
              </a:solidFill>
            </a:endParaRPr>
          </a:p>
          <a:p>
            <a:pPr algn="ctr"/>
            <a:r>
              <a:rPr lang="en-US" sz="3600" b="1" dirty="0">
                <a:solidFill>
                  <a:srgbClr val="F4F0CA"/>
                </a:solidFill>
              </a:rPr>
              <a:t>The Bible’s Declaration</a:t>
            </a:r>
          </a:p>
          <a:p>
            <a:pPr algn="ctr"/>
            <a:r>
              <a:rPr lang="en-US" sz="3600" i="1" dirty="0">
                <a:solidFill>
                  <a:srgbClr val="F4F0CA"/>
                </a:solidFill>
              </a:rPr>
              <a:t>First of all – Jesus</a:t>
            </a:r>
          </a:p>
          <a:p>
            <a:pPr algn="ctr"/>
            <a:r>
              <a:rPr lang="en-US" sz="3200" dirty="0">
                <a:solidFill>
                  <a:srgbClr val="FFFF00"/>
                </a:solidFill>
              </a:rPr>
              <a:t>Deut. 18:18; Heb. 1:1-2</a:t>
            </a:r>
          </a:p>
          <a:p>
            <a:pPr algn="ctr"/>
            <a:r>
              <a:rPr lang="en-US" sz="3600" i="1" dirty="0">
                <a:solidFill>
                  <a:srgbClr val="F4F0CA"/>
                </a:solidFill>
              </a:rPr>
              <a:t>All of Scripture</a:t>
            </a:r>
          </a:p>
          <a:p>
            <a:pPr algn="ctr"/>
            <a:r>
              <a:rPr lang="en-US" sz="3200" dirty="0">
                <a:solidFill>
                  <a:srgbClr val="FFFF00"/>
                </a:solidFill>
              </a:rPr>
              <a:t>2 Peter 1:20-21</a:t>
            </a:r>
          </a:p>
          <a:p>
            <a:pPr algn="ctr"/>
            <a:endParaRPr lang="en-US" sz="3600" dirty="0">
              <a:solidFill>
                <a:srgbClr val="F4F0CA"/>
              </a:solidFill>
            </a:endParaRPr>
          </a:p>
        </p:txBody>
      </p:sp>
    </p:spTree>
    <p:extLst>
      <p:ext uri="{BB962C8B-B14F-4D97-AF65-F5344CB8AC3E}">
        <p14:creationId xmlns:p14="http://schemas.microsoft.com/office/powerpoint/2010/main" val="3393706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anim calcmode="lin" valueType="num">
                                      <p:cBhvr>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anim calcmode="lin" valueType="num">
                                      <p:cBhvr>
                                        <p:cTn id="20"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fade">
                                      <p:cBhvr>
                                        <p:cTn id="24" dur="500"/>
                                        <p:tgtEl>
                                          <p:spTgt spid="13">
                                            <p:txEl>
                                              <p:pRg st="4" end="4"/>
                                            </p:txEl>
                                          </p:spTgt>
                                        </p:tgtEl>
                                      </p:cBhvr>
                                    </p:animEffect>
                                    <p:anim calcmode="lin" valueType="num">
                                      <p:cBhvr>
                                        <p:cTn id="2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fade">
                                      <p:cBhvr>
                                        <p:cTn id="29" dur="500"/>
                                        <p:tgtEl>
                                          <p:spTgt spid="13">
                                            <p:txEl>
                                              <p:pRg st="5" end="5"/>
                                            </p:txEl>
                                          </p:spTgt>
                                        </p:tgtEl>
                                      </p:cBhvr>
                                    </p:animEffect>
                                    <p:anim calcmode="lin" valueType="num">
                                      <p:cBhvr>
                                        <p:cTn id="30"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Effect transition="in" filter="fade">
                                      <p:cBhvr>
                                        <p:cTn id="34" dur="500"/>
                                        <p:tgtEl>
                                          <p:spTgt spid="13">
                                            <p:txEl>
                                              <p:pRg st="6" end="6"/>
                                            </p:txEl>
                                          </p:spTgt>
                                        </p:tgtEl>
                                      </p:cBhvr>
                                    </p:animEffect>
                                    <p:anim calcmode="lin" valueType="num">
                                      <p:cBhvr>
                                        <p:cTn id="3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1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Effect transition="in" filter="fade">
                                      <p:cBhvr>
                                        <p:cTn id="39" dur="500"/>
                                        <p:tgtEl>
                                          <p:spTgt spid="13">
                                            <p:txEl>
                                              <p:pRg st="7" end="7"/>
                                            </p:txEl>
                                          </p:spTgt>
                                        </p:tgtEl>
                                      </p:cBhvr>
                                    </p:animEffect>
                                    <p:anim calcmode="lin" valueType="num">
                                      <p:cBhvr>
                                        <p:cTn id="40"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D629-EB42-097B-E262-9CA99CC181B9}"/>
              </a:ext>
            </a:extLst>
          </p:cNvPr>
          <p:cNvSpPr>
            <a:spLocks noGrp="1"/>
          </p:cNvSpPr>
          <p:nvPr>
            <p:ph type="ctrTitle"/>
          </p:nvPr>
        </p:nvSpPr>
        <p:spPr>
          <a:xfrm>
            <a:off x="5821680" y="111761"/>
            <a:ext cx="5496560" cy="833119"/>
          </a:xfrm>
        </p:spPr>
        <p:txBody>
          <a:bodyPr anchor="t">
            <a:normAutofit/>
          </a:bodyPr>
          <a:lstStyle/>
          <a:p>
            <a:r>
              <a:rPr lang="en-US" sz="5400" b="1" dirty="0">
                <a:solidFill>
                  <a:srgbClr val="F5F1CB"/>
                </a:solidFill>
                <a:latin typeface="Juice ITC" panose="04040403040A02020202" pitchFamily="82" charset="0"/>
              </a:rPr>
              <a:t>The False Prophet</a:t>
            </a:r>
          </a:p>
        </p:txBody>
      </p:sp>
      <p:sp>
        <p:nvSpPr>
          <p:cNvPr id="3" name="Subtitle 2">
            <a:extLst>
              <a:ext uri="{FF2B5EF4-FFF2-40B4-BE49-F238E27FC236}">
                <a16:creationId xmlns:a16="http://schemas.microsoft.com/office/drawing/2014/main" id="{2B647C61-1BC3-D494-7BF0-2CF2FD63B9B5}"/>
              </a:ext>
            </a:extLst>
          </p:cNvPr>
          <p:cNvSpPr>
            <a:spLocks noGrp="1"/>
          </p:cNvSpPr>
          <p:nvPr>
            <p:ph type="subTitle" idx="1"/>
          </p:nvPr>
        </p:nvSpPr>
        <p:spPr>
          <a:xfrm>
            <a:off x="5303520" y="1066801"/>
            <a:ext cx="6573520" cy="5547360"/>
          </a:xfrm>
        </p:spPr>
        <p:txBody>
          <a:bodyPr>
            <a:normAutofit/>
          </a:bodyPr>
          <a:lstStyle/>
          <a:p>
            <a:r>
              <a:rPr lang="en-US" sz="3600" dirty="0">
                <a:solidFill>
                  <a:srgbClr val="F4F0CA"/>
                </a:solidFill>
              </a:rPr>
              <a:t>Hb. (</a:t>
            </a:r>
            <a:r>
              <a:rPr lang="en-US" sz="3600" b="0" i="1" u="none" strike="noStrike" baseline="0" dirty="0" err="1">
                <a:solidFill>
                  <a:srgbClr val="F4F0CA"/>
                </a:solidFill>
              </a:rPr>
              <a:t>shequer</a:t>
            </a:r>
            <a:r>
              <a:rPr lang="en-US" sz="3600" dirty="0">
                <a:solidFill>
                  <a:srgbClr val="F4F0CA"/>
                </a:solidFill>
              </a:rPr>
              <a:t>) An untruth; deceit, a sham.</a:t>
            </a:r>
          </a:p>
          <a:p>
            <a:r>
              <a:rPr lang="en-US" sz="3600" dirty="0">
                <a:solidFill>
                  <a:srgbClr val="F4F0CA"/>
                </a:solidFill>
              </a:rPr>
              <a:t>Gk. (</a:t>
            </a:r>
            <a:r>
              <a:rPr lang="en-US" sz="3600" i="1" dirty="0" err="1">
                <a:solidFill>
                  <a:srgbClr val="F4F0CA"/>
                </a:solidFill>
              </a:rPr>
              <a:t>psuedoprophētēs</a:t>
            </a:r>
            <a:r>
              <a:rPr lang="en-US" sz="3600" dirty="0">
                <a:solidFill>
                  <a:srgbClr val="F4F0CA"/>
                </a:solidFill>
              </a:rPr>
              <a:t>) </a:t>
            </a:r>
            <a:r>
              <a:rPr lang="en-US" sz="3600" b="0" i="0" u="none" strike="noStrike" baseline="0" dirty="0">
                <a:solidFill>
                  <a:srgbClr val="F4F0CA"/>
                </a:solidFill>
              </a:rPr>
              <a:t>a </a:t>
            </a:r>
            <a:r>
              <a:rPr lang="en-US" sz="3600" b="0" i="1" u="none" strike="noStrike" baseline="0" dirty="0">
                <a:solidFill>
                  <a:srgbClr val="F4F0CA"/>
                </a:solidFill>
              </a:rPr>
              <a:t>spurious prophet</a:t>
            </a:r>
            <a:r>
              <a:rPr lang="en-US" sz="3600" b="0" i="0" u="none" strike="noStrike" baseline="0" dirty="0">
                <a:solidFill>
                  <a:srgbClr val="F4F0CA"/>
                </a:solidFill>
              </a:rPr>
              <a:t>, a </a:t>
            </a:r>
            <a:r>
              <a:rPr lang="en-US" sz="3600" b="0" i="1" u="none" strike="noStrike" baseline="0" dirty="0">
                <a:solidFill>
                  <a:srgbClr val="F4F0CA"/>
                </a:solidFill>
              </a:rPr>
              <a:t>pretended foreteller</a:t>
            </a:r>
            <a:r>
              <a:rPr lang="en-US" sz="3600" b="0" i="0" u="none" strike="noStrike" baseline="0" dirty="0">
                <a:solidFill>
                  <a:srgbClr val="F4F0CA"/>
                </a:solidFill>
              </a:rPr>
              <a:t> or religious </a:t>
            </a:r>
            <a:r>
              <a:rPr lang="en-US" sz="3600" b="0" i="1" u="none" strike="noStrike" baseline="0" dirty="0">
                <a:solidFill>
                  <a:srgbClr val="F4F0CA"/>
                </a:solidFill>
              </a:rPr>
              <a:t>imposter</a:t>
            </a:r>
          </a:p>
          <a:p>
            <a:endParaRPr lang="en-US" sz="1000" i="1" dirty="0">
              <a:solidFill>
                <a:srgbClr val="F4F0CA"/>
              </a:solidFill>
            </a:endParaRPr>
          </a:p>
          <a:p>
            <a:r>
              <a:rPr lang="en-US" sz="3600" b="1" i="1" dirty="0">
                <a:solidFill>
                  <a:schemeClr val="bg1"/>
                </a:solidFill>
              </a:rPr>
              <a:t>What does FALSE describe?</a:t>
            </a:r>
            <a:endParaRPr lang="en-US" sz="3600" b="1" dirty="0">
              <a:solidFill>
                <a:schemeClr val="bg1"/>
              </a:solidFill>
            </a:endParaRPr>
          </a:p>
          <a:p>
            <a:r>
              <a:rPr lang="en-US" sz="3200" dirty="0">
                <a:solidFill>
                  <a:srgbClr val="F4F0CA"/>
                </a:solidFill>
              </a:rPr>
              <a:t>2 Peter 2:1, cf. 12-18</a:t>
            </a:r>
          </a:p>
          <a:p>
            <a:r>
              <a:rPr lang="en-US" sz="3200" dirty="0">
                <a:solidFill>
                  <a:srgbClr val="FFFF00"/>
                </a:solidFill>
              </a:rPr>
              <a:t>Exodus 20:16; Mark 14:56</a:t>
            </a:r>
          </a:p>
          <a:p>
            <a:r>
              <a:rPr lang="en-US" sz="3200" dirty="0">
                <a:solidFill>
                  <a:srgbClr val="F4F0CA"/>
                </a:solidFill>
              </a:rPr>
              <a:t>2 Corinthians 11:13-15; John 7:24</a:t>
            </a:r>
          </a:p>
        </p:txBody>
      </p:sp>
    </p:spTree>
    <p:extLst>
      <p:ext uri="{BB962C8B-B14F-4D97-AF65-F5344CB8AC3E}">
        <p14:creationId xmlns:p14="http://schemas.microsoft.com/office/powerpoint/2010/main" val="3034920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anim calcmode="lin" valueType="num">
                                      <p:cBhvr>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anim calcmode="lin" valueType="num">
                                      <p:cBhvr>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D629-EB42-097B-E262-9CA99CC181B9}"/>
              </a:ext>
            </a:extLst>
          </p:cNvPr>
          <p:cNvSpPr>
            <a:spLocks noGrp="1"/>
          </p:cNvSpPr>
          <p:nvPr>
            <p:ph type="ctrTitle"/>
          </p:nvPr>
        </p:nvSpPr>
        <p:spPr>
          <a:xfrm>
            <a:off x="5035463" y="116910"/>
            <a:ext cx="7014575" cy="1534159"/>
          </a:xfrm>
        </p:spPr>
        <p:txBody>
          <a:bodyPr anchor="t">
            <a:normAutofit/>
          </a:bodyPr>
          <a:lstStyle/>
          <a:p>
            <a:r>
              <a:rPr lang="en-US" sz="4400" b="1" dirty="0">
                <a:solidFill>
                  <a:srgbClr val="F5F1CB"/>
                </a:solidFill>
                <a:latin typeface="Juice ITC" panose="04040403040A02020202" pitchFamily="82" charset="0"/>
              </a:rPr>
              <a:t>The</a:t>
            </a:r>
            <a:r>
              <a:rPr lang="en-US" sz="4000" b="1" dirty="0">
                <a:solidFill>
                  <a:srgbClr val="F5F1CB"/>
                </a:solidFill>
                <a:latin typeface="Juice ITC" panose="04040403040A02020202" pitchFamily="82" charset="0"/>
              </a:rPr>
              <a:t> </a:t>
            </a:r>
            <a:r>
              <a:rPr lang="en-US" sz="4800" b="1" dirty="0">
                <a:solidFill>
                  <a:srgbClr val="F5F1CB"/>
                </a:solidFill>
                <a:latin typeface="Juice ITC" panose="04040403040A02020202" pitchFamily="82" charset="0"/>
              </a:rPr>
              <a:t>Evil</a:t>
            </a:r>
            <a:r>
              <a:rPr lang="en-US" sz="4000" b="1" dirty="0">
                <a:solidFill>
                  <a:srgbClr val="F5F1CB"/>
                </a:solidFill>
                <a:latin typeface="Juice ITC" panose="04040403040A02020202" pitchFamily="82" charset="0"/>
              </a:rPr>
              <a:t> </a:t>
            </a:r>
            <a:r>
              <a:rPr lang="en-US" sz="5400" b="1" dirty="0">
                <a:solidFill>
                  <a:srgbClr val="F5F1CB"/>
                </a:solidFill>
                <a:latin typeface="Juice ITC" panose="04040403040A02020202" pitchFamily="82" charset="0"/>
              </a:rPr>
              <a:t>th</a:t>
            </a:r>
            <a:r>
              <a:rPr lang="en-US" b="1" dirty="0">
                <a:solidFill>
                  <a:srgbClr val="F5F1CB"/>
                </a:solidFill>
                <a:latin typeface="Juice ITC" panose="04040403040A02020202" pitchFamily="82" charset="0"/>
              </a:rPr>
              <a:t>at</a:t>
            </a:r>
            <a:r>
              <a:rPr lang="en-US" sz="4000" b="1" dirty="0">
                <a:solidFill>
                  <a:srgbClr val="F5F1CB"/>
                </a:solidFill>
                <a:latin typeface="Juice ITC" panose="04040403040A02020202" pitchFamily="82" charset="0"/>
              </a:rPr>
              <a:t> </a:t>
            </a:r>
            <a:r>
              <a:rPr lang="en-US" b="1" dirty="0">
                <a:solidFill>
                  <a:srgbClr val="F5F1CB"/>
                </a:solidFill>
                <a:latin typeface="Juice ITC" panose="04040403040A02020202" pitchFamily="82" charset="0"/>
              </a:rPr>
              <a:t>Fal</a:t>
            </a:r>
            <a:r>
              <a:rPr lang="en-US" sz="6600" b="1" dirty="0">
                <a:solidFill>
                  <a:srgbClr val="F5F1CB"/>
                </a:solidFill>
                <a:latin typeface="Juice ITC" panose="04040403040A02020202" pitchFamily="82" charset="0"/>
              </a:rPr>
              <a:t>se</a:t>
            </a:r>
            <a:r>
              <a:rPr lang="en-US" b="1" dirty="0">
                <a:solidFill>
                  <a:srgbClr val="F5F1CB"/>
                </a:solidFill>
                <a:latin typeface="Juice ITC" panose="04040403040A02020202" pitchFamily="82" charset="0"/>
              </a:rPr>
              <a:t> </a:t>
            </a:r>
            <a:r>
              <a:rPr lang="en-US" sz="6600" b="1" dirty="0">
                <a:solidFill>
                  <a:srgbClr val="F5F1CB"/>
                </a:solidFill>
                <a:latin typeface="Juice ITC" panose="04040403040A02020202" pitchFamily="82" charset="0"/>
              </a:rPr>
              <a:t>Pro</a:t>
            </a:r>
            <a:r>
              <a:rPr lang="en-US" sz="5400" b="1" dirty="0">
                <a:solidFill>
                  <a:srgbClr val="F5F1CB"/>
                </a:solidFill>
                <a:latin typeface="Juice ITC" panose="04040403040A02020202" pitchFamily="82" charset="0"/>
              </a:rPr>
              <a:t>phets</a:t>
            </a:r>
            <a:r>
              <a:rPr lang="en-US" b="1" dirty="0">
                <a:solidFill>
                  <a:srgbClr val="F5F1CB"/>
                </a:solidFill>
                <a:latin typeface="Juice ITC" panose="04040403040A02020202" pitchFamily="82" charset="0"/>
              </a:rPr>
              <a:t> </a:t>
            </a:r>
            <a:r>
              <a:rPr lang="en-US" sz="4800" b="1" dirty="0">
                <a:solidFill>
                  <a:srgbClr val="F5F1CB"/>
                </a:solidFill>
                <a:latin typeface="Juice ITC" panose="04040403040A02020202" pitchFamily="82" charset="0"/>
              </a:rPr>
              <a:t>Do</a:t>
            </a:r>
            <a:br>
              <a:rPr lang="en-US" sz="4400" b="1" dirty="0">
                <a:solidFill>
                  <a:srgbClr val="F5F1CB"/>
                </a:solidFill>
                <a:latin typeface="Juice ITC" panose="04040403040A02020202" pitchFamily="82" charset="0"/>
              </a:rPr>
            </a:br>
            <a:r>
              <a:rPr lang="en-US" sz="3200" dirty="0">
                <a:solidFill>
                  <a:srgbClr val="F5F1CB"/>
                </a:solidFill>
                <a:latin typeface="Aptos" panose="020B0004020202020204" pitchFamily="34" charset="0"/>
              </a:rPr>
              <a:t>Jeremiah 23</a:t>
            </a:r>
            <a:endParaRPr lang="en-US" sz="4400" dirty="0">
              <a:solidFill>
                <a:srgbClr val="F5F1CB"/>
              </a:solidFill>
              <a:latin typeface="Aptos" panose="020B0004020202020204" pitchFamily="34" charset="0"/>
            </a:endParaRPr>
          </a:p>
        </p:txBody>
      </p:sp>
      <p:sp>
        <p:nvSpPr>
          <p:cNvPr id="3" name="Subtitle 2">
            <a:extLst>
              <a:ext uri="{FF2B5EF4-FFF2-40B4-BE49-F238E27FC236}">
                <a16:creationId xmlns:a16="http://schemas.microsoft.com/office/drawing/2014/main" id="{2B647C61-1BC3-D494-7BF0-2CF2FD63B9B5}"/>
              </a:ext>
            </a:extLst>
          </p:cNvPr>
          <p:cNvSpPr>
            <a:spLocks noGrp="1"/>
          </p:cNvSpPr>
          <p:nvPr>
            <p:ph type="subTitle" idx="1"/>
          </p:nvPr>
        </p:nvSpPr>
        <p:spPr>
          <a:xfrm>
            <a:off x="5370604" y="1728592"/>
            <a:ext cx="6491544" cy="4847573"/>
          </a:xfrm>
        </p:spPr>
        <p:txBody>
          <a:bodyPr>
            <a:normAutofit/>
          </a:bodyPr>
          <a:lstStyle/>
          <a:p>
            <a:pPr marL="350838" indent="-350838" algn="l">
              <a:buFont typeface="Arial" panose="020B0604020202020204" pitchFamily="34" charset="0"/>
              <a:buChar char="•"/>
            </a:pPr>
            <a:r>
              <a:rPr lang="en-US" sz="3200" dirty="0">
                <a:solidFill>
                  <a:srgbClr val="F5F1CB"/>
                </a:solidFill>
              </a:rPr>
              <a:t>Destroy and Scatter (1-4)</a:t>
            </a:r>
          </a:p>
          <a:p>
            <a:pPr marL="350838" indent="-350838" algn="l">
              <a:buFont typeface="Arial" panose="020B0604020202020204" pitchFamily="34" charset="0"/>
              <a:buChar char="•"/>
            </a:pPr>
            <a:r>
              <a:rPr lang="en-US" sz="3200" dirty="0">
                <a:solidFill>
                  <a:srgbClr val="F5F1CB"/>
                </a:solidFill>
              </a:rPr>
              <a:t>Profane and Slippery (11-12)</a:t>
            </a:r>
          </a:p>
          <a:p>
            <a:pPr marL="350838" indent="-350838" algn="l">
              <a:buFont typeface="Arial" panose="020B0604020202020204" pitchFamily="34" charset="0"/>
              <a:buChar char="•"/>
            </a:pPr>
            <a:r>
              <a:rPr lang="en-US" sz="3200" dirty="0">
                <a:solidFill>
                  <a:srgbClr val="F5F1CB"/>
                </a:solidFill>
              </a:rPr>
              <a:t>Cause the people to err (13)</a:t>
            </a:r>
          </a:p>
          <a:p>
            <a:pPr marL="350838" indent="-350838" algn="l">
              <a:buFont typeface="Arial" panose="020B0604020202020204" pitchFamily="34" charset="0"/>
              <a:buChar char="•"/>
            </a:pPr>
            <a:r>
              <a:rPr lang="en-US" sz="3200" dirty="0">
                <a:solidFill>
                  <a:srgbClr val="F5F1CB"/>
                </a:solidFill>
              </a:rPr>
              <a:t>Walk in lies, strengthen the hands of evildoers (14)</a:t>
            </a:r>
          </a:p>
          <a:p>
            <a:pPr marL="350838" indent="-350838" algn="l">
              <a:buFont typeface="Arial" panose="020B0604020202020204" pitchFamily="34" charset="0"/>
              <a:buChar char="•"/>
            </a:pPr>
            <a:r>
              <a:rPr lang="en-US" sz="3200" dirty="0">
                <a:solidFill>
                  <a:srgbClr val="F5F1CB"/>
                </a:solidFill>
              </a:rPr>
              <a:t>Lie in God’s name (25)</a:t>
            </a:r>
          </a:p>
          <a:p>
            <a:pPr marL="350838" indent="-350838" algn="l">
              <a:buFont typeface="Arial" panose="020B0604020202020204" pitchFamily="34" charset="0"/>
              <a:buChar char="•"/>
            </a:pPr>
            <a:r>
              <a:rPr lang="en-US" sz="3200" dirty="0">
                <a:solidFill>
                  <a:srgbClr val="F5F1CB"/>
                </a:solidFill>
              </a:rPr>
              <a:t>Follow their own heart (26)</a:t>
            </a:r>
          </a:p>
          <a:p>
            <a:pPr marL="350838" indent="-350838" algn="l">
              <a:buFont typeface="Arial" panose="020B0604020202020204" pitchFamily="34" charset="0"/>
              <a:buChar char="•"/>
            </a:pPr>
            <a:r>
              <a:rPr lang="en-US" sz="3200" dirty="0">
                <a:solidFill>
                  <a:srgbClr val="F5F1CB"/>
                </a:solidFill>
              </a:rPr>
              <a:t>Make people forget God! (27)</a:t>
            </a:r>
          </a:p>
          <a:p>
            <a:pPr algn="l"/>
            <a:endParaRPr lang="en-US" sz="2800" dirty="0">
              <a:solidFill>
                <a:srgbClr val="F5F1CB"/>
              </a:solidFill>
            </a:endParaRPr>
          </a:p>
        </p:txBody>
      </p:sp>
      <p:sp>
        <p:nvSpPr>
          <p:cNvPr id="4" name="TextBox 3">
            <a:extLst>
              <a:ext uri="{FF2B5EF4-FFF2-40B4-BE49-F238E27FC236}">
                <a16:creationId xmlns:a16="http://schemas.microsoft.com/office/drawing/2014/main" id="{D161AAF1-317F-6BDD-84AF-17611D34A13B}"/>
              </a:ext>
            </a:extLst>
          </p:cNvPr>
          <p:cNvSpPr txBox="1"/>
          <p:nvPr/>
        </p:nvSpPr>
        <p:spPr>
          <a:xfrm>
            <a:off x="812801" y="2824480"/>
            <a:ext cx="3525520" cy="1815882"/>
          </a:xfrm>
          <a:prstGeom prst="rect">
            <a:avLst/>
          </a:prstGeom>
          <a:noFill/>
        </p:spPr>
        <p:txBody>
          <a:bodyPr wrap="square" rtlCol="0">
            <a:spAutoFit/>
          </a:bodyPr>
          <a:lstStyle/>
          <a:p>
            <a:r>
              <a:rPr lang="en-US" sz="2800" dirty="0">
                <a:solidFill>
                  <a:srgbClr val="FFFF00"/>
                </a:solidFill>
              </a:rPr>
              <a:t>“I will feed them with wormwood, and make them drink the water of gall” (15)</a:t>
            </a:r>
          </a:p>
        </p:txBody>
      </p:sp>
    </p:spTree>
    <p:extLst>
      <p:ext uri="{BB962C8B-B14F-4D97-AF65-F5344CB8AC3E}">
        <p14:creationId xmlns:p14="http://schemas.microsoft.com/office/powerpoint/2010/main" val="354789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D629-EB42-097B-E262-9CA99CC181B9}"/>
              </a:ext>
            </a:extLst>
          </p:cNvPr>
          <p:cNvSpPr>
            <a:spLocks noGrp="1"/>
          </p:cNvSpPr>
          <p:nvPr>
            <p:ph type="ctrTitle"/>
          </p:nvPr>
        </p:nvSpPr>
        <p:spPr>
          <a:xfrm>
            <a:off x="5035463" y="116910"/>
            <a:ext cx="7014575" cy="1534159"/>
          </a:xfrm>
        </p:spPr>
        <p:txBody>
          <a:bodyPr anchor="t">
            <a:normAutofit/>
          </a:bodyPr>
          <a:lstStyle/>
          <a:p>
            <a:r>
              <a:rPr lang="en-US" sz="5400" b="1" dirty="0">
                <a:solidFill>
                  <a:srgbClr val="F5F1CB"/>
                </a:solidFill>
                <a:latin typeface="Juice ITC" panose="04040403040A02020202" pitchFamily="82" charset="0"/>
              </a:rPr>
              <a:t>Dealing with the False Prophet</a:t>
            </a:r>
            <a:br>
              <a:rPr lang="en-US" sz="4400" b="1" dirty="0">
                <a:solidFill>
                  <a:srgbClr val="F5F1CB"/>
                </a:solidFill>
                <a:latin typeface="Juice ITC" panose="04040403040A02020202" pitchFamily="82" charset="0"/>
              </a:rPr>
            </a:br>
            <a:r>
              <a:rPr lang="en-US" sz="3200" dirty="0">
                <a:solidFill>
                  <a:srgbClr val="F5F1CB"/>
                </a:solidFill>
                <a:latin typeface="Aptos" panose="020B0004020202020204" pitchFamily="34" charset="0"/>
              </a:rPr>
              <a:t>(or false teacher) Jeremiah 23</a:t>
            </a:r>
            <a:endParaRPr lang="en-US" sz="4400" dirty="0">
              <a:solidFill>
                <a:srgbClr val="F5F1CB"/>
              </a:solidFill>
              <a:latin typeface="Aptos" panose="020B0004020202020204" pitchFamily="34" charset="0"/>
            </a:endParaRPr>
          </a:p>
        </p:txBody>
      </p:sp>
      <p:sp>
        <p:nvSpPr>
          <p:cNvPr id="3" name="Subtitle 2">
            <a:extLst>
              <a:ext uri="{FF2B5EF4-FFF2-40B4-BE49-F238E27FC236}">
                <a16:creationId xmlns:a16="http://schemas.microsoft.com/office/drawing/2014/main" id="{2B647C61-1BC3-D494-7BF0-2CF2FD63B9B5}"/>
              </a:ext>
            </a:extLst>
          </p:cNvPr>
          <p:cNvSpPr>
            <a:spLocks noGrp="1"/>
          </p:cNvSpPr>
          <p:nvPr>
            <p:ph type="subTitle" idx="1"/>
          </p:nvPr>
        </p:nvSpPr>
        <p:spPr>
          <a:xfrm>
            <a:off x="5370604" y="1728592"/>
            <a:ext cx="6491544" cy="4847573"/>
          </a:xfrm>
        </p:spPr>
        <p:txBody>
          <a:bodyPr>
            <a:normAutofit/>
          </a:bodyPr>
          <a:lstStyle/>
          <a:p>
            <a:pPr marL="350838" indent="-350838" algn="l">
              <a:buFont typeface="Arial" panose="020B0604020202020204" pitchFamily="34" charset="0"/>
              <a:buChar char="•"/>
            </a:pPr>
            <a:r>
              <a:rPr lang="en-US" sz="3600" dirty="0">
                <a:solidFill>
                  <a:srgbClr val="F5F1CB"/>
                </a:solidFill>
              </a:rPr>
              <a:t>Don’t consider God’s word to be a burden (oracle) (33-34)</a:t>
            </a:r>
          </a:p>
          <a:p>
            <a:pPr lvl="2" algn="l"/>
            <a:r>
              <a:rPr lang="en-US" sz="3200" dirty="0">
                <a:solidFill>
                  <a:srgbClr val="FFFF00"/>
                </a:solidFill>
              </a:rPr>
              <a:t>Ezekiel 18:25</a:t>
            </a:r>
          </a:p>
          <a:p>
            <a:pPr marL="350838" indent="-350838" algn="l">
              <a:buFont typeface="Arial" panose="020B0604020202020204" pitchFamily="34" charset="0"/>
              <a:buChar char="•"/>
            </a:pPr>
            <a:r>
              <a:rPr lang="en-US" sz="3600" dirty="0">
                <a:solidFill>
                  <a:srgbClr val="F5F1CB"/>
                </a:solidFill>
              </a:rPr>
              <a:t>Ask the question, “what does the Lord say?” (35-37)</a:t>
            </a:r>
          </a:p>
          <a:p>
            <a:pPr lvl="2" algn="l"/>
            <a:r>
              <a:rPr lang="en-US" sz="3200" dirty="0">
                <a:solidFill>
                  <a:srgbClr val="FFFF00"/>
                </a:solidFill>
              </a:rPr>
              <a:t>Matthew 17:1-5</a:t>
            </a:r>
          </a:p>
          <a:p>
            <a:pPr algn="l"/>
            <a:endParaRPr lang="en-US" sz="2800" dirty="0">
              <a:solidFill>
                <a:srgbClr val="F5F1CB"/>
              </a:solidFill>
            </a:endParaRPr>
          </a:p>
        </p:txBody>
      </p:sp>
    </p:spTree>
    <p:extLst>
      <p:ext uri="{BB962C8B-B14F-4D97-AF65-F5344CB8AC3E}">
        <p14:creationId xmlns:p14="http://schemas.microsoft.com/office/powerpoint/2010/main" val="689186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D629-EB42-097B-E262-9CA99CC181B9}"/>
              </a:ext>
            </a:extLst>
          </p:cNvPr>
          <p:cNvSpPr>
            <a:spLocks noGrp="1"/>
          </p:cNvSpPr>
          <p:nvPr>
            <p:ph type="ctrTitle"/>
          </p:nvPr>
        </p:nvSpPr>
        <p:spPr>
          <a:xfrm>
            <a:off x="5357521" y="474042"/>
            <a:ext cx="3272912" cy="1066660"/>
          </a:xfrm>
        </p:spPr>
        <p:txBody>
          <a:bodyPr anchor="t">
            <a:normAutofit/>
          </a:bodyPr>
          <a:lstStyle/>
          <a:p>
            <a:r>
              <a:rPr lang="en-US" b="1" dirty="0">
                <a:solidFill>
                  <a:srgbClr val="F5F1CB"/>
                </a:solidFill>
                <a:latin typeface="Juice ITC" panose="04040403040A02020202" pitchFamily="82" charset="0"/>
              </a:rPr>
              <a:t>Conclusion</a:t>
            </a:r>
          </a:p>
        </p:txBody>
      </p:sp>
      <p:sp>
        <p:nvSpPr>
          <p:cNvPr id="3" name="Subtitle 2">
            <a:extLst>
              <a:ext uri="{FF2B5EF4-FFF2-40B4-BE49-F238E27FC236}">
                <a16:creationId xmlns:a16="http://schemas.microsoft.com/office/drawing/2014/main" id="{2B647C61-1BC3-D494-7BF0-2CF2FD63B9B5}"/>
              </a:ext>
            </a:extLst>
          </p:cNvPr>
          <p:cNvSpPr>
            <a:spLocks noGrp="1"/>
          </p:cNvSpPr>
          <p:nvPr>
            <p:ph type="subTitle" idx="1"/>
          </p:nvPr>
        </p:nvSpPr>
        <p:spPr>
          <a:xfrm>
            <a:off x="5223353" y="1653436"/>
            <a:ext cx="6701425" cy="4730522"/>
          </a:xfrm>
        </p:spPr>
        <p:txBody>
          <a:bodyPr>
            <a:noAutofit/>
          </a:bodyPr>
          <a:lstStyle/>
          <a:p>
            <a:r>
              <a:rPr lang="en-US" sz="3200" b="0" i="1" u="none" strike="noStrike" baseline="0" dirty="0">
                <a:solidFill>
                  <a:srgbClr val="F4F0CA"/>
                </a:solidFill>
                <a:latin typeface="Calibri" panose="020F0502020204030204" pitchFamily="34" charset="0"/>
              </a:rPr>
              <a:t>“Therefore behold, I am against the prophets,” says the LORD, “who steal My words every one from his neighbor”</a:t>
            </a:r>
          </a:p>
          <a:p>
            <a:pPr algn="r"/>
            <a:r>
              <a:rPr lang="en-US" sz="3200" u="none" strike="noStrike" baseline="0" dirty="0">
                <a:solidFill>
                  <a:srgbClr val="F4F0CA"/>
                </a:solidFill>
                <a:latin typeface="Calibri" panose="020F0502020204030204" pitchFamily="34" charset="0"/>
              </a:rPr>
              <a:t>(Jeremiah 23:30)</a:t>
            </a:r>
          </a:p>
          <a:p>
            <a:pPr algn="r"/>
            <a:endParaRPr lang="en-US" sz="3200" dirty="0">
              <a:solidFill>
                <a:srgbClr val="F4F0CA"/>
              </a:solidFill>
              <a:latin typeface="Calibri" panose="020F0502020204030204" pitchFamily="34" charset="0"/>
            </a:endParaRPr>
          </a:p>
          <a:p>
            <a:r>
              <a:rPr lang="en-US" sz="3600" b="1" dirty="0">
                <a:solidFill>
                  <a:srgbClr val="FFFF00"/>
                </a:solidFill>
                <a:latin typeface="Calibri" panose="020F0502020204030204" pitchFamily="34" charset="0"/>
              </a:rPr>
              <a:t>No matter the pressure, don’t champion one whom God is against because he is false!</a:t>
            </a:r>
            <a:endParaRPr lang="en-US" sz="3600" b="1" dirty="0">
              <a:solidFill>
                <a:srgbClr val="FFFF00"/>
              </a:solidFill>
            </a:endParaRPr>
          </a:p>
        </p:txBody>
      </p:sp>
    </p:spTree>
    <p:extLst>
      <p:ext uri="{BB962C8B-B14F-4D97-AF65-F5344CB8AC3E}">
        <p14:creationId xmlns:p14="http://schemas.microsoft.com/office/powerpoint/2010/main" val="490842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866</TotalTime>
  <Words>1627</Words>
  <Application>Microsoft Office PowerPoint</Application>
  <PresentationFormat>Widescreen</PresentationFormat>
  <Paragraphs>121</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Calibri</vt:lpstr>
      <vt:lpstr>Juice ITC</vt:lpstr>
      <vt:lpstr>Symbol</vt:lpstr>
      <vt:lpstr>Office Theme</vt:lpstr>
      <vt:lpstr>False Prophets</vt:lpstr>
      <vt:lpstr>The Prophet in Scripture</vt:lpstr>
      <vt:lpstr>The False Prophet</vt:lpstr>
      <vt:lpstr>The Evil that False Prophets Do Jeremiah 23</vt:lpstr>
      <vt:lpstr>Dealing with the False Prophet (or false teacher) Jeremiah 23</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Prophets</dc:title>
  <dc:creator>Stan Cox</dc:creator>
  <cp:lastModifiedBy>Stan Cox</cp:lastModifiedBy>
  <cp:revision>1</cp:revision>
  <cp:lastPrinted>2024-05-11T03:51:13Z</cp:lastPrinted>
  <dcterms:created xsi:type="dcterms:W3CDTF">2024-05-09T20:19:42Z</dcterms:created>
  <dcterms:modified xsi:type="dcterms:W3CDTF">2024-05-11T03:51:24Z</dcterms:modified>
</cp:coreProperties>
</file>