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
  </p:notesMasterIdLst>
  <p:handoutMasterIdLst>
    <p:handoutMasterId r:id="rId8"/>
  </p:handoutMasterIdLst>
  <p:sldIdLst>
    <p:sldId id="256" r:id="rId2"/>
    <p:sldId id="257" r:id="rId3"/>
    <p:sldId id="259" r:id="rId4"/>
    <p:sldId id="260" r:id="rId5"/>
    <p:sldId id="258" r:id="rId6"/>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Chiller" panose="04020404031007020602" pitchFamily="82" charset="0"/>
      <p:regular r:id="rId15"/>
    </p:embeddedFont>
    <p:embeddedFont>
      <p:font typeface="Ringbearer" panose="0202060205030B020303" pitchFamily="18"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5671" autoAdjust="0"/>
  </p:normalViewPr>
  <p:slideViewPr>
    <p:cSldViewPr snapToGrid="0">
      <p:cViewPr varScale="1">
        <p:scale>
          <a:sx n="35" d="100"/>
          <a:sy n="35" d="100"/>
        </p:scale>
        <p:origin x="1056" y="43"/>
      </p:cViewPr>
      <p:guideLst/>
    </p:cSldViewPr>
  </p:slideViewPr>
  <p:notesTextViewPr>
    <p:cViewPr>
      <p:scale>
        <a:sx n="1" d="1"/>
        <a:sy n="1" d="1"/>
      </p:scale>
      <p:origin x="0" y="0"/>
    </p:cViewPr>
  </p:notesTextViewPr>
  <p:notesViewPr>
    <p:cSldViewPr snapToGrid="0">
      <p:cViewPr varScale="1">
        <p:scale>
          <a:sx n="62" d="100"/>
          <a:sy n="62" d="100"/>
        </p:scale>
        <p:origin x="1526"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88E019-8B6B-4111-92E8-FC5A7314EBDA}"/>
              </a:ext>
            </a:extLst>
          </p:cNvPr>
          <p:cNvSpPr>
            <a:spLocks noGrp="1"/>
          </p:cNvSpPr>
          <p:nvPr>
            <p:ph type="hdr" sz="quarter"/>
          </p:nvPr>
        </p:nvSpPr>
        <p:spPr>
          <a:xfrm>
            <a:off x="0" y="-1"/>
            <a:ext cx="3429000" cy="902043"/>
          </a:xfrm>
          <a:prstGeom prst="rect">
            <a:avLst/>
          </a:prstGeom>
          <a:effectLst>
            <a:glow rad="228600">
              <a:schemeClr val="accent3">
                <a:satMod val="175000"/>
                <a:alpha val="40000"/>
              </a:schemeClr>
            </a:glow>
          </a:effectLst>
        </p:spPr>
        <p:txBody>
          <a:bodyPr vert="horz" lIns="91440" tIns="45720" rIns="91440" bIns="45720" rtlCol="0"/>
          <a:lstStyle>
            <a:lvl1pPr algn="l">
              <a:defRPr sz="1200"/>
            </a:lvl1pPr>
          </a:lstStyle>
          <a:p>
            <a:r>
              <a:rPr lang="en-US" sz="2400" dirty="0">
                <a:effectLst>
                  <a:outerShdw blurRad="38100" dist="38100" dir="2700000" algn="tl">
                    <a:srgbClr val="000000">
                      <a:alpha val="43137"/>
                    </a:srgbClr>
                  </a:outerShdw>
                </a:effectLst>
                <a:latin typeface="Ringbearer" panose="0202060205030B020303" pitchFamily="18" charset="0"/>
              </a:rPr>
              <a:t>Felix</a:t>
            </a:r>
            <a:r>
              <a:rPr lang="en-US" sz="2400" dirty="0">
                <a:latin typeface="Ringbearer" panose="0202060205030B020303" pitchFamily="18" charset="0"/>
              </a:rPr>
              <a:t> </a:t>
            </a:r>
            <a:r>
              <a:rPr lang="en-US" sz="2400" dirty="0">
                <a:effectLst>
                  <a:glow rad="101600">
                    <a:schemeClr val="accent2">
                      <a:satMod val="175000"/>
                      <a:alpha val="40000"/>
                    </a:schemeClr>
                  </a:glow>
                </a:effectLst>
                <a:latin typeface="Ringbearer" panose="0202060205030B020303" pitchFamily="18" charset="0"/>
              </a:rPr>
              <a:t>Trembled</a:t>
            </a:r>
            <a:endParaRPr lang="en-US" sz="2400" dirty="0"/>
          </a:p>
        </p:txBody>
      </p:sp>
      <p:sp>
        <p:nvSpPr>
          <p:cNvPr id="3" name="Date Placeholder 2">
            <a:extLst>
              <a:ext uri="{FF2B5EF4-FFF2-40B4-BE49-F238E27FC236}">
                <a16:creationId xmlns:a16="http://schemas.microsoft.com/office/drawing/2014/main" id="{C5DFD027-0D56-4825-90EF-23E32185397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January 20, 2019 am</a:t>
            </a:r>
          </a:p>
        </p:txBody>
      </p:sp>
      <p:sp>
        <p:nvSpPr>
          <p:cNvPr id="4" name="Footer Placeholder 3">
            <a:extLst>
              <a:ext uri="{FF2B5EF4-FFF2-40B4-BE49-F238E27FC236}">
                <a16:creationId xmlns:a16="http://schemas.microsoft.com/office/drawing/2014/main" id="{1F2F0FAC-94FB-4D98-9690-E928D6CDF4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A89CE57D-5D31-4AAB-BD3E-DB918404C25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soundteahing.org   </a:t>
            </a:r>
            <a:fld id="{C35CDA91-0F6D-4354-80AC-3A938776FEB3}" type="slidenum">
              <a:rPr lang="en-US" smtClean="0"/>
              <a:t>‹#›</a:t>
            </a:fld>
            <a:endParaRPr lang="en-US" dirty="0"/>
          </a:p>
        </p:txBody>
      </p:sp>
    </p:spTree>
    <p:extLst>
      <p:ext uri="{BB962C8B-B14F-4D97-AF65-F5344CB8AC3E}">
        <p14:creationId xmlns:p14="http://schemas.microsoft.com/office/powerpoint/2010/main" val="2479985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B9BBC6-B8DD-4240-B1A6-7075A1C9036F}" type="datetimeFigureOut">
              <a:rPr lang="en-US" smtClean="0"/>
              <a:t>1/19/2019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6D58E5-90E1-47C4-BEDD-D457CB56DF86}" type="slidenum">
              <a:rPr lang="en-US" smtClean="0"/>
              <a:t>‹#›</a:t>
            </a:fld>
            <a:endParaRPr lang="en-US"/>
          </a:p>
        </p:txBody>
      </p:sp>
    </p:spTree>
    <p:extLst>
      <p:ext uri="{BB962C8B-B14F-4D97-AF65-F5344CB8AC3E}">
        <p14:creationId xmlns:p14="http://schemas.microsoft.com/office/powerpoint/2010/main" val="3999317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events of our text had their beginning in Acts 21:</a:t>
            </a:r>
          </a:p>
          <a:p>
            <a:pPr marL="628650" lvl="1" indent="-171450">
              <a:buFont typeface="Arial" panose="020B0604020202020204" pitchFamily="34" charset="0"/>
              <a:buChar char="•"/>
            </a:pPr>
            <a:r>
              <a:rPr lang="en-US" dirty="0"/>
              <a:t>The apostle Paul had traveled to Jerusalem, and after meeting with the brethren there, had entered the temple as a part of his purification, to make an offering.</a:t>
            </a:r>
          </a:p>
          <a:p>
            <a:pPr marL="628650" lvl="1" indent="-171450">
              <a:buFont typeface="Arial" panose="020B0604020202020204" pitchFamily="34" charset="0"/>
              <a:buChar char="•"/>
            </a:pPr>
            <a:r>
              <a:rPr lang="en-US" dirty="0"/>
              <a:t>Here he was accosted by a multitude of Jews who had been misled by false accusations against Paul.  (They claimed that Paul spoke against the Law of Moses, and had brought Gentiles into the temple, profaning it).</a:t>
            </a:r>
          </a:p>
          <a:p>
            <a:pPr marL="628650" lvl="1" indent="-171450">
              <a:buFont typeface="Arial" panose="020B0604020202020204" pitchFamily="34" charset="0"/>
              <a:buChar char="•"/>
            </a:pPr>
            <a:r>
              <a:rPr lang="en-US" dirty="0"/>
              <a:t>The multitude sought to kill Paul, but Paul was rescued from death by a Roman commander who had come to investigate the uproar in the city.</a:t>
            </a:r>
          </a:p>
          <a:p>
            <a:pPr marL="628650" lvl="1" indent="-171450">
              <a:buFont typeface="Arial" panose="020B0604020202020204" pitchFamily="34" charset="0"/>
              <a:buChar char="•"/>
            </a:pPr>
            <a:r>
              <a:rPr lang="en-US" dirty="0"/>
              <a:t>Paul told the captain that he was a Roman citizen, and after the commander found out about a plot among the Jews to kill Paul, he sent Paul to Caesarea with a letter to the governor Felix</a:t>
            </a:r>
          </a:p>
          <a:p>
            <a:pPr marL="628650" lvl="1" indent="-171450">
              <a:buFont typeface="Arial" panose="020B0604020202020204" pitchFamily="34" charset="0"/>
              <a:buChar char="•"/>
            </a:pPr>
            <a:r>
              <a:rPr lang="en-US" b="1" dirty="0"/>
              <a:t>Chapter 24 </a:t>
            </a:r>
            <a:r>
              <a:rPr lang="en-US" dirty="0"/>
              <a:t>reveals that nearly a week later, a trial began with false accusations raised against Paul.  They claimed he had incited a riot in the temple, had profaned it with Gentiles, had incited division among the Jews, and was a “ringleader of the sect of the Nazarenes.” (vs. 5)</a:t>
            </a:r>
          </a:p>
          <a:p>
            <a:pPr marL="628650" lvl="1" indent="-171450">
              <a:buFont typeface="Arial" panose="020B0604020202020204" pitchFamily="34" charset="0"/>
              <a:buChar char="•"/>
            </a:pPr>
            <a:r>
              <a:rPr lang="en-US" dirty="0"/>
              <a:t>Consider Paul’s initial response in Felix’s presence</a:t>
            </a:r>
          </a:p>
          <a:p>
            <a:pPr marL="0" lvl="0" indent="0">
              <a:buFont typeface="Arial" panose="020B0604020202020204" pitchFamily="34" charset="0"/>
              <a:buNone/>
            </a:pPr>
            <a:r>
              <a:rPr lang="en-US" b="1" dirty="0"/>
              <a:t>(Acts 24:12-19), </a:t>
            </a:r>
            <a:r>
              <a:rPr lang="en-US" i="1" dirty="0"/>
              <a:t>“And they </a:t>
            </a:r>
            <a:r>
              <a:rPr lang="en-US" b="1" i="1" dirty="0"/>
              <a:t>neither found me in the temple disputing with anyone nor inciting the crowd</a:t>
            </a:r>
            <a:r>
              <a:rPr lang="en-US" i="1" dirty="0"/>
              <a:t>, either in the synagogues or in the city.</a:t>
            </a:r>
            <a:r>
              <a:rPr lang="en-US" i="1" baseline="30000" dirty="0"/>
              <a:t> 13</a:t>
            </a:r>
            <a:r>
              <a:rPr lang="en-US" i="1" dirty="0"/>
              <a:t> </a:t>
            </a:r>
            <a:r>
              <a:rPr lang="en-US" b="1" i="1" dirty="0"/>
              <a:t>Nor can they prove the things of which they now accuse me</a:t>
            </a:r>
            <a:r>
              <a:rPr lang="en-US" i="1" dirty="0"/>
              <a:t>.</a:t>
            </a:r>
            <a:r>
              <a:rPr lang="en-US" i="1" baseline="30000" dirty="0"/>
              <a:t> 14</a:t>
            </a:r>
            <a:r>
              <a:rPr lang="en-US" i="1" dirty="0"/>
              <a:t> But this I confess to you, that according to the Way which they call a sect, so I worship the God of my fathers, believing all things which are written in the Law and in the Prophets.</a:t>
            </a:r>
            <a:r>
              <a:rPr lang="en-US" i="1" baseline="30000" dirty="0"/>
              <a:t> 15</a:t>
            </a:r>
            <a:r>
              <a:rPr lang="en-US" i="1" dirty="0"/>
              <a:t> I have hope in God, which they themselves also accept, that there will be a resurrection of the dead, both of the just and the unjust.</a:t>
            </a:r>
            <a:r>
              <a:rPr lang="en-US" i="1" baseline="30000" dirty="0"/>
              <a:t> 16</a:t>
            </a:r>
            <a:r>
              <a:rPr lang="en-US" i="1" dirty="0"/>
              <a:t> This being so, I myself always strive to have a conscience without offense toward God and men. </a:t>
            </a:r>
            <a:r>
              <a:rPr lang="en-US" i="1" baseline="30000" dirty="0"/>
              <a:t>17</a:t>
            </a:r>
            <a:r>
              <a:rPr lang="en-US" i="1" dirty="0"/>
              <a:t> Now after many years I came to bring alms and offerings to my nation,</a:t>
            </a:r>
            <a:r>
              <a:rPr lang="en-US" i="1" baseline="30000" dirty="0"/>
              <a:t> 18</a:t>
            </a:r>
            <a:r>
              <a:rPr lang="en-US" i="1" dirty="0"/>
              <a:t> in the midst of which some Jews from Asia found me purified in the temple, </a:t>
            </a:r>
            <a:r>
              <a:rPr lang="en-US" b="1" i="1" dirty="0"/>
              <a:t>neither with a mob nor with tumult</a:t>
            </a:r>
            <a:r>
              <a:rPr lang="en-US" i="1" dirty="0"/>
              <a:t>.</a:t>
            </a:r>
            <a:r>
              <a:rPr lang="en-US" i="1" baseline="30000" dirty="0"/>
              <a:t> 19</a:t>
            </a:r>
            <a:r>
              <a:rPr lang="en-US" i="1" dirty="0"/>
              <a:t> </a:t>
            </a:r>
            <a:r>
              <a:rPr lang="en-US" b="1" i="1" dirty="0"/>
              <a:t>They ought to have been here before you to object if they had anything against me</a:t>
            </a:r>
            <a:r>
              <a:rPr lang="en-US" i="1" dirty="0"/>
              <a:t>.”</a:t>
            </a:r>
          </a:p>
          <a:p>
            <a:pPr marL="628650" lvl="1" indent="-171450">
              <a:buFont typeface="Arial" panose="020B0604020202020204" pitchFamily="34" charset="0"/>
              <a:buChar char="•"/>
            </a:pPr>
            <a:r>
              <a:rPr lang="en-US" dirty="0"/>
              <a:t>Paul made clear he was being persecuted by the Jews  just because he was a Christian.  There was no evidence, and no eyewitnesses to establish the charges.</a:t>
            </a:r>
          </a:p>
          <a:p>
            <a:pPr marL="628650" lvl="1" indent="-171450">
              <a:buFont typeface="Arial" panose="020B0604020202020204" pitchFamily="34" charset="0"/>
              <a:buChar char="•"/>
            </a:pPr>
            <a:r>
              <a:rPr lang="en-US" dirty="0"/>
              <a:t>Felix adjourned the proceedings until the commander could be present.  While waiting he called for Paul again, to hear from him “concerning the faith in Christ.”  This is our text:</a:t>
            </a:r>
          </a:p>
          <a:p>
            <a:pPr marL="0" lvl="0" indent="0">
              <a:buFont typeface="Arial" panose="020B0604020202020204" pitchFamily="34" charset="0"/>
              <a:buNone/>
            </a:pPr>
            <a:r>
              <a:rPr lang="en-US" b="1" dirty="0"/>
              <a:t>(Acts 24:24-27), </a:t>
            </a:r>
            <a:r>
              <a:rPr lang="en-US" i="1" dirty="0"/>
              <a:t>“And after some days, when Felix came with his wife Drusilla, who was Jewish, he sent for Paul and heard him concerning the faith in Christ.</a:t>
            </a:r>
            <a:r>
              <a:rPr lang="en-US" i="1" baseline="30000" dirty="0"/>
              <a:t> 25</a:t>
            </a:r>
            <a:r>
              <a:rPr lang="en-US" i="1" dirty="0"/>
              <a:t> Now as he reasoned about righteousness, self-control, and the judgment to come, Felix was afraid </a:t>
            </a:r>
            <a:r>
              <a:rPr lang="en-US" b="1" dirty="0"/>
              <a:t>[KJV, “Felix trembled.”] </a:t>
            </a:r>
            <a:r>
              <a:rPr lang="en-US" i="1" dirty="0"/>
              <a:t>and answered, “Go away for now; when I have a convenient time I will call for you.”</a:t>
            </a:r>
            <a:r>
              <a:rPr lang="en-US" i="1" baseline="30000" dirty="0"/>
              <a:t> 26</a:t>
            </a:r>
            <a:r>
              <a:rPr lang="en-US" i="1" dirty="0"/>
              <a:t> Meanwhile he also hoped that money would be given him by Paul, that he might release him. Therefore he sent for him more often and conversed with him.  </a:t>
            </a:r>
            <a:r>
              <a:rPr lang="en-US" i="1" baseline="30000" dirty="0"/>
              <a:t>27</a:t>
            </a:r>
            <a:r>
              <a:rPr lang="en-US" i="1" dirty="0"/>
              <a:t> But after two years Porcius Festus succeeded Felix; and Felix, wanting to do the Jews a favor, left Paul bound.”</a:t>
            </a:r>
          </a:p>
          <a:p>
            <a:pPr marL="628650" lvl="1" indent="-171450">
              <a:buFont typeface="Arial" panose="020B0604020202020204" pitchFamily="34" charset="0"/>
              <a:buChar char="•"/>
            </a:pPr>
            <a:r>
              <a:rPr lang="en-US" b="0" i="0" dirty="0"/>
              <a:t>The translation of Felix’s response is accurate</a:t>
            </a:r>
          </a:p>
          <a:p>
            <a:pPr marL="628650" lvl="1" indent="-171450">
              <a:buFont typeface="Arial" panose="020B0604020202020204" pitchFamily="34" charset="0"/>
              <a:buChar char="•"/>
            </a:pPr>
            <a:r>
              <a:rPr lang="en-US" b="1" i="0" dirty="0"/>
              <a:t>[</a:t>
            </a:r>
            <a:r>
              <a:rPr lang="en-US" sz="1200" b="1" i="0" u="none" strike="noStrike" kern="1200" baseline="0" dirty="0" err="1">
                <a:solidFill>
                  <a:schemeClr val="tx1"/>
                </a:solidFill>
                <a:latin typeface="+mn-lt"/>
                <a:ea typeface="+mn-ea"/>
                <a:cs typeface="+mn-cs"/>
              </a:rPr>
              <a:t>emphobos</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Thayer Definition: 1) thrown into fear, terrified</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Our question, “What about Paul’s words made Felix so afraid?</a:t>
            </a:r>
          </a:p>
        </p:txBody>
      </p:sp>
      <p:sp>
        <p:nvSpPr>
          <p:cNvPr id="4" name="Slide Number Placeholder 3"/>
          <p:cNvSpPr>
            <a:spLocks noGrp="1"/>
          </p:cNvSpPr>
          <p:nvPr>
            <p:ph type="sldNum" sz="quarter" idx="5"/>
          </p:nvPr>
        </p:nvSpPr>
        <p:spPr/>
        <p:txBody>
          <a:bodyPr/>
          <a:lstStyle/>
          <a:p>
            <a:fld id="{9C6D58E5-90E1-47C4-BEDD-D457CB56DF86}" type="slidenum">
              <a:rPr lang="en-US" smtClean="0"/>
              <a:t>1</a:t>
            </a:fld>
            <a:endParaRPr lang="en-US"/>
          </a:p>
        </p:txBody>
      </p:sp>
    </p:spTree>
    <p:extLst>
      <p:ext uri="{BB962C8B-B14F-4D97-AF65-F5344CB8AC3E}">
        <p14:creationId xmlns:p14="http://schemas.microsoft.com/office/powerpoint/2010/main" val="426020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1" i="0" u="none" strike="noStrike" kern="1200" baseline="0" dirty="0">
                <a:solidFill>
                  <a:schemeClr val="tx1"/>
                </a:solidFill>
                <a:latin typeface="+mn-lt"/>
                <a:ea typeface="+mn-ea"/>
                <a:cs typeface="+mn-cs"/>
              </a:rPr>
              <a:t>Why did Felix tremble?</a:t>
            </a:r>
          </a:p>
          <a:p>
            <a:pPr marL="171450" lvl="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Because Paul told him what he needed to hear.  He didn’t just share information, he made it personal.</a:t>
            </a:r>
          </a:p>
          <a:p>
            <a:pPr marL="171450" lvl="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It might have been tempting to present a message that was mild.  One that would please Felix</a:t>
            </a:r>
          </a:p>
          <a:p>
            <a:pPr marL="171450" lvl="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However, Paul declared a message that showed him he was condemned, and in need of salvation!</a:t>
            </a:r>
          </a:p>
          <a:p>
            <a:pPr marL="171450" lvl="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Peter did the same to the Jews on Pentecost</a:t>
            </a:r>
          </a:p>
          <a:p>
            <a:pPr marL="0" lvl="0" indent="0">
              <a:buFont typeface="Arial" panose="020B0604020202020204" pitchFamily="34" charset="0"/>
              <a:buNone/>
            </a:pPr>
            <a:r>
              <a:rPr lang="en-US" sz="1200" b="1" i="0" u="none" strike="noStrike" kern="1200" baseline="0" dirty="0">
                <a:solidFill>
                  <a:schemeClr val="tx1"/>
                </a:solidFill>
                <a:latin typeface="+mn-lt"/>
                <a:ea typeface="+mn-ea"/>
                <a:cs typeface="+mn-cs"/>
              </a:rPr>
              <a:t>(Acts 2:36-37), </a:t>
            </a:r>
            <a:r>
              <a:rPr lang="en-US" sz="1200" b="0" i="0" u="none" strike="noStrike" kern="1200" baseline="0" dirty="0">
                <a:solidFill>
                  <a:schemeClr val="tx1"/>
                </a:solidFill>
                <a:latin typeface="+mn-lt"/>
                <a:ea typeface="+mn-ea"/>
                <a:cs typeface="+mn-cs"/>
              </a:rPr>
              <a:t>“</a:t>
            </a:r>
            <a:r>
              <a:rPr lang="en-US" i="1" dirty="0"/>
              <a:t>Therefore let all the house of Israel know assuredly that God has made this Jesus, whom you crucified, both Lord and Christ.” </a:t>
            </a:r>
            <a:r>
              <a:rPr lang="en-US" i="1" baseline="30000" dirty="0"/>
              <a:t>37</a:t>
            </a:r>
            <a:r>
              <a:rPr lang="en-US" i="1" dirty="0"/>
              <a:t> Now when they heard this, they were cut to the heart, and said to Peter and the rest of the apostles, “Men and brethren, what shall we do?”</a:t>
            </a:r>
          </a:p>
          <a:p>
            <a:pPr marL="628650" lvl="1" indent="-171450">
              <a:buFont typeface="Arial" panose="020B0604020202020204" pitchFamily="34" charset="0"/>
              <a:buChar char="•"/>
            </a:pPr>
            <a:r>
              <a:rPr lang="en-US" i="0" dirty="0"/>
              <a:t>Both Peter and Paul were preaching!  The purpose of preaching is not simply to inform, nor is it to make people feel good about themselves.  It is to convict people of their sin!</a:t>
            </a:r>
          </a:p>
          <a:p>
            <a:pPr marL="628650" lvl="1" indent="-171450">
              <a:buFont typeface="Arial" panose="020B0604020202020204" pitchFamily="34" charset="0"/>
              <a:buChar char="•"/>
            </a:pPr>
            <a:r>
              <a:rPr lang="en-US" i="0" dirty="0"/>
              <a:t>It is personal, and it is applicable to every single one of us</a:t>
            </a:r>
          </a:p>
          <a:p>
            <a:pPr marL="628650" lvl="1" indent="-171450">
              <a:buFont typeface="Arial" panose="020B0604020202020204" pitchFamily="34" charset="0"/>
              <a:buChar char="•"/>
            </a:pPr>
            <a:r>
              <a:rPr lang="en-US" b="1" i="0" dirty="0"/>
              <a:t>(Romans 3:23), </a:t>
            </a:r>
            <a:r>
              <a:rPr lang="en-US" i="1" dirty="0"/>
              <a:t>“for all have sinned and fall short of the glory of God”</a:t>
            </a:r>
          </a:p>
          <a:p>
            <a:pPr marL="628650" lvl="1" indent="-171450">
              <a:buFont typeface="Arial" panose="020B0604020202020204" pitchFamily="34" charset="0"/>
              <a:buChar char="•"/>
            </a:pPr>
            <a:r>
              <a:rPr lang="en-US" b="1" i="0" dirty="0"/>
              <a:t>(Romans 6:23),</a:t>
            </a:r>
            <a:r>
              <a:rPr lang="en-US" b="1" i="1" dirty="0"/>
              <a:t> </a:t>
            </a:r>
            <a:r>
              <a:rPr lang="en-US" i="1" dirty="0"/>
              <a:t>“For the wages of sin is death…” </a:t>
            </a:r>
            <a:r>
              <a:rPr lang="en-US" b="1" dirty="0"/>
              <a:t>[spiritual death… eternal separation from God]</a:t>
            </a:r>
            <a:endParaRPr lang="en-US" b="0" dirty="0"/>
          </a:p>
          <a:p>
            <a:pPr marL="0" lvl="0" indent="0">
              <a:buFont typeface="Arial" panose="020B0604020202020204" pitchFamily="34" charset="0"/>
              <a:buNone/>
            </a:pPr>
            <a:endParaRPr lang="en-US" b="1" i="0" dirty="0"/>
          </a:p>
          <a:p>
            <a:pPr marL="0" lvl="0" indent="0">
              <a:buFont typeface="Arial" panose="020B0604020202020204" pitchFamily="34" charset="0"/>
              <a:buNone/>
            </a:pPr>
            <a:r>
              <a:rPr lang="en-US" b="1" i="0" dirty="0"/>
              <a:t>We don’t have to wonder.  Verse 25 tells us Paul reasoned with Felix about Righteousness, Self-control and Judgment.</a:t>
            </a:r>
          </a:p>
          <a:p>
            <a:pPr marL="0" lvl="0" indent="0">
              <a:buFont typeface="Arial" panose="020B0604020202020204" pitchFamily="34" charset="0"/>
              <a:buNone/>
            </a:pPr>
            <a:r>
              <a:rPr lang="en-US" b="1" i="0" dirty="0"/>
              <a:t>[CLICK]</a:t>
            </a:r>
          </a:p>
          <a:p>
            <a:pPr marL="0" lvl="0" indent="0">
              <a:buFont typeface="Arial" panose="020B0604020202020204" pitchFamily="34" charset="0"/>
              <a:buNone/>
            </a:pPr>
            <a:endParaRPr lang="en-US" b="1" i="0" dirty="0"/>
          </a:p>
          <a:p>
            <a:pPr marL="0" lvl="0" indent="0">
              <a:buFont typeface="Arial" panose="020B0604020202020204" pitchFamily="34" charset="0"/>
              <a:buNone/>
            </a:pPr>
            <a:r>
              <a:rPr lang="en-US" b="1" i="0" dirty="0"/>
              <a:t>Paul reasoned with Felix about Righteousness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t>Thayer - </a:t>
            </a:r>
            <a:r>
              <a:rPr lang="en-US" sz="1200" b="0" i="0" u="none" strike="noStrike" kern="1200" baseline="0" dirty="0">
                <a:solidFill>
                  <a:schemeClr val="tx1"/>
                </a:solidFill>
                <a:latin typeface="+mn-lt"/>
                <a:ea typeface="+mn-ea"/>
                <a:cs typeface="+mn-cs"/>
              </a:rPr>
              <a:t>in a broad sense: state of him who is as he ought to be, righteousness, the condition acceptable to God.</a:t>
            </a:r>
            <a:endParaRPr lang="en-US" b="1" i="0" dirty="0"/>
          </a:p>
          <a:p>
            <a:pPr marL="171450" lvl="0" indent="-171450">
              <a:buFont typeface="Arial" panose="020B0604020202020204" pitchFamily="34" charset="0"/>
              <a:buChar char="•"/>
            </a:pPr>
            <a:r>
              <a:rPr lang="en-US" b="1" i="0" dirty="0"/>
              <a:t>All of God’s commands constitute righteousness</a:t>
            </a:r>
          </a:p>
          <a:p>
            <a:pPr marL="0" lvl="0" indent="0">
              <a:buFont typeface="Arial" panose="020B0604020202020204" pitchFamily="34" charset="0"/>
              <a:buNone/>
            </a:pPr>
            <a:r>
              <a:rPr lang="en-US" b="1" i="0" dirty="0"/>
              <a:t>(Psalm 119:172), </a:t>
            </a:r>
            <a:r>
              <a:rPr lang="en-US" b="0" i="1" dirty="0"/>
              <a:t>“My tongue shall speak of Your word, for all Your commandments are righteousness.”</a:t>
            </a:r>
          </a:p>
          <a:p>
            <a:pPr marL="171450" lvl="0" indent="-171450">
              <a:buFont typeface="Arial" panose="020B0604020202020204" pitchFamily="34" charset="0"/>
              <a:buChar char="•"/>
            </a:pPr>
            <a:r>
              <a:rPr lang="en-US" b="1" i="0" dirty="0"/>
              <a:t>Paul made Felix understand that he had a responsibility to live in accordance with God’s laws.</a:t>
            </a:r>
          </a:p>
          <a:p>
            <a:pPr marL="628650" lvl="1" indent="-171450">
              <a:buFont typeface="Arial" panose="020B0604020202020204" pitchFamily="34" charset="0"/>
              <a:buChar char="•"/>
            </a:pPr>
            <a:r>
              <a:rPr lang="en-US" b="0" i="0" dirty="0"/>
              <a:t>Perhaps he told Felix about what he told the Corinthians</a:t>
            </a:r>
          </a:p>
          <a:p>
            <a:pPr marL="0" lvl="0" indent="0">
              <a:buFont typeface="Arial" panose="020B0604020202020204" pitchFamily="34" charset="0"/>
              <a:buNone/>
            </a:pPr>
            <a:r>
              <a:rPr lang="en-US" b="1" i="0" dirty="0"/>
              <a:t>(1 Corinthians 6:9-10), </a:t>
            </a:r>
            <a:r>
              <a:rPr lang="en-US" b="0" i="1" dirty="0"/>
              <a:t>“Do you not know that the unrighteous will not inherit the kingdom of God? Do not be deceived. Neither fornicators, nor idolaters, nor adulterers, nor homosexuals, nor sodomites,</a:t>
            </a:r>
            <a:r>
              <a:rPr lang="en-US" b="0" i="1" baseline="30000" dirty="0"/>
              <a:t> 10</a:t>
            </a:r>
            <a:r>
              <a:rPr lang="en-US" b="0" i="1" dirty="0"/>
              <a:t> nor thieves, nor covetous, nor drunkards, nor revilers, nor extortioners will inherit the kingdom of God.”</a:t>
            </a:r>
          </a:p>
          <a:p>
            <a:pPr marL="628650" lvl="1" indent="-171450">
              <a:buFont typeface="Arial" panose="020B0604020202020204" pitchFamily="34" charset="0"/>
              <a:buChar char="•"/>
            </a:pPr>
            <a:r>
              <a:rPr lang="en-US" b="1" i="0" dirty="0"/>
              <a:t>The message is not one that intends to outright condemn, but to warn of the necessity of repentance (turning away from unrighteousness to righteousness!</a:t>
            </a:r>
          </a:p>
          <a:p>
            <a:pPr marL="0" lvl="0" indent="0">
              <a:buFont typeface="Arial" panose="020B0604020202020204" pitchFamily="34" charset="0"/>
              <a:buNone/>
            </a:pPr>
            <a:r>
              <a:rPr lang="en-US" b="1" i="0" dirty="0"/>
              <a:t>(Luke 13:3), </a:t>
            </a:r>
            <a:r>
              <a:rPr lang="en-US" b="0" i="1" dirty="0"/>
              <a:t>“I tell you, no; but unless you repent you will all likewise perish.”</a:t>
            </a:r>
          </a:p>
          <a:p>
            <a:pPr marL="0" lvl="0" indent="0">
              <a:buFont typeface="Arial" panose="020B0604020202020204" pitchFamily="34" charset="0"/>
              <a:buNone/>
            </a:pPr>
            <a:endParaRPr lang="en-US" b="0"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D58E5-90E1-47C4-BEDD-D457CB56DF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5837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i="0" dirty="0"/>
              <a:t>Paul reasoned with Felix about Self-Control (KJV – Temperance)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t>Thayer - </a:t>
            </a:r>
            <a:r>
              <a:rPr lang="en-US" sz="1200" b="0" i="0" u="none" strike="noStrike" kern="1200" baseline="0" dirty="0">
                <a:solidFill>
                  <a:schemeClr val="tx1"/>
                </a:solidFill>
                <a:latin typeface="+mn-lt"/>
                <a:ea typeface="+mn-ea"/>
                <a:cs typeface="+mn-cs"/>
              </a:rPr>
              <a:t>self-control (the virtue of one who masters his desires and passions, especially his sensual appetites).</a:t>
            </a:r>
            <a:endParaRPr lang="en-US" b="1" i="0" dirty="0"/>
          </a:p>
          <a:p>
            <a:pPr marL="171450" lvl="0" indent="-171450">
              <a:buFont typeface="Arial" panose="020B0604020202020204" pitchFamily="34" charset="0"/>
              <a:buChar char="•"/>
            </a:pPr>
            <a:r>
              <a:rPr lang="en-US" b="1" i="0" dirty="0"/>
              <a:t>The lifestyle of the Roman political leaders was hardly one of restraint.</a:t>
            </a:r>
          </a:p>
          <a:p>
            <a:pPr marL="628650" lvl="1" indent="-171450">
              <a:buFont typeface="Arial" panose="020B0604020202020204" pitchFamily="34" charset="0"/>
              <a:buChar char="•"/>
            </a:pPr>
            <a:r>
              <a:rPr lang="en-US" b="0" i="0" dirty="0"/>
              <a:t>Example:  It is believed that Drusilla was Felix’s second wife, and she herself had divorced another in order to marry Felix.</a:t>
            </a:r>
          </a:p>
          <a:p>
            <a:pPr marL="628650" lvl="1" indent="-171450">
              <a:buFont typeface="Arial" panose="020B0604020202020204" pitchFamily="34" charset="0"/>
              <a:buChar char="•"/>
            </a:pPr>
            <a:r>
              <a:rPr lang="en-US" b="0" i="0" dirty="0"/>
              <a:t>He was characterized as a licentious and cruel man.  One who commonly exchanged favors for bribes, and used assassins to maintain his control while in office.</a:t>
            </a:r>
          </a:p>
          <a:p>
            <a:pPr marL="628650" lvl="1" indent="-171450">
              <a:buFont typeface="Arial" panose="020B0604020202020204" pitchFamily="34" charset="0"/>
              <a:buChar char="•"/>
            </a:pPr>
            <a:r>
              <a:rPr lang="en-US" b="1" i="0" dirty="0"/>
              <a:t>Perhaps he was simply a product of his day and culture</a:t>
            </a:r>
          </a:p>
          <a:p>
            <a:pPr marL="0" lvl="0" indent="0">
              <a:buFont typeface="Arial" panose="020B0604020202020204" pitchFamily="34" charset="0"/>
              <a:buNone/>
            </a:pPr>
            <a:r>
              <a:rPr lang="en-US" b="1" i="0" dirty="0"/>
              <a:t>(Romans 1:28-31), </a:t>
            </a:r>
            <a:r>
              <a:rPr lang="en-US" b="0" i="1" dirty="0"/>
              <a:t>“</a:t>
            </a:r>
            <a:r>
              <a:rPr lang="en-US" i="1" dirty="0"/>
              <a:t>And even as they did not like to retain God in their knowledge, God gave them over to a debased mind, to do those things which are not fitting;</a:t>
            </a:r>
            <a:r>
              <a:rPr lang="en-US" i="1" baseline="30000" dirty="0"/>
              <a:t> 29</a:t>
            </a:r>
            <a:r>
              <a:rPr lang="en-US" i="1" dirty="0"/>
              <a:t> being filled with all unrighteousness, sexual immorality, wickedness, covetousness, maliciousness; full of envy, murder, strife, deceit, evil-mindedness; they are whisperers,</a:t>
            </a:r>
            <a:r>
              <a:rPr lang="en-US" i="1" baseline="30000" dirty="0"/>
              <a:t> 30</a:t>
            </a:r>
            <a:r>
              <a:rPr lang="en-US" i="1" dirty="0"/>
              <a:t> backbiters, haters of God, violent, proud, boasters, inventors of evil things, disobedient to parents,</a:t>
            </a:r>
            <a:r>
              <a:rPr lang="en-US" i="1" baseline="30000" dirty="0"/>
              <a:t> 31</a:t>
            </a:r>
            <a:r>
              <a:rPr lang="en-US" i="1" dirty="0"/>
              <a:t> undiscerning, untrustworthy, unloving, unforgiving, unmerciful.”</a:t>
            </a:r>
            <a:endParaRPr lang="en-US" b="0" i="1" dirty="0"/>
          </a:p>
          <a:p>
            <a:pPr marL="171450" lvl="0" indent="-171450">
              <a:buFont typeface="Arial" panose="020B0604020202020204" pitchFamily="34" charset="0"/>
              <a:buChar char="•"/>
            </a:pPr>
            <a:r>
              <a:rPr lang="en-US" b="1" i="0" dirty="0"/>
              <a:t>In contrast, Paul describes a requirement that would have been foreign to Felix</a:t>
            </a:r>
          </a:p>
          <a:p>
            <a:pPr marL="0" lvl="0" indent="0">
              <a:buFont typeface="Arial" panose="020B0604020202020204" pitchFamily="34" charset="0"/>
              <a:buNone/>
            </a:pPr>
            <a:r>
              <a:rPr lang="en-US" b="1" i="0" dirty="0"/>
              <a:t>(2 Corinthians 10:4-5), </a:t>
            </a:r>
            <a:r>
              <a:rPr lang="en-US" b="0" i="1" dirty="0"/>
              <a:t>“</a:t>
            </a:r>
            <a:r>
              <a:rPr lang="en-US" i="1" dirty="0"/>
              <a:t>For the weapons of our warfare are not carnal but mighty in God for pulling down strongholds,</a:t>
            </a:r>
            <a:r>
              <a:rPr lang="en-US" i="1" baseline="30000" dirty="0"/>
              <a:t> 5</a:t>
            </a:r>
            <a:r>
              <a:rPr lang="en-US" i="1" dirty="0"/>
              <a:t> casting down arguments and every high thing that exalts itself against the knowledge of God, </a:t>
            </a:r>
            <a:r>
              <a:rPr lang="en-US" b="1" i="1" dirty="0"/>
              <a:t>bringing every thought into captivity to the obedience of Christ</a:t>
            </a:r>
            <a:r>
              <a:rPr lang="en-US" i="1" dirty="0"/>
              <a:t>.”</a:t>
            </a:r>
          </a:p>
          <a:p>
            <a:pPr marL="171450" lvl="0" indent="-171450">
              <a:buFont typeface="Arial" panose="020B0604020202020204" pitchFamily="34" charset="0"/>
              <a:buChar char="•"/>
            </a:pPr>
            <a:r>
              <a:rPr lang="en-US" b="0" i="0" dirty="0"/>
              <a:t>Paul compares the life that is pleasing to God to an athlete’s training</a:t>
            </a:r>
          </a:p>
          <a:p>
            <a:pPr marL="0" lvl="0" indent="0">
              <a:buFont typeface="Arial" panose="020B0604020202020204" pitchFamily="34" charset="0"/>
              <a:buNone/>
            </a:pPr>
            <a:r>
              <a:rPr lang="en-US" b="1" i="0" dirty="0"/>
              <a:t>(1 Corinthians 9:24-27), </a:t>
            </a:r>
            <a:r>
              <a:rPr lang="en-US" b="0" i="1" dirty="0"/>
              <a:t>“</a:t>
            </a:r>
            <a:r>
              <a:rPr lang="en-US" i="1" dirty="0"/>
              <a:t>Do you not know that those who run in a race all run, but one receives the prize? Run in such a way that you may obtain it.</a:t>
            </a:r>
            <a:r>
              <a:rPr lang="en-US" i="1" baseline="30000" dirty="0"/>
              <a:t> 25</a:t>
            </a:r>
            <a:r>
              <a:rPr lang="en-US" i="1" dirty="0"/>
              <a:t> And everyone who competes for the prize is temperate in all things. Now they do it to obtain a perishable crown, but we for an imperishable crown.</a:t>
            </a:r>
            <a:r>
              <a:rPr lang="en-US" i="1" baseline="30000" dirty="0"/>
              <a:t> 26</a:t>
            </a:r>
            <a:r>
              <a:rPr lang="en-US" i="1" dirty="0"/>
              <a:t> Therefore I run thus: not with uncertainty. Thus I fight: not as one who beats the air.</a:t>
            </a:r>
            <a:r>
              <a:rPr lang="en-US" i="1" baseline="30000" dirty="0"/>
              <a:t> 27</a:t>
            </a:r>
            <a:r>
              <a:rPr lang="en-US" i="1" dirty="0"/>
              <a:t> But I discipline my body and bring it into subjection, lest, when I have preached to others, I myself should become disqualified.”</a:t>
            </a:r>
          </a:p>
          <a:p>
            <a:pPr marL="628650" lvl="1" indent="-171450">
              <a:buFont typeface="Arial" panose="020B0604020202020204" pitchFamily="34" charset="0"/>
              <a:buChar char="•"/>
            </a:pPr>
            <a:r>
              <a:rPr lang="en-US" b="1" i="0" dirty="0"/>
              <a:t>What God requires would certainly have been unsettling to such a man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D58E5-90E1-47C4-BEDD-D457CB56DF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6122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i="0" dirty="0"/>
              <a:t>Paul reasoned with Felix about Judgment to come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Paul impressed upon Felix that someday he would have to stand before the Creator to give account for his life.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t>(Hebrews 9:27), </a:t>
            </a:r>
            <a:r>
              <a:rPr lang="en-US" b="1" i="1" dirty="0"/>
              <a:t>“</a:t>
            </a:r>
            <a:r>
              <a:rPr lang="en-US" i="1" dirty="0"/>
              <a:t>And as it is appointed for men to die once, but after this the judgment.”</a:t>
            </a:r>
            <a:endParaRPr lang="en-US" b="1" i="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t>(2 Corinthians 5:10-11), </a:t>
            </a:r>
            <a:r>
              <a:rPr lang="en-US" b="0" i="1" dirty="0"/>
              <a:t>“For we must all appear before the judgment seat of Christ, that each one may receive the things done in the body, according to what he has done, whether good or bad.</a:t>
            </a:r>
            <a:r>
              <a:rPr lang="en-US" b="0" i="1" baseline="30000" dirty="0"/>
              <a:t> 11</a:t>
            </a:r>
            <a:r>
              <a:rPr lang="en-US" b="0" i="1" dirty="0"/>
              <a:t> Knowing, therefore, the terror of the Lord, we persuade men; but we are well known to God, and I also trust are well known in your consciences.”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The reality of judgment explains the boldness of Paul to preach the gospel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The reality of judgment describes exactly why Felix trembled at Paul’s words, </a:t>
            </a:r>
            <a:r>
              <a:rPr lang="en-US" b="0" i="1" dirty="0"/>
              <a:t>“Knowing, therefore, </a:t>
            </a:r>
            <a:r>
              <a:rPr lang="en-US" b="1" i="1" dirty="0"/>
              <a:t>the terror of the Lord.</a:t>
            </a:r>
            <a:r>
              <a:rPr lang="en-US" b="0" i="1"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t>If you consider what Paul must have described to Felix, it is no wonder that he became afraid!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t>(Revelation 21:8), </a:t>
            </a:r>
            <a:r>
              <a:rPr lang="en-US" b="0" i="1" dirty="0"/>
              <a:t>“But the cowardly, unbelieving, abominable, murderers, sexually immoral, sorcerers, idolaters, and all liars shall have their part in the lake which burns with fire and brimstone, which is the second death.”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D58E5-90E1-47C4-BEDD-D457CB56DF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2046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It was a good thing that Paul’s words caused Felix to fear.</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fear of a sinner can be a great motivation leading him to seek salvation.</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We mentioned the Jews on Pentecost.  Another example is fallen Simon in Acts 8</a:t>
            </a:r>
          </a:p>
          <a:p>
            <a:pPr marL="0" lvl="0" indent="0">
              <a:buFont typeface="Arial" panose="020B0604020202020204" pitchFamily="34" charset="0"/>
              <a:buNone/>
            </a:pPr>
            <a:r>
              <a:rPr lang="en-US" sz="1200" b="1" i="0" u="none" strike="noStrike" kern="1200" baseline="0" dirty="0">
                <a:solidFill>
                  <a:schemeClr val="tx1"/>
                </a:solidFill>
                <a:latin typeface="+mn-lt"/>
                <a:ea typeface="+mn-ea"/>
                <a:cs typeface="+mn-cs"/>
              </a:rPr>
              <a:t>(Acts 8:18-24), </a:t>
            </a:r>
            <a:r>
              <a:rPr lang="en-US" sz="1200" b="0" i="1" u="none" strike="noStrike" kern="1200" baseline="0" dirty="0">
                <a:solidFill>
                  <a:schemeClr val="tx1"/>
                </a:solidFill>
                <a:latin typeface="+mn-lt"/>
                <a:ea typeface="+mn-ea"/>
                <a:cs typeface="+mn-cs"/>
              </a:rPr>
              <a:t>“</a:t>
            </a:r>
            <a:r>
              <a:rPr lang="en-US" i="1" dirty="0"/>
              <a:t>And when Simon saw that through the laying on of the apostles’ hands the Holy Spirit was given, he offered them money,</a:t>
            </a:r>
            <a:r>
              <a:rPr lang="en-US" i="1" baseline="30000" dirty="0"/>
              <a:t> 19</a:t>
            </a:r>
            <a:r>
              <a:rPr lang="en-US" i="1" dirty="0"/>
              <a:t> saying, “Give me this power also, that anyone on whom I lay hands may receive the Holy Spirit.” </a:t>
            </a:r>
            <a:r>
              <a:rPr lang="en-US" i="1" baseline="30000" dirty="0"/>
              <a:t>20</a:t>
            </a:r>
            <a:r>
              <a:rPr lang="en-US" i="1" dirty="0"/>
              <a:t> But Peter said to him, “Your money perish with you, because you thought that the gift of God could be purchased with money!</a:t>
            </a:r>
            <a:r>
              <a:rPr lang="en-US" i="1" baseline="30000" dirty="0"/>
              <a:t> 21</a:t>
            </a:r>
            <a:r>
              <a:rPr lang="en-US" i="1" dirty="0"/>
              <a:t> You have neither part nor portion in this matter, for your heart is not right in the sight of God.</a:t>
            </a:r>
            <a:r>
              <a:rPr lang="en-US" i="1" baseline="30000" dirty="0"/>
              <a:t> 22</a:t>
            </a:r>
            <a:r>
              <a:rPr lang="en-US" i="1" dirty="0"/>
              <a:t> Repent therefore of this your wickedness, and pray God if perhaps the thought of your heart may be forgiven you.</a:t>
            </a:r>
            <a:r>
              <a:rPr lang="en-US" i="1" baseline="30000" dirty="0"/>
              <a:t> 23</a:t>
            </a:r>
            <a:r>
              <a:rPr lang="en-US" i="1" dirty="0"/>
              <a:t> For I see that you are poisoned by bitterness and bound by iniquity.” </a:t>
            </a:r>
            <a:r>
              <a:rPr lang="en-US" i="1" baseline="30000" dirty="0"/>
              <a:t>24</a:t>
            </a:r>
            <a:r>
              <a:rPr lang="en-US" i="1" dirty="0"/>
              <a:t> </a:t>
            </a:r>
            <a:r>
              <a:rPr lang="en-US" b="1" i="1" dirty="0"/>
              <a:t>Then Simon answered and said, “Pray to the Lord for me, that none of the things which you have spoken may come upon me</a:t>
            </a:r>
            <a:r>
              <a:rPr lang="en-US" i="1" dirty="0"/>
              <a:t>.”</a:t>
            </a:r>
          </a:p>
          <a:p>
            <a:pPr marL="0" lvl="0" indent="0">
              <a:buFont typeface="Arial" panose="020B0604020202020204" pitchFamily="34" charset="0"/>
              <a:buNone/>
            </a:pPr>
            <a:endParaRPr lang="en-US" sz="1200" b="0" i="1" u="none" strike="noStrike" kern="1200" baseline="0" dirty="0">
              <a:solidFill>
                <a:schemeClr val="tx1"/>
              </a:solidFill>
              <a:latin typeface="+mn-lt"/>
              <a:ea typeface="+mn-ea"/>
              <a:cs typeface="+mn-cs"/>
            </a:endParaRPr>
          </a:p>
          <a:p>
            <a:pPr marL="0" lvl="0" indent="0">
              <a:buFont typeface="Arial" panose="020B0604020202020204" pitchFamily="34" charset="0"/>
              <a:buNone/>
            </a:pPr>
            <a:r>
              <a:rPr lang="en-US" sz="1200" b="1" i="0" u="none" strike="noStrike" kern="1200" baseline="0" dirty="0">
                <a:solidFill>
                  <a:schemeClr val="tx1"/>
                </a:solidFill>
                <a:latin typeface="+mn-lt"/>
                <a:ea typeface="+mn-ea"/>
                <a:cs typeface="+mn-cs"/>
              </a:rPr>
              <a:t>Felix called for Paul on occasion following (He kept him imprisoned for 2 years)</a:t>
            </a:r>
          </a:p>
          <a:p>
            <a:pPr marL="0" lvl="0" indent="0">
              <a:buFont typeface="Arial" panose="020B0604020202020204" pitchFamily="34" charset="0"/>
              <a:buNone/>
            </a:pPr>
            <a:r>
              <a:rPr lang="en-US" sz="1200" b="1" i="0" u="none" strike="noStrike" kern="1200" baseline="0" dirty="0">
                <a:solidFill>
                  <a:schemeClr val="tx1"/>
                </a:solidFill>
                <a:latin typeface="+mn-lt"/>
                <a:ea typeface="+mn-ea"/>
                <a:cs typeface="+mn-cs"/>
              </a:rPr>
              <a:t>(Acts 24:26-27), </a:t>
            </a:r>
            <a:r>
              <a:rPr lang="en-US" sz="1200" b="0" i="1" u="none" strike="noStrike" kern="1200" baseline="0" dirty="0">
                <a:solidFill>
                  <a:schemeClr val="tx1"/>
                </a:solidFill>
                <a:latin typeface="+mn-lt"/>
                <a:ea typeface="+mn-ea"/>
                <a:cs typeface="+mn-cs"/>
              </a:rPr>
              <a:t>“</a:t>
            </a:r>
            <a:r>
              <a:rPr lang="en-US" b="0" i="1" dirty="0"/>
              <a:t>Meanwhile he also hoped that money would be given him by Paul, that he might release him. </a:t>
            </a:r>
            <a:r>
              <a:rPr lang="en-US" b="1" i="1" dirty="0"/>
              <a:t>Therefore he sent for him more often and conversed with him</a:t>
            </a:r>
            <a:r>
              <a:rPr lang="en-US" b="0" i="1" dirty="0"/>
              <a:t>. </a:t>
            </a:r>
            <a:r>
              <a:rPr lang="en-US" b="0" i="1" baseline="30000" dirty="0"/>
              <a:t>27</a:t>
            </a:r>
            <a:r>
              <a:rPr lang="en-US" b="0" i="1" dirty="0"/>
              <a:t> But after two years Porcius Festus succeeded Felix; and Felix, wanting to do the Jews a favor, left Paul bound.”</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 disobedient heart can quickly become calloused to the gospel appeal</a:t>
            </a:r>
          </a:p>
          <a:p>
            <a:pPr marL="171450" lvl="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If you are here today, and thoughts of righteousness, self-control, and the judgment to come bring fear to you, be motivated to obey God today!  Don’t put it off.  The next time you hear it, you may not be so inclined.</a:t>
            </a:r>
          </a:p>
          <a:p>
            <a:pPr marL="171450" lvl="0" indent="-171450">
              <a:buFont typeface="Arial" panose="020B0604020202020204" pitchFamily="34" charset="0"/>
              <a:buChar char="•"/>
            </a:pPr>
            <a:endParaRPr lang="en-US" sz="1200" b="0" i="1"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D58E5-90E1-47C4-BEDD-D457CB56DF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6871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8757F-C910-44BF-BC22-EF207A0F1C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D6AB70-0096-4AF6-BB76-46A24AF567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71BC2D-3450-4312-8ADC-C829581AD684}"/>
              </a:ext>
            </a:extLst>
          </p:cNvPr>
          <p:cNvSpPr>
            <a:spLocks noGrp="1"/>
          </p:cNvSpPr>
          <p:nvPr>
            <p:ph type="dt" sz="half" idx="10"/>
          </p:nvPr>
        </p:nvSpPr>
        <p:spPr/>
        <p:txBody>
          <a:bodyPr/>
          <a:lstStyle/>
          <a:p>
            <a:fld id="{C8AC9B96-DA30-4257-9CBF-D3116613B2FA}" type="datetimeFigureOut">
              <a:rPr lang="en-US" smtClean="0"/>
              <a:t>1/19/2019</a:t>
            </a:fld>
            <a:endParaRPr lang="en-US"/>
          </a:p>
        </p:txBody>
      </p:sp>
      <p:sp>
        <p:nvSpPr>
          <p:cNvPr id="5" name="Footer Placeholder 4">
            <a:extLst>
              <a:ext uri="{FF2B5EF4-FFF2-40B4-BE49-F238E27FC236}">
                <a16:creationId xmlns:a16="http://schemas.microsoft.com/office/drawing/2014/main" id="{F12D14F5-9830-4BCA-977A-5543DE1D70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D76332-8D7F-44C7-A4BF-DDD0142070E3}"/>
              </a:ext>
            </a:extLst>
          </p:cNvPr>
          <p:cNvSpPr>
            <a:spLocks noGrp="1"/>
          </p:cNvSpPr>
          <p:nvPr>
            <p:ph type="sldNum" sz="quarter" idx="12"/>
          </p:nvPr>
        </p:nvSpPr>
        <p:spPr/>
        <p:txBody>
          <a:bodyPr/>
          <a:lstStyle/>
          <a:p>
            <a:fld id="{4C4FFF1A-40C9-41B1-A80A-690D8F9EF300}" type="slidenum">
              <a:rPr lang="en-US" smtClean="0"/>
              <a:t>‹#›</a:t>
            </a:fld>
            <a:endParaRPr lang="en-US"/>
          </a:p>
        </p:txBody>
      </p:sp>
    </p:spTree>
    <p:extLst>
      <p:ext uri="{BB962C8B-B14F-4D97-AF65-F5344CB8AC3E}">
        <p14:creationId xmlns:p14="http://schemas.microsoft.com/office/powerpoint/2010/main" val="3164800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32BD9-39A7-42CE-ACEA-2ED0EDE741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517AC7-68D3-4F2A-AB06-FF9967F0E86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9BBB9C-73F6-4840-BC67-DCBCC8D85028}"/>
              </a:ext>
            </a:extLst>
          </p:cNvPr>
          <p:cNvSpPr>
            <a:spLocks noGrp="1"/>
          </p:cNvSpPr>
          <p:nvPr>
            <p:ph type="dt" sz="half" idx="10"/>
          </p:nvPr>
        </p:nvSpPr>
        <p:spPr/>
        <p:txBody>
          <a:bodyPr/>
          <a:lstStyle/>
          <a:p>
            <a:fld id="{C8AC9B96-DA30-4257-9CBF-D3116613B2FA}" type="datetimeFigureOut">
              <a:rPr lang="en-US" smtClean="0"/>
              <a:t>1/19/2019</a:t>
            </a:fld>
            <a:endParaRPr lang="en-US"/>
          </a:p>
        </p:txBody>
      </p:sp>
      <p:sp>
        <p:nvSpPr>
          <p:cNvPr id="5" name="Footer Placeholder 4">
            <a:extLst>
              <a:ext uri="{FF2B5EF4-FFF2-40B4-BE49-F238E27FC236}">
                <a16:creationId xmlns:a16="http://schemas.microsoft.com/office/drawing/2014/main" id="{1D4850F8-D4AB-4A9B-975A-AD0A5472A1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A8685-0C7F-40A2-B9F8-7B81839CC04E}"/>
              </a:ext>
            </a:extLst>
          </p:cNvPr>
          <p:cNvSpPr>
            <a:spLocks noGrp="1"/>
          </p:cNvSpPr>
          <p:nvPr>
            <p:ph type="sldNum" sz="quarter" idx="12"/>
          </p:nvPr>
        </p:nvSpPr>
        <p:spPr/>
        <p:txBody>
          <a:bodyPr/>
          <a:lstStyle/>
          <a:p>
            <a:fld id="{4C4FFF1A-40C9-41B1-A80A-690D8F9EF300}" type="slidenum">
              <a:rPr lang="en-US" smtClean="0"/>
              <a:t>‹#›</a:t>
            </a:fld>
            <a:endParaRPr lang="en-US"/>
          </a:p>
        </p:txBody>
      </p:sp>
    </p:spTree>
    <p:extLst>
      <p:ext uri="{BB962C8B-B14F-4D97-AF65-F5344CB8AC3E}">
        <p14:creationId xmlns:p14="http://schemas.microsoft.com/office/powerpoint/2010/main" val="2352315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A8A685-A792-4F33-9D56-9CAE447B26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F752B6-A3E2-403B-BA23-09C7787E9F0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2B1587-928E-48B2-A2C2-E2F9404BB349}"/>
              </a:ext>
            </a:extLst>
          </p:cNvPr>
          <p:cNvSpPr>
            <a:spLocks noGrp="1"/>
          </p:cNvSpPr>
          <p:nvPr>
            <p:ph type="dt" sz="half" idx="10"/>
          </p:nvPr>
        </p:nvSpPr>
        <p:spPr/>
        <p:txBody>
          <a:bodyPr/>
          <a:lstStyle/>
          <a:p>
            <a:fld id="{C8AC9B96-DA30-4257-9CBF-D3116613B2FA}" type="datetimeFigureOut">
              <a:rPr lang="en-US" smtClean="0"/>
              <a:t>1/19/2019</a:t>
            </a:fld>
            <a:endParaRPr lang="en-US"/>
          </a:p>
        </p:txBody>
      </p:sp>
      <p:sp>
        <p:nvSpPr>
          <p:cNvPr id="5" name="Footer Placeholder 4">
            <a:extLst>
              <a:ext uri="{FF2B5EF4-FFF2-40B4-BE49-F238E27FC236}">
                <a16:creationId xmlns:a16="http://schemas.microsoft.com/office/drawing/2014/main" id="{155A4F19-A92A-45AD-84E7-0EAEF0CB85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7EB454-59C4-46DB-B06E-EE9D7224F7F6}"/>
              </a:ext>
            </a:extLst>
          </p:cNvPr>
          <p:cNvSpPr>
            <a:spLocks noGrp="1"/>
          </p:cNvSpPr>
          <p:nvPr>
            <p:ph type="sldNum" sz="quarter" idx="12"/>
          </p:nvPr>
        </p:nvSpPr>
        <p:spPr/>
        <p:txBody>
          <a:bodyPr/>
          <a:lstStyle/>
          <a:p>
            <a:fld id="{4C4FFF1A-40C9-41B1-A80A-690D8F9EF300}" type="slidenum">
              <a:rPr lang="en-US" smtClean="0"/>
              <a:t>‹#›</a:t>
            </a:fld>
            <a:endParaRPr lang="en-US"/>
          </a:p>
        </p:txBody>
      </p:sp>
    </p:spTree>
    <p:extLst>
      <p:ext uri="{BB962C8B-B14F-4D97-AF65-F5344CB8AC3E}">
        <p14:creationId xmlns:p14="http://schemas.microsoft.com/office/powerpoint/2010/main" val="230461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B0DE3-2D4F-4711-8533-B6E84D6E7A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28BD5F-435C-4817-BE00-E835544D9A5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142C62-3FCD-45C9-BF6D-D1B4B513F348}"/>
              </a:ext>
            </a:extLst>
          </p:cNvPr>
          <p:cNvSpPr>
            <a:spLocks noGrp="1"/>
          </p:cNvSpPr>
          <p:nvPr>
            <p:ph type="dt" sz="half" idx="10"/>
          </p:nvPr>
        </p:nvSpPr>
        <p:spPr/>
        <p:txBody>
          <a:bodyPr/>
          <a:lstStyle/>
          <a:p>
            <a:fld id="{C8AC9B96-DA30-4257-9CBF-D3116613B2FA}" type="datetimeFigureOut">
              <a:rPr lang="en-US" smtClean="0"/>
              <a:t>1/19/2019</a:t>
            </a:fld>
            <a:endParaRPr lang="en-US"/>
          </a:p>
        </p:txBody>
      </p:sp>
      <p:sp>
        <p:nvSpPr>
          <p:cNvPr id="5" name="Footer Placeholder 4">
            <a:extLst>
              <a:ext uri="{FF2B5EF4-FFF2-40B4-BE49-F238E27FC236}">
                <a16:creationId xmlns:a16="http://schemas.microsoft.com/office/drawing/2014/main" id="{1CADB428-6593-458C-85F7-D7E9B19E34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B14382-C415-4131-B784-1B30FDA1E008}"/>
              </a:ext>
            </a:extLst>
          </p:cNvPr>
          <p:cNvSpPr>
            <a:spLocks noGrp="1"/>
          </p:cNvSpPr>
          <p:nvPr>
            <p:ph type="sldNum" sz="quarter" idx="12"/>
          </p:nvPr>
        </p:nvSpPr>
        <p:spPr/>
        <p:txBody>
          <a:bodyPr/>
          <a:lstStyle/>
          <a:p>
            <a:fld id="{4C4FFF1A-40C9-41B1-A80A-690D8F9EF300}" type="slidenum">
              <a:rPr lang="en-US" smtClean="0"/>
              <a:t>‹#›</a:t>
            </a:fld>
            <a:endParaRPr lang="en-US"/>
          </a:p>
        </p:txBody>
      </p:sp>
    </p:spTree>
    <p:extLst>
      <p:ext uri="{BB962C8B-B14F-4D97-AF65-F5344CB8AC3E}">
        <p14:creationId xmlns:p14="http://schemas.microsoft.com/office/powerpoint/2010/main" val="1996057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4C495-338A-4C80-805A-CE4EDD6ADF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736B63-5C80-466B-9053-2FE1E93CE3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6140DB-4C27-40E1-95FD-9A314F015679}"/>
              </a:ext>
            </a:extLst>
          </p:cNvPr>
          <p:cNvSpPr>
            <a:spLocks noGrp="1"/>
          </p:cNvSpPr>
          <p:nvPr>
            <p:ph type="dt" sz="half" idx="10"/>
          </p:nvPr>
        </p:nvSpPr>
        <p:spPr/>
        <p:txBody>
          <a:bodyPr/>
          <a:lstStyle/>
          <a:p>
            <a:fld id="{C8AC9B96-DA30-4257-9CBF-D3116613B2FA}" type="datetimeFigureOut">
              <a:rPr lang="en-US" smtClean="0"/>
              <a:t>1/19/2019</a:t>
            </a:fld>
            <a:endParaRPr lang="en-US"/>
          </a:p>
        </p:txBody>
      </p:sp>
      <p:sp>
        <p:nvSpPr>
          <p:cNvPr id="5" name="Footer Placeholder 4">
            <a:extLst>
              <a:ext uri="{FF2B5EF4-FFF2-40B4-BE49-F238E27FC236}">
                <a16:creationId xmlns:a16="http://schemas.microsoft.com/office/drawing/2014/main" id="{116D2487-1EC3-44AE-A5EA-76CF49641F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9CE24F-131A-417C-AF82-EFD47EA529E3}"/>
              </a:ext>
            </a:extLst>
          </p:cNvPr>
          <p:cNvSpPr>
            <a:spLocks noGrp="1"/>
          </p:cNvSpPr>
          <p:nvPr>
            <p:ph type="sldNum" sz="quarter" idx="12"/>
          </p:nvPr>
        </p:nvSpPr>
        <p:spPr/>
        <p:txBody>
          <a:bodyPr/>
          <a:lstStyle/>
          <a:p>
            <a:fld id="{4C4FFF1A-40C9-41B1-A80A-690D8F9EF300}" type="slidenum">
              <a:rPr lang="en-US" smtClean="0"/>
              <a:t>‹#›</a:t>
            </a:fld>
            <a:endParaRPr lang="en-US"/>
          </a:p>
        </p:txBody>
      </p:sp>
    </p:spTree>
    <p:extLst>
      <p:ext uri="{BB962C8B-B14F-4D97-AF65-F5344CB8AC3E}">
        <p14:creationId xmlns:p14="http://schemas.microsoft.com/office/powerpoint/2010/main" val="2681584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39D65-3DB2-49CF-B2BC-3051FDB8BF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4E8992-3F3D-4FB9-B438-97C1C0554C2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0F3F61-53C0-429F-AD23-EF8005BDCCF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D7FE18-9299-4D6F-940F-3184349029A5}"/>
              </a:ext>
            </a:extLst>
          </p:cNvPr>
          <p:cNvSpPr>
            <a:spLocks noGrp="1"/>
          </p:cNvSpPr>
          <p:nvPr>
            <p:ph type="dt" sz="half" idx="10"/>
          </p:nvPr>
        </p:nvSpPr>
        <p:spPr/>
        <p:txBody>
          <a:bodyPr/>
          <a:lstStyle/>
          <a:p>
            <a:fld id="{C8AC9B96-DA30-4257-9CBF-D3116613B2FA}" type="datetimeFigureOut">
              <a:rPr lang="en-US" smtClean="0"/>
              <a:t>1/19/2019</a:t>
            </a:fld>
            <a:endParaRPr lang="en-US"/>
          </a:p>
        </p:txBody>
      </p:sp>
      <p:sp>
        <p:nvSpPr>
          <p:cNvPr id="6" name="Footer Placeholder 5">
            <a:extLst>
              <a:ext uri="{FF2B5EF4-FFF2-40B4-BE49-F238E27FC236}">
                <a16:creationId xmlns:a16="http://schemas.microsoft.com/office/drawing/2014/main" id="{863AB9F8-51D8-4D81-A834-DCD8C24EEA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F1A9CB-CD6F-43A6-A617-7FB35CBB9181}"/>
              </a:ext>
            </a:extLst>
          </p:cNvPr>
          <p:cNvSpPr>
            <a:spLocks noGrp="1"/>
          </p:cNvSpPr>
          <p:nvPr>
            <p:ph type="sldNum" sz="quarter" idx="12"/>
          </p:nvPr>
        </p:nvSpPr>
        <p:spPr/>
        <p:txBody>
          <a:bodyPr/>
          <a:lstStyle/>
          <a:p>
            <a:fld id="{4C4FFF1A-40C9-41B1-A80A-690D8F9EF300}" type="slidenum">
              <a:rPr lang="en-US" smtClean="0"/>
              <a:t>‹#›</a:t>
            </a:fld>
            <a:endParaRPr lang="en-US"/>
          </a:p>
        </p:txBody>
      </p:sp>
    </p:spTree>
    <p:extLst>
      <p:ext uri="{BB962C8B-B14F-4D97-AF65-F5344CB8AC3E}">
        <p14:creationId xmlns:p14="http://schemas.microsoft.com/office/powerpoint/2010/main" val="3115529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00EC6-56B7-41F0-B0B6-5680DCCBFB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D57B73-E6F2-41A8-AF34-6B74A69A23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1AE86FE-3D4B-4276-AA3F-0FC768D2404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A47430-B9A3-4FC7-A515-947C441033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5C46DB0-CFA5-4485-A1BF-96034751062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4AE7DE-1856-4910-87BB-334B18F65BA5}"/>
              </a:ext>
            </a:extLst>
          </p:cNvPr>
          <p:cNvSpPr>
            <a:spLocks noGrp="1"/>
          </p:cNvSpPr>
          <p:nvPr>
            <p:ph type="dt" sz="half" idx="10"/>
          </p:nvPr>
        </p:nvSpPr>
        <p:spPr/>
        <p:txBody>
          <a:bodyPr/>
          <a:lstStyle/>
          <a:p>
            <a:fld id="{C8AC9B96-DA30-4257-9CBF-D3116613B2FA}" type="datetimeFigureOut">
              <a:rPr lang="en-US" smtClean="0"/>
              <a:t>1/19/2019</a:t>
            </a:fld>
            <a:endParaRPr lang="en-US"/>
          </a:p>
        </p:txBody>
      </p:sp>
      <p:sp>
        <p:nvSpPr>
          <p:cNvPr id="8" name="Footer Placeholder 7">
            <a:extLst>
              <a:ext uri="{FF2B5EF4-FFF2-40B4-BE49-F238E27FC236}">
                <a16:creationId xmlns:a16="http://schemas.microsoft.com/office/drawing/2014/main" id="{842D2145-EF37-4268-92A5-5AF09B0647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3C3F95-583A-4E05-98F2-97146A84B54A}"/>
              </a:ext>
            </a:extLst>
          </p:cNvPr>
          <p:cNvSpPr>
            <a:spLocks noGrp="1"/>
          </p:cNvSpPr>
          <p:nvPr>
            <p:ph type="sldNum" sz="quarter" idx="12"/>
          </p:nvPr>
        </p:nvSpPr>
        <p:spPr/>
        <p:txBody>
          <a:bodyPr/>
          <a:lstStyle/>
          <a:p>
            <a:fld id="{4C4FFF1A-40C9-41B1-A80A-690D8F9EF300}" type="slidenum">
              <a:rPr lang="en-US" smtClean="0"/>
              <a:t>‹#›</a:t>
            </a:fld>
            <a:endParaRPr lang="en-US"/>
          </a:p>
        </p:txBody>
      </p:sp>
    </p:spTree>
    <p:extLst>
      <p:ext uri="{BB962C8B-B14F-4D97-AF65-F5344CB8AC3E}">
        <p14:creationId xmlns:p14="http://schemas.microsoft.com/office/powerpoint/2010/main" val="3136970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73FA4-4A79-4B7C-9F88-92A9FB5D8F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3AFDE5-CF8D-4C4A-B4BB-76AB472E1FF4}"/>
              </a:ext>
            </a:extLst>
          </p:cNvPr>
          <p:cNvSpPr>
            <a:spLocks noGrp="1"/>
          </p:cNvSpPr>
          <p:nvPr>
            <p:ph type="dt" sz="half" idx="10"/>
          </p:nvPr>
        </p:nvSpPr>
        <p:spPr/>
        <p:txBody>
          <a:bodyPr/>
          <a:lstStyle/>
          <a:p>
            <a:fld id="{C8AC9B96-DA30-4257-9CBF-D3116613B2FA}" type="datetimeFigureOut">
              <a:rPr lang="en-US" smtClean="0"/>
              <a:t>1/19/2019</a:t>
            </a:fld>
            <a:endParaRPr lang="en-US"/>
          </a:p>
        </p:txBody>
      </p:sp>
      <p:sp>
        <p:nvSpPr>
          <p:cNvPr id="4" name="Footer Placeholder 3">
            <a:extLst>
              <a:ext uri="{FF2B5EF4-FFF2-40B4-BE49-F238E27FC236}">
                <a16:creationId xmlns:a16="http://schemas.microsoft.com/office/drawing/2014/main" id="{40E112B8-9DCE-49BF-A434-119F1049C8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1A90B2-FB56-4476-91D2-D00F4F275834}"/>
              </a:ext>
            </a:extLst>
          </p:cNvPr>
          <p:cNvSpPr>
            <a:spLocks noGrp="1"/>
          </p:cNvSpPr>
          <p:nvPr>
            <p:ph type="sldNum" sz="quarter" idx="12"/>
          </p:nvPr>
        </p:nvSpPr>
        <p:spPr/>
        <p:txBody>
          <a:bodyPr/>
          <a:lstStyle/>
          <a:p>
            <a:fld id="{4C4FFF1A-40C9-41B1-A80A-690D8F9EF300}" type="slidenum">
              <a:rPr lang="en-US" smtClean="0"/>
              <a:t>‹#›</a:t>
            </a:fld>
            <a:endParaRPr lang="en-US"/>
          </a:p>
        </p:txBody>
      </p:sp>
    </p:spTree>
    <p:extLst>
      <p:ext uri="{BB962C8B-B14F-4D97-AF65-F5344CB8AC3E}">
        <p14:creationId xmlns:p14="http://schemas.microsoft.com/office/powerpoint/2010/main" val="2031000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D9869F-8D8B-4642-AC33-F3FA227325C8}"/>
              </a:ext>
            </a:extLst>
          </p:cNvPr>
          <p:cNvSpPr>
            <a:spLocks noGrp="1"/>
          </p:cNvSpPr>
          <p:nvPr>
            <p:ph type="dt" sz="half" idx="10"/>
          </p:nvPr>
        </p:nvSpPr>
        <p:spPr/>
        <p:txBody>
          <a:bodyPr/>
          <a:lstStyle/>
          <a:p>
            <a:fld id="{C8AC9B96-DA30-4257-9CBF-D3116613B2FA}" type="datetimeFigureOut">
              <a:rPr lang="en-US" smtClean="0"/>
              <a:t>1/19/2019</a:t>
            </a:fld>
            <a:endParaRPr lang="en-US"/>
          </a:p>
        </p:txBody>
      </p:sp>
      <p:sp>
        <p:nvSpPr>
          <p:cNvPr id="3" name="Footer Placeholder 2">
            <a:extLst>
              <a:ext uri="{FF2B5EF4-FFF2-40B4-BE49-F238E27FC236}">
                <a16:creationId xmlns:a16="http://schemas.microsoft.com/office/drawing/2014/main" id="{B36E89CB-A177-4E79-B378-9785DB216E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9FA1AA-8A9D-4C20-AA2D-B7798B33065E}"/>
              </a:ext>
            </a:extLst>
          </p:cNvPr>
          <p:cNvSpPr>
            <a:spLocks noGrp="1"/>
          </p:cNvSpPr>
          <p:nvPr>
            <p:ph type="sldNum" sz="quarter" idx="12"/>
          </p:nvPr>
        </p:nvSpPr>
        <p:spPr/>
        <p:txBody>
          <a:bodyPr/>
          <a:lstStyle/>
          <a:p>
            <a:fld id="{4C4FFF1A-40C9-41B1-A80A-690D8F9EF300}" type="slidenum">
              <a:rPr lang="en-US" smtClean="0"/>
              <a:t>‹#›</a:t>
            </a:fld>
            <a:endParaRPr lang="en-US"/>
          </a:p>
        </p:txBody>
      </p:sp>
    </p:spTree>
    <p:extLst>
      <p:ext uri="{BB962C8B-B14F-4D97-AF65-F5344CB8AC3E}">
        <p14:creationId xmlns:p14="http://schemas.microsoft.com/office/powerpoint/2010/main" val="3563729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F43E7-ACC0-41B2-AC02-4723781F06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13DF4B-DC71-4AB0-89D5-E63E27C812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B81C42-D7CD-487C-827E-06A4550A1E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2C3D574-C9E2-4D81-B24E-C27A1639D81D}"/>
              </a:ext>
            </a:extLst>
          </p:cNvPr>
          <p:cNvSpPr>
            <a:spLocks noGrp="1"/>
          </p:cNvSpPr>
          <p:nvPr>
            <p:ph type="dt" sz="half" idx="10"/>
          </p:nvPr>
        </p:nvSpPr>
        <p:spPr/>
        <p:txBody>
          <a:bodyPr/>
          <a:lstStyle/>
          <a:p>
            <a:fld id="{C8AC9B96-DA30-4257-9CBF-D3116613B2FA}" type="datetimeFigureOut">
              <a:rPr lang="en-US" smtClean="0"/>
              <a:t>1/19/2019</a:t>
            </a:fld>
            <a:endParaRPr lang="en-US"/>
          </a:p>
        </p:txBody>
      </p:sp>
      <p:sp>
        <p:nvSpPr>
          <p:cNvPr id="6" name="Footer Placeholder 5">
            <a:extLst>
              <a:ext uri="{FF2B5EF4-FFF2-40B4-BE49-F238E27FC236}">
                <a16:creationId xmlns:a16="http://schemas.microsoft.com/office/drawing/2014/main" id="{04A7E2B1-E692-40EE-BF3B-264C0604C8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DF6122-847B-439B-8BD7-3181C1A07AA1}"/>
              </a:ext>
            </a:extLst>
          </p:cNvPr>
          <p:cNvSpPr>
            <a:spLocks noGrp="1"/>
          </p:cNvSpPr>
          <p:nvPr>
            <p:ph type="sldNum" sz="quarter" idx="12"/>
          </p:nvPr>
        </p:nvSpPr>
        <p:spPr/>
        <p:txBody>
          <a:bodyPr/>
          <a:lstStyle/>
          <a:p>
            <a:fld id="{4C4FFF1A-40C9-41B1-A80A-690D8F9EF300}" type="slidenum">
              <a:rPr lang="en-US" smtClean="0"/>
              <a:t>‹#›</a:t>
            </a:fld>
            <a:endParaRPr lang="en-US"/>
          </a:p>
        </p:txBody>
      </p:sp>
    </p:spTree>
    <p:extLst>
      <p:ext uri="{BB962C8B-B14F-4D97-AF65-F5344CB8AC3E}">
        <p14:creationId xmlns:p14="http://schemas.microsoft.com/office/powerpoint/2010/main" val="316667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44916-8140-4077-BF3B-7015A207AF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20E7C-268A-42F0-9330-C620E6A5C7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DBB201-1759-4EAB-9A31-64A3E94A04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903200D-1214-4514-9AE8-1DD10B2FD76F}"/>
              </a:ext>
            </a:extLst>
          </p:cNvPr>
          <p:cNvSpPr>
            <a:spLocks noGrp="1"/>
          </p:cNvSpPr>
          <p:nvPr>
            <p:ph type="dt" sz="half" idx="10"/>
          </p:nvPr>
        </p:nvSpPr>
        <p:spPr/>
        <p:txBody>
          <a:bodyPr/>
          <a:lstStyle/>
          <a:p>
            <a:fld id="{C8AC9B96-DA30-4257-9CBF-D3116613B2FA}" type="datetimeFigureOut">
              <a:rPr lang="en-US" smtClean="0"/>
              <a:t>1/19/2019</a:t>
            </a:fld>
            <a:endParaRPr lang="en-US"/>
          </a:p>
        </p:txBody>
      </p:sp>
      <p:sp>
        <p:nvSpPr>
          <p:cNvPr id="6" name="Footer Placeholder 5">
            <a:extLst>
              <a:ext uri="{FF2B5EF4-FFF2-40B4-BE49-F238E27FC236}">
                <a16:creationId xmlns:a16="http://schemas.microsoft.com/office/drawing/2014/main" id="{F659E47C-C27C-442D-A07B-B9A6F17BEA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9147BC-BE44-4128-9591-608E0EE89F07}"/>
              </a:ext>
            </a:extLst>
          </p:cNvPr>
          <p:cNvSpPr>
            <a:spLocks noGrp="1"/>
          </p:cNvSpPr>
          <p:nvPr>
            <p:ph type="sldNum" sz="quarter" idx="12"/>
          </p:nvPr>
        </p:nvSpPr>
        <p:spPr/>
        <p:txBody>
          <a:bodyPr/>
          <a:lstStyle/>
          <a:p>
            <a:fld id="{4C4FFF1A-40C9-41B1-A80A-690D8F9EF300}" type="slidenum">
              <a:rPr lang="en-US" smtClean="0"/>
              <a:t>‹#›</a:t>
            </a:fld>
            <a:endParaRPr lang="en-US"/>
          </a:p>
        </p:txBody>
      </p:sp>
    </p:spTree>
    <p:extLst>
      <p:ext uri="{BB962C8B-B14F-4D97-AF65-F5344CB8AC3E}">
        <p14:creationId xmlns:p14="http://schemas.microsoft.com/office/powerpoint/2010/main" val="1227559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DC3473-4D09-4FFA-8AC7-6CE1F27265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48C221-C4F5-48B7-BF1B-2D32E15D29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1DE34B-B137-4BA1-ABA2-41447B6F2B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AC9B96-DA30-4257-9CBF-D3116613B2FA}" type="datetimeFigureOut">
              <a:rPr lang="en-US" smtClean="0"/>
              <a:t>1/19/2019</a:t>
            </a:fld>
            <a:endParaRPr lang="en-US"/>
          </a:p>
        </p:txBody>
      </p:sp>
      <p:sp>
        <p:nvSpPr>
          <p:cNvPr id="5" name="Footer Placeholder 4">
            <a:extLst>
              <a:ext uri="{FF2B5EF4-FFF2-40B4-BE49-F238E27FC236}">
                <a16:creationId xmlns:a16="http://schemas.microsoft.com/office/drawing/2014/main" id="{E51831C3-F83E-4BDF-9131-6A4C3587ED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D4BCD3-1D12-43B0-93CD-EC20793D47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FFF1A-40C9-41B1-A80A-690D8F9EF300}" type="slidenum">
              <a:rPr lang="en-US" smtClean="0"/>
              <a:t>‹#›</a:t>
            </a:fld>
            <a:endParaRPr lang="en-US"/>
          </a:p>
        </p:txBody>
      </p:sp>
    </p:spTree>
    <p:extLst>
      <p:ext uri="{BB962C8B-B14F-4D97-AF65-F5344CB8AC3E}">
        <p14:creationId xmlns:p14="http://schemas.microsoft.com/office/powerpoint/2010/main" val="1765733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25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62D2F-1DC7-4FA5-A240-79FBEA23B459}"/>
              </a:ext>
            </a:extLst>
          </p:cNvPr>
          <p:cNvSpPr>
            <a:spLocks noGrp="1"/>
          </p:cNvSpPr>
          <p:nvPr>
            <p:ph type="ctrTitle"/>
          </p:nvPr>
        </p:nvSpPr>
        <p:spPr>
          <a:xfrm>
            <a:off x="1789471" y="935550"/>
            <a:ext cx="9144000" cy="2387600"/>
          </a:xfrm>
        </p:spPr>
        <p:txBody>
          <a:bodyPr>
            <a:prstTxWarp prst="textInflateTop">
              <a:avLst/>
            </a:prstTxWarp>
            <a:normAutofit/>
          </a:bodyPr>
          <a:lstStyle/>
          <a:p>
            <a:r>
              <a:rPr lang="en-US" sz="7200" dirty="0">
                <a:solidFill>
                  <a:schemeClr val="accent2">
                    <a:lumMod val="40000"/>
                    <a:lumOff val="60000"/>
                  </a:schemeClr>
                </a:solidFill>
                <a:effectLst>
                  <a:outerShdw blurRad="38100" dist="38100" dir="2700000" algn="tl">
                    <a:srgbClr val="000000">
                      <a:alpha val="43137"/>
                    </a:srgbClr>
                  </a:outerShdw>
                </a:effectLst>
                <a:latin typeface="Ringbearer" panose="0202060205030B020303" pitchFamily="18" charset="0"/>
              </a:rPr>
              <a:t>F</a:t>
            </a:r>
            <a:r>
              <a:rPr lang="en-US" sz="800" dirty="0">
                <a:solidFill>
                  <a:schemeClr val="accent2">
                    <a:lumMod val="40000"/>
                    <a:lumOff val="60000"/>
                  </a:schemeClr>
                </a:solidFill>
                <a:effectLst>
                  <a:outerShdw blurRad="38100" dist="38100" dir="2700000" algn="tl">
                    <a:srgbClr val="000000">
                      <a:alpha val="43137"/>
                    </a:srgbClr>
                  </a:outerShdw>
                </a:effectLst>
                <a:latin typeface="Ringbearer" panose="0202060205030B020303" pitchFamily="18" charset="0"/>
              </a:rPr>
              <a:t> </a:t>
            </a:r>
            <a:r>
              <a:rPr lang="en-US" sz="7200" dirty="0" err="1">
                <a:solidFill>
                  <a:schemeClr val="accent2">
                    <a:lumMod val="40000"/>
                    <a:lumOff val="60000"/>
                  </a:schemeClr>
                </a:solidFill>
                <a:effectLst>
                  <a:outerShdw blurRad="38100" dist="38100" dir="2700000" algn="tl">
                    <a:srgbClr val="000000">
                      <a:alpha val="43137"/>
                    </a:srgbClr>
                  </a:outerShdw>
                </a:effectLst>
                <a:latin typeface="Ringbearer" panose="0202060205030B020303" pitchFamily="18" charset="0"/>
              </a:rPr>
              <a:t>elix</a:t>
            </a:r>
            <a:r>
              <a:rPr lang="en-US" sz="7200" dirty="0">
                <a:solidFill>
                  <a:schemeClr val="accent2">
                    <a:lumMod val="40000"/>
                    <a:lumOff val="60000"/>
                  </a:schemeClr>
                </a:solidFill>
                <a:latin typeface="Ringbearer" panose="0202060205030B020303" pitchFamily="18" charset="0"/>
              </a:rPr>
              <a:t> </a:t>
            </a:r>
            <a:r>
              <a:rPr lang="en-US" sz="8800" dirty="0">
                <a:solidFill>
                  <a:schemeClr val="accent2">
                    <a:lumMod val="40000"/>
                    <a:lumOff val="60000"/>
                  </a:schemeClr>
                </a:solidFill>
                <a:effectLst>
                  <a:glow rad="101600">
                    <a:schemeClr val="accent2">
                      <a:satMod val="175000"/>
                      <a:alpha val="40000"/>
                    </a:schemeClr>
                  </a:glow>
                </a:effectLst>
                <a:latin typeface="Ringbearer" panose="0202060205030B020303" pitchFamily="18" charset="0"/>
              </a:rPr>
              <a:t>Trembled</a:t>
            </a:r>
          </a:p>
        </p:txBody>
      </p:sp>
      <p:sp>
        <p:nvSpPr>
          <p:cNvPr id="3" name="Subtitle 2">
            <a:extLst>
              <a:ext uri="{FF2B5EF4-FFF2-40B4-BE49-F238E27FC236}">
                <a16:creationId xmlns:a16="http://schemas.microsoft.com/office/drawing/2014/main" id="{4F3F6F68-3DEF-4AB2-A767-E500E0C5E455}"/>
              </a:ext>
            </a:extLst>
          </p:cNvPr>
          <p:cNvSpPr>
            <a:spLocks noGrp="1"/>
          </p:cNvSpPr>
          <p:nvPr>
            <p:ph type="subTitle" idx="1"/>
          </p:nvPr>
        </p:nvSpPr>
        <p:spPr>
          <a:xfrm>
            <a:off x="1524000" y="3977302"/>
            <a:ext cx="9144000" cy="1280497"/>
          </a:xfrm>
        </p:spPr>
        <p:txBody>
          <a:bodyPr>
            <a:normAutofit/>
          </a:bodyPr>
          <a:lstStyle/>
          <a:p>
            <a:r>
              <a:rPr lang="en-US" sz="5400" dirty="0">
                <a:solidFill>
                  <a:schemeClr val="accent2">
                    <a:lumMod val="40000"/>
                    <a:lumOff val="60000"/>
                  </a:schemeClr>
                </a:solidFill>
              </a:rPr>
              <a:t>Acts 24:25</a:t>
            </a:r>
          </a:p>
        </p:txBody>
      </p:sp>
    </p:spTree>
    <p:extLst>
      <p:ext uri="{BB962C8B-B14F-4D97-AF65-F5344CB8AC3E}">
        <p14:creationId xmlns:p14="http://schemas.microsoft.com/office/powerpoint/2010/main" val="552476832"/>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25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62D2F-1DC7-4FA5-A240-79FBEA23B459}"/>
              </a:ext>
            </a:extLst>
          </p:cNvPr>
          <p:cNvSpPr>
            <a:spLocks noGrp="1"/>
          </p:cNvSpPr>
          <p:nvPr>
            <p:ph type="title"/>
          </p:nvPr>
        </p:nvSpPr>
        <p:spPr>
          <a:xfrm>
            <a:off x="838200" y="-200931"/>
            <a:ext cx="10515600" cy="1942646"/>
          </a:xfrm>
        </p:spPr>
        <p:txBody>
          <a:bodyPr>
            <a:normAutofit/>
          </a:bodyPr>
          <a:lstStyle/>
          <a:p>
            <a:r>
              <a:rPr lang="en-US" sz="7200" dirty="0">
                <a:solidFill>
                  <a:schemeClr val="accent2">
                    <a:lumMod val="40000"/>
                    <a:lumOff val="60000"/>
                  </a:schemeClr>
                </a:solidFill>
                <a:effectLst>
                  <a:outerShdw blurRad="38100" dist="38100" dir="2700000" algn="tl">
                    <a:srgbClr val="000000">
                      <a:alpha val="43137"/>
                    </a:srgbClr>
                  </a:outerShdw>
                </a:effectLst>
                <a:latin typeface="Ringbearer" panose="0202060205030B020303" pitchFamily="18" charset="0"/>
              </a:rPr>
              <a:t> </a:t>
            </a:r>
            <a:r>
              <a:rPr lang="en-US" sz="6000" dirty="0">
                <a:solidFill>
                  <a:schemeClr val="accent2">
                    <a:lumMod val="40000"/>
                    <a:lumOff val="60000"/>
                  </a:schemeClr>
                </a:solidFill>
                <a:effectLst>
                  <a:outerShdw blurRad="38100" dist="38100" dir="2700000" algn="tl">
                    <a:srgbClr val="000000">
                      <a:alpha val="43137"/>
                    </a:srgbClr>
                  </a:outerShdw>
                </a:effectLst>
                <a:latin typeface="Ringbearer" panose="0202060205030B020303" pitchFamily="18" charset="0"/>
              </a:rPr>
              <a:t>Why Did F</a:t>
            </a:r>
            <a:r>
              <a:rPr lang="en-US" sz="800" dirty="0">
                <a:solidFill>
                  <a:schemeClr val="accent2">
                    <a:lumMod val="40000"/>
                    <a:lumOff val="60000"/>
                  </a:schemeClr>
                </a:solidFill>
                <a:effectLst>
                  <a:outerShdw blurRad="38100" dist="38100" dir="2700000" algn="tl">
                    <a:srgbClr val="000000">
                      <a:alpha val="43137"/>
                    </a:srgbClr>
                  </a:outerShdw>
                </a:effectLst>
                <a:latin typeface="Ringbearer" panose="0202060205030B020303" pitchFamily="18" charset="0"/>
              </a:rPr>
              <a:t>  </a:t>
            </a:r>
            <a:r>
              <a:rPr lang="en-US" sz="6000" dirty="0" err="1">
                <a:solidFill>
                  <a:schemeClr val="accent2">
                    <a:lumMod val="40000"/>
                    <a:lumOff val="60000"/>
                  </a:schemeClr>
                </a:solidFill>
                <a:effectLst>
                  <a:outerShdw blurRad="38100" dist="38100" dir="2700000" algn="tl">
                    <a:srgbClr val="000000">
                      <a:alpha val="43137"/>
                    </a:srgbClr>
                  </a:outerShdw>
                </a:effectLst>
                <a:latin typeface="Ringbearer" panose="0202060205030B020303" pitchFamily="18" charset="0"/>
              </a:rPr>
              <a:t>elix</a:t>
            </a:r>
            <a:r>
              <a:rPr lang="en-US" sz="6000" dirty="0">
                <a:solidFill>
                  <a:schemeClr val="accent2">
                    <a:lumMod val="40000"/>
                    <a:lumOff val="60000"/>
                  </a:schemeClr>
                </a:solidFill>
                <a:latin typeface="Ringbearer" panose="0202060205030B020303" pitchFamily="18" charset="0"/>
              </a:rPr>
              <a:t> </a:t>
            </a:r>
            <a:r>
              <a:rPr lang="en-US" sz="7300" dirty="0">
                <a:solidFill>
                  <a:schemeClr val="accent2">
                    <a:lumMod val="40000"/>
                    <a:lumOff val="60000"/>
                  </a:schemeClr>
                </a:solidFill>
                <a:effectLst>
                  <a:glow rad="101600">
                    <a:schemeClr val="accent2">
                      <a:satMod val="175000"/>
                      <a:alpha val="40000"/>
                    </a:schemeClr>
                  </a:glow>
                </a:effectLst>
                <a:latin typeface="Ringbearer" panose="0202060205030B020303" pitchFamily="18" charset="0"/>
              </a:rPr>
              <a:t>Tremble </a:t>
            </a:r>
            <a:r>
              <a:rPr lang="en-US" sz="9600" dirty="0">
                <a:solidFill>
                  <a:schemeClr val="accent2">
                    <a:lumMod val="40000"/>
                    <a:lumOff val="60000"/>
                  </a:schemeClr>
                </a:solidFill>
                <a:effectLst>
                  <a:glow rad="101600">
                    <a:schemeClr val="accent2">
                      <a:satMod val="175000"/>
                      <a:alpha val="40000"/>
                    </a:schemeClr>
                  </a:glow>
                </a:effectLst>
                <a:latin typeface="Chiller" panose="04020404031007020602" pitchFamily="82" charset="0"/>
              </a:rPr>
              <a:t>?</a:t>
            </a:r>
          </a:p>
        </p:txBody>
      </p:sp>
      <p:sp>
        <p:nvSpPr>
          <p:cNvPr id="3" name="Subtitle 2">
            <a:extLst>
              <a:ext uri="{FF2B5EF4-FFF2-40B4-BE49-F238E27FC236}">
                <a16:creationId xmlns:a16="http://schemas.microsoft.com/office/drawing/2014/main" id="{4F3F6F68-3DEF-4AB2-A767-E500E0C5E455}"/>
              </a:ext>
            </a:extLst>
          </p:cNvPr>
          <p:cNvSpPr>
            <a:spLocks noGrp="1"/>
          </p:cNvSpPr>
          <p:nvPr>
            <p:ph idx="1"/>
          </p:nvPr>
        </p:nvSpPr>
        <p:spPr>
          <a:xfrm>
            <a:off x="326571" y="1716770"/>
            <a:ext cx="11560629" cy="4836432"/>
          </a:xfrm>
          <a:effectLst/>
        </p:spPr>
        <p:txBody>
          <a:bodyPr>
            <a:normAutofit/>
          </a:bodyPr>
          <a:lstStyle/>
          <a:p>
            <a:pPr marL="0" indent="0" algn="ctr">
              <a:lnSpc>
                <a:spcPct val="100000"/>
              </a:lnSpc>
              <a:spcBef>
                <a:spcPts val="0"/>
              </a:spcBef>
              <a:buNone/>
            </a:pPr>
            <a:r>
              <a:rPr lang="en-US" sz="4800" dirty="0">
                <a:solidFill>
                  <a:schemeClr val="accent2">
                    <a:lumMod val="40000"/>
                    <a:lumOff val="60000"/>
                  </a:schemeClr>
                </a:solidFill>
                <a:latin typeface="Ringbearer" panose="0202060205030B020303" pitchFamily="18" charset="0"/>
              </a:rPr>
              <a:t>Righteousness</a:t>
            </a:r>
          </a:p>
          <a:p>
            <a:pPr marL="0" indent="0" algn="ctr">
              <a:lnSpc>
                <a:spcPct val="100000"/>
              </a:lnSpc>
              <a:spcBef>
                <a:spcPts val="0"/>
              </a:spcBef>
              <a:spcAft>
                <a:spcPts val="1800"/>
              </a:spcAft>
              <a:buNone/>
            </a:pPr>
            <a:r>
              <a:rPr lang="en-US" sz="4400" dirty="0">
                <a:solidFill>
                  <a:schemeClr val="bg1"/>
                </a:solidFill>
              </a:rPr>
              <a:t>Psalm 119:172; 1 Corinthians 6:9-10; Luke 13:3</a:t>
            </a:r>
          </a:p>
        </p:txBody>
      </p:sp>
    </p:spTree>
    <p:extLst>
      <p:ext uri="{BB962C8B-B14F-4D97-AF65-F5344CB8AC3E}">
        <p14:creationId xmlns:p14="http://schemas.microsoft.com/office/powerpoint/2010/main" val="4014454817"/>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25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62D2F-1DC7-4FA5-A240-79FBEA23B459}"/>
              </a:ext>
            </a:extLst>
          </p:cNvPr>
          <p:cNvSpPr>
            <a:spLocks noGrp="1"/>
          </p:cNvSpPr>
          <p:nvPr>
            <p:ph type="title"/>
          </p:nvPr>
        </p:nvSpPr>
        <p:spPr>
          <a:xfrm>
            <a:off x="838200" y="-200931"/>
            <a:ext cx="10515600" cy="1942646"/>
          </a:xfrm>
        </p:spPr>
        <p:txBody>
          <a:bodyPr>
            <a:normAutofit/>
          </a:bodyPr>
          <a:lstStyle/>
          <a:p>
            <a:r>
              <a:rPr lang="en-US" sz="7200" dirty="0">
                <a:solidFill>
                  <a:schemeClr val="accent2">
                    <a:lumMod val="40000"/>
                    <a:lumOff val="60000"/>
                  </a:schemeClr>
                </a:solidFill>
                <a:effectLst>
                  <a:outerShdw blurRad="38100" dist="38100" dir="2700000" algn="tl">
                    <a:srgbClr val="000000">
                      <a:alpha val="43137"/>
                    </a:srgbClr>
                  </a:outerShdw>
                </a:effectLst>
                <a:latin typeface="Ringbearer" panose="0202060205030B020303" pitchFamily="18" charset="0"/>
              </a:rPr>
              <a:t> </a:t>
            </a:r>
            <a:r>
              <a:rPr lang="en-US" sz="6000" dirty="0">
                <a:solidFill>
                  <a:schemeClr val="accent2">
                    <a:lumMod val="40000"/>
                    <a:lumOff val="60000"/>
                  </a:schemeClr>
                </a:solidFill>
                <a:effectLst>
                  <a:outerShdw blurRad="38100" dist="38100" dir="2700000" algn="tl">
                    <a:srgbClr val="000000">
                      <a:alpha val="43137"/>
                    </a:srgbClr>
                  </a:outerShdw>
                </a:effectLst>
                <a:latin typeface="Ringbearer" panose="0202060205030B020303" pitchFamily="18" charset="0"/>
              </a:rPr>
              <a:t>Why Did F</a:t>
            </a:r>
            <a:r>
              <a:rPr lang="en-US" sz="800" dirty="0">
                <a:solidFill>
                  <a:schemeClr val="accent2">
                    <a:lumMod val="40000"/>
                    <a:lumOff val="60000"/>
                  </a:schemeClr>
                </a:solidFill>
                <a:effectLst>
                  <a:outerShdw blurRad="38100" dist="38100" dir="2700000" algn="tl">
                    <a:srgbClr val="000000">
                      <a:alpha val="43137"/>
                    </a:srgbClr>
                  </a:outerShdw>
                </a:effectLst>
                <a:latin typeface="Ringbearer" panose="0202060205030B020303" pitchFamily="18" charset="0"/>
              </a:rPr>
              <a:t>  </a:t>
            </a:r>
            <a:r>
              <a:rPr lang="en-US" sz="6000" dirty="0" err="1">
                <a:solidFill>
                  <a:schemeClr val="accent2">
                    <a:lumMod val="40000"/>
                    <a:lumOff val="60000"/>
                  </a:schemeClr>
                </a:solidFill>
                <a:effectLst>
                  <a:outerShdw blurRad="38100" dist="38100" dir="2700000" algn="tl">
                    <a:srgbClr val="000000">
                      <a:alpha val="43137"/>
                    </a:srgbClr>
                  </a:outerShdw>
                </a:effectLst>
                <a:latin typeface="Ringbearer" panose="0202060205030B020303" pitchFamily="18" charset="0"/>
              </a:rPr>
              <a:t>elix</a:t>
            </a:r>
            <a:r>
              <a:rPr lang="en-US" sz="6000" dirty="0">
                <a:solidFill>
                  <a:schemeClr val="accent2">
                    <a:lumMod val="40000"/>
                    <a:lumOff val="60000"/>
                  </a:schemeClr>
                </a:solidFill>
                <a:latin typeface="Ringbearer" panose="0202060205030B020303" pitchFamily="18" charset="0"/>
              </a:rPr>
              <a:t> </a:t>
            </a:r>
            <a:r>
              <a:rPr lang="en-US" sz="7300" dirty="0">
                <a:solidFill>
                  <a:schemeClr val="accent2">
                    <a:lumMod val="40000"/>
                    <a:lumOff val="60000"/>
                  </a:schemeClr>
                </a:solidFill>
                <a:effectLst>
                  <a:glow rad="101600">
                    <a:schemeClr val="accent2">
                      <a:satMod val="175000"/>
                      <a:alpha val="40000"/>
                    </a:schemeClr>
                  </a:glow>
                </a:effectLst>
                <a:latin typeface="Ringbearer" panose="0202060205030B020303" pitchFamily="18" charset="0"/>
              </a:rPr>
              <a:t>Tremble </a:t>
            </a:r>
            <a:r>
              <a:rPr lang="en-US" sz="9600" dirty="0">
                <a:solidFill>
                  <a:schemeClr val="accent2">
                    <a:lumMod val="40000"/>
                    <a:lumOff val="60000"/>
                  </a:schemeClr>
                </a:solidFill>
                <a:effectLst>
                  <a:glow rad="101600">
                    <a:schemeClr val="accent2">
                      <a:satMod val="175000"/>
                      <a:alpha val="40000"/>
                    </a:schemeClr>
                  </a:glow>
                </a:effectLst>
                <a:latin typeface="Chiller" panose="04020404031007020602" pitchFamily="82" charset="0"/>
              </a:rPr>
              <a:t>?</a:t>
            </a:r>
          </a:p>
        </p:txBody>
      </p:sp>
      <p:sp>
        <p:nvSpPr>
          <p:cNvPr id="3" name="Subtitle 2">
            <a:extLst>
              <a:ext uri="{FF2B5EF4-FFF2-40B4-BE49-F238E27FC236}">
                <a16:creationId xmlns:a16="http://schemas.microsoft.com/office/drawing/2014/main" id="{4F3F6F68-3DEF-4AB2-A767-E500E0C5E455}"/>
              </a:ext>
            </a:extLst>
          </p:cNvPr>
          <p:cNvSpPr>
            <a:spLocks noGrp="1"/>
          </p:cNvSpPr>
          <p:nvPr>
            <p:ph idx="1"/>
          </p:nvPr>
        </p:nvSpPr>
        <p:spPr>
          <a:xfrm>
            <a:off x="326571" y="1716770"/>
            <a:ext cx="11560629" cy="4836432"/>
          </a:xfrm>
          <a:effectLst/>
        </p:spPr>
        <p:txBody>
          <a:bodyPr>
            <a:normAutofit/>
          </a:bodyPr>
          <a:lstStyle/>
          <a:p>
            <a:pPr marL="0" indent="0" algn="ctr">
              <a:lnSpc>
                <a:spcPct val="100000"/>
              </a:lnSpc>
              <a:spcBef>
                <a:spcPts val="0"/>
              </a:spcBef>
              <a:buNone/>
            </a:pPr>
            <a:r>
              <a:rPr lang="en-US" sz="4800" dirty="0">
                <a:solidFill>
                  <a:schemeClr val="accent2">
                    <a:lumMod val="40000"/>
                    <a:lumOff val="60000"/>
                  </a:schemeClr>
                </a:solidFill>
                <a:latin typeface="Ringbearer" panose="0202060205030B020303" pitchFamily="18" charset="0"/>
              </a:rPr>
              <a:t>Righteousness</a:t>
            </a:r>
          </a:p>
          <a:p>
            <a:pPr marL="0" indent="0" algn="ctr">
              <a:lnSpc>
                <a:spcPct val="100000"/>
              </a:lnSpc>
              <a:spcBef>
                <a:spcPts val="0"/>
              </a:spcBef>
              <a:spcAft>
                <a:spcPts val="1800"/>
              </a:spcAft>
              <a:buNone/>
            </a:pPr>
            <a:r>
              <a:rPr lang="en-US" sz="4400" dirty="0">
                <a:solidFill>
                  <a:schemeClr val="bg1"/>
                </a:solidFill>
              </a:rPr>
              <a:t>Psalm 119:172; 1 Corinthians 6:9-10; Luke 13:3</a:t>
            </a:r>
          </a:p>
          <a:p>
            <a:pPr marL="0" indent="0" algn="ctr">
              <a:lnSpc>
                <a:spcPct val="100000"/>
              </a:lnSpc>
              <a:spcBef>
                <a:spcPts val="0"/>
              </a:spcBef>
              <a:buNone/>
            </a:pPr>
            <a:r>
              <a:rPr lang="en-US" sz="4800" dirty="0">
                <a:solidFill>
                  <a:schemeClr val="accent2">
                    <a:lumMod val="40000"/>
                    <a:lumOff val="60000"/>
                  </a:schemeClr>
                </a:solidFill>
                <a:latin typeface="Ringbearer" panose="0202060205030B020303" pitchFamily="18" charset="0"/>
              </a:rPr>
              <a:t>Self</a:t>
            </a:r>
            <a:r>
              <a:rPr lang="en-US" sz="4800" dirty="0">
                <a:solidFill>
                  <a:schemeClr val="accent2">
                    <a:lumMod val="40000"/>
                    <a:lumOff val="60000"/>
                  </a:schemeClr>
                </a:solidFill>
                <a:latin typeface="Chiller" panose="04020404031007020602" pitchFamily="82" charset="0"/>
              </a:rPr>
              <a:t>-</a:t>
            </a:r>
            <a:r>
              <a:rPr lang="en-US" sz="4800" dirty="0">
                <a:solidFill>
                  <a:schemeClr val="accent2">
                    <a:lumMod val="40000"/>
                    <a:lumOff val="60000"/>
                  </a:schemeClr>
                </a:solidFill>
                <a:latin typeface="Ringbearer" panose="0202060205030B020303" pitchFamily="18" charset="0"/>
              </a:rPr>
              <a:t>Control</a:t>
            </a:r>
          </a:p>
          <a:p>
            <a:pPr marL="0" indent="0" algn="ctr">
              <a:lnSpc>
                <a:spcPct val="100000"/>
              </a:lnSpc>
              <a:spcBef>
                <a:spcPts val="0"/>
              </a:spcBef>
              <a:spcAft>
                <a:spcPts val="1800"/>
              </a:spcAft>
              <a:buNone/>
            </a:pPr>
            <a:r>
              <a:rPr lang="en-US" sz="4400" dirty="0">
                <a:solidFill>
                  <a:schemeClr val="bg1"/>
                </a:solidFill>
              </a:rPr>
              <a:t>Romans 1:28-31; 2 Cor. 10:4-5; 1 Cor. 9:24-27</a:t>
            </a:r>
          </a:p>
          <a:p>
            <a:pPr marL="0" indent="0">
              <a:buNone/>
            </a:pPr>
            <a:endParaRPr lang="en-US" sz="5400" dirty="0">
              <a:solidFill>
                <a:schemeClr val="accent2">
                  <a:lumMod val="40000"/>
                  <a:lumOff val="60000"/>
                </a:schemeClr>
              </a:solidFill>
            </a:endParaRPr>
          </a:p>
        </p:txBody>
      </p:sp>
    </p:spTree>
    <p:extLst>
      <p:ext uri="{BB962C8B-B14F-4D97-AF65-F5344CB8AC3E}">
        <p14:creationId xmlns:p14="http://schemas.microsoft.com/office/powerpoint/2010/main" val="69187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anim calcmode="lin" valueType="num">
                                      <p:cBhvr>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25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62D2F-1DC7-4FA5-A240-79FBEA23B459}"/>
              </a:ext>
            </a:extLst>
          </p:cNvPr>
          <p:cNvSpPr>
            <a:spLocks noGrp="1"/>
          </p:cNvSpPr>
          <p:nvPr>
            <p:ph type="title"/>
          </p:nvPr>
        </p:nvSpPr>
        <p:spPr>
          <a:xfrm>
            <a:off x="838200" y="-200931"/>
            <a:ext cx="10515600" cy="1942646"/>
          </a:xfrm>
        </p:spPr>
        <p:txBody>
          <a:bodyPr>
            <a:normAutofit/>
          </a:bodyPr>
          <a:lstStyle/>
          <a:p>
            <a:r>
              <a:rPr lang="en-US" sz="7200" dirty="0">
                <a:solidFill>
                  <a:schemeClr val="accent2">
                    <a:lumMod val="40000"/>
                    <a:lumOff val="60000"/>
                  </a:schemeClr>
                </a:solidFill>
                <a:effectLst>
                  <a:outerShdw blurRad="38100" dist="38100" dir="2700000" algn="tl">
                    <a:srgbClr val="000000">
                      <a:alpha val="43137"/>
                    </a:srgbClr>
                  </a:outerShdw>
                </a:effectLst>
                <a:latin typeface="Ringbearer" panose="0202060205030B020303" pitchFamily="18" charset="0"/>
              </a:rPr>
              <a:t> </a:t>
            </a:r>
            <a:r>
              <a:rPr lang="en-US" sz="6000" dirty="0">
                <a:solidFill>
                  <a:schemeClr val="accent2">
                    <a:lumMod val="40000"/>
                    <a:lumOff val="60000"/>
                  </a:schemeClr>
                </a:solidFill>
                <a:effectLst>
                  <a:outerShdw blurRad="38100" dist="38100" dir="2700000" algn="tl">
                    <a:srgbClr val="000000">
                      <a:alpha val="43137"/>
                    </a:srgbClr>
                  </a:outerShdw>
                </a:effectLst>
                <a:latin typeface="Ringbearer" panose="0202060205030B020303" pitchFamily="18" charset="0"/>
              </a:rPr>
              <a:t>Why Did F</a:t>
            </a:r>
            <a:r>
              <a:rPr lang="en-US" sz="800" dirty="0">
                <a:solidFill>
                  <a:schemeClr val="accent2">
                    <a:lumMod val="40000"/>
                    <a:lumOff val="60000"/>
                  </a:schemeClr>
                </a:solidFill>
                <a:effectLst>
                  <a:outerShdw blurRad="38100" dist="38100" dir="2700000" algn="tl">
                    <a:srgbClr val="000000">
                      <a:alpha val="43137"/>
                    </a:srgbClr>
                  </a:outerShdw>
                </a:effectLst>
                <a:latin typeface="Ringbearer" panose="0202060205030B020303" pitchFamily="18" charset="0"/>
              </a:rPr>
              <a:t>  </a:t>
            </a:r>
            <a:r>
              <a:rPr lang="en-US" sz="6000" dirty="0" err="1">
                <a:solidFill>
                  <a:schemeClr val="accent2">
                    <a:lumMod val="40000"/>
                    <a:lumOff val="60000"/>
                  </a:schemeClr>
                </a:solidFill>
                <a:effectLst>
                  <a:outerShdw blurRad="38100" dist="38100" dir="2700000" algn="tl">
                    <a:srgbClr val="000000">
                      <a:alpha val="43137"/>
                    </a:srgbClr>
                  </a:outerShdw>
                </a:effectLst>
                <a:latin typeface="Ringbearer" panose="0202060205030B020303" pitchFamily="18" charset="0"/>
              </a:rPr>
              <a:t>elix</a:t>
            </a:r>
            <a:r>
              <a:rPr lang="en-US" sz="6000" dirty="0">
                <a:solidFill>
                  <a:schemeClr val="accent2">
                    <a:lumMod val="40000"/>
                    <a:lumOff val="60000"/>
                  </a:schemeClr>
                </a:solidFill>
                <a:latin typeface="Ringbearer" panose="0202060205030B020303" pitchFamily="18" charset="0"/>
              </a:rPr>
              <a:t> </a:t>
            </a:r>
            <a:r>
              <a:rPr lang="en-US" sz="7300" dirty="0">
                <a:solidFill>
                  <a:schemeClr val="accent2">
                    <a:lumMod val="40000"/>
                    <a:lumOff val="60000"/>
                  </a:schemeClr>
                </a:solidFill>
                <a:effectLst>
                  <a:glow rad="101600">
                    <a:schemeClr val="accent2">
                      <a:satMod val="175000"/>
                      <a:alpha val="40000"/>
                    </a:schemeClr>
                  </a:glow>
                </a:effectLst>
                <a:latin typeface="Ringbearer" panose="0202060205030B020303" pitchFamily="18" charset="0"/>
              </a:rPr>
              <a:t>Tremble </a:t>
            </a:r>
            <a:r>
              <a:rPr lang="en-US" sz="9600" dirty="0">
                <a:solidFill>
                  <a:schemeClr val="accent2">
                    <a:lumMod val="40000"/>
                    <a:lumOff val="60000"/>
                  </a:schemeClr>
                </a:solidFill>
                <a:effectLst>
                  <a:glow rad="101600">
                    <a:schemeClr val="accent2">
                      <a:satMod val="175000"/>
                      <a:alpha val="40000"/>
                    </a:schemeClr>
                  </a:glow>
                </a:effectLst>
                <a:latin typeface="Chiller" panose="04020404031007020602" pitchFamily="82" charset="0"/>
              </a:rPr>
              <a:t>?</a:t>
            </a:r>
          </a:p>
        </p:txBody>
      </p:sp>
      <p:sp>
        <p:nvSpPr>
          <p:cNvPr id="3" name="Subtitle 2">
            <a:extLst>
              <a:ext uri="{FF2B5EF4-FFF2-40B4-BE49-F238E27FC236}">
                <a16:creationId xmlns:a16="http://schemas.microsoft.com/office/drawing/2014/main" id="{4F3F6F68-3DEF-4AB2-A767-E500E0C5E455}"/>
              </a:ext>
            </a:extLst>
          </p:cNvPr>
          <p:cNvSpPr>
            <a:spLocks noGrp="1"/>
          </p:cNvSpPr>
          <p:nvPr>
            <p:ph idx="1"/>
          </p:nvPr>
        </p:nvSpPr>
        <p:spPr>
          <a:xfrm>
            <a:off x="326571" y="1716770"/>
            <a:ext cx="11560629" cy="4836432"/>
          </a:xfrm>
          <a:effectLst/>
        </p:spPr>
        <p:txBody>
          <a:bodyPr>
            <a:normAutofit/>
          </a:bodyPr>
          <a:lstStyle/>
          <a:p>
            <a:pPr marL="0" indent="0" algn="ctr">
              <a:lnSpc>
                <a:spcPct val="100000"/>
              </a:lnSpc>
              <a:spcBef>
                <a:spcPts val="0"/>
              </a:spcBef>
              <a:buNone/>
            </a:pPr>
            <a:r>
              <a:rPr lang="en-US" sz="4800" dirty="0">
                <a:solidFill>
                  <a:schemeClr val="accent2">
                    <a:lumMod val="40000"/>
                    <a:lumOff val="60000"/>
                  </a:schemeClr>
                </a:solidFill>
                <a:latin typeface="Ringbearer" panose="0202060205030B020303" pitchFamily="18" charset="0"/>
              </a:rPr>
              <a:t>Righteousness</a:t>
            </a:r>
          </a:p>
          <a:p>
            <a:pPr marL="0" indent="0" algn="ctr">
              <a:lnSpc>
                <a:spcPct val="100000"/>
              </a:lnSpc>
              <a:spcBef>
                <a:spcPts val="0"/>
              </a:spcBef>
              <a:spcAft>
                <a:spcPts val="1800"/>
              </a:spcAft>
              <a:buNone/>
            </a:pPr>
            <a:r>
              <a:rPr lang="en-US" sz="4400" dirty="0">
                <a:solidFill>
                  <a:schemeClr val="bg1"/>
                </a:solidFill>
              </a:rPr>
              <a:t>Psalm 119:172; 1 Corinthians 6:9-10; Luke 13:3</a:t>
            </a:r>
          </a:p>
          <a:p>
            <a:pPr marL="0" indent="0" algn="ctr">
              <a:lnSpc>
                <a:spcPct val="100000"/>
              </a:lnSpc>
              <a:spcBef>
                <a:spcPts val="0"/>
              </a:spcBef>
              <a:buNone/>
            </a:pPr>
            <a:r>
              <a:rPr lang="en-US" sz="4800" dirty="0">
                <a:solidFill>
                  <a:schemeClr val="accent2">
                    <a:lumMod val="40000"/>
                    <a:lumOff val="60000"/>
                  </a:schemeClr>
                </a:solidFill>
                <a:latin typeface="Ringbearer" panose="0202060205030B020303" pitchFamily="18" charset="0"/>
              </a:rPr>
              <a:t>Self</a:t>
            </a:r>
            <a:r>
              <a:rPr lang="en-US" sz="4800" dirty="0">
                <a:solidFill>
                  <a:schemeClr val="accent2">
                    <a:lumMod val="40000"/>
                    <a:lumOff val="60000"/>
                  </a:schemeClr>
                </a:solidFill>
                <a:latin typeface="Chiller" panose="04020404031007020602" pitchFamily="82" charset="0"/>
              </a:rPr>
              <a:t>-</a:t>
            </a:r>
            <a:r>
              <a:rPr lang="en-US" sz="4800" dirty="0">
                <a:solidFill>
                  <a:schemeClr val="accent2">
                    <a:lumMod val="40000"/>
                    <a:lumOff val="60000"/>
                  </a:schemeClr>
                </a:solidFill>
                <a:latin typeface="Ringbearer" panose="0202060205030B020303" pitchFamily="18" charset="0"/>
              </a:rPr>
              <a:t>Control</a:t>
            </a:r>
          </a:p>
          <a:p>
            <a:pPr marL="0" indent="0" algn="ctr">
              <a:lnSpc>
                <a:spcPct val="100000"/>
              </a:lnSpc>
              <a:spcBef>
                <a:spcPts val="0"/>
              </a:spcBef>
              <a:spcAft>
                <a:spcPts val="1800"/>
              </a:spcAft>
              <a:buNone/>
            </a:pPr>
            <a:r>
              <a:rPr lang="en-US" sz="4400" dirty="0">
                <a:solidFill>
                  <a:schemeClr val="bg1"/>
                </a:solidFill>
              </a:rPr>
              <a:t>Romans 1:28-31; 2 Cor. 10:4-5; 1 Cor. 9:24-27</a:t>
            </a:r>
          </a:p>
          <a:p>
            <a:pPr marL="0" indent="0" algn="ctr">
              <a:lnSpc>
                <a:spcPct val="100000"/>
              </a:lnSpc>
              <a:spcBef>
                <a:spcPts val="0"/>
              </a:spcBef>
              <a:buNone/>
            </a:pPr>
            <a:r>
              <a:rPr lang="en-US" sz="4800" dirty="0">
                <a:solidFill>
                  <a:schemeClr val="accent2">
                    <a:lumMod val="40000"/>
                    <a:lumOff val="60000"/>
                  </a:schemeClr>
                </a:solidFill>
                <a:latin typeface="Ringbearer" panose="0202060205030B020303" pitchFamily="18" charset="0"/>
              </a:rPr>
              <a:t>Judgment</a:t>
            </a:r>
          </a:p>
          <a:p>
            <a:pPr marL="0" indent="0" algn="ctr">
              <a:lnSpc>
                <a:spcPct val="100000"/>
              </a:lnSpc>
              <a:spcBef>
                <a:spcPts val="0"/>
              </a:spcBef>
              <a:buNone/>
            </a:pPr>
            <a:r>
              <a:rPr lang="en-US" sz="4400" dirty="0">
                <a:solidFill>
                  <a:schemeClr val="bg1"/>
                </a:solidFill>
              </a:rPr>
              <a:t>Hebrews 9:27; 2 Cor. 5:10-11; Revelation 21:8</a:t>
            </a:r>
          </a:p>
          <a:p>
            <a:pPr marL="0" indent="0">
              <a:buNone/>
            </a:pPr>
            <a:endParaRPr lang="en-US" sz="5400" dirty="0">
              <a:solidFill>
                <a:schemeClr val="accent2">
                  <a:lumMod val="40000"/>
                  <a:lumOff val="60000"/>
                </a:schemeClr>
              </a:solidFill>
            </a:endParaRPr>
          </a:p>
        </p:txBody>
      </p:sp>
    </p:spTree>
    <p:extLst>
      <p:ext uri="{BB962C8B-B14F-4D97-AF65-F5344CB8AC3E}">
        <p14:creationId xmlns:p14="http://schemas.microsoft.com/office/powerpoint/2010/main" val="425732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anim calcmode="lin" valueType="num">
                                      <p:cBhvr>
                                        <p:cTn id="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anim calcmode="lin" valueType="num">
                                      <p:cBhvr>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25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62D2F-1DC7-4FA5-A240-79FBEA23B459}"/>
              </a:ext>
            </a:extLst>
          </p:cNvPr>
          <p:cNvSpPr>
            <a:spLocks noGrp="1"/>
          </p:cNvSpPr>
          <p:nvPr>
            <p:ph type="ctrTitle"/>
          </p:nvPr>
        </p:nvSpPr>
        <p:spPr>
          <a:xfrm>
            <a:off x="2525485" y="500744"/>
            <a:ext cx="7141029" cy="1458686"/>
          </a:xfrm>
        </p:spPr>
        <p:txBody>
          <a:bodyPr>
            <a:prstTxWarp prst="textInflateTop">
              <a:avLst>
                <a:gd name="adj" fmla="val 50000"/>
              </a:avLst>
            </a:prstTxWarp>
            <a:normAutofit/>
          </a:bodyPr>
          <a:lstStyle/>
          <a:p>
            <a:r>
              <a:rPr lang="en-US" sz="8800" dirty="0" err="1">
                <a:solidFill>
                  <a:schemeClr val="accent2">
                    <a:lumMod val="40000"/>
                    <a:lumOff val="60000"/>
                  </a:schemeClr>
                </a:solidFill>
                <a:effectLst>
                  <a:glow rad="101600">
                    <a:schemeClr val="accent2">
                      <a:satMod val="175000"/>
                      <a:alpha val="40000"/>
                    </a:schemeClr>
                  </a:glow>
                </a:effectLst>
                <a:latin typeface="Ringbearer" panose="0202060205030B020303" pitchFamily="18" charset="0"/>
              </a:rPr>
              <a:t>ConclusioN</a:t>
            </a:r>
            <a:endParaRPr lang="en-US" sz="8800" dirty="0">
              <a:solidFill>
                <a:schemeClr val="accent2">
                  <a:lumMod val="40000"/>
                  <a:lumOff val="60000"/>
                </a:schemeClr>
              </a:solidFill>
              <a:effectLst>
                <a:glow rad="101600">
                  <a:schemeClr val="accent2">
                    <a:satMod val="175000"/>
                    <a:alpha val="40000"/>
                  </a:schemeClr>
                </a:glow>
              </a:effectLst>
              <a:latin typeface="Ringbearer" panose="0202060205030B020303" pitchFamily="18" charset="0"/>
            </a:endParaRPr>
          </a:p>
        </p:txBody>
      </p:sp>
      <p:sp>
        <p:nvSpPr>
          <p:cNvPr id="3" name="Subtitle 2">
            <a:extLst>
              <a:ext uri="{FF2B5EF4-FFF2-40B4-BE49-F238E27FC236}">
                <a16:creationId xmlns:a16="http://schemas.microsoft.com/office/drawing/2014/main" id="{4F3F6F68-3DEF-4AB2-A767-E500E0C5E455}"/>
              </a:ext>
            </a:extLst>
          </p:cNvPr>
          <p:cNvSpPr>
            <a:spLocks noGrp="1"/>
          </p:cNvSpPr>
          <p:nvPr>
            <p:ph type="subTitle" idx="1"/>
          </p:nvPr>
        </p:nvSpPr>
        <p:spPr>
          <a:xfrm>
            <a:off x="1524000" y="2786744"/>
            <a:ext cx="9144000" cy="2471056"/>
          </a:xfrm>
        </p:spPr>
        <p:txBody>
          <a:bodyPr>
            <a:normAutofit/>
          </a:bodyPr>
          <a:lstStyle/>
          <a:p>
            <a:r>
              <a:rPr lang="en-US" sz="5400" dirty="0">
                <a:solidFill>
                  <a:schemeClr val="accent2">
                    <a:lumMod val="40000"/>
                    <a:lumOff val="60000"/>
                  </a:schemeClr>
                </a:solidFill>
              </a:rPr>
              <a:t>Felix was not made of the right “stuff”.  His fear did not translate to obedience.</a:t>
            </a:r>
          </a:p>
        </p:txBody>
      </p:sp>
    </p:spTree>
    <p:extLst>
      <p:ext uri="{BB962C8B-B14F-4D97-AF65-F5344CB8AC3E}">
        <p14:creationId xmlns:p14="http://schemas.microsoft.com/office/powerpoint/2010/main" val="1995126795"/>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TotalTime>
  <Words>2159</Words>
  <Application>Microsoft Office PowerPoint</Application>
  <PresentationFormat>Widescreen</PresentationFormat>
  <Paragraphs>90</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Calibri Light</vt:lpstr>
      <vt:lpstr>Ringbearer</vt:lpstr>
      <vt:lpstr>Chiller</vt:lpstr>
      <vt:lpstr>Arial</vt:lpstr>
      <vt:lpstr>Calibri</vt:lpstr>
      <vt:lpstr>Office Theme</vt:lpstr>
      <vt:lpstr>F elix Trembled</vt:lpstr>
      <vt:lpstr> Why Did F  elix Tremble ?</vt:lpstr>
      <vt:lpstr> Why Did F  elix Tremble ?</vt:lpstr>
      <vt:lpstr> Why Did F  elix Tremble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Felix Trembled</dc:title>
  <dc:creator>Stan Cox</dc:creator>
  <cp:lastModifiedBy>Stan Cox</cp:lastModifiedBy>
  <cp:revision>20</cp:revision>
  <dcterms:created xsi:type="dcterms:W3CDTF">2019-01-19T21:30:52Z</dcterms:created>
  <dcterms:modified xsi:type="dcterms:W3CDTF">2019-01-20T04:33:27Z</dcterms:modified>
</cp:coreProperties>
</file>