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7" r:id="rId2"/>
    <p:sldId id="257" r:id="rId3"/>
    <p:sldId id="265" r:id="rId4"/>
    <p:sldId id="259" r:id="rId5"/>
    <p:sldId id="266" r:id="rId6"/>
    <p:sldId id="267" r:id="rId7"/>
    <p:sldId id="268" r:id="rId8"/>
    <p:sldId id="273" r:id="rId9"/>
    <p:sldId id="269" r:id="rId10"/>
    <p:sldId id="270" r:id="rId11"/>
    <p:sldId id="271" r:id="rId12"/>
    <p:sldId id="275" r:id="rId13"/>
    <p:sldId id="272" r:id="rId14"/>
    <p:sldId id="274" r:id="rId15"/>
    <p:sldId id="276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 showGuides="1">
      <p:cViewPr varScale="1">
        <p:scale>
          <a:sx n="65" d="100"/>
          <a:sy n="65" d="100"/>
        </p:scale>
        <p:origin x="-1458" y="-102"/>
      </p:cViewPr>
      <p:guideLst>
        <p:guide orient="horz" pos="2256"/>
        <p:guide pos="32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BBAF4-D771-4342-8C63-DA5781193138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E32DD-D067-493A-8AAC-DB80EC568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23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11CF5-F465-4E36-A72E-49D35095D52D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074B5-06F3-47EE-BA00-DEEB737E5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7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74B5-06F3-47EE-BA00-DEEB737E5A2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74B5-06F3-47EE-BA00-DEEB737E5A2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74B5-06F3-47EE-BA00-DEEB737E5A2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5861-4E79-4B0F-9D64-3968F760902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2A95-DF46-4D04-9CF7-58F3F9B54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5861-4E79-4B0F-9D64-3968F760902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2A95-DF46-4D04-9CF7-58F3F9B54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5861-4E79-4B0F-9D64-3968F760902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2A95-DF46-4D04-9CF7-58F3F9B54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5861-4E79-4B0F-9D64-3968F760902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2A95-DF46-4D04-9CF7-58F3F9B54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5861-4E79-4B0F-9D64-3968F760902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2A95-DF46-4D04-9CF7-58F3F9B54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5861-4E79-4B0F-9D64-3968F760902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2A95-DF46-4D04-9CF7-58F3F9B54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5861-4E79-4B0F-9D64-3968F760902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2A95-DF46-4D04-9CF7-58F3F9B54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5861-4E79-4B0F-9D64-3968F760902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2A95-DF46-4D04-9CF7-58F3F9B54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5861-4E79-4B0F-9D64-3968F760902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2A95-DF46-4D04-9CF7-58F3F9B54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5861-4E79-4B0F-9D64-3968F760902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2A95-DF46-4D04-9CF7-58F3F9B54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5861-4E79-4B0F-9D64-3968F760902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2A95-DF46-4D04-9CF7-58F3F9B54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5861-4E79-4B0F-9D64-3968F760902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72A95-DF46-4D04-9CF7-58F3F9B542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The+Gnostic+Gospels&amp;source=images&amp;cd=&amp;cad=rja&amp;docid=xMKi151NW56hxM&amp;tbnid=aQewxOvHA4kwjM:&amp;ved=0CAUQjRw&amp;url=http://johnweiskopf.com/ascendancyblog/?m=200904&amp;ei=KolQUYa8CeHq2AWfs4GICA&amp;bvm=bv.44158598,d.b2I&amp;psig=AFQjCNGQwLoWweJ6nxy-Cl8gNx4y8pM8nQ&amp;ust=1364318870681186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Gospel+Of+Thomas&amp;source=images&amp;cd=&amp;cad=rja&amp;docid=_6difPUqWOAxEM&amp;tbnid=eDq6WISVbEsrvM:&amp;ved=0CAUQjRw&amp;url=http://www.tower.com/beyond-belief-secret-gospel-thomas-elaine-pagels-hardcover/wapi/100060365&amp;ei=nYlQUYKHMYSy2QXG54CgDA&amp;bvm=bv.44158598,d.b2I&amp;psig=AFQjCNHW9-JMBs6oqbRjWQIV0-8NkuCTmg&amp;ust=136431894619498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ohnweiskopf.com/ascendancyblog/wp-content/uploads/2009/04/978075382114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05991"/>
            <a:ext cx="2133600" cy="3275409"/>
          </a:xfrm>
          <a:prstGeom prst="rect">
            <a:avLst/>
          </a:prstGeom>
          <a:noFill/>
        </p:spPr>
      </p:pic>
      <p:pic>
        <p:nvPicPr>
          <p:cNvPr id="1028" name="Picture 4" descr="http://i43.tower.com/images/mm100060365/beyond-belief-secret-gospel-thomas-elaine-pagels-hardcover-cover-ar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2891028"/>
            <a:ext cx="2362200" cy="356692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66800" y="37338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A.D. 120-150?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2362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A.D. 140?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76200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Why is John in the canon and not the Gospel of Thomas?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0" y="4267200"/>
            <a:ext cx="5105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 </a:t>
            </a:r>
            <a:r>
              <a:rPr lang="en-US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 The APOCRYPHA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903893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Luke 11:50-51, 24:44</a:t>
            </a:r>
          </a:p>
          <a:p>
            <a:pPr algn="ctr"/>
            <a:r>
              <a:rPr lang="en-US" sz="2800" b="1" dirty="0" smtClean="0"/>
              <a:t>Gen. 4 – 2 Chron. 24:20-21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enanderson.net/bible/assets/images/scroll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1997825" cy="21336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457200" y="4495800"/>
            <a:ext cx="3733800" cy="1905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4876800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First Lists Of Books – A Canon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5334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EUSEBIUS (A.D. 270-340)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67200" y="457200"/>
            <a:ext cx="76200" cy="61722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57800" y="1219200"/>
            <a:ext cx="365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Matthew, Mark, Luke, John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22860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Acts 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27432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Paul’s Epistles  (13) 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3289012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Hebrews 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38862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 Peter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10200" y="44196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 John</a:t>
            </a:r>
            <a:endParaRPr lang="en-US" sz="3200" b="1" dirty="0"/>
          </a:p>
        </p:txBody>
      </p:sp>
      <p:sp>
        <p:nvSpPr>
          <p:cNvPr id="17" name="Right Arrow 16"/>
          <p:cNvSpPr/>
          <p:nvPr/>
        </p:nvSpPr>
        <p:spPr>
          <a:xfrm>
            <a:off x="4572000" y="15240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572000" y="23622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4572000" y="28956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4572000" y="3339084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4572000" y="39624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572000" y="44958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10200" y="49530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Revelation</a:t>
            </a:r>
            <a:endParaRPr lang="en-US" sz="3200" b="1" dirty="0"/>
          </a:p>
        </p:txBody>
      </p:sp>
      <p:sp>
        <p:nvSpPr>
          <p:cNvPr id="24" name="Right Arrow 23"/>
          <p:cNvSpPr/>
          <p:nvPr/>
        </p:nvSpPr>
        <p:spPr>
          <a:xfrm>
            <a:off x="4572000" y="50292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72000" y="5638800"/>
            <a:ext cx="441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Disputed:</a:t>
            </a:r>
            <a:r>
              <a:rPr lang="en-US" sz="3200" b="1" dirty="0" smtClean="0"/>
              <a:t> James,             2 Peter, 2&amp;3 John , Jude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enanderson.net/bible/assets/images/scroll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95400"/>
            <a:ext cx="1997825" cy="21336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457200" y="4495800"/>
            <a:ext cx="3733800" cy="1905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4876800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First Lists Of Books – A Canon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BISHOP ATHANASIUS  	 	   (A.D. 367)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67200" y="457200"/>
            <a:ext cx="76200" cy="61722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57800" y="11430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Bishop of Alexandria – Festal Letter- Easter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279657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Specifies the 27 books we have without qualification</a:t>
            </a:r>
            <a:endParaRPr lang="en-US" sz="3200" b="1" dirty="0"/>
          </a:p>
        </p:txBody>
      </p:sp>
      <p:sp>
        <p:nvSpPr>
          <p:cNvPr id="17" name="Right Arrow 16"/>
          <p:cNvSpPr/>
          <p:nvPr/>
        </p:nvSpPr>
        <p:spPr>
          <a:xfrm>
            <a:off x="4572000" y="16764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4572000" y="3339084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572000" y="49530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34000" y="44958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“Let no one add to these, let nothing be taken away.”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enanderson.net/bible/assets/images/scroll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95400"/>
            <a:ext cx="1997825" cy="21336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457200" y="4495800"/>
            <a:ext cx="3733800" cy="1905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4876800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First Lists Of Books – A Canon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 Council of Hippo     (A.D. 393)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43400" y="533400"/>
            <a:ext cx="0" cy="60960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29200" y="2057400"/>
            <a:ext cx="411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“Officially Accepts”-Recognizes the 27 books of the New Testament as Sacred Scripture  </a:t>
            </a:r>
            <a:endParaRPr lang="en-US" sz="3200" b="1" dirty="0"/>
          </a:p>
        </p:txBody>
      </p:sp>
      <p:sp>
        <p:nvSpPr>
          <p:cNvPr id="17" name="Right Arrow 16"/>
          <p:cNvSpPr/>
          <p:nvPr/>
        </p:nvSpPr>
        <p:spPr>
          <a:xfrm>
            <a:off x="4495800" y="3096768"/>
            <a:ext cx="457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enanderson.net/bible/assets/images/scroll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95400"/>
            <a:ext cx="1997825" cy="21336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457200" y="4495800"/>
            <a:ext cx="3733800" cy="1905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4876800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First Lists Of Books – A Canon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COUNCIL OF CARTHAGE    	 	  (A.D. 397)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>
            <a:stCxn id="5" idx="1"/>
          </p:cNvCxnSpPr>
          <p:nvPr/>
        </p:nvCxnSpPr>
        <p:spPr>
          <a:xfrm>
            <a:off x="4343400" y="538609"/>
            <a:ext cx="0" cy="6088186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219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Lists the 27 books we have in our New Testament</a:t>
            </a:r>
            <a:endParaRPr 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3810000"/>
            <a:ext cx="434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“aside from the canonical Scriptures nothing is to be read in church under the Name of Divine Scriptures” </a:t>
            </a:r>
            <a:endParaRPr lang="en-US" sz="3200" b="1" dirty="0"/>
          </a:p>
        </p:txBody>
      </p:sp>
      <p:sp>
        <p:nvSpPr>
          <p:cNvPr id="28" name="Right Arrow 27"/>
          <p:cNvSpPr/>
          <p:nvPr/>
        </p:nvSpPr>
        <p:spPr>
          <a:xfrm>
            <a:off x="4495800" y="4648200"/>
            <a:ext cx="381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4495800" y="1600200"/>
            <a:ext cx="381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" y="1073021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F.F. Bruce: </a:t>
            </a:r>
            <a:r>
              <a:rPr lang="en-US" sz="3200" b="1" dirty="0" smtClean="0"/>
              <a:t>“What is particularly important to notice is that the New Testament canon was not demarcated by the arbitrary decree of any Church Council.  When at last a Church Council – the Synod of Hippo in A.D. 393- listed the 27 books of the New Testament, it did not confer upon them any authority which they did not already possess, but simply recorded their previously established canonicity”                                                               </a:t>
            </a:r>
            <a:r>
              <a:rPr lang="en-US" sz="3200" b="1" i="1" dirty="0" smtClean="0">
                <a:solidFill>
                  <a:srgbClr val="002060"/>
                </a:solidFill>
              </a:rPr>
              <a:t>(The Books and the Parchments, pp. 112-113)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100" y="2150239"/>
            <a:ext cx="7391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Dr. </a:t>
            </a:r>
            <a:r>
              <a:rPr lang="en-US" sz="3600" b="1" dirty="0" err="1" smtClean="0">
                <a:solidFill>
                  <a:srgbClr val="002060"/>
                </a:solidFill>
              </a:rPr>
              <a:t>Foakes</a:t>
            </a:r>
            <a:r>
              <a:rPr lang="en-US" sz="3600" b="1" dirty="0" smtClean="0">
                <a:solidFill>
                  <a:srgbClr val="002060"/>
                </a:solidFill>
              </a:rPr>
              <a:t>-Jackson: </a:t>
            </a:r>
            <a:r>
              <a:rPr lang="en-US" sz="3600" b="1" dirty="0" smtClean="0"/>
              <a:t>“The Church assuredly did not make the New Testament; the two grew up together.”                                                </a:t>
            </a:r>
            <a:r>
              <a:rPr lang="en-US" sz="3600" b="1" dirty="0" smtClean="0">
                <a:solidFill>
                  <a:srgbClr val="002060"/>
                </a:solidFill>
              </a:rPr>
              <a:t>(A History of Church History, p. 21)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1143000"/>
            <a:ext cx="3733800" cy="5105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209800"/>
            <a:ext cx="2895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The “Canon” of the New Testament 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aperfectworld.org/clipart/academic/ruler01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0"/>
            <a:ext cx="2809875" cy="1800225"/>
          </a:xfrm>
          <a:prstGeom prst="rect">
            <a:avLst/>
          </a:prstGeom>
          <a:noFill/>
        </p:spPr>
      </p:pic>
      <p:pic>
        <p:nvPicPr>
          <p:cNvPr id="1028" name="Picture 4" descr="http://kenanderson.net/bible/assets/images/scroll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886200"/>
            <a:ext cx="2514600" cy="26854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0" y="185934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Which Books Make Up the New Testament and Why?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enanderson.net/bible/assets/images/scroll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971800"/>
            <a:ext cx="1676400" cy="1790331"/>
          </a:xfrm>
          <a:prstGeom prst="rect">
            <a:avLst/>
          </a:prstGeom>
          <a:noFill/>
        </p:spPr>
      </p:pic>
      <p:pic>
        <p:nvPicPr>
          <p:cNvPr id="1026" name="Picture 2" descr="http://t2.gstatic.com/images?q=tbn:ANd9GcTv226yFZhzKkzZ6-1iQOYmmYCN1bHdOLSGMCebe4cMhaSgIPfBX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895600"/>
            <a:ext cx="1752600" cy="196754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" y="6858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Jesus and Apostles recognized authority of Old Testament Scriptures – An established Canon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81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John 5:39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838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Luke 24:44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1295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Acts 17:2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17526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Romans 15:4</a:t>
            </a:r>
            <a:endParaRPr lang="en-US" sz="28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096000" y="228600"/>
            <a:ext cx="0" cy="23622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5334000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Jesus’ words establishing a new canon “but I say…”</a:t>
            </a:r>
            <a:endParaRPr lang="en-US" sz="3200" b="1" dirty="0"/>
          </a:p>
        </p:txBody>
      </p:sp>
      <p:cxnSp>
        <p:nvCxnSpPr>
          <p:cNvPr id="12" name="Straight Connector 11"/>
          <p:cNvCxnSpPr>
            <a:stCxn id="1026" idx="2"/>
          </p:cNvCxnSpPr>
          <p:nvPr/>
        </p:nvCxnSpPr>
        <p:spPr>
          <a:xfrm>
            <a:off x="6096000" y="4863142"/>
            <a:ext cx="0" cy="184245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24600" y="4953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Matt. 5:28-29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00800" y="5486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Matt. 7:29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6019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Heb. 1:1-2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1524000"/>
            <a:ext cx="2819400" cy="4114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151727"/>
            <a:ext cx="251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New Testament  Canon Closed Around Apostolicity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3048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Jesus’ chosen apostles – authority of sender – confirming signs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9050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Apostles guided by Holy Spirit 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29718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Paul’s words – Christ’s Words, Lord’s Commandments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4495800"/>
            <a:ext cx="518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Peter: Paul’s writings enlarging canon of Scripture 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43300" y="5562600"/>
            <a:ext cx="510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Apostles’ teaching unrepeatable foundation</a:t>
            </a:r>
            <a:endParaRPr lang="en-US" sz="3200" b="1" dirty="0"/>
          </a:p>
        </p:txBody>
      </p:sp>
      <p:sp>
        <p:nvSpPr>
          <p:cNvPr id="11" name="Right Arrow 10"/>
          <p:cNvSpPr/>
          <p:nvPr/>
        </p:nvSpPr>
        <p:spPr>
          <a:xfrm>
            <a:off x="3200400" y="9906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276600" y="22860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276600" y="36576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276600" y="49530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276600" y="60198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1524000"/>
            <a:ext cx="2819400" cy="4114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397948"/>
            <a:ext cx="2514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Second Century Challenge : </a:t>
            </a:r>
            <a:r>
              <a:rPr lang="en-US" sz="3200" b="1" dirty="0" err="1" smtClean="0">
                <a:solidFill>
                  <a:srgbClr val="FFFF00"/>
                </a:solidFill>
              </a:rPr>
              <a:t>Marcion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7620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Born  A.D. 110 – Bishop of </a:t>
            </a:r>
            <a:r>
              <a:rPr lang="en-US" sz="3200" b="1" dirty="0" err="1" smtClean="0"/>
              <a:t>Sinope</a:t>
            </a:r>
            <a:r>
              <a:rPr lang="en-US" sz="3200" b="1" dirty="0" smtClean="0"/>
              <a:t>  in Pontus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22860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Comes to Rome A.D. 142-143 – Excommunicated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4343400"/>
            <a:ext cx="449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Christianity was the pure covenant – disregarding place of Old Testament Scripture </a:t>
            </a:r>
            <a:endParaRPr lang="en-US" sz="3200" b="1" dirty="0"/>
          </a:p>
        </p:txBody>
      </p:sp>
      <p:sp>
        <p:nvSpPr>
          <p:cNvPr id="7" name="Right Arrow 6"/>
          <p:cNvSpPr/>
          <p:nvPr/>
        </p:nvSpPr>
        <p:spPr>
          <a:xfrm>
            <a:off x="3657600" y="12192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733800" y="28194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657600" y="50292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1524000"/>
            <a:ext cx="2819400" cy="4114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397948"/>
            <a:ext cx="251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Second Century Challenge : </a:t>
            </a:r>
            <a:r>
              <a:rPr lang="en-US" sz="3200" b="1" dirty="0" err="1" smtClean="0">
                <a:solidFill>
                  <a:srgbClr val="FFFF00"/>
                </a:solidFill>
              </a:rPr>
              <a:t>Marcion</a:t>
            </a:r>
            <a:r>
              <a:rPr lang="en-US" sz="3200" b="1" dirty="0" smtClean="0">
                <a:solidFill>
                  <a:srgbClr val="FFFF00"/>
                </a:solidFill>
              </a:rPr>
              <a:t> and Scripture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7620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One Gospel – Luke – not first two chapters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22860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Ten Epistles – Galatians – charter of </a:t>
            </a:r>
            <a:r>
              <a:rPr lang="en-US" sz="3200" b="1" dirty="0" err="1" smtClean="0"/>
              <a:t>Marcionism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43434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General Epistles, Hebrews, Revelation and Acts excluded.</a:t>
            </a:r>
            <a:endParaRPr lang="en-US" sz="3200" b="1" dirty="0"/>
          </a:p>
        </p:txBody>
      </p:sp>
      <p:sp>
        <p:nvSpPr>
          <p:cNvPr id="7" name="Right Arrow 6"/>
          <p:cNvSpPr/>
          <p:nvPr/>
        </p:nvSpPr>
        <p:spPr>
          <a:xfrm>
            <a:off x="3657600" y="12192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657600" y="2819400"/>
            <a:ext cx="457200" cy="381000"/>
          </a:xfrm>
          <a:prstGeom prst="rightArrow">
            <a:avLst>
              <a:gd name="adj1" fmla="val 50000"/>
              <a:gd name="adj2" fmla="val 46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657600" y="48768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1600200"/>
            <a:ext cx="2819400" cy="4114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09800"/>
            <a:ext cx="251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Christians From First Century Accepting Canon – Apostolicity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810000" y="302359"/>
            <a:ext cx="533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Matthew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apostle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Mark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Peter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assistant and   	    interpreter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Luke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Close associate and 	     	   partner with Paul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John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apostle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Paul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apostle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Hebrews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circle of those with 	         Paul, if not Paul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James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Jesus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brother called an 	      apostle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1&amp;2 Peter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apostle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 2, &amp; 3 John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apostle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Jude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brother of James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Revelation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apostle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enanderson.net/bible/assets/images/scroll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1997825" cy="21336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457200" y="4495800"/>
            <a:ext cx="3733800" cy="1905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4876800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First Lists Of Books – A Canon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MURATORIAN FRAGMENT   (As early as A.D. 170)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343400" y="609600"/>
            <a:ext cx="76200" cy="60198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0" y="609600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Recognizes Four Gospels – Luke, John</a:t>
            </a:r>
            <a:endParaRPr lang="en-US" sz="3200" b="1" dirty="0"/>
          </a:p>
        </p:txBody>
      </p:sp>
      <p:sp>
        <p:nvSpPr>
          <p:cNvPr id="17" name="Right Arrow 16"/>
          <p:cNvSpPr/>
          <p:nvPr/>
        </p:nvSpPr>
        <p:spPr>
          <a:xfrm>
            <a:off x="4495800" y="9906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495800" y="19050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334000" y="1828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Acts</a:t>
            </a:r>
            <a:endParaRPr lang="en-US" sz="32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10200" y="4795897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Apocalypse – Revelation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2438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Paul’s Epistles</a:t>
            </a:r>
            <a:endParaRPr lang="en-US" sz="3200" b="1" dirty="0"/>
          </a:p>
        </p:txBody>
      </p:sp>
      <p:sp>
        <p:nvSpPr>
          <p:cNvPr id="13" name="Right Arrow 12"/>
          <p:cNvSpPr/>
          <p:nvPr/>
        </p:nvSpPr>
        <p:spPr>
          <a:xfrm>
            <a:off x="4495800" y="25146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86400" y="32004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Jude</a:t>
            </a:r>
            <a:endParaRPr lang="en-US" sz="3200" b="1" dirty="0"/>
          </a:p>
        </p:txBody>
      </p:sp>
      <p:sp>
        <p:nvSpPr>
          <p:cNvPr id="16" name="Right Arrow 15"/>
          <p:cNvSpPr/>
          <p:nvPr/>
        </p:nvSpPr>
        <p:spPr>
          <a:xfrm>
            <a:off x="4495800" y="3339084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486400" y="3962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 &amp; 2 John</a:t>
            </a:r>
            <a:endParaRPr lang="en-US" sz="3200" b="1" dirty="0"/>
          </a:p>
        </p:txBody>
      </p:sp>
      <p:sp>
        <p:nvSpPr>
          <p:cNvPr id="20" name="Right Arrow 19"/>
          <p:cNvSpPr/>
          <p:nvPr/>
        </p:nvSpPr>
        <p:spPr>
          <a:xfrm>
            <a:off x="4495800" y="40386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4495800" y="49530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enanderson.net/bible/assets/images/scroll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1997825" cy="21336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457200" y="4495800"/>
            <a:ext cx="3733800" cy="1905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4876800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First Lists Of Books – A Canon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IRENAEUS (A.D. 180)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343400" y="609600"/>
            <a:ext cx="76200" cy="60198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0" y="609600"/>
            <a:ext cx="381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Bishop – trained under Polycarp – disciple of the apostles</a:t>
            </a:r>
            <a:endParaRPr lang="en-US" sz="3200" b="1" dirty="0"/>
          </a:p>
        </p:txBody>
      </p:sp>
      <p:sp>
        <p:nvSpPr>
          <p:cNvPr id="17" name="Right Arrow 16"/>
          <p:cNvSpPr/>
          <p:nvPr/>
        </p:nvSpPr>
        <p:spPr>
          <a:xfrm>
            <a:off x="4495800" y="12954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495800" y="3096768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334000" y="2667000"/>
            <a:ext cx="381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Apostles: </a:t>
            </a:r>
            <a:r>
              <a:rPr lang="en-US" sz="3200" b="1" i="1" dirty="0" smtClean="0"/>
              <a:t>“fully informed concerning all things and had a perfect Knowledge.”</a:t>
            </a:r>
            <a:endParaRPr lang="en-US" sz="32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495800" y="4795897"/>
            <a:ext cx="495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Four Gospels, Acts,         I Peter, I John, all of Paul’s letters – except Philemon, Revelation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598</Words>
  <Application>Microsoft Office PowerPoint</Application>
  <PresentationFormat>On-screen Show (4:3)</PresentationFormat>
  <Paragraphs>82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Stan</cp:lastModifiedBy>
  <cp:revision>75</cp:revision>
  <dcterms:created xsi:type="dcterms:W3CDTF">2012-02-12T19:49:42Z</dcterms:created>
  <dcterms:modified xsi:type="dcterms:W3CDTF">2013-11-10T04:14:00Z</dcterms:modified>
</cp:coreProperties>
</file>