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9" r:id="rId2"/>
    <p:sldId id="263" r:id="rId3"/>
    <p:sldId id="264" r:id="rId4"/>
    <p:sldId id="265" r:id="rId5"/>
    <p:sldId id="266" r:id="rId6"/>
    <p:sldId id="261" r:id="rId7"/>
    <p:sldId id="280" r:id="rId8"/>
    <p:sldId id="273" r:id="rId9"/>
    <p:sldId id="275" r:id="rId10"/>
    <p:sldId id="274" r:id="rId11"/>
    <p:sldId id="276" r:id="rId12"/>
    <p:sldId id="277" r:id="rId13"/>
    <p:sldId id="281" r:id="rId1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75" d="100"/>
          <a:sy n="75" d="100"/>
        </p:scale>
        <p:origin x="8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E816652-4706-4236-A5CB-B839AE8F4BD6}"/>
    <pc:docChg chg="delSld">
      <pc:chgData name="Stan Cox" userId="9376f276357bfffd" providerId="LiveId" clId="{5E816652-4706-4236-A5CB-B839AE8F4BD6}" dt="2024-11-07T05:21:11.900" v="0" actId="47"/>
      <pc:docMkLst>
        <pc:docMk/>
      </pc:docMkLst>
      <pc:sldChg chg="del">
        <pc:chgData name="Stan Cox" userId="9376f276357bfffd" providerId="LiveId" clId="{5E816652-4706-4236-A5CB-B839AE8F4BD6}" dt="2024-11-07T05:21:11.900" v="0" actId="47"/>
        <pc:sldMkLst>
          <pc:docMk/>
          <pc:sldMk cId="1061300246"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53B3405D-476B-4BE9-9810-1FB64C17127C}" type="datetimeFigureOut">
              <a:rPr lang="en-US" smtClean="0"/>
              <a:t>11/6/2024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C49540D9-A610-46C1-8FE6-F6472B59F393}" type="slidenum">
              <a:rPr lang="en-US" smtClean="0"/>
              <a:t>‹#›</a:t>
            </a:fld>
            <a:endParaRPr lang="en-US"/>
          </a:p>
        </p:txBody>
      </p:sp>
    </p:spTree>
    <p:extLst>
      <p:ext uri="{BB962C8B-B14F-4D97-AF65-F5344CB8AC3E}">
        <p14:creationId xmlns:p14="http://schemas.microsoft.com/office/powerpoint/2010/main" val="371278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What an incredible accusation the unbelieving Jews made against Paul and Silas! What did they mean by the charge that were guilty of turning the world upside down? Well, just look back at verse 2-3. In the synagogue of the Jews in Thessalonica, Paul reasoned with them from the Scriptures explaining and demonstrating that the Christ had to suffer and rise from the dead, saying, “This Jesus whom I preach to you is the Christ.” That was Paul’s consistent message everywhere he traveled to preach. But such a message (the gospel) was very controversial and upsetting to many people. Over and over again, he faced violent attempts on his life for simply preaching this true and accurate message of redemption and salvation.</a:t>
            </a:r>
          </a:p>
        </p:txBody>
      </p:sp>
      <p:sp>
        <p:nvSpPr>
          <p:cNvPr id="4" name="Slide Number Placeholder 3"/>
          <p:cNvSpPr>
            <a:spLocks noGrp="1"/>
          </p:cNvSpPr>
          <p:nvPr>
            <p:ph type="sldNum" sz="quarter" idx="5"/>
          </p:nvPr>
        </p:nvSpPr>
        <p:spPr/>
        <p:txBody>
          <a:bodyPr/>
          <a:lstStyle/>
          <a:p>
            <a:fld id="{C49540D9-A610-46C1-8FE6-F6472B59F393}" type="slidenum">
              <a:rPr lang="en-US" smtClean="0"/>
              <a:t>1</a:t>
            </a:fld>
            <a:endParaRPr lang="en-US"/>
          </a:p>
        </p:txBody>
      </p:sp>
    </p:spTree>
    <p:extLst>
      <p:ext uri="{BB962C8B-B14F-4D97-AF65-F5344CB8AC3E}">
        <p14:creationId xmlns:p14="http://schemas.microsoft.com/office/powerpoint/2010/main" val="116293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9540D9-A610-46C1-8FE6-F6472B59F393}" type="slidenum">
              <a:rPr lang="en-US" smtClean="0"/>
              <a:t>11</a:t>
            </a:fld>
            <a:endParaRPr lang="en-US"/>
          </a:p>
        </p:txBody>
      </p:sp>
    </p:spTree>
    <p:extLst>
      <p:ext uri="{BB962C8B-B14F-4D97-AF65-F5344CB8AC3E}">
        <p14:creationId xmlns:p14="http://schemas.microsoft.com/office/powerpoint/2010/main" val="155957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Jesus Himself declared…</a:t>
            </a:r>
          </a:p>
          <a:p>
            <a:r>
              <a:rPr lang="en-US" dirty="0"/>
              <a:t>What would cause such division among one’s own family? Jesus Christ and the truth about Him. Some in a family would believe in Him and follow His teachings, but other family members would reject Christ, and the word of Christ. </a:t>
            </a:r>
          </a:p>
        </p:txBody>
      </p:sp>
      <p:sp>
        <p:nvSpPr>
          <p:cNvPr id="4" name="Slide Number Placeholder 3"/>
          <p:cNvSpPr>
            <a:spLocks noGrp="1"/>
          </p:cNvSpPr>
          <p:nvPr>
            <p:ph type="sldNum" sz="quarter" idx="5"/>
          </p:nvPr>
        </p:nvSpPr>
        <p:spPr/>
        <p:txBody>
          <a:bodyPr/>
          <a:lstStyle/>
          <a:p>
            <a:fld id="{C49540D9-A610-46C1-8FE6-F6472B59F393}" type="slidenum">
              <a:rPr lang="en-US" smtClean="0"/>
              <a:t>2</a:t>
            </a:fld>
            <a:endParaRPr lang="en-US"/>
          </a:p>
        </p:txBody>
      </p:sp>
    </p:spTree>
    <p:extLst>
      <p:ext uri="{BB962C8B-B14F-4D97-AF65-F5344CB8AC3E}">
        <p14:creationId xmlns:p14="http://schemas.microsoft.com/office/powerpoint/2010/main" val="333768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It is stated even more strongly in Luke’s gospel. “I didn’t come to bring peace at all, but division. Although appropriately described as the Prince of Peace, His true identity (the Christ the Son of God) and His teachings would prove to be quite divisive. </a:t>
            </a:r>
          </a:p>
        </p:txBody>
      </p:sp>
      <p:sp>
        <p:nvSpPr>
          <p:cNvPr id="4" name="Slide Number Placeholder 3"/>
          <p:cNvSpPr>
            <a:spLocks noGrp="1"/>
          </p:cNvSpPr>
          <p:nvPr>
            <p:ph type="sldNum" sz="quarter" idx="5"/>
          </p:nvPr>
        </p:nvSpPr>
        <p:spPr/>
        <p:txBody>
          <a:bodyPr/>
          <a:lstStyle/>
          <a:p>
            <a:fld id="{C49540D9-A610-46C1-8FE6-F6472B59F393}" type="slidenum">
              <a:rPr lang="en-US" smtClean="0"/>
              <a:t>3</a:t>
            </a:fld>
            <a:endParaRPr lang="en-US"/>
          </a:p>
        </p:txBody>
      </p:sp>
    </p:spTree>
    <p:extLst>
      <p:ext uri="{BB962C8B-B14F-4D97-AF65-F5344CB8AC3E}">
        <p14:creationId xmlns:p14="http://schemas.microsoft.com/office/powerpoint/2010/main" val="333938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“For I determined not to know anything among you except Jesus Christ and Him crucified” (1 Cor. 2:2). That sounds good, right? That’s what we should do today. Simply preach Jesus Christ and Him crucified. And to us, that seems so loving and non-controversial, but to many in the first century such a message was very controversial and very divisive?</a:t>
            </a:r>
          </a:p>
        </p:txBody>
      </p:sp>
      <p:sp>
        <p:nvSpPr>
          <p:cNvPr id="4" name="Slide Number Placeholder 3"/>
          <p:cNvSpPr>
            <a:spLocks noGrp="1"/>
          </p:cNvSpPr>
          <p:nvPr>
            <p:ph type="sldNum" sz="quarter" idx="5"/>
          </p:nvPr>
        </p:nvSpPr>
        <p:spPr/>
        <p:txBody>
          <a:bodyPr/>
          <a:lstStyle/>
          <a:p>
            <a:fld id="{C49540D9-A610-46C1-8FE6-F6472B59F393}" type="slidenum">
              <a:rPr lang="en-US" smtClean="0"/>
              <a:t>4</a:t>
            </a:fld>
            <a:endParaRPr lang="en-US"/>
          </a:p>
        </p:txBody>
      </p:sp>
    </p:spTree>
    <p:extLst>
      <p:ext uri="{BB962C8B-B14F-4D97-AF65-F5344CB8AC3E}">
        <p14:creationId xmlns:p14="http://schemas.microsoft.com/office/powerpoint/2010/main" val="167387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9540D9-A610-46C1-8FE6-F6472B59F393}" type="slidenum">
              <a:rPr lang="en-US" smtClean="0"/>
              <a:t>5</a:t>
            </a:fld>
            <a:endParaRPr lang="en-US"/>
          </a:p>
        </p:txBody>
      </p:sp>
    </p:spTree>
    <p:extLst>
      <p:ext uri="{BB962C8B-B14F-4D97-AF65-F5344CB8AC3E}">
        <p14:creationId xmlns:p14="http://schemas.microsoft.com/office/powerpoint/2010/main" val="158656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The Jewish people. Remember, He came to His own, and His own did not receive Him (John 1:11). </a:t>
            </a:r>
          </a:p>
        </p:txBody>
      </p:sp>
      <p:sp>
        <p:nvSpPr>
          <p:cNvPr id="4" name="Slide Number Placeholder 3"/>
          <p:cNvSpPr>
            <a:spLocks noGrp="1"/>
          </p:cNvSpPr>
          <p:nvPr>
            <p:ph type="sldNum" sz="quarter" idx="5"/>
          </p:nvPr>
        </p:nvSpPr>
        <p:spPr/>
        <p:txBody>
          <a:bodyPr/>
          <a:lstStyle/>
          <a:p>
            <a:fld id="{C49540D9-A610-46C1-8FE6-F6472B59F393}" type="slidenum">
              <a:rPr lang="en-US" smtClean="0"/>
              <a:t>6</a:t>
            </a:fld>
            <a:endParaRPr lang="en-US"/>
          </a:p>
        </p:txBody>
      </p:sp>
    </p:spTree>
    <p:extLst>
      <p:ext uri="{BB962C8B-B14F-4D97-AF65-F5344CB8AC3E}">
        <p14:creationId xmlns:p14="http://schemas.microsoft.com/office/powerpoint/2010/main" val="275130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So, what’s our point in all of this? That we shouldn’t be surprised, but expect it, when we teach and preach the gospel of Christ (the teachings of Christ) today, that it still with stir up a great deal of controversy among many. For example…</a:t>
            </a:r>
          </a:p>
          <a:p>
            <a:r>
              <a:rPr lang="en-US" dirty="0"/>
              <a:t>1 Peter 3:21; Mk. 16:16</a:t>
            </a:r>
          </a:p>
          <a:p>
            <a:r>
              <a:rPr lang="en-US" dirty="0"/>
              <a:t>And should we not teach the lost about NT worship?</a:t>
            </a:r>
          </a:p>
          <a:p>
            <a:r>
              <a:rPr lang="en-US" dirty="0"/>
              <a:t>Repentance precedes baptism (get out of unlawful marriages; stop drinking, cursing, lying, stealing. Committing/living in fornication. Etc.)</a:t>
            </a:r>
          </a:p>
        </p:txBody>
      </p:sp>
      <p:sp>
        <p:nvSpPr>
          <p:cNvPr id="4" name="Slide Number Placeholder 3"/>
          <p:cNvSpPr>
            <a:spLocks noGrp="1"/>
          </p:cNvSpPr>
          <p:nvPr>
            <p:ph type="sldNum" sz="quarter" idx="5"/>
          </p:nvPr>
        </p:nvSpPr>
        <p:spPr/>
        <p:txBody>
          <a:bodyPr/>
          <a:lstStyle/>
          <a:p>
            <a:fld id="{C49540D9-A610-46C1-8FE6-F6472B59F393}" type="slidenum">
              <a:rPr lang="en-US" smtClean="0"/>
              <a:t>8</a:t>
            </a:fld>
            <a:endParaRPr lang="en-US"/>
          </a:p>
        </p:txBody>
      </p:sp>
    </p:spTree>
    <p:extLst>
      <p:ext uri="{BB962C8B-B14F-4D97-AF65-F5344CB8AC3E}">
        <p14:creationId xmlns:p14="http://schemas.microsoft.com/office/powerpoint/2010/main" val="274785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9540D9-A610-46C1-8FE6-F6472B59F393}" type="slidenum">
              <a:rPr lang="en-US" smtClean="0"/>
              <a:t>9</a:t>
            </a:fld>
            <a:endParaRPr lang="en-US"/>
          </a:p>
        </p:txBody>
      </p:sp>
    </p:spTree>
    <p:extLst>
      <p:ext uri="{BB962C8B-B14F-4D97-AF65-F5344CB8AC3E}">
        <p14:creationId xmlns:p14="http://schemas.microsoft.com/office/powerpoint/2010/main" val="65612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We too must “fight the good fight of faith, lay hold on eternal life, to which you were also called and have confessed the good confession in the presence of many witnesses” (1 Tim. 6:12). </a:t>
            </a:r>
          </a:p>
        </p:txBody>
      </p:sp>
      <p:sp>
        <p:nvSpPr>
          <p:cNvPr id="4" name="Slide Number Placeholder 3"/>
          <p:cNvSpPr>
            <a:spLocks noGrp="1"/>
          </p:cNvSpPr>
          <p:nvPr>
            <p:ph type="sldNum" sz="quarter" idx="5"/>
          </p:nvPr>
        </p:nvSpPr>
        <p:spPr/>
        <p:txBody>
          <a:bodyPr/>
          <a:lstStyle/>
          <a:p>
            <a:fld id="{C49540D9-A610-46C1-8FE6-F6472B59F393}" type="slidenum">
              <a:rPr lang="en-US" smtClean="0"/>
              <a:t>10</a:t>
            </a:fld>
            <a:endParaRPr lang="en-US"/>
          </a:p>
        </p:txBody>
      </p:sp>
    </p:spTree>
    <p:extLst>
      <p:ext uri="{BB962C8B-B14F-4D97-AF65-F5344CB8AC3E}">
        <p14:creationId xmlns:p14="http://schemas.microsoft.com/office/powerpoint/2010/main" val="426160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DE2C64-6851-49FC-A58A-6639AAE92F2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314955363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E2C64-6851-49FC-A58A-6639AAE92F2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5595716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E2C64-6851-49FC-A58A-6639AAE92F2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408377947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DE2C64-6851-49FC-A58A-6639AAE92F2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104865424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DE2C64-6851-49FC-A58A-6639AAE92F24}"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152582603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DE2C64-6851-49FC-A58A-6639AAE92F2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407945959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DE2C64-6851-49FC-A58A-6639AAE92F24}"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179673470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DE2C64-6851-49FC-A58A-6639AAE92F24}"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19123686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DE2C64-6851-49FC-A58A-6639AAE92F24}"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308170310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DE2C64-6851-49FC-A58A-6639AAE92F2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151592201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DE2C64-6851-49FC-A58A-6639AAE92F24}"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AA5A0-86C0-4E23-9E08-7A18EDF59CF2}" type="slidenum">
              <a:rPr lang="en-US" smtClean="0"/>
              <a:t>‹#›</a:t>
            </a:fld>
            <a:endParaRPr lang="en-US"/>
          </a:p>
        </p:txBody>
      </p:sp>
    </p:spTree>
    <p:extLst>
      <p:ext uri="{BB962C8B-B14F-4D97-AF65-F5344CB8AC3E}">
        <p14:creationId xmlns:p14="http://schemas.microsoft.com/office/powerpoint/2010/main" val="323805467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E2C64-6851-49FC-A58A-6639AAE92F24}"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A5A0-86C0-4E23-9E08-7A18EDF59CF2}" type="slidenum">
              <a:rPr lang="en-US" smtClean="0"/>
              <a:t>‹#›</a:t>
            </a:fld>
            <a:endParaRPr lang="en-US"/>
          </a:p>
        </p:txBody>
      </p:sp>
    </p:spTree>
    <p:extLst>
      <p:ext uri="{BB962C8B-B14F-4D97-AF65-F5344CB8AC3E}">
        <p14:creationId xmlns:p14="http://schemas.microsoft.com/office/powerpoint/2010/main" val="4292024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Turning the World Upside Down – Covenant Presbyterian Church – Reno">
            <a:extLst>
              <a:ext uri="{FF2B5EF4-FFF2-40B4-BE49-F238E27FC236}">
                <a16:creationId xmlns:a16="http://schemas.microsoft.com/office/drawing/2014/main" id="{6CDCA535-447C-4271-9370-7D8F0F3623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33" r="-2" b="1260"/>
          <a:stretch/>
        </p:blipFill>
        <p:spPr bwMode="auto">
          <a:xfrm>
            <a:off x="1754683" y="-1"/>
            <a:ext cx="86913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5512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urning the World Upside Down – Covenant Presbyterian Church – Reno">
            <a:extLst>
              <a:ext uri="{FF2B5EF4-FFF2-40B4-BE49-F238E27FC236}">
                <a16:creationId xmlns:a16="http://schemas.microsoft.com/office/drawing/2014/main" id="{04DC1ED5-19C5-43B9-861D-8552E3F580F1}"/>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57B013-8179-4A2D-B2AE-AD865AFD911D}"/>
              </a:ext>
            </a:extLst>
          </p:cNvPr>
          <p:cNvSpPr txBox="1"/>
          <p:nvPr/>
        </p:nvSpPr>
        <p:spPr>
          <a:xfrm>
            <a:off x="838200" y="3982065"/>
            <a:ext cx="10515600" cy="2381711"/>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3600" b="1" dirty="0">
                <a:solidFill>
                  <a:srgbClr val="FFFFFF"/>
                </a:solidFill>
              </a:rPr>
              <a:t>“Beloved, while I was very diligent to write to you concerning our common salvation, I found it necessary to write to you exhorting you to contend earnestly for the faith which was once for all delivered to the saints” (Jude 3).</a:t>
            </a:r>
          </a:p>
        </p:txBody>
      </p:sp>
    </p:spTree>
    <p:extLst>
      <p:ext uri="{BB962C8B-B14F-4D97-AF65-F5344CB8AC3E}">
        <p14:creationId xmlns:p14="http://schemas.microsoft.com/office/powerpoint/2010/main" val="1979386152"/>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urning the World Upside Down – Covenant Presbyterian Church – Reno">
            <a:extLst>
              <a:ext uri="{FF2B5EF4-FFF2-40B4-BE49-F238E27FC236}">
                <a16:creationId xmlns:a16="http://schemas.microsoft.com/office/drawing/2014/main" id="{AEFEC8E4-14E9-446B-B7F4-8486F485D47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7D77C0-02BF-4CC0-B6C9-954641EDE803}"/>
              </a:ext>
            </a:extLst>
          </p:cNvPr>
          <p:cNvSpPr txBox="1"/>
          <p:nvPr/>
        </p:nvSpPr>
        <p:spPr>
          <a:xfrm>
            <a:off x="698089" y="3834577"/>
            <a:ext cx="10754032" cy="2430873"/>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3200" b="1" dirty="0">
                <a:solidFill>
                  <a:srgbClr val="FFFFFF"/>
                </a:solidFill>
              </a:rPr>
              <a:t>“And a servant of the Lord must not quarrel but be gentle to all, able to teach, patient, </a:t>
            </a:r>
            <a:r>
              <a:rPr lang="en-US" sz="3200" b="1" baseline="30000" dirty="0">
                <a:solidFill>
                  <a:srgbClr val="FFFFFF"/>
                </a:solidFill>
              </a:rPr>
              <a:t>25</a:t>
            </a:r>
            <a:r>
              <a:rPr lang="en-US" sz="3200" b="1" dirty="0">
                <a:solidFill>
                  <a:srgbClr val="FFFFFF"/>
                </a:solidFill>
              </a:rPr>
              <a:t> in humility correcting those who are in opposition, if God perhaps will grant them repentance, so that they may know the truth, </a:t>
            </a:r>
            <a:r>
              <a:rPr lang="en-US" sz="3200" b="1" baseline="30000" dirty="0">
                <a:solidFill>
                  <a:srgbClr val="FFFFFF"/>
                </a:solidFill>
              </a:rPr>
              <a:t>26</a:t>
            </a:r>
            <a:r>
              <a:rPr lang="en-US" sz="3200" b="1" dirty="0">
                <a:solidFill>
                  <a:srgbClr val="FFFFFF"/>
                </a:solidFill>
              </a:rPr>
              <a:t> and that they may come to their senses and escape the snare of  the devil, having been taken captive by him to do his will” (2 Timothy 2:24-26).</a:t>
            </a:r>
          </a:p>
        </p:txBody>
      </p:sp>
    </p:spTree>
    <p:extLst>
      <p:ext uri="{BB962C8B-B14F-4D97-AF65-F5344CB8AC3E}">
        <p14:creationId xmlns:p14="http://schemas.microsoft.com/office/powerpoint/2010/main" val="758878562"/>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urning the World Upside Down – Covenant Presbyterian Church – Reno">
            <a:extLst>
              <a:ext uri="{FF2B5EF4-FFF2-40B4-BE49-F238E27FC236}">
                <a16:creationId xmlns:a16="http://schemas.microsoft.com/office/drawing/2014/main" id="{4829D4B3-DA1E-4F6A-BC81-7FDD58C715A7}"/>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a:extLst>
              <a:ext uri="{FF2B5EF4-FFF2-40B4-BE49-F238E27FC236}">
                <a16:creationId xmlns:a16="http://schemas.microsoft.com/office/drawing/2014/main" id="{565FE5C9-763C-44DA-B2C1-01DBA7BA23D4}"/>
              </a:ext>
            </a:extLst>
          </p:cNvPr>
          <p:cNvSpPr txBox="1">
            <a:spLocks/>
          </p:cNvSpPr>
          <p:nvPr/>
        </p:nvSpPr>
        <p:spPr>
          <a:xfrm>
            <a:off x="838200" y="285801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rgbClr val="FFFFFF"/>
                </a:solidFill>
              </a:rPr>
              <a:t>Turning the World Upside Down Preaching…</a:t>
            </a:r>
          </a:p>
          <a:p>
            <a:endParaRPr lang="en-US" sz="400" b="1" dirty="0">
              <a:solidFill>
                <a:srgbClr val="FFFFFF"/>
              </a:solidFill>
            </a:endParaRPr>
          </a:p>
          <a:p>
            <a:pPr lvl="1"/>
            <a:r>
              <a:rPr lang="en-US" sz="3600" b="1" dirty="0">
                <a:solidFill>
                  <a:srgbClr val="FFFFFF"/>
                </a:solidFill>
              </a:rPr>
              <a:t>The truth that sets men free from sin was taught.</a:t>
            </a:r>
          </a:p>
          <a:p>
            <a:pPr lvl="1"/>
            <a:endParaRPr lang="en-US" sz="400" b="1" dirty="0">
              <a:solidFill>
                <a:srgbClr val="FFFFFF"/>
              </a:solidFill>
            </a:endParaRPr>
          </a:p>
          <a:p>
            <a:pPr lvl="1"/>
            <a:r>
              <a:rPr lang="en-US" sz="3600" b="1" dirty="0">
                <a:solidFill>
                  <a:srgbClr val="FFFFFF"/>
                </a:solidFill>
              </a:rPr>
              <a:t>The message was preached with humility, love, plainness, and boldness.</a:t>
            </a:r>
          </a:p>
          <a:p>
            <a:pPr lvl="1"/>
            <a:endParaRPr lang="en-US" sz="400" b="1" dirty="0">
              <a:solidFill>
                <a:srgbClr val="FFFFFF"/>
              </a:solidFill>
            </a:endParaRPr>
          </a:p>
          <a:p>
            <a:pPr lvl="1"/>
            <a:r>
              <a:rPr lang="en-US" sz="3600" b="1" dirty="0">
                <a:solidFill>
                  <a:srgbClr val="FFFFFF"/>
                </a:solidFill>
              </a:rPr>
              <a:t>Many rejected the gospel; some souls were saved.</a:t>
            </a:r>
          </a:p>
          <a:p>
            <a:pPr lvl="1"/>
            <a:endParaRPr lang="en-US" sz="400" b="1" dirty="0">
              <a:solidFill>
                <a:srgbClr val="FFFFFF"/>
              </a:solidFill>
            </a:endParaRPr>
          </a:p>
          <a:p>
            <a:pPr lvl="1"/>
            <a:r>
              <a:rPr lang="en-US" sz="3600" b="1" dirty="0">
                <a:solidFill>
                  <a:srgbClr val="FFFFFF"/>
                </a:solidFill>
              </a:rPr>
              <a:t>Will continue to be controversial and divisive.</a:t>
            </a:r>
          </a:p>
        </p:txBody>
      </p:sp>
    </p:spTree>
    <p:extLst>
      <p:ext uri="{BB962C8B-B14F-4D97-AF65-F5344CB8AC3E}">
        <p14:creationId xmlns:p14="http://schemas.microsoft.com/office/powerpoint/2010/main" val="2478757921"/>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od's Plan of Salvation | church of Christ | Miami, Florida">
            <a:extLst>
              <a:ext uri="{FF2B5EF4-FFF2-40B4-BE49-F238E27FC236}">
                <a16:creationId xmlns:a16="http://schemas.microsoft.com/office/drawing/2014/main" id="{981373FC-76FB-4437-8142-A2EB555A90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917" y="643467"/>
            <a:ext cx="83461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1868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The Sword -">
            <a:extLst>
              <a:ext uri="{FF2B5EF4-FFF2-40B4-BE49-F238E27FC236}">
                <a16:creationId xmlns:a16="http://schemas.microsoft.com/office/drawing/2014/main" id="{EC4140C3-A063-41EE-BB2B-67F1E30A1FB4}"/>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25000"/>
          <a:stretch/>
        </p:blipFill>
        <p:spPr bwMode="auto">
          <a:xfrm>
            <a:off x="1524020" y="2"/>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5316E5-7BFA-426D-81CB-28120A097FD1}"/>
              </a:ext>
            </a:extLst>
          </p:cNvPr>
          <p:cNvSpPr>
            <a:spLocks noGrp="1"/>
          </p:cNvSpPr>
          <p:nvPr>
            <p:ph type="title"/>
          </p:nvPr>
        </p:nvSpPr>
        <p:spPr>
          <a:xfrm>
            <a:off x="345787" y="1065862"/>
            <a:ext cx="4120288" cy="4726276"/>
          </a:xfrm>
        </p:spPr>
        <p:txBody>
          <a:bodyPr>
            <a:normAutofit/>
          </a:bodyPr>
          <a:lstStyle/>
          <a:p>
            <a:pPr algn="ctr"/>
            <a:r>
              <a:rPr lang="en-US" sz="4000" b="1" dirty="0">
                <a:solidFill>
                  <a:srgbClr val="FFFFFF"/>
                </a:solidFill>
              </a:rPr>
              <a:t>Matthew 10:34-38</a:t>
            </a:r>
          </a:p>
        </p:txBody>
      </p:sp>
      <p:sp>
        <p:nvSpPr>
          <p:cNvPr id="3" name="Content Placeholder 2">
            <a:extLst>
              <a:ext uri="{FF2B5EF4-FFF2-40B4-BE49-F238E27FC236}">
                <a16:creationId xmlns:a16="http://schemas.microsoft.com/office/drawing/2014/main" id="{60EF0B07-3163-4D83-856F-7932C08CDC02}"/>
              </a:ext>
            </a:extLst>
          </p:cNvPr>
          <p:cNvSpPr>
            <a:spLocks noGrp="1"/>
          </p:cNvSpPr>
          <p:nvPr>
            <p:ph idx="1"/>
          </p:nvPr>
        </p:nvSpPr>
        <p:spPr>
          <a:xfrm>
            <a:off x="4978400" y="213063"/>
            <a:ext cx="6945745" cy="6555382"/>
          </a:xfrm>
        </p:spPr>
        <p:txBody>
          <a:bodyPr anchor="ctr">
            <a:noAutofit/>
          </a:bodyPr>
          <a:lstStyle/>
          <a:p>
            <a:r>
              <a:rPr lang="en-US" sz="3200" b="1" baseline="30000" dirty="0">
                <a:solidFill>
                  <a:srgbClr val="FFFFFF"/>
                </a:solidFill>
              </a:rPr>
              <a:t>34</a:t>
            </a:r>
            <a:r>
              <a:rPr lang="en-US" sz="3200" b="1" dirty="0">
                <a:solidFill>
                  <a:srgbClr val="FFFFFF"/>
                </a:solidFill>
              </a:rPr>
              <a:t> Do not think that I came to bring peace on earth. I did not come to bring peace but a sword. </a:t>
            </a:r>
            <a:r>
              <a:rPr lang="en-US" sz="3200" b="1" baseline="30000" dirty="0">
                <a:solidFill>
                  <a:srgbClr val="FFFFFF"/>
                </a:solidFill>
              </a:rPr>
              <a:t>35</a:t>
            </a:r>
            <a:r>
              <a:rPr lang="en-US" sz="3200" b="1" dirty="0">
                <a:solidFill>
                  <a:srgbClr val="FFFFFF"/>
                </a:solidFill>
              </a:rPr>
              <a:t> For I have come to set a man against his father, a daughter against her mother, and a daughter-in-law against her mother-in-law; </a:t>
            </a:r>
            <a:r>
              <a:rPr lang="en-US" sz="3200" b="1" baseline="30000" dirty="0">
                <a:solidFill>
                  <a:srgbClr val="FFFFFF"/>
                </a:solidFill>
              </a:rPr>
              <a:t>36</a:t>
            </a:r>
            <a:r>
              <a:rPr lang="en-US" sz="3200" b="1" dirty="0">
                <a:solidFill>
                  <a:srgbClr val="FFFFFF"/>
                </a:solidFill>
              </a:rPr>
              <a:t> and a man's enemies will be those of his own household. </a:t>
            </a:r>
            <a:r>
              <a:rPr lang="en-US" sz="3200" b="1" baseline="30000" dirty="0">
                <a:solidFill>
                  <a:srgbClr val="FFFFFF"/>
                </a:solidFill>
              </a:rPr>
              <a:t>37</a:t>
            </a:r>
            <a:r>
              <a:rPr lang="en-US" sz="3200" b="1" dirty="0">
                <a:solidFill>
                  <a:srgbClr val="FFFFFF"/>
                </a:solidFill>
              </a:rPr>
              <a:t> He who loves father or mother more than Me is not worthy of Me. And he who loves son or daughter more than Me is not worthy of Me. </a:t>
            </a:r>
            <a:r>
              <a:rPr lang="en-US" sz="3200" b="1" baseline="30000" dirty="0">
                <a:solidFill>
                  <a:srgbClr val="FFFFFF"/>
                </a:solidFill>
              </a:rPr>
              <a:t>38</a:t>
            </a:r>
            <a:r>
              <a:rPr lang="en-US" sz="3200" b="1" dirty="0">
                <a:solidFill>
                  <a:srgbClr val="FFFFFF"/>
                </a:solidFill>
              </a:rPr>
              <a:t> And he who does not take his cross and follow after Me is not worthy of Me.</a:t>
            </a:r>
          </a:p>
        </p:txBody>
      </p:sp>
    </p:spTree>
    <p:extLst>
      <p:ext uri="{BB962C8B-B14F-4D97-AF65-F5344CB8AC3E}">
        <p14:creationId xmlns:p14="http://schemas.microsoft.com/office/powerpoint/2010/main" val="3542501421"/>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The Sword -">
            <a:extLst>
              <a:ext uri="{FF2B5EF4-FFF2-40B4-BE49-F238E27FC236}">
                <a16:creationId xmlns:a16="http://schemas.microsoft.com/office/drawing/2014/main" id="{89A3A43D-0AA9-4850-BBCC-B2029AB95BF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25000"/>
          <a:stretch/>
        </p:blipFill>
        <p:spPr bwMode="auto">
          <a:xfrm>
            <a:off x="1524020" y="2"/>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818211-2399-4040-A331-EF2469343CB3}"/>
              </a:ext>
            </a:extLst>
          </p:cNvPr>
          <p:cNvSpPr>
            <a:spLocks noGrp="1"/>
          </p:cNvSpPr>
          <p:nvPr>
            <p:ph type="title"/>
          </p:nvPr>
        </p:nvSpPr>
        <p:spPr>
          <a:xfrm>
            <a:off x="748145" y="1065862"/>
            <a:ext cx="3889379" cy="4726276"/>
          </a:xfrm>
        </p:spPr>
        <p:txBody>
          <a:bodyPr>
            <a:normAutofit/>
          </a:bodyPr>
          <a:lstStyle/>
          <a:p>
            <a:pPr algn="ctr"/>
            <a:r>
              <a:rPr lang="en-US" b="1" dirty="0">
                <a:solidFill>
                  <a:srgbClr val="FFFFFF"/>
                </a:solidFill>
              </a:rPr>
              <a:t>Luke 12:51-52</a:t>
            </a:r>
          </a:p>
        </p:txBody>
      </p:sp>
      <p:sp>
        <p:nvSpPr>
          <p:cNvPr id="3" name="Content Placeholder 2">
            <a:extLst>
              <a:ext uri="{FF2B5EF4-FFF2-40B4-BE49-F238E27FC236}">
                <a16:creationId xmlns:a16="http://schemas.microsoft.com/office/drawing/2014/main" id="{AD9F202B-D415-4144-A180-66625A6737E7}"/>
              </a:ext>
            </a:extLst>
          </p:cNvPr>
          <p:cNvSpPr>
            <a:spLocks noGrp="1"/>
          </p:cNvSpPr>
          <p:nvPr>
            <p:ph idx="1"/>
          </p:nvPr>
        </p:nvSpPr>
        <p:spPr>
          <a:xfrm>
            <a:off x="5390534" y="1065862"/>
            <a:ext cx="4919245" cy="4726276"/>
          </a:xfrm>
        </p:spPr>
        <p:txBody>
          <a:bodyPr anchor="ctr">
            <a:normAutofit/>
          </a:bodyPr>
          <a:lstStyle/>
          <a:p>
            <a:r>
              <a:rPr lang="en-US" sz="3600" b="1" baseline="30000" dirty="0">
                <a:solidFill>
                  <a:srgbClr val="FFFFFF"/>
                </a:solidFill>
              </a:rPr>
              <a:t>51</a:t>
            </a:r>
            <a:r>
              <a:rPr lang="en-US" sz="3600" b="1" dirty="0">
                <a:solidFill>
                  <a:srgbClr val="FFFFFF"/>
                </a:solidFill>
              </a:rPr>
              <a:t> Do you suppose that I came to give peace on earth? I tell you, not at all, but rather division. </a:t>
            </a:r>
            <a:r>
              <a:rPr lang="en-US" sz="3600" b="1" baseline="30000" dirty="0">
                <a:solidFill>
                  <a:srgbClr val="FFFFFF"/>
                </a:solidFill>
              </a:rPr>
              <a:t>52</a:t>
            </a:r>
            <a:r>
              <a:rPr lang="en-US" sz="3600" b="1" dirty="0">
                <a:solidFill>
                  <a:srgbClr val="FFFFFF"/>
                </a:solidFill>
              </a:rPr>
              <a:t> For from now on five in one house will be divided: three against two, and two against three.</a:t>
            </a:r>
          </a:p>
        </p:txBody>
      </p:sp>
    </p:spTree>
    <p:extLst>
      <p:ext uri="{BB962C8B-B14F-4D97-AF65-F5344CB8AC3E}">
        <p14:creationId xmlns:p14="http://schemas.microsoft.com/office/powerpoint/2010/main" val="4265012469"/>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218" name="Picture 2" descr="WE PREACH CHRIST CRUCIFIED | brianhenryblog">
            <a:extLst>
              <a:ext uri="{FF2B5EF4-FFF2-40B4-BE49-F238E27FC236}">
                <a16:creationId xmlns:a16="http://schemas.microsoft.com/office/drawing/2014/main" id="{E55F65A8-4F39-45A8-BBD9-C2634B87C9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34" r="2" b="2"/>
          <a:stretch/>
        </p:blipFill>
        <p:spPr bwMode="auto">
          <a:xfrm>
            <a:off x="1765300"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E7EA50-9A3D-420A-AF2E-0BB41267B420}"/>
              </a:ext>
            </a:extLst>
          </p:cNvPr>
          <p:cNvSpPr txBox="1"/>
          <p:nvPr/>
        </p:nvSpPr>
        <p:spPr>
          <a:xfrm>
            <a:off x="7134688" y="6107837"/>
            <a:ext cx="3204839" cy="369332"/>
          </a:xfrm>
          <a:prstGeom prst="rect">
            <a:avLst/>
          </a:prstGeom>
          <a:solidFill>
            <a:schemeClr val="accent3">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2160269276"/>
      </p:ext>
    </p:extLst>
  </p:cSld>
  <p:clrMapOvr>
    <a:overrideClrMapping bg1="dk1" tx1="lt1" bg2="dk2" tx2="lt2" accent1="accent1" accent2="accent2" accent3="accent3" accent4="accent4" accent5="accent5" accent6="accent6" hlink="hlink" folHlink="folHlink"/>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604F870-4348-491E-99A9-AE4EE4FD776B}"/>
              </a:ext>
            </a:extLst>
          </p:cNvPr>
          <p:cNvPicPr>
            <a:picLocks noChangeAspect="1"/>
          </p:cNvPicPr>
          <p:nvPr/>
        </p:nvPicPr>
        <p:blipFill rotWithShape="1">
          <a:blip r:embed="rId3">
            <a:alphaModFix amt="50000"/>
          </a:blip>
          <a:srcRect r="888" b="-1"/>
          <a:stretch/>
        </p:blipFill>
        <p:spPr>
          <a:xfrm>
            <a:off x="20" y="1"/>
            <a:ext cx="12191980" cy="6857999"/>
          </a:xfrm>
          <a:prstGeom prst="rect">
            <a:avLst/>
          </a:prstGeom>
        </p:spPr>
      </p:pic>
      <p:sp>
        <p:nvSpPr>
          <p:cNvPr id="3" name="Title 2">
            <a:extLst>
              <a:ext uri="{FF2B5EF4-FFF2-40B4-BE49-F238E27FC236}">
                <a16:creationId xmlns:a16="http://schemas.microsoft.com/office/drawing/2014/main" id="{5C7929F5-AB4A-426F-9C64-6ACD987A53AC}"/>
              </a:ext>
            </a:extLst>
          </p:cNvPr>
          <p:cNvSpPr>
            <a:spLocks noGrp="1"/>
          </p:cNvSpPr>
          <p:nvPr>
            <p:ph type="title"/>
          </p:nvPr>
        </p:nvSpPr>
        <p:spPr>
          <a:xfrm>
            <a:off x="6331971" y="2243239"/>
            <a:ext cx="5535561" cy="3951083"/>
          </a:xfrm>
        </p:spPr>
        <p:txBody>
          <a:bodyPr vert="horz" lIns="91440" tIns="45720" rIns="91440" bIns="45720" rtlCol="0" anchor="b">
            <a:noAutofit/>
          </a:bodyPr>
          <a:lstStyle/>
          <a:p>
            <a:pPr algn="ctr"/>
            <a:r>
              <a:rPr lang="en-US" sz="3600" b="1" baseline="30000" dirty="0">
                <a:solidFill>
                  <a:srgbClr val="FFFFFF"/>
                </a:solidFill>
                <a:latin typeface="+mn-lt"/>
              </a:rPr>
              <a:t>22</a:t>
            </a:r>
            <a:r>
              <a:rPr lang="en-US" sz="3600" b="1" dirty="0">
                <a:solidFill>
                  <a:srgbClr val="FFFFFF"/>
                </a:solidFill>
                <a:latin typeface="+mn-lt"/>
              </a:rPr>
              <a:t> For Jews request a sign, and Greeks seek after wisdom; </a:t>
            </a:r>
            <a:r>
              <a:rPr lang="en-US" sz="3600" b="1" baseline="30000" dirty="0">
                <a:solidFill>
                  <a:srgbClr val="FFFFFF"/>
                </a:solidFill>
                <a:latin typeface="+mn-lt"/>
              </a:rPr>
              <a:t>23</a:t>
            </a:r>
            <a:r>
              <a:rPr lang="en-US" sz="3600" b="1" dirty="0">
                <a:solidFill>
                  <a:srgbClr val="FFFFFF"/>
                </a:solidFill>
                <a:latin typeface="+mn-lt"/>
              </a:rPr>
              <a:t> but we preach Christ crucified, to the Jews </a:t>
            </a:r>
            <a:r>
              <a:rPr lang="en-US" sz="3600" b="1" i="1" dirty="0">
                <a:solidFill>
                  <a:srgbClr val="FFFFFF"/>
                </a:solidFill>
                <a:latin typeface="+mn-lt"/>
              </a:rPr>
              <a:t>a stumbling block </a:t>
            </a:r>
            <a:r>
              <a:rPr lang="en-US" sz="3600" b="1" dirty="0">
                <a:solidFill>
                  <a:srgbClr val="FFFFFF"/>
                </a:solidFill>
                <a:latin typeface="+mn-lt"/>
              </a:rPr>
              <a:t>and to the Greeks </a:t>
            </a:r>
            <a:r>
              <a:rPr lang="en-US" sz="3600" b="1" i="1" dirty="0">
                <a:solidFill>
                  <a:srgbClr val="FFFFFF"/>
                </a:solidFill>
                <a:latin typeface="+mn-lt"/>
              </a:rPr>
              <a:t>foolishness</a:t>
            </a:r>
            <a:r>
              <a:rPr lang="en-US" sz="3600" b="1" dirty="0">
                <a:solidFill>
                  <a:srgbClr val="FFFFFF"/>
                </a:solidFill>
                <a:latin typeface="+mn-lt"/>
              </a:rPr>
              <a:t>, </a:t>
            </a:r>
            <a:r>
              <a:rPr lang="en-US" sz="3600" b="1" baseline="30000" dirty="0">
                <a:solidFill>
                  <a:srgbClr val="FFFFFF"/>
                </a:solidFill>
                <a:latin typeface="+mn-lt"/>
              </a:rPr>
              <a:t>24</a:t>
            </a:r>
            <a:r>
              <a:rPr lang="en-US" sz="3600" b="1" dirty="0">
                <a:solidFill>
                  <a:srgbClr val="FFFFFF"/>
                </a:solidFill>
                <a:latin typeface="+mn-lt"/>
              </a:rPr>
              <a:t> but to those who are called, both Jews and Greeks, Christ the power of God and the wisdom of God      (1 Corinthians 1:22-24).</a:t>
            </a:r>
          </a:p>
        </p:txBody>
      </p:sp>
    </p:spTree>
    <p:extLst>
      <p:ext uri="{BB962C8B-B14F-4D97-AF65-F5344CB8AC3E}">
        <p14:creationId xmlns:p14="http://schemas.microsoft.com/office/powerpoint/2010/main" val="726418550"/>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urning the World Upside Down – Covenant Presbyterian Church – Reno">
            <a:extLst>
              <a:ext uri="{FF2B5EF4-FFF2-40B4-BE49-F238E27FC236}">
                <a16:creationId xmlns:a16="http://schemas.microsoft.com/office/drawing/2014/main" id="{FC996D65-A004-4A94-B9FE-210160943B1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958D133-BE27-499A-AAB6-70EFCDCC1959}"/>
              </a:ext>
            </a:extLst>
          </p:cNvPr>
          <p:cNvSpPr>
            <a:spLocks noGrp="1"/>
          </p:cNvSpPr>
          <p:nvPr>
            <p:ph idx="1"/>
          </p:nvPr>
        </p:nvSpPr>
        <p:spPr>
          <a:xfrm>
            <a:off x="838200" y="3162813"/>
            <a:ext cx="10515600" cy="4351338"/>
          </a:xfrm>
        </p:spPr>
        <p:txBody>
          <a:bodyPr>
            <a:normAutofit/>
          </a:bodyPr>
          <a:lstStyle/>
          <a:p>
            <a:r>
              <a:rPr lang="en-US" sz="4000" b="1" dirty="0">
                <a:solidFill>
                  <a:srgbClr val="FFFFFF"/>
                </a:solidFill>
              </a:rPr>
              <a:t>Christ and His teaching was controversial to:</a:t>
            </a:r>
          </a:p>
          <a:p>
            <a:endParaRPr lang="en-US" sz="1800" b="1" dirty="0">
              <a:solidFill>
                <a:srgbClr val="FFFFFF"/>
              </a:solidFill>
            </a:endParaRPr>
          </a:p>
          <a:p>
            <a:pPr lvl="1">
              <a:buFont typeface="Wingdings" panose="05000000000000000000" pitchFamily="2" charset="2"/>
              <a:buChar char="§"/>
            </a:pPr>
            <a:r>
              <a:rPr lang="en-US" sz="3600" b="1" dirty="0">
                <a:solidFill>
                  <a:srgbClr val="FFFFFF"/>
                </a:solidFill>
              </a:rPr>
              <a:t>The Jewish rulers (John 9:16)</a:t>
            </a:r>
          </a:p>
          <a:p>
            <a:pPr lvl="1">
              <a:buFont typeface="Wingdings" panose="05000000000000000000" pitchFamily="2" charset="2"/>
              <a:buChar char="§"/>
            </a:pPr>
            <a:r>
              <a:rPr lang="en-US" sz="3600" b="1" dirty="0">
                <a:solidFill>
                  <a:srgbClr val="FFFFFF"/>
                </a:solidFill>
              </a:rPr>
              <a:t>The Jewish people (John 7:40-44; 10:19-21, 30-33)</a:t>
            </a:r>
          </a:p>
          <a:p>
            <a:pPr lvl="1">
              <a:buFont typeface="Wingdings" panose="05000000000000000000" pitchFamily="2" charset="2"/>
              <a:buChar char="§"/>
            </a:pPr>
            <a:r>
              <a:rPr lang="en-US" sz="3600" b="1" dirty="0">
                <a:solidFill>
                  <a:srgbClr val="FFFFFF"/>
                </a:solidFill>
              </a:rPr>
              <a:t>His family (John 7:2-5)</a:t>
            </a:r>
          </a:p>
          <a:p>
            <a:pPr lvl="1">
              <a:buFont typeface="Wingdings" panose="05000000000000000000" pitchFamily="2" charset="2"/>
              <a:buChar char="§"/>
            </a:pPr>
            <a:r>
              <a:rPr lang="en-US" sz="3600" b="1" dirty="0">
                <a:solidFill>
                  <a:srgbClr val="FFFFFF"/>
                </a:solidFill>
              </a:rPr>
              <a:t>His disciples (John 6:59-67)</a:t>
            </a:r>
          </a:p>
        </p:txBody>
      </p:sp>
    </p:spTree>
    <p:extLst>
      <p:ext uri="{BB962C8B-B14F-4D97-AF65-F5344CB8AC3E}">
        <p14:creationId xmlns:p14="http://schemas.microsoft.com/office/powerpoint/2010/main" val="11132548"/>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urning the World Upside Down – Covenant Presbyterian Church – Reno">
            <a:extLst>
              <a:ext uri="{FF2B5EF4-FFF2-40B4-BE49-F238E27FC236}">
                <a16:creationId xmlns:a16="http://schemas.microsoft.com/office/drawing/2014/main" id="{AD00A0F9-2E8F-41FF-81A2-E34142B1236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8A13F66-E1EA-4007-904F-D747315BE0DE}"/>
              </a:ext>
            </a:extLst>
          </p:cNvPr>
          <p:cNvSpPr txBox="1">
            <a:spLocks/>
          </p:cNvSpPr>
          <p:nvPr/>
        </p:nvSpPr>
        <p:spPr>
          <a:xfrm>
            <a:off x="838200" y="315298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FFFFFF"/>
                </a:solidFill>
              </a:rPr>
              <a:t>The controversial gospel of Christ:</a:t>
            </a:r>
          </a:p>
          <a:p>
            <a:endParaRPr lang="en-US" sz="1200" b="1" dirty="0">
              <a:solidFill>
                <a:srgbClr val="FFFFFF"/>
              </a:solidFill>
            </a:endParaRPr>
          </a:p>
          <a:p>
            <a:pPr lvl="1">
              <a:buFont typeface="Wingdings" panose="05000000000000000000" pitchFamily="2" charset="2"/>
              <a:buChar char="§"/>
            </a:pPr>
            <a:r>
              <a:rPr lang="en-US" sz="3200" b="1" dirty="0">
                <a:solidFill>
                  <a:srgbClr val="FFFFFF"/>
                </a:solidFill>
              </a:rPr>
              <a:t>God created the heavens and earth (Genesis 1:1).</a:t>
            </a:r>
          </a:p>
          <a:p>
            <a:pPr lvl="1">
              <a:buFont typeface="Wingdings" panose="05000000000000000000" pitchFamily="2" charset="2"/>
              <a:buChar char="§"/>
            </a:pPr>
            <a:r>
              <a:rPr lang="en-US" sz="3200" b="1" dirty="0">
                <a:solidFill>
                  <a:srgbClr val="FFFFFF"/>
                </a:solidFill>
              </a:rPr>
              <a:t>God made two genders: male &amp; female (Genesis 1:27).</a:t>
            </a:r>
          </a:p>
          <a:p>
            <a:pPr lvl="1">
              <a:buFont typeface="Wingdings" panose="05000000000000000000" pitchFamily="2" charset="2"/>
              <a:buChar char="§"/>
            </a:pPr>
            <a:r>
              <a:rPr lang="en-US" sz="3200" b="1" dirty="0">
                <a:solidFill>
                  <a:srgbClr val="FFFFFF"/>
                </a:solidFill>
              </a:rPr>
              <a:t>Marriage is between a man &amp; woman (Matthew 19:4).</a:t>
            </a:r>
          </a:p>
          <a:p>
            <a:pPr lvl="1">
              <a:buFont typeface="Wingdings" panose="05000000000000000000" pitchFamily="2" charset="2"/>
              <a:buChar char="§"/>
            </a:pPr>
            <a:r>
              <a:rPr lang="en-US" sz="3200" b="1" dirty="0">
                <a:solidFill>
                  <a:srgbClr val="FFFFFF"/>
                </a:solidFill>
              </a:rPr>
              <a:t>Homosexuality is perverse &amp; sinful (Romans 1:26-27).</a:t>
            </a:r>
          </a:p>
          <a:p>
            <a:pPr lvl="1">
              <a:buFont typeface="Wingdings" panose="05000000000000000000" pitchFamily="2" charset="2"/>
              <a:buChar char="§"/>
            </a:pPr>
            <a:r>
              <a:rPr lang="en-US" sz="3200" b="1" dirty="0">
                <a:solidFill>
                  <a:srgbClr val="FFFFFF"/>
                </a:solidFill>
              </a:rPr>
              <a:t>Your body belongs to God (1 Corinthians 6:19-20).</a:t>
            </a:r>
          </a:p>
        </p:txBody>
      </p:sp>
    </p:spTree>
    <p:extLst>
      <p:ext uri="{BB962C8B-B14F-4D97-AF65-F5344CB8AC3E}">
        <p14:creationId xmlns:p14="http://schemas.microsoft.com/office/powerpoint/2010/main" val="2453557507"/>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urning the World Upside Down – Covenant Presbyterian Church – Reno">
            <a:extLst>
              <a:ext uri="{FF2B5EF4-FFF2-40B4-BE49-F238E27FC236}">
                <a16:creationId xmlns:a16="http://schemas.microsoft.com/office/drawing/2014/main" id="{FF832D17-A7DF-40FF-A89A-760057593F6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FA0D31EF-69CC-47CC-8AE4-9FFFAF61930F}"/>
              </a:ext>
            </a:extLst>
          </p:cNvPr>
          <p:cNvSpPr txBox="1">
            <a:spLocks/>
          </p:cNvSpPr>
          <p:nvPr/>
        </p:nvSpPr>
        <p:spPr>
          <a:xfrm>
            <a:off x="838199" y="3152981"/>
            <a:ext cx="105672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FFFFFF"/>
                </a:solidFill>
              </a:rPr>
              <a:t>The controversial gospel of Christ:</a:t>
            </a:r>
          </a:p>
          <a:p>
            <a:endParaRPr lang="en-US" sz="1200" b="1" dirty="0">
              <a:solidFill>
                <a:srgbClr val="FFFFFF"/>
              </a:solidFill>
            </a:endParaRPr>
          </a:p>
          <a:p>
            <a:pPr lvl="1">
              <a:buFont typeface="Wingdings" panose="05000000000000000000" pitchFamily="2" charset="2"/>
              <a:buChar char="§"/>
            </a:pPr>
            <a:r>
              <a:rPr lang="en-US" sz="3200" b="1" dirty="0">
                <a:solidFill>
                  <a:srgbClr val="FFFFFF"/>
                </a:solidFill>
              </a:rPr>
              <a:t>Baptism is essential to salvation (Mk. 16:16; Acts 22:16).</a:t>
            </a:r>
          </a:p>
          <a:p>
            <a:pPr lvl="1">
              <a:buFont typeface="Wingdings" panose="05000000000000000000" pitchFamily="2" charset="2"/>
              <a:buChar char="§"/>
            </a:pPr>
            <a:r>
              <a:rPr lang="en-US" sz="3200" b="1" dirty="0">
                <a:solidFill>
                  <a:srgbClr val="FFFFFF"/>
                </a:solidFill>
              </a:rPr>
              <a:t>Repentance precedes baptism (Acts 2:38; 17:30).</a:t>
            </a:r>
          </a:p>
          <a:p>
            <a:pPr lvl="1">
              <a:buFont typeface="Wingdings" panose="05000000000000000000" pitchFamily="2" charset="2"/>
              <a:buChar char="§"/>
            </a:pPr>
            <a:r>
              <a:rPr lang="en-US" sz="3200" b="1" dirty="0">
                <a:solidFill>
                  <a:srgbClr val="FFFFFF"/>
                </a:solidFill>
              </a:rPr>
              <a:t>One, true Church (Matt. 16:18; Ephesians 4:4; 1:22-23).</a:t>
            </a:r>
          </a:p>
          <a:p>
            <a:pPr lvl="1">
              <a:buFont typeface="Wingdings" panose="05000000000000000000" pitchFamily="2" charset="2"/>
              <a:buChar char="§"/>
            </a:pPr>
            <a:r>
              <a:rPr lang="en-US" sz="3200" b="1" dirty="0">
                <a:solidFill>
                  <a:srgbClr val="FFFFFF"/>
                </a:solidFill>
              </a:rPr>
              <a:t>No authority for instruments in worship (Ephesians 5:19).</a:t>
            </a:r>
          </a:p>
          <a:p>
            <a:pPr lvl="1">
              <a:buFont typeface="Wingdings" panose="05000000000000000000" pitchFamily="2" charset="2"/>
              <a:buChar char="§"/>
            </a:pPr>
            <a:r>
              <a:rPr lang="en-US" sz="3200" b="1" dirty="0">
                <a:solidFill>
                  <a:srgbClr val="FFFFFF"/>
                </a:solidFill>
              </a:rPr>
              <a:t>One scriptural cause for divorce (Matthew 5:32; 19:9).</a:t>
            </a:r>
          </a:p>
        </p:txBody>
      </p:sp>
    </p:spTree>
    <p:extLst>
      <p:ext uri="{BB962C8B-B14F-4D97-AF65-F5344CB8AC3E}">
        <p14:creationId xmlns:p14="http://schemas.microsoft.com/office/powerpoint/2010/main" val="296745829"/>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urning the World Upside Down – Covenant Presbyterian Church – Reno">
            <a:extLst>
              <a:ext uri="{FF2B5EF4-FFF2-40B4-BE49-F238E27FC236}">
                <a16:creationId xmlns:a16="http://schemas.microsoft.com/office/drawing/2014/main" id="{1B3453CF-8B49-4F59-828F-B2ADB1A22D17}"/>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1160" b="1259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F61458-949B-4847-8BB2-4297BB6352E4}"/>
              </a:ext>
            </a:extLst>
          </p:cNvPr>
          <p:cNvSpPr txBox="1"/>
          <p:nvPr/>
        </p:nvSpPr>
        <p:spPr>
          <a:xfrm>
            <a:off x="838200" y="3696927"/>
            <a:ext cx="10515600" cy="3050305"/>
          </a:xfrm>
          <a:prstGeom prst="rect">
            <a:avLst/>
          </a:prstGeom>
        </p:spPr>
        <p:txBody>
          <a:bodyPr vert="horz" lIns="91440" tIns="45720" rIns="91440" bIns="45720" rtlCol="0">
            <a:noAutofit/>
          </a:bodyPr>
          <a:lstStyle/>
          <a:p>
            <a:pPr defTabSz="914400">
              <a:lnSpc>
                <a:spcPct val="90000"/>
              </a:lnSpc>
              <a:spcAft>
                <a:spcPts val="600"/>
              </a:spcAft>
            </a:pPr>
            <a:r>
              <a:rPr lang="en-US" sz="3600" b="1" dirty="0">
                <a:solidFill>
                  <a:srgbClr val="FFFFFF"/>
                </a:solidFill>
              </a:rPr>
              <a:t>“For the weapons of our warfare are not carnal but mighty in God for pulling down strongholds, </a:t>
            </a:r>
            <a:r>
              <a:rPr lang="en-US" sz="3600" b="1" baseline="30000" dirty="0">
                <a:solidFill>
                  <a:srgbClr val="FFFFFF"/>
                </a:solidFill>
              </a:rPr>
              <a:t>5</a:t>
            </a:r>
            <a:r>
              <a:rPr lang="en-US" sz="3600" b="1" dirty="0">
                <a:solidFill>
                  <a:srgbClr val="FFFFFF"/>
                </a:solidFill>
              </a:rPr>
              <a:t> casting down arguments and every high thing that exalts itself against the knowledge of God, bringing every thought into captivity to the obedience of Christ”      (2 Corinthians 10:4-5).</a:t>
            </a:r>
          </a:p>
        </p:txBody>
      </p:sp>
    </p:spTree>
    <p:extLst>
      <p:ext uri="{BB962C8B-B14F-4D97-AF65-F5344CB8AC3E}">
        <p14:creationId xmlns:p14="http://schemas.microsoft.com/office/powerpoint/2010/main" val="1247899471"/>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5837</TotalTime>
  <Words>1099</Words>
  <Application>Microsoft Office PowerPoint</Application>
  <PresentationFormat>Widescreen</PresentationFormat>
  <Paragraphs>58</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Matthew 10:34-38</vt:lpstr>
      <vt:lpstr>Luke 12:51-52</vt:lpstr>
      <vt:lpstr>PowerPoint Presentation</vt:lpstr>
      <vt:lpstr>22 For Jews request a sign, and Greeks seek after wisdom; 23 but we preach Christ crucified, to the Jews a stumbling block and to the Greeks foolishness, 24 but to those who are called, both Jews and Greeks, Christ the power of God and the wisdom of God      (1 Corinthians 1:22-24).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 Whitson Rd. church of Christ</dc:creator>
  <cp:lastModifiedBy>Stan Cox</cp:lastModifiedBy>
  <cp:revision>22</cp:revision>
  <cp:lastPrinted>2024-11-02T13:58:01Z</cp:lastPrinted>
  <dcterms:created xsi:type="dcterms:W3CDTF">2021-12-31T04:14:27Z</dcterms:created>
  <dcterms:modified xsi:type="dcterms:W3CDTF">2024-11-07T05:21:15Z</dcterms:modified>
</cp:coreProperties>
</file>