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60" r:id="rId2"/>
    <p:sldId id="271" r:id="rId3"/>
    <p:sldId id="261" r:id="rId4"/>
    <p:sldId id="262" r:id="rId5"/>
    <p:sldId id="263" r:id="rId6"/>
    <p:sldId id="264" r:id="rId7"/>
    <p:sldId id="265" r:id="rId8"/>
    <p:sldId id="275" r:id="rId9"/>
    <p:sldId id="276" r:id="rId10"/>
    <p:sldId id="268" r:id="rId11"/>
    <p:sldId id="27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5" d="100"/>
          <a:sy n="75" d="100"/>
        </p:scale>
        <p:origin x="902"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DBC7C234-BA02-41C0-B397-E6286BF75759}"/>
    <pc:docChg chg="delSld">
      <pc:chgData name="Stan Cox" userId="9376f276357bfffd" providerId="LiveId" clId="{DBC7C234-BA02-41C0-B397-E6286BF75759}" dt="2024-11-07T05:22:06.387" v="0" actId="47"/>
      <pc:docMkLst>
        <pc:docMk/>
      </pc:docMkLst>
      <pc:sldChg chg="del">
        <pc:chgData name="Stan Cox" userId="9376f276357bfffd" providerId="LiveId" clId="{DBC7C234-BA02-41C0-B397-E6286BF75759}" dt="2024-11-07T05:22:06.387" v="0" actId="47"/>
        <pc:sldMkLst>
          <pc:docMk/>
          <pc:sldMk cId="619481050" sldId="27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305FA0-5127-4C82-986B-9C5A0C4C6B99}" type="datetimeFigureOut">
              <a:rPr lang="en-US" smtClean="0"/>
              <a:t>11/6/2024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9BF337-3D90-4640-B0C8-6BD6DCC28CC9}" type="slidenum">
              <a:rPr lang="en-US" smtClean="0"/>
              <a:t>‹#›</a:t>
            </a:fld>
            <a:endParaRPr lang="en-US" dirty="0"/>
          </a:p>
        </p:txBody>
      </p:sp>
    </p:spTree>
    <p:extLst>
      <p:ext uri="{BB962C8B-B14F-4D97-AF65-F5344CB8AC3E}">
        <p14:creationId xmlns:p14="http://schemas.microsoft.com/office/powerpoint/2010/main" val="4195735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Only God is worthy of our worship (expression of reverence and adoration; to praise, honor, and glorify). Jesus tells us that we must worship God in spirit and truth (Jn. 4:24). But what does worship mean to you? In other words, how much does worship mean to you? </a:t>
            </a:r>
          </a:p>
          <a:p>
            <a:endParaRPr lang="en-US" dirty="0"/>
          </a:p>
          <a:p>
            <a:r>
              <a:rPr lang="en-US" dirty="0"/>
              <a:t>We just sang the words: “As the deer pants for the water, so my soul longs after You. You alone are my heart’s desire, and I long to worship You.” Of course, the inspiration for this hymn comes from Psalm 42.</a:t>
            </a:r>
          </a:p>
        </p:txBody>
      </p:sp>
      <p:sp>
        <p:nvSpPr>
          <p:cNvPr id="4" name="Slide Number Placeholder 3"/>
          <p:cNvSpPr>
            <a:spLocks noGrp="1"/>
          </p:cNvSpPr>
          <p:nvPr>
            <p:ph type="sldNum" sz="quarter" idx="5"/>
          </p:nvPr>
        </p:nvSpPr>
        <p:spPr/>
        <p:txBody>
          <a:bodyPr/>
          <a:lstStyle/>
          <a:p>
            <a:fld id="{AA9BF337-3D90-4640-B0C8-6BD6DCC28CC9}" type="slidenum">
              <a:rPr lang="en-US" smtClean="0"/>
              <a:t>1</a:t>
            </a:fld>
            <a:endParaRPr lang="en-US" dirty="0"/>
          </a:p>
        </p:txBody>
      </p:sp>
    </p:spTree>
    <p:extLst>
      <p:ext uri="{BB962C8B-B14F-4D97-AF65-F5344CB8AC3E}">
        <p14:creationId xmlns:p14="http://schemas.microsoft.com/office/powerpoint/2010/main" val="3817013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“My soul thirsts for God, for the living God. When shall I come and appear before God?” (Ps. 42:2)</a:t>
            </a:r>
          </a:p>
        </p:txBody>
      </p:sp>
      <p:sp>
        <p:nvSpPr>
          <p:cNvPr id="4" name="Slide Number Placeholder 3"/>
          <p:cNvSpPr>
            <a:spLocks noGrp="1"/>
          </p:cNvSpPr>
          <p:nvPr>
            <p:ph type="sldNum" sz="quarter" idx="5"/>
          </p:nvPr>
        </p:nvSpPr>
        <p:spPr/>
        <p:txBody>
          <a:bodyPr/>
          <a:lstStyle/>
          <a:p>
            <a:fld id="{AA9BF337-3D90-4640-B0C8-6BD6DCC28CC9}" type="slidenum">
              <a:rPr lang="en-US" smtClean="0"/>
              <a:t>2</a:t>
            </a:fld>
            <a:endParaRPr lang="en-US" dirty="0"/>
          </a:p>
        </p:txBody>
      </p:sp>
    </p:spTree>
    <p:extLst>
      <p:ext uri="{BB962C8B-B14F-4D97-AF65-F5344CB8AC3E}">
        <p14:creationId xmlns:p14="http://schemas.microsoft.com/office/powerpoint/2010/main" val="6140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Do you love the LORD your God with all your heart, with all your soul, with all your mind, and with all your strength? (Mark 12:33)</a:t>
            </a:r>
          </a:p>
        </p:txBody>
      </p:sp>
      <p:sp>
        <p:nvSpPr>
          <p:cNvPr id="4" name="Slide Number Placeholder 3"/>
          <p:cNvSpPr>
            <a:spLocks noGrp="1"/>
          </p:cNvSpPr>
          <p:nvPr>
            <p:ph type="sldNum" sz="quarter" idx="5"/>
          </p:nvPr>
        </p:nvSpPr>
        <p:spPr/>
        <p:txBody>
          <a:bodyPr/>
          <a:lstStyle/>
          <a:p>
            <a:fld id="{AA9BF337-3D90-4640-B0C8-6BD6DCC28CC9}" type="slidenum">
              <a:rPr lang="en-US" smtClean="0"/>
              <a:t>3</a:t>
            </a:fld>
            <a:endParaRPr lang="en-US" dirty="0"/>
          </a:p>
        </p:txBody>
      </p:sp>
    </p:spTree>
    <p:extLst>
      <p:ext uri="{BB962C8B-B14F-4D97-AF65-F5344CB8AC3E}">
        <p14:creationId xmlns:p14="http://schemas.microsoft.com/office/powerpoint/2010/main" val="69379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Worship meant EVERYTHING to Matthew </a:t>
            </a:r>
            <a:r>
              <a:rPr lang="en-US" dirty="0" err="1"/>
              <a:t>Bassford</a:t>
            </a:r>
            <a:r>
              <a:rPr lang="en-US" dirty="0"/>
              <a:t> (9/22/78 – 10/25/23).</a:t>
            </a:r>
          </a:p>
        </p:txBody>
      </p:sp>
      <p:sp>
        <p:nvSpPr>
          <p:cNvPr id="4" name="Slide Number Placeholder 3"/>
          <p:cNvSpPr>
            <a:spLocks noGrp="1"/>
          </p:cNvSpPr>
          <p:nvPr>
            <p:ph type="sldNum" sz="quarter" idx="5"/>
          </p:nvPr>
        </p:nvSpPr>
        <p:spPr/>
        <p:txBody>
          <a:bodyPr/>
          <a:lstStyle/>
          <a:p>
            <a:fld id="{AA9BF337-3D90-4640-B0C8-6BD6DCC28CC9}" type="slidenum">
              <a:rPr lang="en-US" smtClean="0"/>
              <a:t>7</a:t>
            </a:fld>
            <a:endParaRPr lang="en-US" dirty="0"/>
          </a:p>
        </p:txBody>
      </p:sp>
    </p:spTree>
    <p:extLst>
      <p:ext uri="{BB962C8B-B14F-4D97-AF65-F5344CB8AC3E}">
        <p14:creationId xmlns:p14="http://schemas.microsoft.com/office/powerpoint/2010/main" val="2052414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9/22/78 – 10/25/23</a:t>
            </a:r>
          </a:p>
        </p:txBody>
      </p:sp>
      <p:sp>
        <p:nvSpPr>
          <p:cNvPr id="4" name="Slide Number Placeholder 3"/>
          <p:cNvSpPr>
            <a:spLocks noGrp="1"/>
          </p:cNvSpPr>
          <p:nvPr>
            <p:ph type="sldNum" sz="quarter" idx="5"/>
          </p:nvPr>
        </p:nvSpPr>
        <p:spPr/>
        <p:txBody>
          <a:bodyPr/>
          <a:lstStyle/>
          <a:p>
            <a:fld id="{AA9BF337-3D90-4640-B0C8-6BD6DCC28CC9}" type="slidenum">
              <a:rPr lang="en-US" smtClean="0"/>
              <a:t>10</a:t>
            </a:fld>
            <a:endParaRPr lang="en-US" dirty="0"/>
          </a:p>
        </p:txBody>
      </p:sp>
    </p:spTree>
    <p:extLst>
      <p:ext uri="{BB962C8B-B14F-4D97-AF65-F5344CB8AC3E}">
        <p14:creationId xmlns:p14="http://schemas.microsoft.com/office/powerpoint/2010/main" val="2086768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Does it bring your heart joy, and do you look forward to it?</a:t>
            </a:r>
          </a:p>
          <a:p>
            <a:endParaRPr lang="en-US" dirty="0"/>
          </a:p>
          <a:p>
            <a:r>
              <a:rPr lang="en-US" dirty="0"/>
              <a:t>Worship in heaven (See Rev. 4:8-11).</a:t>
            </a:r>
          </a:p>
        </p:txBody>
      </p:sp>
      <p:sp>
        <p:nvSpPr>
          <p:cNvPr id="4" name="Slide Number Placeholder 3"/>
          <p:cNvSpPr>
            <a:spLocks noGrp="1"/>
          </p:cNvSpPr>
          <p:nvPr>
            <p:ph type="sldNum" sz="quarter" idx="5"/>
          </p:nvPr>
        </p:nvSpPr>
        <p:spPr/>
        <p:txBody>
          <a:bodyPr/>
          <a:lstStyle/>
          <a:p>
            <a:fld id="{AA9BF337-3D90-4640-B0C8-6BD6DCC28CC9}" type="slidenum">
              <a:rPr lang="en-US" smtClean="0"/>
              <a:t>11</a:t>
            </a:fld>
            <a:endParaRPr lang="en-US" dirty="0"/>
          </a:p>
        </p:txBody>
      </p:sp>
    </p:spTree>
    <p:extLst>
      <p:ext uri="{BB962C8B-B14F-4D97-AF65-F5344CB8AC3E}">
        <p14:creationId xmlns:p14="http://schemas.microsoft.com/office/powerpoint/2010/main" val="3136969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AE85D3-9E10-47A8-BD18-0CEF85686497}"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5FE74-EBE6-4A83-BBA1-D37CFEDFAB54}" type="slidenum">
              <a:rPr lang="en-US" smtClean="0"/>
              <a:t>‹#›</a:t>
            </a:fld>
            <a:endParaRPr lang="en-US" dirty="0"/>
          </a:p>
        </p:txBody>
      </p:sp>
    </p:spTree>
    <p:extLst>
      <p:ext uri="{BB962C8B-B14F-4D97-AF65-F5344CB8AC3E}">
        <p14:creationId xmlns:p14="http://schemas.microsoft.com/office/powerpoint/2010/main" val="3392915329"/>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AE85D3-9E10-47A8-BD18-0CEF85686497}"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5FE74-EBE6-4A83-BBA1-D37CFEDFAB54}" type="slidenum">
              <a:rPr lang="en-US" smtClean="0"/>
              <a:t>‹#›</a:t>
            </a:fld>
            <a:endParaRPr lang="en-US" dirty="0"/>
          </a:p>
        </p:txBody>
      </p:sp>
    </p:spTree>
    <p:extLst>
      <p:ext uri="{BB962C8B-B14F-4D97-AF65-F5344CB8AC3E}">
        <p14:creationId xmlns:p14="http://schemas.microsoft.com/office/powerpoint/2010/main" val="4140093705"/>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AE85D3-9E10-47A8-BD18-0CEF85686497}"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5FE74-EBE6-4A83-BBA1-D37CFEDFAB54}" type="slidenum">
              <a:rPr lang="en-US" smtClean="0"/>
              <a:t>‹#›</a:t>
            </a:fld>
            <a:endParaRPr lang="en-US" dirty="0"/>
          </a:p>
        </p:txBody>
      </p:sp>
    </p:spTree>
    <p:extLst>
      <p:ext uri="{BB962C8B-B14F-4D97-AF65-F5344CB8AC3E}">
        <p14:creationId xmlns:p14="http://schemas.microsoft.com/office/powerpoint/2010/main" val="2581488253"/>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AE85D3-9E10-47A8-BD18-0CEF85686497}"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5FE74-EBE6-4A83-BBA1-D37CFEDFAB54}" type="slidenum">
              <a:rPr lang="en-US" smtClean="0"/>
              <a:t>‹#›</a:t>
            </a:fld>
            <a:endParaRPr lang="en-US" dirty="0"/>
          </a:p>
        </p:txBody>
      </p:sp>
    </p:spTree>
    <p:extLst>
      <p:ext uri="{BB962C8B-B14F-4D97-AF65-F5344CB8AC3E}">
        <p14:creationId xmlns:p14="http://schemas.microsoft.com/office/powerpoint/2010/main" val="3081465206"/>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AE85D3-9E10-47A8-BD18-0CEF85686497}"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5FE74-EBE6-4A83-BBA1-D37CFEDFAB54}" type="slidenum">
              <a:rPr lang="en-US" smtClean="0"/>
              <a:t>‹#›</a:t>
            </a:fld>
            <a:endParaRPr lang="en-US" dirty="0"/>
          </a:p>
        </p:txBody>
      </p:sp>
    </p:spTree>
    <p:extLst>
      <p:ext uri="{BB962C8B-B14F-4D97-AF65-F5344CB8AC3E}">
        <p14:creationId xmlns:p14="http://schemas.microsoft.com/office/powerpoint/2010/main" val="100656307"/>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AE85D3-9E10-47A8-BD18-0CEF85686497}"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25FE74-EBE6-4A83-BBA1-D37CFEDFAB54}" type="slidenum">
              <a:rPr lang="en-US" smtClean="0"/>
              <a:t>‹#›</a:t>
            </a:fld>
            <a:endParaRPr lang="en-US" dirty="0"/>
          </a:p>
        </p:txBody>
      </p:sp>
    </p:spTree>
    <p:extLst>
      <p:ext uri="{BB962C8B-B14F-4D97-AF65-F5344CB8AC3E}">
        <p14:creationId xmlns:p14="http://schemas.microsoft.com/office/powerpoint/2010/main" val="919057170"/>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AE85D3-9E10-47A8-BD18-0CEF85686497}" type="datetimeFigureOut">
              <a:rPr lang="en-US" smtClean="0"/>
              <a:t>11/6/2024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25FE74-EBE6-4A83-BBA1-D37CFEDFAB54}" type="slidenum">
              <a:rPr lang="en-US" smtClean="0"/>
              <a:t>‹#›</a:t>
            </a:fld>
            <a:endParaRPr lang="en-US" dirty="0"/>
          </a:p>
        </p:txBody>
      </p:sp>
    </p:spTree>
    <p:extLst>
      <p:ext uri="{BB962C8B-B14F-4D97-AF65-F5344CB8AC3E}">
        <p14:creationId xmlns:p14="http://schemas.microsoft.com/office/powerpoint/2010/main" val="61921578"/>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AE85D3-9E10-47A8-BD18-0CEF85686497}" type="datetimeFigureOut">
              <a:rPr lang="en-US" smtClean="0"/>
              <a:t>11/6/2024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25FE74-EBE6-4A83-BBA1-D37CFEDFAB54}" type="slidenum">
              <a:rPr lang="en-US" smtClean="0"/>
              <a:t>‹#›</a:t>
            </a:fld>
            <a:endParaRPr lang="en-US" dirty="0"/>
          </a:p>
        </p:txBody>
      </p:sp>
    </p:spTree>
    <p:extLst>
      <p:ext uri="{BB962C8B-B14F-4D97-AF65-F5344CB8AC3E}">
        <p14:creationId xmlns:p14="http://schemas.microsoft.com/office/powerpoint/2010/main" val="3877911644"/>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AE85D3-9E10-47A8-BD18-0CEF85686497}" type="datetimeFigureOut">
              <a:rPr lang="en-US" smtClean="0"/>
              <a:t>11/6/2024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25FE74-EBE6-4A83-BBA1-D37CFEDFAB54}" type="slidenum">
              <a:rPr lang="en-US" smtClean="0"/>
              <a:t>‹#›</a:t>
            </a:fld>
            <a:endParaRPr lang="en-US" dirty="0"/>
          </a:p>
        </p:txBody>
      </p:sp>
    </p:spTree>
    <p:extLst>
      <p:ext uri="{BB962C8B-B14F-4D97-AF65-F5344CB8AC3E}">
        <p14:creationId xmlns:p14="http://schemas.microsoft.com/office/powerpoint/2010/main" val="1970721576"/>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AE85D3-9E10-47A8-BD18-0CEF85686497}"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25FE74-EBE6-4A83-BBA1-D37CFEDFAB54}" type="slidenum">
              <a:rPr lang="en-US" smtClean="0"/>
              <a:t>‹#›</a:t>
            </a:fld>
            <a:endParaRPr lang="en-US" dirty="0"/>
          </a:p>
        </p:txBody>
      </p:sp>
    </p:spTree>
    <p:extLst>
      <p:ext uri="{BB962C8B-B14F-4D97-AF65-F5344CB8AC3E}">
        <p14:creationId xmlns:p14="http://schemas.microsoft.com/office/powerpoint/2010/main" val="1356835725"/>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AE85D3-9E10-47A8-BD18-0CEF85686497}"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25FE74-EBE6-4A83-BBA1-D37CFEDFAB54}" type="slidenum">
              <a:rPr lang="en-US" smtClean="0"/>
              <a:t>‹#›</a:t>
            </a:fld>
            <a:endParaRPr lang="en-US" dirty="0"/>
          </a:p>
        </p:txBody>
      </p:sp>
    </p:spTree>
    <p:extLst>
      <p:ext uri="{BB962C8B-B14F-4D97-AF65-F5344CB8AC3E}">
        <p14:creationId xmlns:p14="http://schemas.microsoft.com/office/powerpoint/2010/main" val="1249578993"/>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AE85D3-9E10-47A8-BD18-0CEF85686497}" type="datetimeFigureOut">
              <a:rPr lang="en-US" smtClean="0"/>
              <a:t>11/6/2024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5FE74-EBE6-4A83-BBA1-D37CFEDFAB54}" type="slidenum">
              <a:rPr lang="en-US" smtClean="0"/>
              <a:t>‹#›</a:t>
            </a:fld>
            <a:endParaRPr lang="en-US" dirty="0"/>
          </a:p>
        </p:txBody>
      </p:sp>
    </p:spTree>
    <p:extLst>
      <p:ext uri="{BB962C8B-B14F-4D97-AF65-F5344CB8AC3E}">
        <p14:creationId xmlns:p14="http://schemas.microsoft.com/office/powerpoint/2010/main" val="6620547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2" descr="Premium Photo | The word worship concept written in gold texture on wooden  background.">
            <a:extLst>
              <a:ext uri="{FF2B5EF4-FFF2-40B4-BE49-F238E27FC236}">
                <a16:creationId xmlns:a16="http://schemas.microsoft.com/office/drawing/2014/main" id="{3BBF4D3F-8C87-D302-7A4B-5FD1B8B89AD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143939" y="643466"/>
            <a:ext cx="9904122" cy="557106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BFA804B6-C8F7-D392-D3ED-ADC4134BF991}"/>
              </a:ext>
            </a:extLst>
          </p:cNvPr>
          <p:cNvSpPr txBox="1"/>
          <p:nvPr/>
        </p:nvSpPr>
        <p:spPr>
          <a:xfrm>
            <a:off x="2497297" y="914522"/>
            <a:ext cx="7208941" cy="1229918"/>
          </a:xfrm>
          <a:prstGeom prst="rect">
            <a:avLst/>
          </a:prstGeom>
          <a:noFill/>
        </p:spPr>
        <p:txBody>
          <a:bodyPr wrap="square" rtlCol="0">
            <a:spAutoFit/>
          </a:bodyPr>
          <a:lstStyle/>
          <a:p>
            <a:pPr algn="ctr" defTabSz="553212">
              <a:spcAft>
                <a:spcPts val="600"/>
              </a:spcAft>
            </a:pPr>
            <a:r>
              <a:rPr lang="en-US" sz="7260" kern="1200">
                <a:solidFill>
                  <a:schemeClr val="bg1"/>
                </a:solidFill>
                <a:latin typeface="Amasis MT Pro Black" panose="02040A04050005020304" pitchFamily="18" charset="0"/>
                <a:ea typeface="+mn-ea"/>
                <a:cs typeface="+mn-cs"/>
              </a:rPr>
              <a:t>WHAT DOES</a:t>
            </a:r>
            <a:endParaRPr lang="en-US" sz="6000">
              <a:solidFill>
                <a:schemeClr val="bg1"/>
              </a:solidFill>
              <a:latin typeface="Amasis MT Pro Black" panose="02040A04050005020304" pitchFamily="18" charset="0"/>
            </a:endParaRPr>
          </a:p>
        </p:txBody>
      </p:sp>
      <p:sp>
        <p:nvSpPr>
          <p:cNvPr id="3" name="TextBox 2">
            <a:extLst>
              <a:ext uri="{FF2B5EF4-FFF2-40B4-BE49-F238E27FC236}">
                <a16:creationId xmlns:a16="http://schemas.microsoft.com/office/drawing/2014/main" id="{7DFE7C5C-7653-731B-1EFF-FFB457A41E27}"/>
              </a:ext>
            </a:extLst>
          </p:cNvPr>
          <p:cNvSpPr txBox="1"/>
          <p:nvPr/>
        </p:nvSpPr>
        <p:spPr>
          <a:xfrm>
            <a:off x="2324283" y="4732377"/>
            <a:ext cx="7670313" cy="1229918"/>
          </a:xfrm>
          <a:prstGeom prst="rect">
            <a:avLst/>
          </a:prstGeom>
          <a:noFill/>
        </p:spPr>
        <p:txBody>
          <a:bodyPr wrap="square" rtlCol="0">
            <a:spAutoFit/>
          </a:bodyPr>
          <a:lstStyle/>
          <a:p>
            <a:pPr algn="ctr" defTabSz="553212">
              <a:spcAft>
                <a:spcPts val="600"/>
              </a:spcAft>
            </a:pPr>
            <a:r>
              <a:rPr lang="en-US" sz="7260" kern="1200">
                <a:solidFill>
                  <a:schemeClr val="bg1"/>
                </a:solidFill>
                <a:latin typeface="Amasis MT Pro Black" panose="02040A04050005020304" pitchFamily="18" charset="0"/>
                <a:ea typeface="+mn-ea"/>
                <a:cs typeface="+mn-cs"/>
              </a:rPr>
              <a:t>MEAN TO YOU?</a:t>
            </a:r>
            <a:endParaRPr lang="en-US" sz="6000">
              <a:solidFill>
                <a:schemeClr val="bg1"/>
              </a:solidFill>
              <a:latin typeface="Amasis MT Pro Black" panose="02040A04050005020304" pitchFamily="18" charset="0"/>
            </a:endParaRPr>
          </a:p>
        </p:txBody>
      </p:sp>
    </p:spTree>
    <p:extLst>
      <p:ext uri="{BB962C8B-B14F-4D97-AF65-F5344CB8AC3E}">
        <p14:creationId xmlns:p14="http://schemas.microsoft.com/office/powerpoint/2010/main" val="134986595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4CCA6FB-19D4-A6A3-AC28-8FA90B07FD4F}"/>
              </a:ext>
            </a:extLst>
          </p:cNvPr>
          <p:cNvSpPr>
            <a:spLocks noGrp="1"/>
          </p:cNvSpPr>
          <p:nvPr>
            <p:ph idx="1"/>
          </p:nvPr>
        </p:nvSpPr>
        <p:spPr>
          <a:xfrm>
            <a:off x="609600" y="187325"/>
            <a:ext cx="10877550" cy="4351338"/>
          </a:xfrm>
        </p:spPr>
        <p:txBody>
          <a:bodyPr>
            <a:noAutofit/>
          </a:bodyPr>
          <a:lstStyle/>
          <a:p>
            <a:pPr algn="l"/>
            <a:r>
              <a:rPr lang="en-US" sz="2600" dirty="0">
                <a:solidFill>
                  <a:srgbClr val="050505"/>
                </a:solidFill>
              </a:rPr>
              <a:t>It is not any earthly assembly to which I am drawing near, but to the great assembly around the throne of God in heaven. Rather than fixing my mind upon a God I cannot see, I will fix my eyes upon the great King in His beauty. I will gather not with a few hundred believers, but with myriads of angels, the souls of the righteous made perfect, and with beings I cannot now comprehend. Neither I nor anybody else will need a key to lock up, because the glory and the joy will never end. </a:t>
            </a:r>
          </a:p>
          <a:p>
            <a:pPr algn="l"/>
            <a:r>
              <a:rPr lang="en-US" sz="2600" dirty="0">
                <a:solidFill>
                  <a:srgbClr val="050505"/>
                </a:solidFill>
              </a:rPr>
              <a:t>There have been times in my life when I traveled some distance to join a particular assembly, whether it be to gather with my home congregation over the holidays or join in the singing on the first night of Florida College Lectures. The journeys themselves were tedious, unremarkable, but the delight at the end was worth it. </a:t>
            </a:r>
          </a:p>
          <a:p>
            <a:pPr algn="l"/>
            <a:r>
              <a:rPr lang="en-US" sz="2600" dirty="0">
                <a:solidFill>
                  <a:srgbClr val="050505"/>
                </a:solidFill>
              </a:rPr>
              <a:t>I am on another journey now, a journey that everyone undergoes. I anticipate that mine will take months, though it may be shorter. It will be tedious; it may be considerably worse. However, I am convinced that the assembly at the end will be worth it too.</a:t>
            </a:r>
          </a:p>
          <a:p>
            <a:pPr algn="l"/>
            <a:r>
              <a:rPr lang="en-US" sz="2600" dirty="0">
                <a:solidFill>
                  <a:srgbClr val="050505"/>
                </a:solidFill>
              </a:rPr>
              <a:t>Each step I take just leads me closer home. </a:t>
            </a:r>
            <a:endParaRPr lang="en-US" sz="2600" dirty="0"/>
          </a:p>
        </p:txBody>
      </p:sp>
    </p:spTree>
    <p:extLst>
      <p:ext uri="{BB962C8B-B14F-4D97-AF65-F5344CB8AC3E}">
        <p14:creationId xmlns:p14="http://schemas.microsoft.com/office/powerpoint/2010/main" val="148850982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Premium Photo | The word worship concept written in gold texture on wooden  background.">
            <a:extLst>
              <a:ext uri="{FF2B5EF4-FFF2-40B4-BE49-F238E27FC236}">
                <a16:creationId xmlns:a16="http://schemas.microsoft.com/office/drawing/2014/main" id="{D2A33F88-7C50-D8DF-3FCB-BBDA3F86E92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8682" b="14652"/>
          <a:stretch/>
        </p:blipFill>
        <p:spPr bwMode="auto">
          <a:xfrm>
            <a:off x="1524000" y="10"/>
            <a:ext cx="9144001" cy="342899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1DCCD326-C8F0-021A-3290-10B318049E77}"/>
              </a:ext>
            </a:extLst>
          </p:cNvPr>
          <p:cNvSpPr>
            <a:spLocks noGrp="1"/>
          </p:cNvSpPr>
          <p:nvPr>
            <p:ph idx="1"/>
          </p:nvPr>
        </p:nvSpPr>
        <p:spPr>
          <a:xfrm>
            <a:off x="1762125" y="3498175"/>
            <a:ext cx="8677275" cy="2171405"/>
          </a:xfrm>
        </p:spPr>
        <p:txBody>
          <a:bodyPr anchor="t">
            <a:noAutofit/>
          </a:bodyPr>
          <a:lstStyle/>
          <a:p>
            <a:r>
              <a:rPr lang="en-US" sz="3000" b="1" dirty="0"/>
              <a:t>Is it </a:t>
            </a:r>
            <a:r>
              <a:rPr lang="en-US" sz="3000" b="1" u="sng" dirty="0"/>
              <a:t>the</a:t>
            </a:r>
            <a:r>
              <a:rPr lang="en-US" sz="3000" b="1" dirty="0"/>
              <a:t> PRIORITY in your life?</a:t>
            </a:r>
          </a:p>
          <a:p>
            <a:r>
              <a:rPr lang="en-US" sz="3000" b="1" dirty="0"/>
              <a:t>Does it bring your heart JOY?</a:t>
            </a:r>
          </a:p>
          <a:p>
            <a:r>
              <a:rPr lang="en-US" sz="3000" b="1" dirty="0"/>
              <a:t>Does it give you COMFORT and assurance?</a:t>
            </a:r>
          </a:p>
          <a:p>
            <a:r>
              <a:rPr lang="en-US" sz="3000" b="1" dirty="0"/>
              <a:t>Are you COMMITTED to assembling for worship?</a:t>
            </a:r>
          </a:p>
          <a:p>
            <a:r>
              <a:rPr lang="en-US" sz="3000" b="1" dirty="0"/>
              <a:t>Does it mean EVERYTHING to you?</a:t>
            </a:r>
          </a:p>
          <a:p>
            <a:r>
              <a:rPr lang="en-US" sz="3000" b="1" dirty="0"/>
              <a:t>Do you long to worship God now </a:t>
            </a:r>
            <a:r>
              <a:rPr lang="en-US" sz="3000" b="1" u="sng" dirty="0"/>
              <a:t>and</a:t>
            </a:r>
            <a:r>
              <a:rPr lang="en-US" sz="3000" b="1" dirty="0"/>
              <a:t> in HEAVEN?</a:t>
            </a:r>
          </a:p>
        </p:txBody>
      </p:sp>
      <p:sp>
        <p:nvSpPr>
          <p:cNvPr id="7" name="TextBox 6">
            <a:extLst>
              <a:ext uri="{FF2B5EF4-FFF2-40B4-BE49-F238E27FC236}">
                <a16:creationId xmlns:a16="http://schemas.microsoft.com/office/drawing/2014/main" id="{A4A6C2E1-CF46-4C7C-A5D2-4D76CF00649E}"/>
              </a:ext>
            </a:extLst>
          </p:cNvPr>
          <p:cNvSpPr txBox="1"/>
          <p:nvPr/>
        </p:nvSpPr>
        <p:spPr>
          <a:xfrm>
            <a:off x="1885951" y="2647950"/>
            <a:ext cx="8467725" cy="707886"/>
          </a:xfrm>
          <a:prstGeom prst="rect">
            <a:avLst/>
          </a:prstGeom>
          <a:noFill/>
        </p:spPr>
        <p:txBody>
          <a:bodyPr wrap="square" rtlCol="0">
            <a:spAutoFit/>
          </a:bodyPr>
          <a:lstStyle/>
          <a:p>
            <a:pPr algn="ctr"/>
            <a:r>
              <a:rPr lang="en-US" sz="4000" b="1" dirty="0">
                <a:solidFill>
                  <a:schemeClr val="bg1"/>
                </a:solidFill>
              </a:rPr>
              <a:t>What Does Worship Mean to YOU?</a:t>
            </a:r>
          </a:p>
        </p:txBody>
      </p:sp>
    </p:spTree>
    <p:extLst>
      <p:ext uri="{BB962C8B-B14F-4D97-AF65-F5344CB8AC3E}">
        <p14:creationId xmlns:p14="http://schemas.microsoft.com/office/powerpoint/2010/main" val="241084702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p:cTn id="28"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 calcmode="lin" valueType="num">
                                      <p:cBhvr>
                                        <p:cTn id="35"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6">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 calcmode="lin" valueType="num">
                                      <p:cBhvr>
                                        <p:cTn id="42" dur="500" fill="hold"/>
                                        <p:tgtEl>
                                          <p:spTgt spid="6">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6">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6" name="Picture 2" descr="A Taste of Faith: Hymns, Psalms and Songs! Board 2 | As the deer pants,  Psalm 42, Psalms">
            <a:extLst>
              <a:ext uri="{FF2B5EF4-FFF2-40B4-BE49-F238E27FC236}">
                <a16:creationId xmlns:a16="http://schemas.microsoft.com/office/drawing/2014/main" id="{4924D579-F310-523D-F3C1-F3B897DAD2B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827" r="1" b="897"/>
          <a:stretch/>
        </p:blipFill>
        <p:spPr bwMode="auto">
          <a:xfrm>
            <a:off x="1671638" y="173519"/>
            <a:ext cx="8848725" cy="6512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8493938"/>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D66F48-56B1-660A-7E49-4AD2467DF56E}"/>
              </a:ext>
            </a:extLst>
          </p:cNvPr>
          <p:cNvSpPr>
            <a:spLocks noGrp="1"/>
          </p:cNvSpPr>
          <p:nvPr>
            <p:ph type="title"/>
          </p:nvPr>
        </p:nvSpPr>
        <p:spPr>
          <a:xfrm>
            <a:off x="1884759" y="3752850"/>
            <a:ext cx="2468166" cy="2452687"/>
          </a:xfrm>
        </p:spPr>
        <p:txBody>
          <a:bodyPr anchor="ctr">
            <a:normAutofit/>
          </a:bodyPr>
          <a:lstStyle/>
          <a:p>
            <a:pPr algn="ctr"/>
            <a:r>
              <a:rPr lang="en-US" sz="4000" b="1" dirty="0">
                <a:solidFill>
                  <a:srgbClr val="002060"/>
                </a:solidFill>
                <a:latin typeface="Cambria" panose="02040503050406030204" pitchFamily="18" charset="0"/>
                <a:ea typeface="Cambria" panose="02040503050406030204" pitchFamily="18" charset="0"/>
              </a:rPr>
              <a:t>What Worship Meant to Abraham</a:t>
            </a:r>
          </a:p>
        </p:txBody>
      </p:sp>
      <p:sp>
        <p:nvSpPr>
          <p:cNvPr id="4" name="Content Placeholder 3">
            <a:extLst>
              <a:ext uri="{FF2B5EF4-FFF2-40B4-BE49-F238E27FC236}">
                <a16:creationId xmlns:a16="http://schemas.microsoft.com/office/drawing/2014/main" id="{83DBEB8F-DB42-C5C1-1077-6F9B68078D62}"/>
              </a:ext>
            </a:extLst>
          </p:cNvPr>
          <p:cNvSpPr>
            <a:spLocks noGrp="1"/>
          </p:cNvSpPr>
          <p:nvPr>
            <p:ph idx="1"/>
          </p:nvPr>
        </p:nvSpPr>
        <p:spPr>
          <a:xfrm>
            <a:off x="4691986" y="3752851"/>
            <a:ext cx="5775989" cy="2452687"/>
          </a:xfrm>
        </p:spPr>
        <p:txBody>
          <a:bodyPr anchor="ctr">
            <a:normAutofit/>
          </a:bodyPr>
          <a:lstStyle/>
          <a:p>
            <a:r>
              <a:rPr lang="en-US" sz="3600" b="1" dirty="0"/>
              <a:t>It was </a:t>
            </a:r>
            <a:r>
              <a:rPr lang="en-US" sz="3600" b="1" u="sng" dirty="0"/>
              <a:t>the</a:t>
            </a:r>
            <a:r>
              <a:rPr lang="en-US" sz="3600" b="1" dirty="0"/>
              <a:t> PRIORITY for him.</a:t>
            </a:r>
          </a:p>
          <a:p>
            <a:endParaRPr lang="en-US" sz="800" b="1" dirty="0"/>
          </a:p>
          <a:p>
            <a:pPr lvl="1">
              <a:buFont typeface="Wingdings" panose="05000000000000000000" pitchFamily="2" charset="2"/>
              <a:buChar char="§"/>
            </a:pPr>
            <a:r>
              <a:rPr lang="en-US" sz="3200" b="1" dirty="0"/>
              <a:t>Genesis 12:7, 8; 13:3-4, 18</a:t>
            </a:r>
          </a:p>
          <a:p>
            <a:pPr lvl="1">
              <a:buFont typeface="Wingdings" panose="05000000000000000000" pitchFamily="2" charset="2"/>
              <a:buChar char="§"/>
            </a:pPr>
            <a:endParaRPr lang="en-US" sz="800" b="1" dirty="0"/>
          </a:p>
          <a:p>
            <a:pPr lvl="1">
              <a:buFont typeface="Wingdings" panose="05000000000000000000" pitchFamily="2" charset="2"/>
              <a:buChar char="§"/>
            </a:pPr>
            <a:r>
              <a:rPr lang="en-US" sz="3200" b="1" dirty="0"/>
              <a:t>Psalm 95:1-6; Matt. 6:33</a:t>
            </a:r>
          </a:p>
        </p:txBody>
      </p:sp>
      <p:pic>
        <p:nvPicPr>
          <p:cNvPr id="6146" name="Picture 2" descr="Premium Photo | The word worship concept written in gold texture on wooden  background.">
            <a:extLst>
              <a:ext uri="{FF2B5EF4-FFF2-40B4-BE49-F238E27FC236}">
                <a16:creationId xmlns:a16="http://schemas.microsoft.com/office/drawing/2014/main" id="{E1F794D7-B707-BBC3-E086-523277DA435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5944" b="11914"/>
          <a:stretch/>
        </p:blipFill>
        <p:spPr bwMode="auto">
          <a:xfrm>
            <a:off x="1524020" y="11"/>
            <a:ext cx="9143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070073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6" presetClass="entr" presetSubtype="16" fill="hold" nodeType="after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circle(in)">
                                      <p:cBhvr>
                                        <p:cTn id="20" dur="20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circle(in)">
                                      <p:cBhvr>
                                        <p:cTn id="25"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C336BFC7-6256-EBC6-352D-C84C17330EE1}"/>
              </a:ext>
            </a:extLst>
          </p:cNvPr>
          <p:cNvSpPr txBox="1">
            <a:spLocks/>
          </p:cNvSpPr>
          <p:nvPr/>
        </p:nvSpPr>
        <p:spPr>
          <a:xfrm>
            <a:off x="1884759" y="3752850"/>
            <a:ext cx="2468166" cy="24526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solidFill>
                  <a:srgbClr val="002060"/>
                </a:solidFill>
                <a:latin typeface="Cambria" panose="02040503050406030204" pitchFamily="18" charset="0"/>
                <a:ea typeface="Cambria" panose="02040503050406030204" pitchFamily="18" charset="0"/>
              </a:rPr>
              <a:t>What Worship Meant to David</a:t>
            </a:r>
          </a:p>
        </p:txBody>
      </p:sp>
      <p:pic>
        <p:nvPicPr>
          <p:cNvPr id="5" name="Picture 2" descr="Premium Photo | The word worship concept written in gold texture on wooden  background.">
            <a:extLst>
              <a:ext uri="{FF2B5EF4-FFF2-40B4-BE49-F238E27FC236}">
                <a16:creationId xmlns:a16="http://schemas.microsoft.com/office/drawing/2014/main" id="{E2D0FCEB-BE8A-F350-2D32-CF75FACA956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944" b="11914"/>
          <a:stretch/>
        </p:blipFill>
        <p:spPr bwMode="auto">
          <a:xfrm>
            <a:off x="1524020" y="11"/>
            <a:ext cx="9143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
        <p:nvSpPr>
          <p:cNvPr id="6" name="Content Placeholder 3">
            <a:extLst>
              <a:ext uri="{FF2B5EF4-FFF2-40B4-BE49-F238E27FC236}">
                <a16:creationId xmlns:a16="http://schemas.microsoft.com/office/drawing/2014/main" id="{23C3CC9A-AA64-5CF8-3F58-621141ACA820}"/>
              </a:ext>
            </a:extLst>
          </p:cNvPr>
          <p:cNvSpPr txBox="1">
            <a:spLocks/>
          </p:cNvSpPr>
          <p:nvPr/>
        </p:nvSpPr>
        <p:spPr>
          <a:xfrm>
            <a:off x="4691986" y="3876676"/>
            <a:ext cx="5766464" cy="2452687"/>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b="1" dirty="0"/>
              <a:t>It brought him GLADNESS.</a:t>
            </a:r>
          </a:p>
          <a:p>
            <a:pPr lvl="1">
              <a:buFont typeface="Wingdings" panose="05000000000000000000" pitchFamily="2" charset="2"/>
              <a:buChar char="§"/>
            </a:pPr>
            <a:r>
              <a:rPr lang="en-US" sz="3200" b="1" dirty="0"/>
              <a:t>Psalm 122:1; Malachi 1:13</a:t>
            </a:r>
          </a:p>
          <a:p>
            <a:pPr lvl="1">
              <a:buFont typeface="Wingdings" panose="05000000000000000000" pitchFamily="2" charset="2"/>
              <a:buChar char="§"/>
            </a:pPr>
            <a:endParaRPr lang="en-US" sz="1300" b="1" dirty="0"/>
          </a:p>
          <a:p>
            <a:r>
              <a:rPr lang="en-US" sz="3600" b="1" dirty="0"/>
              <a:t>It brought him COMFORT.</a:t>
            </a:r>
          </a:p>
          <a:p>
            <a:pPr lvl="1">
              <a:buFont typeface="Wingdings" panose="05000000000000000000" pitchFamily="2" charset="2"/>
              <a:buChar char="§"/>
            </a:pPr>
            <a:r>
              <a:rPr lang="en-US" sz="3200" b="1" dirty="0"/>
              <a:t>2 Sam. 12:18-20; 2 Cor. 1:3-4</a:t>
            </a:r>
            <a:endParaRPr lang="en-US" sz="3600" b="1" dirty="0"/>
          </a:p>
        </p:txBody>
      </p:sp>
    </p:spTree>
    <p:extLst>
      <p:ext uri="{BB962C8B-B14F-4D97-AF65-F5344CB8AC3E}">
        <p14:creationId xmlns:p14="http://schemas.microsoft.com/office/powerpoint/2010/main" val="259539061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6" presetClass="entr" presetSubtype="16" fill="hold" nodeType="after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circle(in)">
                                      <p:cBhvr>
                                        <p:cTn id="20" dur="2000"/>
                                        <p:tgtEl>
                                          <p:spTgt spid="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fade">
                                      <p:cBhvr>
                                        <p:cTn id="25" dur="1000"/>
                                        <p:tgtEl>
                                          <p:spTgt spid="6">
                                            <p:txEl>
                                              <p:pRg st="3" end="3"/>
                                            </p:txEl>
                                          </p:spTgt>
                                        </p:tgtEl>
                                      </p:cBhvr>
                                    </p:animEffect>
                                    <p:anim calcmode="lin" valueType="num">
                                      <p:cBhvr>
                                        <p:cTn id="26"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6" presetClass="entr" presetSubtype="16" fill="hold" nodeType="after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Effect transition="in" filter="circle(in)">
                                      <p:cBhvr>
                                        <p:cTn id="31"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6794D791-875C-B526-47C6-47B611A68BDD}"/>
              </a:ext>
            </a:extLst>
          </p:cNvPr>
          <p:cNvSpPr txBox="1">
            <a:spLocks/>
          </p:cNvSpPr>
          <p:nvPr/>
        </p:nvSpPr>
        <p:spPr>
          <a:xfrm>
            <a:off x="1884759" y="3752850"/>
            <a:ext cx="2468166" cy="293370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solidFill>
                  <a:srgbClr val="002060"/>
                </a:solidFill>
                <a:latin typeface="Cambria" panose="02040503050406030204" pitchFamily="18" charset="0"/>
                <a:ea typeface="Cambria" panose="02040503050406030204" pitchFamily="18" charset="0"/>
              </a:rPr>
              <a:t>What Worship Meant to Ethiopian Eunuch</a:t>
            </a:r>
          </a:p>
        </p:txBody>
      </p:sp>
      <p:pic>
        <p:nvPicPr>
          <p:cNvPr id="5" name="Picture 2" descr="Premium Photo | The word worship concept written in gold texture on wooden  background.">
            <a:extLst>
              <a:ext uri="{FF2B5EF4-FFF2-40B4-BE49-F238E27FC236}">
                <a16:creationId xmlns:a16="http://schemas.microsoft.com/office/drawing/2014/main" id="{449EF3E8-3A0B-F9DC-A6AE-E6853FEA2A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944" b="11914"/>
          <a:stretch/>
        </p:blipFill>
        <p:spPr bwMode="auto">
          <a:xfrm>
            <a:off x="1524020" y="11"/>
            <a:ext cx="9143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
        <p:nvSpPr>
          <p:cNvPr id="6" name="Content Placeholder 3">
            <a:extLst>
              <a:ext uri="{FF2B5EF4-FFF2-40B4-BE49-F238E27FC236}">
                <a16:creationId xmlns:a16="http://schemas.microsoft.com/office/drawing/2014/main" id="{61462960-5AF0-7C4C-4C8F-1444E87D7BAA}"/>
              </a:ext>
            </a:extLst>
          </p:cNvPr>
          <p:cNvSpPr txBox="1">
            <a:spLocks/>
          </p:cNvSpPr>
          <p:nvPr/>
        </p:nvSpPr>
        <p:spPr>
          <a:xfrm>
            <a:off x="4691986" y="3945891"/>
            <a:ext cx="5614060" cy="2452687"/>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b="1" dirty="0"/>
              <a:t>He was COMMITTED to traveling a great distance.</a:t>
            </a:r>
          </a:p>
          <a:p>
            <a:endParaRPr lang="en-US" sz="400" b="1" dirty="0"/>
          </a:p>
          <a:p>
            <a:pPr lvl="1">
              <a:buFont typeface="Wingdings" panose="05000000000000000000" pitchFamily="2" charset="2"/>
              <a:buChar char="§"/>
            </a:pPr>
            <a:r>
              <a:rPr lang="en-US" sz="3200" b="1" dirty="0"/>
              <a:t>Acts 8:26-28</a:t>
            </a:r>
          </a:p>
          <a:p>
            <a:pPr lvl="1">
              <a:buFont typeface="Wingdings" panose="05000000000000000000" pitchFamily="2" charset="2"/>
              <a:buChar char="§"/>
            </a:pPr>
            <a:endParaRPr lang="en-US" sz="900" b="1" dirty="0"/>
          </a:p>
          <a:p>
            <a:pPr lvl="1">
              <a:buFont typeface="Wingdings" panose="05000000000000000000" pitchFamily="2" charset="2"/>
              <a:buChar char="§"/>
            </a:pPr>
            <a:r>
              <a:rPr lang="en-US" sz="3200" b="1" dirty="0"/>
              <a:t>Luke 14:16-20, 26-27, 33</a:t>
            </a:r>
          </a:p>
        </p:txBody>
      </p:sp>
    </p:spTree>
    <p:extLst>
      <p:ext uri="{BB962C8B-B14F-4D97-AF65-F5344CB8AC3E}">
        <p14:creationId xmlns:p14="http://schemas.microsoft.com/office/powerpoint/2010/main" val="297812290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6" presetClass="entr" presetSubtype="16" fill="hold" nodeType="after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circle(in)">
                                      <p:cBhvr>
                                        <p:cTn id="20" dur="20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circle(in)">
                                      <p:cBhvr>
                                        <p:cTn id="25"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Premium Photo | The word worship concept written in gold texture on wooden  background.">
            <a:extLst>
              <a:ext uri="{FF2B5EF4-FFF2-40B4-BE49-F238E27FC236}">
                <a16:creationId xmlns:a16="http://schemas.microsoft.com/office/drawing/2014/main" id="{9038A340-348C-2F40-1E30-5827C8F10C6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944" b="11914"/>
          <a:stretch/>
        </p:blipFill>
        <p:spPr bwMode="auto">
          <a:xfrm>
            <a:off x="1524020" y="11"/>
            <a:ext cx="9143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
        <p:nvSpPr>
          <p:cNvPr id="6" name="Content Placeholder 3">
            <a:extLst>
              <a:ext uri="{FF2B5EF4-FFF2-40B4-BE49-F238E27FC236}">
                <a16:creationId xmlns:a16="http://schemas.microsoft.com/office/drawing/2014/main" id="{9C8C50DB-57C6-B65B-D2BA-06DE4CA18759}"/>
              </a:ext>
            </a:extLst>
          </p:cNvPr>
          <p:cNvSpPr txBox="1">
            <a:spLocks/>
          </p:cNvSpPr>
          <p:nvPr/>
        </p:nvSpPr>
        <p:spPr>
          <a:xfrm>
            <a:off x="4691986" y="3752851"/>
            <a:ext cx="6047134" cy="2452687"/>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b="1" dirty="0"/>
          </a:p>
        </p:txBody>
      </p:sp>
      <p:sp>
        <p:nvSpPr>
          <p:cNvPr id="7" name="Title 2">
            <a:extLst>
              <a:ext uri="{FF2B5EF4-FFF2-40B4-BE49-F238E27FC236}">
                <a16:creationId xmlns:a16="http://schemas.microsoft.com/office/drawing/2014/main" id="{26D81E56-10EE-FC4B-F20F-5027B31F3914}"/>
              </a:ext>
            </a:extLst>
          </p:cNvPr>
          <p:cNvSpPr txBox="1">
            <a:spLocks/>
          </p:cNvSpPr>
          <p:nvPr/>
        </p:nvSpPr>
        <p:spPr>
          <a:xfrm>
            <a:off x="1584960" y="3752850"/>
            <a:ext cx="2717165" cy="293370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solidFill>
                  <a:srgbClr val="002060"/>
                </a:solidFill>
                <a:latin typeface="Cambria" panose="02040503050406030204" pitchFamily="18" charset="0"/>
                <a:ea typeface="Cambria" panose="02040503050406030204" pitchFamily="18" charset="0"/>
              </a:rPr>
              <a:t>Does Worship Mean Everything to you?</a:t>
            </a:r>
          </a:p>
        </p:txBody>
      </p:sp>
      <p:sp>
        <p:nvSpPr>
          <p:cNvPr id="2" name="TextBox 1">
            <a:extLst>
              <a:ext uri="{FF2B5EF4-FFF2-40B4-BE49-F238E27FC236}">
                <a16:creationId xmlns:a16="http://schemas.microsoft.com/office/drawing/2014/main" id="{31545029-41CA-5404-8FB7-2614E50C5233}"/>
              </a:ext>
            </a:extLst>
          </p:cNvPr>
          <p:cNvSpPr txBox="1"/>
          <p:nvPr/>
        </p:nvSpPr>
        <p:spPr>
          <a:xfrm>
            <a:off x="4917439" y="3698240"/>
            <a:ext cx="6315075" cy="3108543"/>
          </a:xfrm>
          <a:prstGeom prst="rect">
            <a:avLst/>
          </a:prstGeom>
          <a:noFill/>
        </p:spPr>
        <p:txBody>
          <a:bodyPr wrap="square" rtlCol="0">
            <a:spAutoFit/>
          </a:bodyPr>
          <a:lstStyle/>
          <a:p>
            <a:r>
              <a:rPr lang="en-US" sz="2800" b="1" dirty="0"/>
              <a:t>“And let us consider one another in order to stir up love and good works, </a:t>
            </a:r>
            <a:r>
              <a:rPr lang="en-US" sz="2800" b="1" baseline="30000" dirty="0"/>
              <a:t>25</a:t>
            </a:r>
            <a:r>
              <a:rPr lang="en-US" sz="2800" b="1" dirty="0"/>
              <a:t> </a:t>
            </a:r>
            <a:r>
              <a:rPr lang="en-US" sz="2800" b="1" u="sng" dirty="0"/>
              <a:t>not forsaking the assembling of ourselves together</a:t>
            </a:r>
            <a:r>
              <a:rPr lang="en-US" sz="2800" b="1" dirty="0"/>
              <a:t>, as is the manner of some, but exhorting one another, and so much the more as you see the Day approaching” (Hebrews 10:24-25).</a:t>
            </a:r>
          </a:p>
        </p:txBody>
      </p:sp>
    </p:spTree>
    <p:extLst>
      <p:ext uri="{BB962C8B-B14F-4D97-AF65-F5344CB8AC3E}">
        <p14:creationId xmlns:p14="http://schemas.microsoft.com/office/powerpoint/2010/main" val="83445539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AA2A31-DC8C-A618-9129-59F082A81751}"/>
              </a:ext>
            </a:extLst>
          </p:cNvPr>
          <p:cNvSpPr>
            <a:spLocks noGrp="1"/>
          </p:cNvSpPr>
          <p:nvPr>
            <p:ph type="title"/>
          </p:nvPr>
        </p:nvSpPr>
        <p:spPr>
          <a:xfrm>
            <a:off x="838200" y="365125"/>
            <a:ext cx="10515600" cy="1325563"/>
          </a:xfrm>
        </p:spPr>
        <p:txBody>
          <a:bodyPr>
            <a:normAutofit/>
          </a:bodyPr>
          <a:lstStyle/>
          <a:p>
            <a:pPr algn="ctr"/>
            <a:r>
              <a:rPr lang="en-US" sz="4800" b="1" dirty="0"/>
              <a:t>Shut In</a:t>
            </a:r>
            <a:br>
              <a:rPr lang="en-US" sz="4200" dirty="0"/>
            </a:br>
            <a:r>
              <a:rPr lang="en-US" sz="3600" b="1" dirty="0"/>
              <a:t>Matthew W. </a:t>
            </a:r>
            <a:r>
              <a:rPr lang="en-US" sz="3600" b="1" dirty="0" err="1"/>
              <a:t>Bassford</a:t>
            </a:r>
            <a:r>
              <a:rPr lang="en-US" sz="3600" b="1" dirty="0"/>
              <a:t> (7/10/23)</a:t>
            </a:r>
            <a:endParaRPr lang="en-US" sz="4200" b="1"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6E90302-135C-4A0B-7077-240A1DA7307A}"/>
              </a:ext>
            </a:extLst>
          </p:cNvPr>
          <p:cNvSpPr>
            <a:spLocks noGrp="1"/>
          </p:cNvSpPr>
          <p:nvPr>
            <p:ph idx="1"/>
          </p:nvPr>
        </p:nvSpPr>
        <p:spPr>
          <a:xfrm>
            <a:off x="507111" y="2005584"/>
            <a:ext cx="11218164" cy="4251960"/>
          </a:xfrm>
        </p:spPr>
        <p:txBody>
          <a:bodyPr>
            <a:noAutofit/>
          </a:bodyPr>
          <a:lstStyle/>
          <a:p>
            <a:r>
              <a:rPr lang="en-US" dirty="0"/>
              <a:t>Last Sunday morning was the last time I will ever attempt to assemble with the saints. I say “attempt” because I did not succeed in assembling. It was a debacle. About midway through the debacle, I resolved that I wasn't going to put myself or my wife through such misery anymore. Then, it got worse. I’m simply not capable of going anywhere, even to worship. </a:t>
            </a:r>
          </a:p>
          <a:p>
            <a:endParaRPr lang="en-US" sz="100" dirty="0"/>
          </a:p>
          <a:p>
            <a:r>
              <a:rPr lang="en-US" dirty="0"/>
              <a:t>This is bitter. If there is anything on earth that I love, it is the assembly. All of the things that we trivialize with the label “the five acts of worship” fill me with profound joy. I also love the opportunity to connect with my brethren before and after worship. Even when I am visiting an unfamiliar congregation, you might as well give me a key, because when the time comes to lock up, I'll still be around!</a:t>
            </a:r>
          </a:p>
          <a:p>
            <a:endParaRPr lang="en-US" sz="2200" dirty="0"/>
          </a:p>
        </p:txBody>
      </p:sp>
    </p:spTree>
    <p:extLst>
      <p:ext uri="{BB962C8B-B14F-4D97-AF65-F5344CB8AC3E}">
        <p14:creationId xmlns:p14="http://schemas.microsoft.com/office/powerpoint/2010/main" val="417762814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9E73DBF-C33F-92EE-7E85-1C0B370DB5C6}"/>
              </a:ext>
            </a:extLst>
          </p:cNvPr>
          <p:cNvSpPr>
            <a:spLocks noGrp="1"/>
          </p:cNvSpPr>
          <p:nvPr>
            <p:ph idx="1"/>
          </p:nvPr>
        </p:nvSpPr>
        <p:spPr>
          <a:xfrm>
            <a:off x="695325" y="415925"/>
            <a:ext cx="10801350" cy="4351338"/>
          </a:xfrm>
        </p:spPr>
        <p:txBody>
          <a:bodyPr>
            <a:noAutofit/>
          </a:bodyPr>
          <a:lstStyle/>
          <a:p>
            <a:r>
              <a:rPr lang="en-US" dirty="0">
                <a:latin typeface="Calibri" panose="020F0502020204030204" pitchFamily="34" charset="0"/>
                <a:ea typeface="Calibri" panose="020F0502020204030204" pitchFamily="34" charset="0"/>
                <a:cs typeface="Calibri" panose="020F0502020204030204" pitchFamily="34" charset="0"/>
              </a:rPr>
              <a:t>These times have become even more precious to me since my diagnosis. I knew that the time would come when I couldn't make it out anymore, so I strove to make my remaining opportunities to assemble as meaningful as I could. I worked to sink myself into each hymn and prayer. After services, I shunned small talk in an effort to speak to the hearts of my Christian family. Even when I wasn't talking to somebody, I would look around the auditorium and pray for each member I saw.</a:t>
            </a:r>
          </a:p>
          <a:p>
            <a:r>
              <a:rPr lang="en-US" dirty="0">
                <a:latin typeface="Calibri" panose="020F0502020204030204" pitchFamily="34" charset="0"/>
                <a:ea typeface="Calibri" panose="020F0502020204030204" pitchFamily="34" charset="0"/>
                <a:cs typeface="Calibri" panose="020F0502020204030204" pitchFamily="34" charset="0"/>
              </a:rPr>
              <a:t>No more. Now, I am left with the livestream, which is as much like the actual assembly as a photograph of a loved one is like the loved one. You would rather have the photo if you can't have the loved one, but it's not the same.</a:t>
            </a:r>
          </a:p>
          <a:p>
            <a:r>
              <a:rPr lang="en-US" dirty="0">
                <a:latin typeface="Calibri" panose="020F0502020204030204" pitchFamily="34" charset="0"/>
                <a:ea typeface="Calibri" panose="020F0502020204030204" pitchFamily="34" charset="0"/>
                <a:cs typeface="Calibri" panose="020F0502020204030204" pitchFamily="34" charset="0"/>
              </a:rPr>
              <a:t>After I returned home in defeat last Sunday, I turned on the livestream. One of the hymns led that morning was “Each Step I Take”. In my ever-so-humble opinion, the verses of the hymn aren’t much, but the chorus makes a powerful point. It reads:</a:t>
            </a:r>
            <a:endParaRPr lang="en-US" sz="25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5124026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918B7593-3114-5535-9AE9-13AE9C0F0E94}"/>
              </a:ext>
            </a:extLst>
          </p:cNvPr>
          <p:cNvSpPr>
            <a:spLocks noGrp="1"/>
          </p:cNvSpPr>
          <p:nvPr>
            <p:ph idx="1"/>
          </p:nvPr>
        </p:nvSpPr>
        <p:spPr>
          <a:xfrm>
            <a:off x="695325" y="415925"/>
            <a:ext cx="10801350" cy="4351338"/>
          </a:xfrm>
        </p:spPr>
        <p:txBody>
          <a:bodyPr>
            <a:noAutofit/>
          </a:bodyPr>
          <a:lstStyle/>
          <a:p>
            <a:r>
              <a:rPr lang="en-US" i="1" dirty="0">
                <a:latin typeface="Calibri" panose="020F0502020204030204" pitchFamily="34" charset="0"/>
                <a:ea typeface="Calibri" panose="020F0502020204030204" pitchFamily="34" charset="0"/>
                <a:cs typeface="Calibri" panose="020F0502020204030204" pitchFamily="34" charset="0"/>
              </a:rPr>
              <a:t>“Each step I take, I know that He will guide me; To higher ground He ever leads me on; Until one day the last step will be taken, Each step I take just leads me closer home.”</a:t>
            </a:r>
          </a:p>
          <a:p>
            <a:endParaRPr lang="en-US" sz="100" dirty="0">
              <a:latin typeface="Calibri" panose="020F0502020204030204" pitchFamily="34" charset="0"/>
              <a:ea typeface="Calibri" panose="020F0502020204030204" pitchFamily="34" charset="0"/>
              <a:cs typeface="Calibri" panose="020F0502020204030204" pitchFamily="34" charset="0"/>
            </a:endParaRPr>
          </a:p>
          <a:p>
            <a:r>
              <a:rPr lang="en-US" dirty="0">
                <a:latin typeface="Calibri" panose="020F0502020204030204" pitchFamily="34" charset="0"/>
                <a:ea typeface="Calibri" panose="020F0502020204030204" pitchFamily="34" charset="0"/>
                <a:cs typeface="Calibri" panose="020F0502020204030204" pitchFamily="34" charset="0"/>
              </a:rPr>
              <a:t>In other words, even if, like Abraham, I don't know where I'm going, I still know where I'm going. The steps of the faithful are always bringing them closer to God. In the words of Romans 13:11, salvation is nearer to us than when we first believed.</a:t>
            </a:r>
          </a:p>
          <a:p>
            <a:endParaRPr lang="en-US" sz="100" dirty="0">
              <a:latin typeface="Calibri" panose="020F0502020204030204" pitchFamily="34" charset="0"/>
              <a:ea typeface="Calibri" panose="020F0502020204030204" pitchFamily="34" charset="0"/>
              <a:cs typeface="Calibri" panose="020F0502020204030204" pitchFamily="34" charset="0"/>
            </a:endParaRPr>
          </a:p>
          <a:p>
            <a:r>
              <a:rPr lang="en-US" dirty="0">
                <a:latin typeface="Calibri" panose="020F0502020204030204" pitchFamily="34" charset="0"/>
                <a:ea typeface="Calibri" panose="020F0502020204030204" pitchFamily="34" charset="0"/>
                <a:cs typeface="Calibri" panose="020F0502020204030204" pitchFamily="34" charset="0"/>
              </a:rPr>
              <a:t>This is true even for shut-ins. I've spent hundreds of hours visiting shut-ins, but during that time, it never crossed my mind that one day I would be a shut-in myself. However, I suspect that most Christians must endure a season of being unable to assemble. </a:t>
            </a:r>
          </a:p>
          <a:p>
            <a:endParaRPr lang="en-US" sz="100" dirty="0">
              <a:latin typeface="Calibri" panose="020F0502020204030204" pitchFamily="34" charset="0"/>
              <a:ea typeface="Calibri" panose="020F0502020204030204" pitchFamily="34" charset="0"/>
              <a:cs typeface="Calibri" panose="020F0502020204030204" pitchFamily="34" charset="0"/>
            </a:endParaRPr>
          </a:p>
          <a:p>
            <a:r>
              <a:rPr lang="en-US" dirty="0">
                <a:latin typeface="Calibri" panose="020F0502020204030204" pitchFamily="34" charset="0"/>
                <a:ea typeface="Calibri" panose="020F0502020204030204" pitchFamily="34" charset="0"/>
                <a:cs typeface="Calibri" panose="020F0502020204030204" pitchFamily="34" charset="0"/>
              </a:rPr>
              <a:t>In this season, I must remember the wise counsel of “Each Step I Take”. I may feel further away from God and His people than ever before, but paradoxically, I am closer. </a:t>
            </a:r>
            <a:endParaRPr lang="en-US" sz="25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658892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Effect transition="in" filter="fade">
                                      <p:cBhvr>
                                        <p:cTn id="1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1593</TotalTime>
  <Words>1210</Words>
  <Application>Microsoft Office PowerPoint</Application>
  <PresentationFormat>Widescreen</PresentationFormat>
  <Paragraphs>63</Paragraphs>
  <Slides>11</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Amasis MT Pro Black</vt:lpstr>
      <vt:lpstr>Arial</vt:lpstr>
      <vt:lpstr>Calibri</vt:lpstr>
      <vt:lpstr>Calibri Light</vt:lpstr>
      <vt:lpstr>Cambria</vt:lpstr>
      <vt:lpstr>Wingdings</vt:lpstr>
      <vt:lpstr>Office 2013 - 2022 Theme</vt:lpstr>
      <vt:lpstr>PowerPoint Presentation</vt:lpstr>
      <vt:lpstr>PowerPoint Presentation</vt:lpstr>
      <vt:lpstr>What Worship Meant to Abraham</vt:lpstr>
      <vt:lpstr>PowerPoint Presentation</vt:lpstr>
      <vt:lpstr>PowerPoint Presentation</vt:lpstr>
      <vt:lpstr>PowerPoint Presentation</vt:lpstr>
      <vt:lpstr>Shut In Matthew W. Bassford (7/10/23)</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 Whitson Rd. church of Christ</dc:creator>
  <cp:lastModifiedBy>Stan Cox</cp:lastModifiedBy>
  <cp:revision>7</cp:revision>
  <dcterms:created xsi:type="dcterms:W3CDTF">2023-11-10T18:42:25Z</dcterms:created>
  <dcterms:modified xsi:type="dcterms:W3CDTF">2024-11-07T05:22:12Z</dcterms:modified>
</cp:coreProperties>
</file>