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269" r:id="rId2"/>
    <p:sldId id="257" r:id="rId3"/>
    <p:sldId id="267" r:id="rId4"/>
    <p:sldId id="260" r:id="rId5"/>
    <p:sldId id="261" r:id="rId6"/>
    <p:sldId id="271" r:id="rId7"/>
    <p:sldId id="258" r:id="rId8"/>
    <p:sldId id="259" r:id="rId9"/>
    <p:sldId id="268" r:id="rId10"/>
    <p:sldId id="270" r:id="rId11"/>
  </p:sldIdLst>
  <p:sldSz cx="12192000" cy="6858000"/>
  <p:notesSz cx="7010400" cy="9296400"/>
  <p:embeddedFontLst>
    <p:embeddedFont>
      <p:font typeface="Book Antiqua" panose="02040602050305030304" pitchFamily="18" charset="0"/>
      <p:regular r:id="rId14"/>
      <p:bold r:id="rId15"/>
      <p:italic r:id="rId16"/>
      <p:boldItalic r:id="rId17"/>
    </p:embeddedFont>
    <p:embeddedFont>
      <p:font typeface="Bookman Old Style" panose="02050604050505020204" pitchFamily="18" charset="0"/>
      <p:regular r:id="rId18"/>
      <p:bold r:id="rId19"/>
      <p:italic r:id="rId20"/>
      <p:boldItalic r:id="rId21"/>
    </p:embeddedFont>
    <p:embeddedFont>
      <p:font typeface="Cambria" panose="02040503050406030204"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8F90EE1-5BC5-4C64-AD1B-B9639BA8D531}"/>
    <pc:docChg chg="delSld">
      <pc:chgData name="Stan Cox" userId="9376f276357bfffd" providerId="LiveId" clId="{C8F90EE1-5BC5-4C64-AD1B-B9639BA8D531}" dt="2024-11-07T05:23:58.819" v="0" actId="47"/>
      <pc:docMkLst>
        <pc:docMk/>
      </pc:docMkLst>
      <pc:sldChg chg="del">
        <pc:chgData name="Stan Cox" userId="9376f276357bfffd" providerId="LiveId" clId="{C8F90EE1-5BC5-4C64-AD1B-B9639BA8D531}" dt="2024-11-07T05:23:58.819" v="0" actId="47"/>
        <pc:sldMkLst>
          <pc:docMk/>
          <pc:sldMk cId="3689945683"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49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4983"/>
          </a:xfrm>
          <a:prstGeom prst="rect">
            <a:avLst/>
          </a:prstGeom>
        </p:spPr>
        <p:txBody>
          <a:bodyPr vert="horz" lIns="91440" tIns="45720" rIns="91440" bIns="45720" rtlCol="0"/>
          <a:lstStyle>
            <a:lvl1pPr algn="r">
              <a:defRPr sz="1200"/>
            </a:lvl1pPr>
          </a:lstStyle>
          <a:p>
            <a:fld id="{CB9B3E98-7E50-45C8-A01F-42BD5C0375D3}" type="datetimeFigureOut">
              <a:rPr lang="en-US" smtClean="0"/>
              <a:t>11/6/2024</a:t>
            </a:fld>
            <a:endParaRPr lang="en-US"/>
          </a:p>
        </p:txBody>
      </p:sp>
      <p:sp>
        <p:nvSpPr>
          <p:cNvPr id="4" name="Footer Placeholder 3"/>
          <p:cNvSpPr>
            <a:spLocks noGrp="1"/>
          </p:cNvSpPr>
          <p:nvPr>
            <p:ph type="ftr" sz="quarter" idx="2"/>
          </p:nvPr>
        </p:nvSpPr>
        <p:spPr>
          <a:xfrm>
            <a:off x="0" y="8829792"/>
            <a:ext cx="3038155" cy="46498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792"/>
            <a:ext cx="3038155" cy="464983"/>
          </a:xfrm>
          <a:prstGeom prst="rect">
            <a:avLst/>
          </a:prstGeom>
        </p:spPr>
        <p:txBody>
          <a:bodyPr vert="horz" lIns="91440" tIns="45720" rIns="91440" bIns="45720" rtlCol="0" anchor="b"/>
          <a:lstStyle>
            <a:lvl1pPr algn="r">
              <a:defRPr sz="1200"/>
            </a:lvl1pPr>
          </a:lstStyle>
          <a:p>
            <a:fld id="{8A4D0F67-0DA8-4408-827C-97D88675848D}" type="slidenum">
              <a:rPr lang="en-US" smtClean="0"/>
              <a:t>‹#›</a:t>
            </a:fld>
            <a:endParaRPr lang="en-US"/>
          </a:p>
        </p:txBody>
      </p:sp>
    </p:spTree>
    <p:extLst>
      <p:ext uri="{BB962C8B-B14F-4D97-AF65-F5344CB8AC3E}">
        <p14:creationId xmlns:p14="http://schemas.microsoft.com/office/powerpoint/2010/main" val="280914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6A50DBF1-D4F4-4B06-B3E9-DCD7437F1E1A}" type="datetimeFigureOut">
              <a:rPr lang="en-US" smtClean="0"/>
              <a:t>11/6/2024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1440" tIns="45720" rIns="91440" bIns="45720" rtlCol="0" anchor="b"/>
          <a:lstStyle>
            <a:lvl1pPr algn="r">
              <a:defRPr sz="1200"/>
            </a:lvl1pPr>
          </a:lstStyle>
          <a:p>
            <a:fld id="{4E1DF0F0-B209-4B81-BA70-36C7B43EB564}" type="slidenum">
              <a:rPr lang="en-US" smtClean="0"/>
              <a:t>‹#›</a:t>
            </a:fld>
            <a:endParaRPr lang="en-US"/>
          </a:p>
        </p:txBody>
      </p:sp>
    </p:spTree>
    <p:extLst>
      <p:ext uri="{BB962C8B-B14F-4D97-AF65-F5344CB8AC3E}">
        <p14:creationId xmlns:p14="http://schemas.microsoft.com/office/powerpoint/2010/main" val="98201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a:t>I</a:t>
            </a:r>
            <a:r>
              <a:rPr lang="en-US" baseline="0"/>
              <a:t> believe this one of the most inspirational texts found in all of Scripture!</a:t>
            </a:r>
            <a:endParaRPr lang="en-US"/>
          </a:p>
        </p:txBody>
      </p:sp>
      <p:sp>
        <p:nvSpPr>
          <p:cNvPr id="4" name="Slide Number Placeholder 3"/>
          <p:cNvSpPr>
            <a:spLocks noGrp="1"/>
          </p:cNvSpPr>
          <p:nvPr>
            <p:ph type="sldNum" sz="quarter" idx="10"/>
          </p:nvPr>
        </p:nvSpPr>
        <p:spPr/>
        <p:txBody>
          <a:bodyPr/>
          <a:lstStyle/>
          <a:p>
            <a:fld id="{4E1DF0F0-B209-4B81-BA70-36C7B43EB564}"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It was absolutely incredible, monumental, what this remnant</a:t>
            </a:r>
            <a:r>
              <a:rPr lang="en-US" baseline="0"/>
              <a:t> of Jewish exiles accomplished in just 52 Days! Especially when you consider the circumstances that existed and that they faced as they did this great work!</a:t>
            </a:r>
            <a:endParaRPr lang="en-US"/>
          </a:p>
        </p:txBody>
      </p:sp>
      <p:sp>
        <p:nvSpPr>
          <p:cNvPr id="4" name="Slide Number Placeholder 3"/>
          <p:cNvSpPr>
            <a:spLocks noGrp="1"/>
          </p:cNvSpPr>
          <p:nvPr>
            <p:ph type="sldNum" sz="quarter" idx="5"/>
          </p:nvPr>
        </p:nvSpPr>
        <p:spPr/>
        <p:txBody>
          <a:bodyPr/>
          <a:lstStyle/>
          <a:p>
            <a:fld id="{4E1DF0F0-B209-4B81-BA70-36C7B43EB564}" type="slidenum">
              <a:rPr lang="en-US" smtClean="0"/>
              <a:t>3</a:t>
            </a:fld>
            <a:endParaRPr lang="en-US"/>
          </a:p>
        </p:txBody>
      </p:sp>
    </p:spTree>
    <p:extLst>
      <p:ext uri="{BB962C8B-B14F-4D97-AF65-F5344CB8AC3E}">
        <p14:creationId xmlns:p14="http://schemas.microsoft.com/office/powerpoint/2010/main" val="49667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a:t>Nehemiah Prayed and Trusted in God (1:4-11; 2:4; 4:4-5,</a:t>
            </a:r>
            <a:r>
              <a:rPr lang="en-US" baseline="0"/>
              <a:t> 9; 6:9)</a:t>
            </a:r>
            <a:endParaRPr lang="en-US"/>
          </a:p>
        </p:txBody>
      </p:sp>
      <p:sp>
        <p:nvSpPr>
          <p:cNvPr id="4" name="Slide Number Placeholder 3"/>
          <p:cNvSpPr>
            <a:spLocks noGrp="1"/>
          </p:cNvSpPr>
          <p:nvPr>
            <p:ph type="sldNum" sz="quarter" idx="10"/>
          </p:nvPr>
        </p:nvSpPr>
        <p:spPr/>
        <p:txBody>
          <a:bodyPr/>
          <a:lstStyle/>
          <a:p>
            <a:fld id="{4E1DF0F0-B209-4B81-BA70-36C7B43EB564}"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a:t>What could </a:t>
            </a:r>
            <a:r>
              <a:rPr lang="en-US" b="1"/>
              <a:t>you</a:t>
            </a:r>
            <a:r>
              <a:rPr lang="en-US"/>
              <a:t> accomplish in 52 Days? Sunday,</a:t>
            </a:r>
            <a:r>
              <a:rPr lang="en-US" baseline="0"/>
              <a:t> </a:t>
            </a:r>
            <a:r>
              <a:rPr lang="en-US"/>
              <a:t>July 14</a:t>
            </a:r>
            <a:r>
              <a:rPr lang="en-US" baseline="30000"/>
              <a:t>th</a:t>
            </a:r>
            <a:r>
              <a:rPr lang="en-US"/>
              <a:t> – Tuesday, September</a:t>
            </a:r>
            <a:r>
              <a:rPr lang="en-US" baseline="0"/>
              <a:t> 3</a:t>
            </a:r>
            <a:r>
              <a:rPr lang="en-US" baseline="30000"/>
              <a:t>rd</a:t>
            </a:r>
            <a:r>
              <a:rPr lang="en-US" baseline="0"/>
              <a:t> (52 Days)</a:t>
            </a:r>
          </a:p>
          <a:p>
            <a:r>
              <a:rPr lang="en-US" baseline="0"/>
              <a:t>2) Use our time more wisely. Hospitality (open up our home to members of the church). </a:t>
            </a:r>
          </a:p>
          <a:p>
            <a:r>
              <a:rPr lang="en-US" baseline="0"/>
              <a:t>3) What might one spiritual contact lead to? (</a:t>
            </a:r>
            <a:r>
              <a:rPr lang="en-US" baseline="0" err="1"/>
              <a:t>Araka</a:t>
            </a:r>
            <a:r>
              <a:rPr lang="en-US" baseline="0"/>
              <a:t>, Brittney, Dustin, Eddie and </a:t>
            </a:r>
            <a:r>
              <a:rPr lang="en-US" baseline="0" err="1"/>
              <a:t>Lezann</a:t>
            </a:r>
            <a:r>
              <a:rPr lang="en-US" baseline="0"/>
              <a:t>) </a:t>
            </a:r>
            <a:endParaRPr lang="en-US"/>
          </a:p>
        </p:txBody>
      </p:sp>
      <p:sp>
        <p:nvSpPr>
          <p:cNvPr id="4" name="Slide Number Placeholder 3"/>
          <p:cNvSpPr>
            <a:spLocks noGrp="1"/>
          </p:cNvSpPr>
          <p:nvPr>
            <p:ph type="sldNum" sz="quarter" idx="10"/>
          </p:nvPr>
        </p:nvSpPr>
        <p:spPr/>
        <p:txBody>
          <a:bodyPr/>
          <a:lstStyle/>
          <a:p>
            <a:fld id="{4E1DF0F0-B209-4B81-BA70-36C7B43EB564}"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a:t>What could </a:t>
            </a:r>
            <a:r>
              <a:rPr lang="en-US" b="1"/>
              <a:t>we</a:t>
            </a:r>
            <a:r>
              <a:rPr lang="en-US"/>
              <a:t> accomplish in the Lord’s Work</a:t>
            </a:r>
            <a:r>
              <a:rPr lang="en-US" baseline="0"/>
              <a:t> in 52 Days? With strong, godly leadership – members with a mind to work – brethren joined together in a united effort – just think of all the wonderful things that could happen in just 52 days!</a:t>
            </a:r>
          </a:p>
          <a:p>
            <a:r>
              <a:rPr lang="en-US" baseline="0"/>
              <a:t>1) Hebron Lane Church of Christ (attendance numbers was exactly the same for Sun AM, Sun PM, Wed).</a:t>
            </a:r>
          </a:p>
          <a:p>
            <a:r>
              <a:rPr lang="en-US" baseline="0"/>
              <a:t>2) Now to do so, you and I may very well have to cut back in other aspects of our lives (going out to eat, entertainment, grocery, etc.) Sacrifice! Every member contribute to the building fund (Ex. 36:3-7). How soon could we achieve our financial goal if we all dug deep? </a:t>
            </a:r>
          </a:p>
          <a:p>
            <a:r>
              <a:rPr lang="en-US" baseline="0"/>
              <a:t>3) Evangelistic Effort by Local Church – instead of one or two, the church as a whole involved in such efforts. What could potentially happen? Special classes on personal evangelism. Also, during the next 52 Days our gospel meeting with Jarrod Jacobs will occur. What could the congregation accomplish together for that special week?</a:t>
            </a:r>
            <a:endParaRPr lang="en-US"/>
          </a:p>
        </p:txBody>
      </p:sp>
      <p:sp>
        <p:nvSpPr>
          <p:cNvPr id="4" name="Slide Number Placeholder 3"/>
          <p:cNvSpPr>
            <a:spLocks noGrp="1"/>
          </p:cNvSpPr>
          <p:nvPr>
            <p:ph type="sldNum" sz="quarter" idx="10"/>
          </p:nvPr>
        </p:nvSpPr>
        <p:spPr/>
        <p:txBody>
          <a:bodyPr/>
          <a:lstStyle/>
          <a:p>
            <a:fld id="{4E1DF0F0-B209-4B81-BA70-36C7B43EB564}"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47CEE4-3EED-4DCA-A354-64C8D403FF9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7CEE4-3EED-4DCA-A354-64C8D403FF9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7CEE4-3EED-4DCA-A354-64C8D403FF9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7CEE4-3EED-4DCA-A354-64C8D403FF9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7CEE4-3EED-4DCA-A354-64C8D403FF9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47CEE4-3EED-4DCA-A354-64C8D403FF9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47CEE4-3EED-4DCA-A354-64C8D403FF9F}"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47CEE4-3EED-4DCA-A354-64C8D403FF9F}"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7CEE4-3EED-4DCA-A354-64C8D403FF9F}"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7CEE4-3EED-4DCA-A354-64C8D403FF9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7CEE4-3EED-4DCA-A354-64C8D403FF9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8EF1F-78BD-4689-8F89-46AAE3E4F9DB}" type="slidenum">
              <a:rPr lang="en-US" smtClean="0"/>
              <a:t>‹#›</a:t>
            </a:fld>
            <a:endParaRPr 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7CEE4-3EED-4DCA-A354-64C8D403FF9F}" type="datetimeFigureOut">
              <a:rPr lang="en-US" smtClean="0"/>
              <a:t>11/6/2024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8EF1F-78BD-4689-8F89-46AAE3E4F9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Be Like Nehemiah: Rise up and Rebuild (Spiritually Unequal Marriage)">
            <a:extLst>
              <a:ext uri="{FF2B5EF4-FFF2-40B4-BE49-F238E27FC236}">
                <a16:creationId xmlns:a16="http://schemas.microsoft.com/office/drawing/2014/main" id="{496F70AF-D233-4887-8F58-34E3F3C827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97031"/>
      </p:ext>
    </p:extLst>
  </p:cSld>
  <p:clrMapOvr>
    <a:overrideClrMapping bg1="dk1" tx1="lt1" bg2="dk2" tx2="lt2" accent1="accent1" accent2="accent2" accent3="accent3" accent4="accent4" accent5="accent5" accent6="accent6" hlink="hlink" folHlink="folHlink"/>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Rebuild. Restore. Revive. - Rehoboth Missionary Baptist Church">
            <a:extLst>
              <a:ext uri="{FF2B5EF4-FFF2-40B4-BE49-F238E27FC236}">
                <a16:creationId xmlns:a16="http://schemas.microsoft.com/office/drawing/2014/main" id="{86D3918E-E2C7-49F2-8AD6-71021A4BCE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5" r="1" b="1"/>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25842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2060"/>
          </a:solidFill>
        </p:spPr>
        <p:style>
          <a:lnRef idx="0">
            <a:schemeClr val="dk1"/>
          </a:lnRef>
          <a:fillRef idx="3">
            <a:schemeClr val="dk1"/>
          </a:fillRef>
          <a:effectRef idx="3">
            <a:schemeClr val="dk1"/>
          </a:effectRef>
          <a:fontRef idx="minor">
            <a:schemeClr val="lt1"/>
          </a:fontRef>
        </p:style>
        <p:txBody>
          <a:bodyPr>
            <a:normAutofit/>
          </a:bodyPr>
          <a:lstStyle/>
          <a:p>
            <a:r>
              <a:rPr lang="en-US" sz="4800" b="1" dirty="0">
                <a:latin typeface="Book Antiqua" pitchFamily="18" charset="0"/>
                <a:cs typeface="Kalinga" pitchFamily="34" charset="0"/>
              </a:rPr>
              <a:t>Nehemiah 6:15-16</a:t>
            </a:r>
          </a:p>
        </p:txBody>
      </p:sp>
      <p:sp>
        <p:nvSpPr>
          <p:cNvPr id="5" name="Content Placeholder 4"/>
          <p:cNvSpPr>
            <a:spLocks noGrp="1"/>
          </p:cNvSpPr>
          <p:nvPr>
            <p:ph idx="1"/>
          </p:nvPr>
        </p:nvSpPr>
        <p:spPr>
          <a:xfrm>
            <a:off x="1003851" y="1722438"/>
            <a:ext cx="10237305" cy="4525963"/>
          </a:xfrm>
        </p:spPr>
        <p:txBody>
          <a:bodyPr>
            <a:noAutofit/>
          </a:bodyPr>
          <a:lstStyle/>
          <a:p>
            <a:r>
              <a:rPr lang="en-US" sz="3600" b="1" baseline="30000" dirty="0">
                <a:solidFill>
                  <a:srgbClr val="002060"/>
                </a:solidFill>
              </a:rPr>
              <a:t>15</a:t>
            </a:r>
            <a:r>
              <a:rPr lang="en-US" sz="3600" b="1" dirty="0"/>
              <a:t> So the wall was finished on the twenty-fifth day of Elul, in fifty-two days.</a:t>
            </a:r>
          </a:p>
          <a:p>
            <a:endParaRPr lang="en-US" sz="1050" b="1" dirty="0"/>
          </a:p>
          <a:p>
            <a:r>
              <a:rPr lang="en-US" sz="3600" b="1" baseline="30000" dirty="0">
                <a:solidFill>
                  <a:srgbClr val="002060"/>
                </a:solidFill>
              </a:rPr>
              <a:t>16</a:t>
            </a:r>
            <a:r>
              <a:rPr lang="en-US" sz="3600" b="1" dirty="0"/>
              <a:t> And it happened, when all our enemies heard of it, and all the nations around us saw these things, that they were very disheartened in their own eyes; for they perceived that this work was done by our God.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82D5CB-E885-4D30-B80A-F5377B4AEE85}"/>
              </a:ext>
            </a:extLst>
          </p:cNvPr>
          <p:cNvPicPr>
            <a:picLocks noChangeAspect="1"/>
          </p:cNvPicPr>
          <p:nvPr/>
        </p:nvPicPr>
        <p:blipFill rotWithShape="1">
          <a:blip r:embed="rId3"/>
          <a:srcRect t="17969" b="11719"/>
          <a:stretch/>
        </p:blipFill>
        <p:spPr>
          <a:xfrm>
            <a:off x="20" y="10"/>
            <a:ext cx="12191980" cy="6857990"/>
          </a:xfrm>
          <a:prstGeom prst="rect">
            <a:avLst/>
          </a:prstGeom>
        </p:spPr>
      </p:pic>
    </p:spTree>
    <p:extLst>
      <p:ext uri="{BB962C8B-B14F-4D97-AF65-F5344CB8AC3E}">
        <p14:creationId xmlns:p14="http://schemas.microsoft.com/office/powerpoint/2010/main" val="9663737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style>
          <a:lnRef idx="0">
            <a:schemeClr val="dk1"/>
          </a:lnRef>
          <a:fillRef idx="3">
            <a:schemeClr val="dk1"/>
          </a:fillRef>
          <a:effectRef idx="3">
            <a:schemeClr val="dk1"/>
          </a:effectRef>
          <a:fontRef idx="minor">
            <a:schemeClr val="lt1"/>
          </a:fontRef>
        </p:style>
        <p:txBody>
          <a:bodyPr>
            <a:normAutofit/>
          </a:bodyPr>
          <a:lstStyle/>
          <a:p>
            <a:r>
              <a:rPr lang="en-US" sz="5400" dirty="0">
                <a:latin typeface="Bookman Old Style" pitchFamily="18" charset="0"/>
              </a:rPr>
              <a:t>Fifty-Two Days</a:t>
            </a:r>
          </a:p>
        </p:txBody>
      </p:sp>
      <p:sp>
        <p:nvSpPr>
          <p:cNvPr id="3" name="Content Placeholder 2"/>
          <p:cNvSpPr>
            <a:spLocks noGrp="1"/>
          </p:cNvSpPr>
          <p:nvPr>
            <p:ph idx="1"/>
          </p:nvPr>
        </p:nvSpPr>
        <p:spPr>
          <a:xfrm>
            <a:off x="954157" y="1798638"/>
            <a:ext cx="10287000" cy="4525963"/>
          </a:xfrm>
        </p:spPr>
        <p:txBody>
          <a:bodyPr>
            <a:noAutofit/>
          </a:bodyPr>
          <a:lstStyle/>
          <a:p>
            <a:r>
              <a:rPr lang="en-US" sz="3600" b="1" dirty="0">
                <a:solidFill>
                  <a:srgbClr val="002060"/>
                </a:solidFill>
              </a:rPr>
              <a:t>The Condition of the People of Jerusalem</a:t>
            </a:r>
          </a:p>
          <a:p>
            <a:pPr lvl="1"/>
            <a:r>
              <a:rPr lang="en-US" sz="3200" b="1" dirty="0"/>
              <a:t>In great distress and reproach (Neh. 1:3a)</a:t>
            </a:r>
          </a:p>
          <a:p>
            <a:pPr lvl="1"/>
            <a:endParaRPr lang="en-US" sz="1400" b="1" dirty="0"/>
          </a:p>
          <a:p>
            <a:r>
              <a:rPr lang="en-US" sz="3600" b="1" dirty="0">
                <a:solidFill>
                  <a:srgbClr val="002060"/>
                </a:solidFill>
              </a:rPr>
              <a:t>The Condition of the Walls of Jerusalem</a:t>
            </a:r>
            <a:r>
              <a:rPr lang="en-US" sz="3600" b="1" dirty="0"/>
              <a:t>	</a:t>
            </a:r>
          </a:p>
          <a:p>
            <a:pPr lvl="1"/>
            <a:r>
              <a:rPr lang="en-US" sz="3200" b="1" dirty="0"/>
              <a:t>Broken down and the gates burned with fire (Nehemiah 1:3b; 2:13)</a:t>
            </a:r>
          </a:p>
          <a:p>
            <a:pPr lvl="1"/>
            <a:endParaRPr lang="en-US" sz="1400" b="1" dirty="0"/>
          </a:p>
          <a:p>
            <a:r>
              <a:rPr lang="en-US" sz="3600" b="1" dirty="0">
                <a:solidFill>
                  <a:srgbClr val="002060"/>
                </a:solidFill>
              </a:rPr>
              <a:t>Enemies Mocked and Plotted Against Them</a:t>
            </a:r>
          </a:p>
          <a:p>
            <a:pPr lvl="1"/>
            <a:r>
              <a:rPr lang="en-US" sz="3200" b="1" dirty="0"/>
              <a:t>Nehemiah 2:10, 19; 4:1-3, 7-8</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style>
          <a:lnRef idx="0">
            <a:schemeClr val="dk1"/>
          </a:lnRef>
          <a:fillRef idx="3">
            <a:schemeClr val="dk1"/>
          </a:fillRef>
          <a:effectRef idx="3">
            <a:schemeClr val="dk1"/>
          </a:effectRef>
          <a:fontRef idx="minor">
            <a:schemeClr val="lt1"/>
          </a:fontRef>
        </p:style>
        <p:txBody>
          <a:bodyPr>
            <a:normAutofit/>
          </a:bodyPr>
          <a:lstStyle/>
          <a:p>
            <a:r>
              <a:rPr lang="en-US" sz="5400" dirty="0">
                <a:latin typeface="Bookman Old Style" pitchFamily="18" charset="0"/>
              </a:rPr>
              <a:t>Fifty-Two Days</a:t>
            </a:r>
          </a:p>
        </p:txBody>
      </p:sp>
      <p:sp>
        <p:nvSpPr>
          <p:cNvPr id="3" name="Content Placeholder 2"/>
          <p:cNvSpPr>
            <a:spLocks noGrp="1"/>
          </p:cNvSpPr>
          <p:nvPr>
            <p:ph idx="1"/>
          </p:nvPr>
        </p:nvSpPr>
        <p:spPr>
          <a:xfrm>
            <a:off x="914399" y="1653211"/>
            <a:ext cx="10416209" cy="4525963"/>
          </a:xfrm>
        </p:spPr>
        <p:txBody>
          <a:bodyPr>
            <a:noAutofit/>
          </a:bodyPr>
          <a:lstStyle/>
          <a:p>
            <a:r>
              <a:rPr lang="en-US" sz="3600" b="1" dirty="0">
                <a:solidFill>
                  <a:srgbClr val="002060"/>
                </a:solidFill>
              </a:rPr>
              <a:t>The Remnant had Strong, Godly Leadership</a:t>
            </a:r>
          </a:p>
          <a:p>
            <a:pPr lvl="1"/>
            <a:r>
              <a:rPr lang="en-US" sz="3200" b="1" dirty="0"/>
              <a:t>Ezra (Ezra 7:10; Neh. 8:1-8); Nehemiah (2:11-20) </a:t>
            </a:r>
          </a:p>
          <a:p>
            <a:endParaRPr lang="en-US" sz="300" b="1" dirty="0"/>
          </a:p>
          <a:p>
            <a:r>
              <a:rPr lang="en-US" sz="3600" b="1" dirty="0">
                <a:solidFill>
                  <a:srgbClr val="002060"/>
                </a:solidFill>
              </a:rPr>
              <a:t>The People had a Mind to Work</a:t>
            </a:r>
          </a:p>
          <a:p>
            <a:pPr lvl="1"/>
            <a:r>
              <a:rPr lang="en-US" sz="3200" b="1" dirty="0"/>
              <a:t>Nehemiah 4:6</a:t>
            </a:r>
          </a:p>
          <a:p>
            <a:endParaRPr lang="en-US" sz="300" b="1" dirty="0"/>
          </a:p>
          <a:p>
            <a:r>
              <a:rPr lang="en-US" sz="3600" b="1" dirty="0">
                <a:solidFill>
                  <a:srgbClr val="002060"/>
                </a:solidFill>
              </a:rPr>
              <a:t>The People Joined Together in a United Effort</a:t>
            </a:r>
          </a:p>
          <a:p>
            <a:pPr lvl="1"/>
            <a:r>
              <a:rPr lang="en-US" sz="3200" b="1" dirty="0"/>
              <a:t>Nehemiah 3</a:t>
            </a:r>
          </a:p>
          <a:p>
            <a:pPr lvl="1"/>
            <a:endParaRPr lang="en-US" sz="300" b="1" dirty="0"/>
          </a:p>
          <a:p>
            <a:r>
              <a:rPr lang="en-US" sz="3600" b="1" dirty="0">
                <a:solidFill>
                  <a:srgbClr val="002060"/>
                </a:solidFill>
              </a:rPr>
              <a:t>Continued to Work &amp; were Prepared to Fight</a:t>
            </a:r>
          </a:p>
          <a:p>
            <a:pPr lvl="1"/>
            <a:r>
              <a:rPr lang="en-US" sz="3200" b="1" dirty="0"/>
              <a:t>Nehemiah 4:9-23</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1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itle 3">
            <a:extLst>
              <a:ext uri="{FF2B5EF4-FFF2-40B4-BE49-F238E27FC236}">
                <a16:creationId xmlns:a16="http://schemas.microsoft.com/office/drawing/2014/main" id="{F7C7D20C-E8C6-48D3-B48B-0ABEF6F8E4BD}"/>
              </a:ext>
            </a:extLst>
          </p:cNvPr>
          <p:cNvSpPr txBox="1">
            <a:spLocks/>
          </p:cNvSpPr>
          <p:nvPr/>
        </p:nvSpPr>
        <p:spPr>
          <a:xfrm>
            <a:off x="1225292" y="1450655"/>
            <a:ext cx="3932030" cy="39566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6800" b="1" kern="1200"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j-lt"/>
                <a:ea typeface="+mj-ea"/>
                <a:cs typeface="+mj-cs"/>
              </a:rPr>
              <a:t>WHAT COULD YOU DO IN…</a:t>
            </a:r>
          </a:p>
        </p:txBody>
      </p:sp>
      <p:cxnSp>
        <p:nvCxnSpPr>
          <p:cNvPr id="47" name="Straight Connector 16">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18">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D61D918-CC84-4C83-84BC-DBEC1EDA7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8502" y="1471238"/>
            <a:ext cx="5878512" cy="473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Nehemiah 6: So the wall was finished on the twenty-fifth day of Elul, in  fifty-two days. 16 And it happened, when all our enemies heard of it, - ppt  download">
            <a:extLst>
              <a:ext uri="{FF2B5EF4-FFF2-40B4-BE49-F238E27FC236}">
                <a16:creationId xmlns:a16="http://schemas.microsoft.com/office/drawing/2014/main" id="{4E7EB39B-ADA4-43EA-9695-50904B04E71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5804453" y="1337188"/>
            <a:ext cx="5459648" cy="40701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09986C-83AD-4795-A087-7555AF24541C}"/>
              </a:ext>
            </a:extLst>
          </p:cNvPr>
          <p:cNvSpPr txBox="1"/>
          <p:nvPr/>
        </p:nvSpPr>
        <p:spPr>
          <a:xfrm>
            <a:off x="10235380" y="3177952"/>
            <a:ext cx="668594" cy="1477328"/>
          </a:xfrm>
          <a:prstGeom prst="rect">
            <a:avLst/>
          </a:prstGeom>
          <a:noFill/>
        </p:spPr>
        <p:txBody>
          <a:bodyPr wrap="square" rtlCol="0">
            <a:spAutoFit/>
          </a:bodyPr>
          <a:lstStyle/>
          <a:p>
            <a:pPr defTabSz="585216">
              <a:spcAft>
                <a:spcPts val="600"/>
              </a:spcAft>
            </a:pPr>
            <a:r>
              <a:rPr lang="en-US" sz="9000" b="1" kern="1200" dirty="0">
                <a:solidFill>
                  <a:schemeClr val="bg1"/>
                </a:solidFill>
                <a:latin typeface="Times New Roman" panose="02020603050405020304" pitchFamily="18" charset="0"/>
                <a:ea typeface="+mn-ea"/>
                <a:cs typeface="Times New Roman" panose="02020603050405020304" pitchFamily="18" charset="0"/>
              </a:rPr>
              <a:t>?</a:t>
            </a:r>
            <a:endParaRPr lang="en-US" sz="90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225ADD6-CCC0-4FED-9626-43BAAD19AF72}"/>
              </a:ext>
            </a:extLst>
          </p:cNvPr>
          <p:cNvSpPr txBox="1"/>
          <p:nvPr/>
        </p:nvSpPr>
        <p:spPr>
          <a:xfrm>
            <a:off x="822960" y="5805913"/>
            <a:ext cx="10552901" cy="707886"/>
          </a:xfrm>
          <a:prstGeom prst="rect">
            <a:avLst/>
          </a:prstGeom>
          <a:noFill/>
        </p:spPr>
        <p:txBody>
          <a:bodyPr wrap="square" rtlCol="0">
            <a:spAutoFit/>
          </a:bodyPr>
          <a:lstStyle/>
          <a:p>
            <a:pPr defTabSz="585216">
              <a:spcAft>
                <a:spcPts val="600"/>
              </a:spcAft>
            </a:pPr>
            <a:r>
              <a:rPr lang="en-US" sz="4000" b="1" kern="1200" dirty="0">
                <a:solidFill>
                  <a:schemeClr val="bg1"/>
                </a:solidFill>
                <a:latin typeface="+mn-lt"/>
                <a:ea typeface="+mn-ea"/>
                <a:cs typeface="+mn-cs"/>
              </a:rPr>
              <a:t>Sunday, November 3</a:t>
            </a:r>
            <a:r>
              <a:rPr lang="en-US" sz="4000" b="1" kern="1200" baseline="30000" dirty="0">
                <a:solidFill>
                  <a:schemeClr val="bg1"/>
                </a:solidFill>
                <a:latin typeface="+mn-lt"/>
                <a:ea typeface="+mn-ea"/>
                <a:cs typeface="+mn-cs"/>
              </a:rPr>
              <a:t>rd</a:t>
            </a:r>
            <a:r>
              <a:rPr lang="en-US" sz="4000" b="1" kern="1200" dirty="0">
                <a:solidFill>
                  <a:schemeClr val="bg1"/>
                </a:solidFill>
                <a:latin typeface="+mn-lt"/>
                <a:ea typeface="+mn-ea"/>
                <a:cs typeface="+mn-cs"/>
              </a:rPr>
              <a:t> to Tuesday, December 24</a:t>
            </a:r>
            <a:r>
              <a:rPr lang="en-US" sz="4000" b="1" kern="1200" baseline="30000" dirty="0">
                <a:solidFill>
                  <a:schemeClr val="bg1"/>
                </a:solidFill>
                <a:latin typeface="+mn-lt"/>
                <a:ea typeface="+mn-ea"/>
                <a:cs typeface="+mn-cs"/>
              </a:rPr>
              <a:t>th</a:t>
            </a:r>
            <a:r>
              <a:rPr lang="en-US" sz="4000" b="1" kern="1200" dirty="0">
                <a:solidFill>
                  <a:schemeClr val="bg1"/>
                </a:solidFill>
                <a:latin typeface="+mn-lt"/>
                <a:ea typeface="+mn-ea"/>
                <a:cs typeface="+mn-cs"/>
              </a:rPr>
              <a:t> </a:t>
            </a:r>
            <a:endParaRPr lang="en-US" sz="6000" b="1" dirty="0">
              <a:solidFill>
                <a:schemeClr val="bg1"/>
              </a:solidFill>
            </a:endParaRPr>
          </a:p>
        </p:txBody>
      </p:sp>
    </p:spTree>
    <p:extLst>
      <p:ext uri="{BB962C8B-B14F-4D97-AF65-F5344CB8AC3E}">
        <p14:creationId xmlns:p14="http://schemas.microsoft.com/office/powerpoint/2010/main" val="33019786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down)">
                                      <p:cBhvr>
                                        <p:cTn id="14" dur="580">
                                          <p:stCondLst>
                                            <p:cond delay="0"/>
                                          </p:stCondLst>
                                        </p:cTn>
                                        <p:tgtEl>
                                          <p:spTgt spid="10">
                                            <p:txEl>
                                              <p:pRg st="0" end="0"/>
                                            </p:txEl>
                                          </p:spTgt>
                                        </p:tgtEl>
                                      </p:cBhvr>
                                    </p:animEffect>
                                    <p:anim calcmode="lin" valueType="num">
                                      <p:cBhvr>
                                        <p:cTn id="15"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xEl>
                                              <p:pRg st="0" end="0"/>
                                            </p:txEl>
                                          </p:spTgt>
                                        </p:tgtEl>
                                      </p:cBhvr>
                                      <p:to x="100000" y="60000"/>
                                    </p:animScale>
                                    <p:animScale>
                                      <p:cBhvr>
                                        <p:cTn id="21" dur="166" decel="50000">
                                          <p:stCondLst>
                                            <p:cond delay="676"/>
                                          </p:stCondLst>
                                        </p:cTn>
                                        <p:tgtEl>
                                          <p:spTgt spid="10">
                                            <p:txEl>
                                              <p:pRg st="0" end="0"/>
                                            </p:txEl>
                                          </p:spTgt>
                                        </p:tgtEl>
                                      </p:cBhvr>
                                      <p:to x="100000" y="100000"/>
                                    </p:animScale>
                                    <p:animScale>
                                      <p:cBhvr>
                                        <p:cTn id="22" dur="26">
                                          <p:stCondLst>
                                            <p:cond delay="1312"/>
                                          </p:stCondLst>
                                        </p:cTn>
                                        <p:tgtEl>
                                          <p:spTgt spid="10">
                                            <p:txEl>
                                              <p:pRg st="0" end="0"/>
                                            </p:txEl>
                                          </p:spTgt>
                                        </p:tgtEl>
                                      </p:cBhvr>
                                      <p:to x="100000" y="80000"/>
                                    </p:animScale>
                                    <p:animScale>
                                      <p:cBhvr>
                                        <p:cTn id="23" dur="166" decel="50000">
                                          <p:stCondLst>
                                            <p:cond delay="1338"/>
                                          </p:stCondLst>
                                        </p:cTn>
                                        <p:tgtEl>
                                          <p:spTgt spid="10">
                                            <p:txEl>
                                              <p:pRg st="0" end="0"/>
                                            </p:txEl>
                                          </p:spTgt>
                                        </p:tgtEl>
                                      </p:cBhvr>
                                      <p:to x="100000" y="100000"/>
                                    </p:animScale>
                                    <p:animScale>
                                      <p:cBhvr>
                                        <p:cTn id="24" dur="26">
                                          <p:stCondLst>
                                            <p:cond delay="1642"/>
                                          </p:stCondLst>
                                        </p:cTn>
                                        <p:tgtEl>
                                          <p:spTgt spid="10">
                                            <p:txEl>
                                              <p:pRg st="0" end="0"/>
                                            </p:txEl>
                                          </p:spTgt>
                                        </p:tgtEl>
                                      </p:cBhvr>
                                      <p:to x="100000" y="90000"/>
                                    </p:animScale>
                                    <p:animScale>
                                      <p:cBhvr>
                                        <p:cTn id="25" dur="166" decel="50000">
                                          <p:stCondLst>
                                            <p:cond delay="1668"/>
                                          </p:stCondLst>
                                        </p:cTn>
                                        <p:tgtEl>
                                          <p:spTgt spid="10">
                                            <p:txEl>
                                              <p:pRg st="0" end="0"/>
                                            </p:txEl>
                                          </p:spTgt>
                                        </p:tgtEl>
                                      </p:cBhvr>
                                      <p:to x="100000" y="100000"/>
                                    </p:animScale>
                                    <p:animScale>
                                      <p:cBhvr>
                                        <p:cTn id="26" dur="26">
                                          <p:stCondLst>
                                            <p:cond delay="1808"/>
                                          </p:stCondLst>
                                        </p:cTn>
                                        <p:tgtEl>
                                          <p:spTgt spid="10">
                                            <p:txEl>
                                              <p:pRg st="0" end="0"/>
                                            </p:txEl>
                                          </p:spTgt>
                                        </p:tgtEl>
                                      </p:cBhvr>
                                      <p:to x="100000" y="95000"/>
                                    </p:animScale>
                                    <p:animScale>
                                      <p:cBhvr>
                                        <p:cTn id="27"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style>
          <a:lnRef idx="0">
            <a:schemeClr val="dk1"/>
          </a:lnRef>
          <a:fillRef idx="3">
            <a:schemeClr val="dk1"/>
          </a:fillRef>
          <a:effectRef idx="3">
            <a:schemeClr val="dk1"/>
          </a:effectRef>
          <a:fontRef idx="minor">
            <a:schemeClr val="lt1"/>
          </a:fontRef>
        </p:style>
        <p:txBody>
          <a:bodyPr>
            <a:normAutofit/>
          </a:bodyPr>
          <a:lstStyle/>
          <a:p>
            <a:r>
              <a:rPr lang="en-US" b="1" dirty="0">
                <a:latin typeface="Cambria" pitchFamily="18" charset="0"/>
              </a:rPr>
              <a:t>What Could </a:t>
            </a:r>
            <a:r>
              <a:rPr lang="en-US" b="1" u="sng" dirty="0">
                <a:latin typeface="Cambria" pitchFamily="18" charset="0"/>
              </a:rPr>
              <a:t>YOU</a:t>
            </a:r>
            <a:r>
              <a:rPr lang="en-US" b="1" dirty="0">
                <a:latin typeface="Cambria" pitchFamily="18" charset="0"/>
              </a:rPr>
              <a:t> Do In 52 Days?</a:t>
            </a:r>
          </a:p>
        </p:txBody>
      </p:sp>
      <p:sp>
        <p:nvSpPr>
          <p:cNvPr id="3" name="Content Placeholder 2"/>
          <p:cNvSpPr>
            <a:spLocks noGrp="1"/>
          </p:cNvSpPr>
          <p:nvPr>
            <p:ph idx="1"/>
          </p:nvPr>
        </p:nvSpPr>
        <p:spPr>
          <a:xfrm>
            <a:off x="875071" y="1664112"/>
            <a:ext cx="10481187" cy="4953000"/>
          </a:xfrm>
        </p:spPr>
        <p:txBody>
          <a:bodyPr>
            <a:noAutofit/>
          </a:bodyPr>
          <a:lstStyle/>
          <a:p>
            <a:r>
              <a:rPr lang="en-US" sz="3600" b="1" dirty="0">
                <a:solidFill>
                  <a:srgbClr val="002060"/>
                </a:solidFill>
              </a:rPr>
              <a:t>Read Through the Entire New Testament!</a:t>
            </a:r>
          </a:p>
          <a:p>
            <a:pPr lvl="1"/>
            <a:r>
              <a:rPr lang="en-US" sz="3200" b="1" dirty="0"/>
              <a:t>1 Timothy 4:13; Psalm 1:2; Matthew 4:4; 5:6</a:t>
            </a:r>
          </a:p>
          <a:p>
            <a:pPr lvl="1"/>
            <a:endParaRPr lang="en-US" sz="800" b="1" dirty="0"/>
          </a:p>
          <a:p>
            <a:r>
              <a:rPr lang="en-US" sz="3600" b="1" dirty="0">
                <a:solidFill>
                  <a:srgbClr val="002060"/>
                </a:solidFill>
              </a:rPr>
              <a:t>End Bad Habit, Begin Good Habit! </a:t>
            </a:r>
            <a:r>
              <a:rPr lang="en-US" b="1" dirty="0"/>
              <a:t>(Eph. 4:20-24)</a:t>
            </a:r>
            <a:endParaRPr lang="en-US" sz="3600" b="1" dirty="0">
              <a:solidFill>
                <a:srgbClr val="002060"/>
              </a:solidFill>
            </a:endParaRPr>
          </a:p>
          <a:p>
            <a:pPr lvl="1"/>
            <a:r>
              <a:rPr lang="en-US" sz="3200" b="1" dirty="0"/>
              <a:t>Euphemisms; impatience; wasting time on TV, video games, social media, cell phone use; etc.</a:t>
            </a:r>
          </a:p>
          <a:p>
            <a:pPr lvl="1"/>
            <a:r>
              <a:rPr lang="en-US" sz="3200" b="1" dirty="0"/>
              <a:t>Pray, Visit Sick, Family Bible Study, Hospitable, etc.</a:t>
            </a:r>
          </a:p>
          <a:p>
            <a:pPr lvl="1"/>
            <a:endParaRPr lang="en-US" sz="800" b="1" dirty="0"/>
          </a:p>
          <a:p>
            <a:r>
              <a:rPr lang="en-US" sz="3600" b="1" dirty="0">
                <a:solidFill>
                  <a:srgbClr val="002060"/>
                </a:solidFill>
              </a:rPr>
              <a:t>Make at Least One Spiritual Contact!</a:t>
            </a:r>
          </a:p>
          <a:p>
            <a:pPr lvl="1"/>
            <a:r>
              <a:rPr lang="en-US" sz="3200" b="1" dirty="0"/>
              <a:t>Matthew 9:35-38</a:t>
            </a:r>
            <a:endParaRPr lang="en-US" sz="3600" b="1"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style>
          <a:lnRef idx="0">
            <a:schemeClr val="dk1"/>
          </a:lnRef>
          <a:fillRef idx="3">
            <a:schemeClr val="dk1"/>
          </a:fillRef>
          <a:effectRef idx="3">
            <a:schemeClr val="dk1"/>
          </a:effectRef>
          <a:fontRef idx="minor">
            <a:schemeClr val="lt1"/>
          </a:fontRef>
        </p:style>
        <p:txBody>
          <a:bodyPr>
            <a:normAutofit/>
          </a:bodyPr>
          <a:lstStyle/>
          <a:p>
            <a:r>
              <a:rPr lang="en-US" b="1" dirty="0">
                <a:latin typeface="Cambria" pitchFamily="18" charset="0"/>
              </a:rPr>
              <a:t>What Could “WE” Do In 52 Days?</a:t>
            </a:r>
          </a:p>
        </p:txBody>
      </p:sp>
      <p:sp>
        <p:nvSpPr>
          <p:cNvPr id="3" name="Content Placeholder 2"/>
          <p:cNvSpPr>
            <a:spLocks noGrp="1"/>
          </p:cNvSpPr>
          <p:nvPr>
            <p:ph idx="1"/>
          </p:nvPr>
        </p:nvSpPr>
        <p:spPr>
          <a:xfrm>
            <a:off x="924231" y="1874838"/>
            <a:ext cx="10333703" cy="4525963"/>
          </a:xfrm>
        </p:spPr>
        <p:txBody>
          <a:bodyPr>
            <a:normAutofit/>
          </a:bodyPr>
          <a:lstStyle/>
          <a:p>
            <a:r>
              <a:rPr lang="en-US" sz="3600" b="1" dirty="0">
                <a:solidFill>
                  <a:srgbClr val="002060"/>
                </a:solidFill>
              </a:rPr>
              <a:t>Strive for Perfect Attendance</a:t>
            </a:r>
          </a:p>
          <a:p>
            <a:pPr lvl="1"/>
            <a:r>
              <a:rPr lang="en-US" sz="3200" b="1" dirty="0"/>
              <a:t>Hebrews 10:24-25; Matt. 6:33</a:t>
            </a:r>
          </a:p>
          <a:p>
            <a:pPr lvl="1"/>
            <a:endParaRPr lang="en-US" sz="1600" b="1" dirty="0"/>
          </a:p>
          <a:p>
            <a:r>
              <a:rPr lang="en-US" sz="3600" b="1" dirty="0">
                <a:solidFill>
                  <a:srgbClr val="002060"/>
                </a:solidFill>
              </a:rPr>
              <a:t>Every Member Increase their Giving</a:t>
            </a:r>
          </a:p>
          <a:p>
            <a:pPr lvl="1"/>
            <a:r>
              <a:rPr lang="en-US" sz="3200" b="1" dirty="0"/>
              <a:t>2 Corinthians 8:1-5; 9:6-7</a:t>
            </a:r>
          </a:p>
          <a:p>
            <a:pPr lvl="1"/>
            <a:endParaRPr lang="en-US" sz="1600" b="1" dirty="0"/>
          </a:p>
          <a:p>
            <a:r>
              <a:rPr lang="en-US" sz="3600" b="1" dirty="0">
                <a:solidFill>
                  <a:srgbClr val="002060"/>
                </a:solidFill>
              </a:rPr>
              <a:t>Evangelistic Effort by the Local Church</a:t>
            </a:r>
          </a:p>
          <a:p>
            <a:pPr lvl="1"/>
            <a:r>
              <a:rPr lang="en-US" sz="3200" b="1" dirty="0"/>
              <a:t>I Thessalonians 1:8</a:t>
            </a:r>
          </a:p>
          <a:p>
            <a:endParaRPr lang="en-US" sz="3600" b="1"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5A0D43AA-CD09-419B-88D1-B69E9ED6C8F2}"/>
              </a:ext>
            </a:extLst>
          </p:cNvPr>
          <p:cNvPicPr>
            <a:picLocks noChangeAspect="1"/>
          </p:cNvPicPr>
          <p:nvPr/>
        </p:nvPicPr>
        <p:blipFill rotWithShape="1">
          <a:blip r:embed="rId2"/>
          <a:srcRect t="17975" b="11725"/>
          <a:stretch/>
        </p:blipFill>
        <p:spPr>
          <a:xfrm>
            <a:off x="20" y="1282"/>
            <a:ext cx="12191980" cy="6856718"/>
          </a:xfrm>
          <a:prstGeom prst="rect">
            <a:avLst/>
          </a:prstGeom>
        </p:spPr>
      </p:pic>
    </p:spTree>
    <p:extLst>
      <p:ext uri="{BB962C8B-B14F-4D97-AF65-F5344CB8AC3E}">
        <p14:creationId xmlns:p14="http://schemas.microsoft.com/office/powerpoint/2010/main" val="3341864145"/>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640</Words>
  <Application>Microsoft Office PowerPoint</Application>
  <PresentationFormat>Widescreen</PresentationFormat>
  <Paragraphs>62</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Book Antiqua</vt:lpstr>
      <vt:lpstr>Bookman Old Style</vt:lpstr>
      <vt:lpstr>Arial</vt:lpstr>
      <vt:lpstr>Calibri</vt:lpstr>
      <vt:lpstr>Times New Roman</vt:lpstr>
      <vt:lpstr>Cambria</vt:lpstr>
      <vt:lpstr>Office Theme</vt:lpstr>
      <vt:lpstr>PowerPoint Presentation</vt:lpstr>
      <vt:lpstr>Nehemiah 6:15-16</vt:lpstr>
      <vt:lpstr>PowerPoint Presentation</vt:lpstr>
      <vt:lpstr>Fifty-Two Days</vt:lpstr>
      <vt:lpstr>Fifty-Two Days</vt:lpstr>
      <vt:lpstr>PowerPoint Presentation</vt:lpstr>
      <vt:lpstr>What Could YOU Do In 52 Days?</vt:lpstr>
      <vt:lpstr>What Could “WE” Do In 52 Days?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Flowers</dc:creator>
  <cp:lastModifiedBy>Stan Cox</cp:lastModifiedBy>
  <cp:revision>7</cp:revision>
  <cp:lastPrinted>2022-03-19T21:47:20Z</cp:lastPrinted>
  <dcterms:created xsi:type="dcterms:W3CDTF">2019-03-22T21:59:13Z</dcterms:created>
  <dcterms:modified xsi:type="dcterms:W3CDTF">2024-11-07T05:24:03Z</dcterms:modified>
</cp:coreProperties>
</file>