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4" r:id="rId4"/>
    <p:sldId id="257" r:id="rId5"/>
    <p:sldId id="261" r:id="rId6"/>
    <p:sldId id="263" r:id="rId7"/>
    <p:sldId id="266" r:id="rId8"/>
    <p:sldId id="260" r:id="rId9"/>
    <p:sldId id="258" r:id="rId10"/>
    <p:sldId id="262" r:id="rId11"/>
    <p:sldId id="265"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70032-BE0E-433F-8736-F7D91EA24BCF}" v="69" dt="2024-11-01T02:58:15.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F27650F-88BD-40FA-9408-995DEE4B8D9F}" type="datetimeFigureOut">
              <a:rPr lang="en-US" smtClean="0"/>
              <a:t>11/4/2024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4C5328D-93F4-48CF-AE75-36F5F1A42EF2}" type="slidenum">
              <a:rPr lang="en-US" smtClean="0"/>
              <a:t>‹#›</a:t>
            </a:fld>
            <a:endParaRPr lang="en-US"/>
          </a:p>
        </p:txBody>
      </p:sp>
    </p:spTree>
    <p:extLst>
      <p:ext uri="{BB962C8B-B14F-4D97-AF65-F5344CB8AC3E}">
        <p14:creationId xmlns:p14="http://schemas.microsoft.com/office/powerpoint/2010/main" val="153286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Something that we seem to hear a whole lot about these days is “mental health” and “mental health issues.” Mental health costs the US economy more than $280 billion annually. The 2024 results of the American Psychiatric Association’s annual mental health poll show that U.S. adults are feeling increasingly anxious. In 2024, 43% of adults say they feel more anxious than they did the previous year, up from 37% in 2023 and 32% in 2022. Adults are particularly anxious about current events (70%) — especially the economy (77%), the 2024 U.S. election (73%), and gun violence (69%).</a:t>
            </a:r>
          </a:p>
          <a:p>
            <a:endParaRPr lang="en-US" dirty="0"/>
          </a:p>
          <a:p>
            <a:r>
              <a:rPr lang="en-US" dirty="0"/>
              <a:t>There are those within the Lord’s church that would give far more emphasis to medical professionals and medicine to address one’s mental health struggles than to the inspired Scriptures. In fact, one member of the church (a licensed clinical social worker and therapist) earlier this year stated in a sermon that “the Bible rarely speaks directly and specifically to mental health issues…I don’t believe that the Bible was meant to be our guidebook in everything.” I disagree. By His divine power, God has given us ALL things that pertain to life and godliness (2 Peter 1:3). And both the Old and New Testaments </a:t>
            </a:r>
            <a:r>
              <a:rPr lang="en-US" b="1" dirty="0"/>
              <a:t>do </a:t>
            </a:r>
            <a:r>
              <a:rPr lang="en-US" b="0" dirty="0"/>
              <a:t>address the subject of mental health (worry/anxiety/cares). I would suggest and urge NT Christians to first seek the help that God provides us within His divine Word.</a:t>
            </a:r>
          </a:p>
          <a:p>
            <a:endParaRPr lang="en-US" dirty="0"/>
          </a:p>
          <a:p>
            <a:r>
              <a:rPr lang="en-US" dirty="0"/>
              <a:t>We read in Luke 12:22: Then He said to His disciples, "Therefore I say to you, </a:t>
            </a:r>
            <a:r>
              <a:rPr lang="en-US" b="1" dirty="0"/>
              <a:t>do not worry </a:t>
            </a:r>
            <a:r>
              <a:rPr lang="en-US" dirty="0"/>
              <a:t>about your life, what you will eat; nor about the body, what you will put on.” If you are a disciple of Jesus today, then He says to you, “do not worry about your life.” And yet, many of us do worry. </a:t>
            </a:r>
          </a:p>
        </p:txBody>
      </p:sp>
      <p:sp>
        <p:nvSpPr>
          <p:cNvPr id="4" name="Slide Number Placeholder 3"/>
          <p:cNvSpPr>
            <a:spLocks noGrp="1"/>
          </p:cNvSpPr>
          <p:nvPr>
            <p:ph type="sldNum" sz="quarter" idx="5"/>
          </p:nvPr>
        </p:nvSpPr>
        <p:spPr/>
        <p:txBody>
          <a:bodyPr/>
          <a:lstStyle/>
          <a:p>
            <a:fld id="{44C5328D-93F4-48CF-AE75-36F5F1A42EF2}" type="slidenum">
              <a:rPr lang="en-US" smtClean="0"/>
              <a:t>1</a:t>
            </a:fld>
            <a:endParaRPr lang="en-US"/>
          </a:p>
        </p:txBody>
      </p:sp>
    </p:spTree>
    <p:extLst>
      <p:ext uri="{BB962C8B-B14F-4D97-AF65-F5344CB8AC3E}">
        <p14:creationId xmlns:p14="http://schemas.microsoft.com/office/powerpoint/2010/main" val="395728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psalmist declared in Psalm 94:17-19, “Unless the LORD had been my help, my soul would soon have settled in silence. If I say, ‘My foot slips,’ Your mercy, O LORD, will hold me up. In the multitude of my anxieties within me, Your comforts delight my soul.” ESV – “</a:t>
            </a:r>
            <a:r>
              <a:rPr lang="en-US" b="0" i="0" dirty="0">
                <a:solidFill>
                  <a:srgbClr val="000000"/>
                </a:solidFill>
                <a:effectLst/>
                <a:latin typeface="system-ui"/>
              </a:rPr>
              <a:t>When my anxious thoughts multiply within me, Your consolations delight my soul.” It’s rather easy for there to be a multitude of anxieties within us…for anxious thoughts to multiply within us. Too often we are like the disciple named Martha, whom Jesus told: “you are worried (anxious, ESV) and troubled about many things” (Luke 10:41). We worry about…</a:t>
            </a:r>
          </a:p>
          <a:p>
            <a:endParaRPr lang="en-US" b="0" i="0" dirty="0">
              <a:solidFill>
                <a:srgbClr val="000000"/>
              </a:solidFill>
              <a:effectLst/>
              <a:latin typeface="system-ui"/>
            </a:endParaRPr>
          </a:p>
          <a:p>
            <a:r>
              <a:rPr lang="en-US" b="0" i="0" dirty="0">
                <a:solidFill>
                  <a:srgbClr val="000000"/>
                </a:solidFill>
                <a:effectLst/>
                <a:latin typeface="system-ui"/>
              </a:rPr>
              <a:t>And someone might say, “well isn’t only natural that we would worry about these things or at least some of these things, as well as other matters in this life?” I believe there is a difference between worry (fretting and anxiety) vs. having or feeling concern. And I realize that might be somewhat of a tightrope for us to walk. But we need to learn to balance that and fall on the side of legitimate concern and not be filled with worry and anxiety.</a:t>
            </a:r>
          </a:p>
        </p:txBody>
      </p:sp>
      <p:sp>
        <p:nvSpPr>
          <p:cNvPr id="4" name="Slide Number Placeholder 3"/>
          <p:cNvSpPr>
            <a:spLocks noGrp="1"/>
          </p:cNvSpPr>
          <p:nvPr>
            <p:ph type="sldNum" sz="quarter" idx="5"/>
          </p:nvPr>
        </p:nvSpPr>
        <p:spPr/>
        <p:txBody>
          <a:bodyPr/>
          <a:lstStyle/>
          <a:p>
            <a:fld id="{44C5328D-93F4-48CF-AE75-36F5F1A42EF2}" type="slidenum">
              <a:rPr lang="en-US" smtClean="0"/>
              <a:t>2</a:t>
            </a:fld>
            <a:endParaRPr lang="en-US"/>
          </a:p>
        </p:txBody>
      </p:sp>
    </p:spTree>
    <p:extLst>
      <p:ext uri="{BB962C8B-B14F-4D97-AF65-F5344CB8AC3E}">
        <p14:creationId xmlns:p14="http://schemas.microsoft.com/office/powerpoint/2010/main" val="1100400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Lord instructs us three times in Matthew 6 not to worry. The ESV reads – “do not be anxious” (Matt. 6:25, 31, 34). Let’s read together Matthew 6:25-34.</a:t>
            </a:r>
          </a:p>
        </p:txBody>
      </p:sp>
      <p:sp>
        <p:nvSpPr>
          <p:cNvPr id="4" name="Slide Number Placeholder 3"/>
          <p:cNvSpPr>
            <a:spLocks noGrp="1"/>
          </p:cNvSpPr>
          <p:nvPr>
            <p:ph type="sldNum" sz="quarter" idx="5"/>
          </p:nvPr>
        </p:nvSpPr>
        <p:spPr/>
        <p:txBody>
          <a:bodyPr/>
          <a:lstStyle/>
          <a:p>
            <a:fld id="{44C5328D-93F4-48CF-AE75-36F5F1A42EF2}" type="slidenum">
              <a:rPr lang="en-US" smtClean="0"/>
              <a:t>4</a:t>
            </a:fld>
            <a:endParaRPr lang="en-US"/>
          </a:p>
        </p:txBody>
      </p:sp>
    </p:spTree>
    <p:extLst>
      <p:ext uri="{BB962C8B-B14F-4D97-AF65-F5344CB8AC3E}">
        <p14:creationId xmlns:p14="http://schemas.microsoft.com/office/powerpoint/2010/main" val="3015456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ESV – “</a:t>
            </a:r>
            <a:r>
              <a:rPr lang="en-US" b="0" i="0" dirty="0">
                <a:solidFill>
                  <a:srgbClr val="000000"/>
                </a:solidFill>
                <a:effectLst/>
                <a:latin typeface="system-ui"/>
              </a:rPr>
              <a:t>And which of you by being anxious can add a single hour to his span of life?”</a:t>
            </a:r>
          </a:p>
          <a:p>
            <a:endParaRPr lang="en-US" b="0" i="0" dirty="0">
              <a:solidFill>
                <a:srgbClr val="000000"/>
              </a:solidFill>
              <a:effectLst/>
              <a:latin typeface="system-ui"/>
            </a:endParaRPr>
          </a:p>
          <a:p>
            <a:r>
              <a:rPr lang="en-US" dirty="0"/>
              <a:t>“Anxiety in the heart of man causes depression, but a good word makes it glad” (Proverbs 12:25). “Anxiety in a man's heart weighs him down, but a good word makes him glad” (ESV).</a:t>
            </a:r>
          </a:p>
          <a:p>
            <a:endParaRPr lang="en-US" dirty="0"/>
          </a:p>
          <a:p>
            <a:r>
              <a:rPr lang="en-US" dirty="0"/>
              <a:t>Stress symptoms can affect your body, your thoughts and feelings, and your behavior. Stress that's not dealt with can lead to many health problems, such as high blood pressure, heart disease, stroke, obesity and diabetes. </a:t>
            </a:r>
          </a:p>
        </p:txBody>
      </p:sp>
      <p:sp>
        <p:nvSpPr>
          <p:cNvPr id="4" name="Slide Number Placeholder 3"/>
          <p:cNvSpPr>
            <a:spLocks noGrp="1"/>
          </p:cNvSpPr>
          <p:nvPr>
            <p:ph type="sldNum" sz="quarter" idx="5"/>
          </p:nvPr>
        </p:nvSpPr>
        <p:spPr/>
        <p:txBody>
          <a:bodyPr/>
          <a:lstStyle/>
          <a:p>
            <a:fld id="{44C5328D-93F4-48CF-AE75-36F5F1A42EF2}" type="slidenum">
              <a:rPr lang="en-US" smtClean="0"/>
              <a:t>5</a:t>
            </a:fld>
            <a:endParaRPr lang="en-US"/>
          </a:p>
        </p:txBody>
      </p:sp>
    </p:spTree>
    <p:extLst>
      <p:ext uri="{BB962C8B-B14F-4D97-AF65-F5344CB8AC3E}">
        <p14:creationId xmlns:p14="http://schemas.microsoft.com/office/powerpoint/2010/main" val="346452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particular point may seem to you to be disconnected to our main subject, but it is not. In fact, Luke directly connects or links the two in chapter 12 of his gospel account.</a:t>
            </a:r>
          </a:p>
          <a:p>
            <a:endParaRPr lang="en-US" dirty="0"/>
          </a:p>
          <a:p>
            <a:r>
              <a:rPr lang="en-US" dirty="0"/>
              <a:t>Paul wrote to the saints in </a:t>
            </a:r>
            <a:r>
              <a:rPr lang="en-US" dirty="0" err="1"/>
              <a:t>Colosse</a:t>
            </a:r>
            <a:r>
              <a:rPr lang="en-US" dirty="0"/>
              <a:t> that they were to put to death “covetousness, which is idolatry” (Colossians 3:5). Paul also wrote to Timothy (who was in Ephesus at that time): “Now godliness with contentment is great gain. For we brought nothing into this world, and it is certain we can carry nothing out. And having food and clothing, with these we shall be content” (1 Tim. 6:6-8). Developing a mindset of contentment and gratitude will go a long ways in helping us not to worry (fret or become anxious). </a:t>
            </a:r>
          </a:p>
        </p:txBody>
      </p:sp>
      <p:sp>
        <p:nvSpPr>
          <p:cNvPr id="4" name="Slide Number Placeholder 3"/>
          <p:cNvSpPr>
            <a:spLocks noGrp="1"/>
          </p:cNvSpPr>
          <p:nvPr>
            <p:ph type="sldNum" sz="quarter" idx="5"/>
          </p:nvPr>
        </p:nvSpPr>
        <p:spPr/>
        <p:txBody>
          <a:bodyPr/>
          <a:lstStyle/>
          <a:p>
            <a:fld id="{44C5328D-93F4-48CF-AE75-36F5F1A42EF2}" type="slidenum">
              <a:rPr lang="en-US" smtClean="0"/>
              <a:t>6</a:t>
            </a:fld>
            <a:endParaRPr lang="en-US"/>
          </a:p>
        </p:txBody>
      </p:sp>
    </p:spTree>
    <p:extLst>
      <p:ext uri="{BB962C8B-B14F-4D97-AF65-F5344CB8AC3E}">
        <p14:creationId xmlns:p14="http://schemas.microsoft.com/office/powerpoint/2010/main" val="2832040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12:28 – “If then God so clothes the grass, which today is in the field and tomorrow is thrown into the oven, how much more will He clothe you, O you of little faith?”</a:t>
            </a:r>
          </a:p>
        </p:txBody>
      </p:sp>
      <p:sp>
        <p:nvSpPr>
          <p:cNvPr id="4" name="Slide Number Placeholder 3"/>
          <p:cNvSpPr>
            <a:spLocks noGrp="1"/>
          </p:cNvSpPr>
          <p:nvPr>
            <p:ph type="sldNum" sz="quarter" idx="5"/>
          </p:nvPr>
        </p:nvSpPr>
        <p:spPr/>
        <p:txBody>
          <a:bodyPr/>
          <a:lstStyle/>
          <a:p>
            <a:fld id="{44C5328D-93F4-48CF-AE75-36F5F1A42EF2}" type="slidenum">
              <a:rPr lang="en-US" smtClean="0"/>
              <a:t>7</a:t>
            </a:fld>
            <a:endParaRPr lang="en-US"/>
          </a:p>
        </p:txBody>
      </p:sp>
    </p:spTree>
    <p:extLst>
      <p:ext uri="{BB962C8B-B14F-4D97-AF65-F5344CB8AC3E}">
        <p14:creationId xmlns:p14="http://schemas.microsoft.com/office/powerpoint/2010/main" val="2932212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Come now, you who say, "Today or tomorrow we will go to such and such a city, spend a year there, buy and sell, and make a profit"; whereas you do not know what will happen tomorrow. For what is your life? It is even a vapor that appears for a little time and then vanishes away. Instead you ought to say, "If the Lord wills, we shall live and do this or that."</a:t>
            </a:r>
          </a:p>
        </p:txBody>
      </p:sp>
      <p:sp>
        <p:nvSpPr>
          <p:cNvPr id="4" name="Slide Number Placeholder 3"/>
          <p:cNvSpPr>
            <a:spLocks noGrp="1"/>
          </p:cNvSpPr>
          <p:nvPr>
            <p:ph type="sldNum" sz="quarter" idx="5"/>
          </p:nvPr>
        </p:nvSpPr>
        <p:spPr/>
        <p:txBody>
          <a:bodyPr/>
          <a:lstStyle/>
          <a:p>
            <a:fld id="{44C5328D-93F4-48CF-AE75-36F5F1A42EF2}" type="slidenum">
              <a:rPr lang="en-US" smtClean="0"/>
              <a:t>8</a:t>
            </a:fld>
            <a:endParaRPr lang="en-US"/>
          </a:p>
        </p:txBody>
      </p:sp>
    </p:spTree>
    <p:extLst>
      <p:ext uri="{BB962C8B-B14F-4D97-AF65-F5344CB8AC3E}">
        <p14:creationId xmlns:p14="http://schemas.microsoft.com/office/powerpoint/2010/main" val="2164147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“casting all your anxieties on him, because he cares for you” (1 Peter 5:7, ESV)</a:t>
            </a:r>
            <a:endParaRPr lang="en-US" dirty="0"/>
          </a:p>
        </p:txBody>
      </p:sp>
      <p:sp>
        <p:nvSpPr>
          <p:cNvPr id="4" name="Slide Number Placeholder 3"/>
          <p:cNvSpPr>
            <a:spLocks noGrp="1"/>
          </p:cNvSpPr>
          <p:nvPr>
            <p:ph type="sldNum" sz="quarter" idx="5"/>
          </p:nvPr>
        </p:nvSpPr>
        <p:spPr/>
        <p:txBody>
          <a:bodyPr/>
          <a:lstStyle/>
          <a:p>
            <a:fld id="{44C5328D-93F4-48CF-AE75-36F5F1A42EF2}" type="slidenum">
              <a:rPr lang="en-US" smtClean="0"/>
              <a:t>9</a:t>
            </a:fld>
            <a:endParaRPr lang="en-US"/>
          </a:p>
        </p:txBody>
      </p:sp>
    </p:spTree>
    <p:extLst>
      <p:ext uri="{BB962C8B-B14F-4D97-AF65-F5344CB8AC3E}">
        <p14:creationId xmlns:p14="http://schemas.microsoft.com/office/powerpoint/2010/main" val="105894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section of text, where Jesus tells us three times “do not worry,” He is directing us where our hearts and minds need to be focused. Focus on God and the things of God. Focus on His kingdom. Focus on practicing His righteousness. Instead of filling up our mind and life with worry/anxiety. Focus on Christ and heaven (Col. 3:1-4). Do you see how if we would truly “seek first” those things in our hearts and lives, we would not be given to worrying, fretting, and anxiety? </a:t>
            </a:r>
          </a:p>
        </p:txBody>
      </p:sp>
      <p:sp>
        <p:nvSpPr>
          <p:cNvPr id="4" name="Slide Number Placeholder 3"/>
          <p:cNvSpPr>
            <a:spLocks noGrp="1"/>
          </p:cNvSpPr>
          <p:nvPr>
            <p:ph type="sldNum" sz="quarter" idx="5"/>
          </p:nvPr>
        </p:nvSpPr>
        <p:spPr/>
        <p:txBody>
          <a:bodyPr/>
          <a:lstStyle/>
          <a:p>
            <a:fld id="{44C5328D-93F4-48CF-AE75-36F5F1A42EF2}" type="slidenum">
              <a:rPr lang="en-US" smtClean="0"/>
              <a:t>10</a:t>
            </a:fld>
            <a:endParaRPr lang="en-US"/>
          </a:p>
        </p:txBody>
      </p:sp>
    </p:spTree>
    <p:extLst>
      <p:ext uri="{BB962C8B-B14F-4D97-AF65-F5344CB8AC3E}">
        <p14:creationId xmlns:p14="http://schemas.microsoft.com/office/powerpoint/2010/main" val="267930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B6BC3-4052-EABE-FB78-5319BBF4C2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8E0308-30CC-4A59-67DA-D3E1CEDFC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06A001-2E69-C147-502E-8F1E700F791B}"/>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266497A3-3779-2A15-5EC5-503D0C9E8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FA4BC-034F-A805-C5B7-01A205D0836A}"/>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421170926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CB76-A503-D09E-166C-DA961A6B47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18143A-011E-0CF3-F592-5B8258B374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61FEA-F5EC-DD14-3984-E70375AC5128}"/>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6D53DA94-2B22-57CE-3D1F-9AE872632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79544-0A26-CA3F-26AB-1C822CB830EA}"/>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211555057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C0C98-E776-442A-E6A5-C4D7674C93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0E7640-DDB0-5FA0-D85E-E21CB0EEB0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F80A6-52F5-1D30-8A0B-08B06B6E2CC6}"/>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8A0A3CBD-80DC-65EA-7164-8CD7E9785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8D0CA-3865-93BE-1D73-32AEBC7B9752}"/>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2530232965"/>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8C61-DF47-3EE2-185F-0ED00FAC2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4AA863-DCC3-D55B-8B00-201872163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E1370C-2AB1-5B8D-B1D4-DC254A15E213}"/>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30E1CC2A-2412-F724-C504-02FB282C7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CDA81-6BD2-1038-2FEF-471AB5F7C4BB}"/>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201637314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9C4A5-8DF7-0685-3EC8-2CE384BAE6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837225-D227-8F66-E8D0-D4A80956233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B3B676-49BA-FD1D-558A-D8B58E634841}"/>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8B1997E9-5FA5-845A-51BD-A60E6F31E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82B18-C46E-E73E-87DF-87814FF7E1FA}"/>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1689385672"/>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21ED6-E949-3FE8-4C33-0CFC73392A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7A38E-E267-2B1B-2839-BDDC21F0B7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A609BA-54B1-98E2-02E6-CC79F748C0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EADA5-4C9D-2C0C-346C-BF87C7AD6D72}"/>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6" name="Footer Placeholder 5">
            <a:extLst>
              <a:ext uri="{FF2B5EF4-FFF2-40B4-BE49-F238E27FC236}">
                <a16:creationId xmlns:a16="http://schemas.microsoft.com/office/drawing/2014/main" id="{ED950ADE-9800-B23E-43F2-4D335ED93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9D17A-2DE0-EB99-97F7-9405F087502E}"/>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3216688713"/>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65A4-6BD3-2B21-03FA-31795B2AEA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13C5F-63A7-044F-4E89-EB672F8397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42E6A0-68C0-2FEC-BD63-0BD030273F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9BFB59-45EE-CEFD-41C5-472E4E1F2C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9D315-D8EB-B059-70FC-5E26FBA052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6136EB-415A-BE52-0E76-590F1F8461A7}"/>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8" name="Footer Placeholder 7">
            <a:extLst>
              <a:ext uri="{FF2B5EF4-FFF2-40B4-BE49-F238E27FC236}">
                <a16:creationId xmlns:a16="http://schemas.microsoft.com/office/drawing/2014/main" id="{6074CE73-F7FE-0117-08C6-5AFAE4A656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442AB5-4591-8883-4487-C7A1EF92C995}"/>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178183913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70C0-6B50-8375-FFDD-08FE000FE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28DBC8-0E42-12A8-19CD-2E49EA9A8C91}"/>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4" name="Footer Placeholder 3">
            <a:extLst>
              <a:ext uri="{FF2B5EF4-FFF2-40B4-BE49-F238E27FC236}">
                <a16:creationId xmlns:a16="http://schemas.microsoft.com/office/drawing/2014/main" id="{7ABFAE37-B760-1EEE-0DAA-5DAC1CEEB8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E71729-54F8-A3CD-4BA8-D70878F6B7A3}"/>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54654882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FFCA3-3442-8B74-AA7C-FEEDE2487742}"/>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3" name="Footer Placeholder 2">
            <a:extLst>
              <a:ext uri="{FF2B5EF4-FFF2-40B4-BE49-F238E27FC236}">
                <a16:creationId xmlns:a16="http://schemas.microsoft.com/office/drawing/2014/main" id="{E4584CA9-601A-616E-A224-8A5804719B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434CF-240A-B119-9C94-E932E9B2F8C7}"/>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619975528"/>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055E-029A-4A16-9FB5-264A2E4C6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C9A5E-AE66-B1F1-268F-992799505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6B1069-89EA-4D58-7432-C22F5CB2B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DF9BA-2DAB-5579-D595-1D2D4B0BBDF5}"/>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6" name="Footer Placeholder 5">
            <a:extLst>
              <a:ext uri="{FF2B5EF4-FFF2-40B4-BE49-F238E27FC236}">
                <a16:creationId xmlns:a16="http://schemas.microsoft.com/office/drawing/2014/main" id="{31146805-BC62-82B4-FC1A-EDDF2DF3E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F474C-E075-9FF5-E9B2-49D34FCDD397}"/>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141272436"/>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849A3-FF02-CFDA-3B9B-D90146AC4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782CBD-B8ED-6F00-CC26-63FB8F520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8C6E67-E41C-519D-BFD6-237987578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B6B45-22B3-81F2-E6AA-A40A04A9A436}"/>
              </a:ext>
            </a:extLst>
          </p:cNvPr>
          <p:cNvSpPr>
            <a:spLocks noGrp="1"/>
          </p:cNvSpPr>
          <p:nvPr>
            <p:ph type="dt" sz="half" idx="10"/>
          </p:nvPr>
        </p:nvSpPr>
        <p:spPr/>
        <p:txBody>
          <a:bodyPr/>
          <a:lstStyle/>
          <a:p>
            <a:fld id="{1887F962-862F-4D1C-A161-6CF78ED8974C}" type="datetimeFigureOut">
              <a:rPr lang="en-US" smtClean="0"/>
              <a:t>11/4/2024</a:t>
            </a:fld>
            <a:endParaRPr lang="en-US"/>
          </a:p>
        </p:txBody>
      </p:sp>
      <p:sp>
        <p:nvSpPr>
          <p:cNvPr id="6" name="Footer Placeholder 5">
            <a:extLst>
              <a:ext uri="{FF2B5EF4-FFF2-40B4-BE49-F238E27FC236}">
                <a16:creationId xmlns:a16="http://schemas.microsoft.com/office/drawing/2014/main" id="{8F2F00BC-ACE6-25E1-EB7E-2EE40DF67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F1D9E8-692C-4873-6ED5-015FDCBD5598}"/>
              </a:ext>
            </a:extLst>
          </p:cNvPr>
          <p:cNvSpPr>
            <a:spLocks noGrp="1"/>
          </p:cNvSpPr>
          <p:nvPr>
            <p:ph type="sldNum" sz="quarter" idx="12"/>
          </p:nvPr>
        </p:nvSpPr>
        <p:spPr/>
        <p:txBody>
          <a:bodyPr/>
          <a:lstStyle/>
          <a:p>
            <a:fld id="{253A72EF-C42A-478E-A686-6F550BFCC68C}" type="slidenum">
              <a:rPr lang="en-US" smtClean="0"/>
              <a:t>‹#›</a:t>
            </a:fld>
            <a:endParaRPr lang="en-US"/>
          </a:p>
        </p:txBody>
      </p:sp>
    </p:spTree>
    <p:extLst>
      <p:ext uri="{BB962C8B-B14F-4D97-AF65-F5344CB8AC3E}">
        <p14:creationId xmlns:p14="http://schemas.microsoft.com/office/powerpoint/2010/main" val="20925967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8B02F1-DF97-33B6-47C7-D5BC5219C0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CE63FB-F6CE-75E3-4CA2-1A26E8A017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ED38A-60F8-5F4C-9C8A-64B93F0337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87F962-862F-4D1C-A161-6CF78ED8974C}" type="datetimeFigureOut">
              <a:rPr lang="en-US" smtClean="0"/>
              <a:t>11/4/2024</a:t>
            </a:fld>
            <a:endParaRPr lang="en-US"/>
          </a:p>
        </p:txBody>
      </p:sp>
      <p:sp>
        <p:nvSpPr>
          <p:cNvPr id="5" name="Footer Placeholder 4">
            <a:extLst>
              <a:ext uri="{FF2B5EF4-FFF2-40B4-BE49-F238E27FC236}">
                <a16:creationId xmlns:a16="http://schemas.microsoft.com/office/drawing/2014/main" id="{5BD03967-E197-6F77-B12A-8CAC9011A7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27FB909-E344-C2E8-C16E-1BEF4ACDE5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53A72EF-C42A-478E-A686-6F550BFCC68C}" type="slidenum">
              <a:rPr lang="en-US" smtClean="0"/>
              <a:t>‹#›</a:t>
            </a:fld>
            <a:endParaRPr lang="en-US"/>
          </a:p>
        </p:txBody>
      </p:sp>
    </p:spTree>
    <p:extLst>
      <p:ext uri="{BB962C8B-B14F-4D97-AF65-F5344CB8AC3E}">
        <p14:creationId xmlns:p14="http://schemas.microsoft.com/office/powerpoint/2010/main" val="311871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DO NOT WORRY | God Is Bigger Than Fear - Inspirational &amp; Motivational Video  - YouTube">
            <a:extLst>
              <a:ext uri="{FF2B5EF4-FFF2-40B4-BE49-F238E27FC236}">
                <a16:creationId xmlns:a16="http://schemas.microsoft.com/office/drawing/2014/main" id="{B976910A-912D-B196-34BB-1962415346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388936"/>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1AE385-2F4C-45DA-322A-B377B8538BAA}"/>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Seek God First in Your Life</a:t>
            </a:r>
          </a:p>
        </p:txBody>
      </p:sp>
      <p:pic>
        <p:nvPicPr>
          <p:cNvPr id="5" name="Picture 2" descr="DO NOT WORRY | God Is Bigger Than Fear - Inspirational &amp; Motivational Video  - YouTube">
            <a:extLst>
              <a:ext uri="{FF2B5EF4-FFF2-40B4-BE49-F238E27FC236}">
                <a16:creationId xmlns:a16="http://schemas.microsoft.com/office/drawing/2014/main" id="{14D5C581-F086-7935-6B0D-0EEEB582FA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8271FA81-F91A-728D-5590-5B549973D45B}"/>
              </a:ext>
            </a:extLst>
          </p:cNvPr>
          <p:cNvSpPr txBox="1">
            <a:spLocks/>
          </p:cNvSpPr>
          <p:nvPr/>
        </p:nvSpPr>
        <p:spPr>
          <a:xfrm>
            <a:off x="6096000" y="2614612"/>
            <a:ext cx="5902960" cy="404136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Matthew 6:33</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“But seek first the kingdom of God and His righteousness, and all these things shall be added to you.”</a:t>
            </a:r>
          </a:p>
          <a:p>
            <a:pPr lvl="1">
              <a:buFont typeface="Wingdings" panose="05000000000000000000" pitchFamily="2" charset="2"/>
              <a:buChar char="§"/>
            </a:pPr>
            <a:endParaRPr lang="en-US" sz="800" b="1" dirty="0">
              <a:latin typeface="Calibri" panose="020F0502020204030204" pitchFamily="34" charset="0"/>
              <a:ea typeface="Calibri" panose="020F0502020204030204" pitchFamily="34" charset="0"/>
              <a:cs typeface="Calibri" panose="020F0502020204030204" pitchFamily="34" charset="0"/>
            </a:endParaRPr>
          </a:p>
          <a:p>
            <a:r>
              <a:rPr lang="en-US" sz="3600" b="1" dirty="0">
                <a:latin typeface="Calibri" panose="020F0502020204030204" pitchFamily="34" charset="0"/>
                <a:ea typeface="Calibri" panose="020F0502020204030204" pitchFamily="34" charset="0"/>
                <a:cs typeface="Calibri" panose="020F0502020204030204" pitchFamily="34" charset="0"/>
              </a:rPr>
              <a:t>Colossians 3:1-4</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“Seek those things which are above, where Christ is…”</a:t>
            </a:r>
          </a:p>
        </p:txBody>
      </p:sp>
    </p:spTree>
    <p:extLst>
      <p:ext uri="{BB962C8B-B14F-4D97-AF65-F5344CB8AC3E}">
        <p14:creationId xmlns:p14="http://schemas.microsoft.com/office/powerpoint/2010/main" val="4352468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circle(in)">
                                      <p:cBhvr>
                                        <p:cTn id="23" dur="2000"/>
                                        <p:tgtEl>
                                          <p:spTgt spid="6">
                                            <p:txEl>
                                              <p:pRg st="3" end="3"/>
                                            </p:txEl>
                                          </p:spTgt>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76FA6F-D3E4-0A60-ED31-B5B2CCBC58A1}"/>
              </a:ext>
            </a:extLst>
          </p:cNvPr>
          <p:cNvSpPr>
            <a:spLocks noGrp="1"/>
          </p:cNvSpPr>
          <p:nvPr>
            <p:ph idx="1"/>
          </p:nvPr>
        </p:nvSpPr>
        <p:spPr>
          <a:xfrm>
            <a:off x="350874" y="435935"/>
            <a:ext cx="6028661" cy="6103087"/>
          </a:xfrm>
        </p:spPr>
        <p:txBody>
          <a:bodyPr anchor="ctr">
            <a:noAutofit/>
          </a:bodyPr>
          <a:lstStyle/>
          <a:p>
            <a:pPr marL="0" indent="0">
              <a:buNone/>
            </a:pPr>
            <a:r>
              <a:rPr lang="en-US" dirty="0">
                <a:latin typeface="Calibri" panose="020F0502020204030204" pitchFamily="34" charset="0"/>
                <a:ea typeface="Calibri" panose="020F0502020204030204" pitchFamily="34" charset="0"/>
                <a:cs typeface="Calibri" panose="020F0502020204030204" pitchFamily="34" charset="0"/>
              </a:rPr>
              <a:t>“Let not your heart be troubled; you believe in God, believe also in Me. </a:t>
            </a:r>
            <a:r>
              <a:rPr lang="en-US" baseline="30000" dirty="0">
                <a:latin typeface="Calibri" panose="020F0502020204030204" pitchFamily="34" charset="0"/>
                <a:ea typeface="Calibri" panose="020F0502020204030204" pitchFamily="34" charset="0"/>
                <a:cs typeface="Calibri" panose="020F0502020204030204" pitchFamily="34" charset="0"/>
              </a:rPr>
              <a:t>2</a:t>
            </a:r>
            <a:r>
              <a:rPr lang="en-US" dirty="0">
                <a:latin typeface="Calibri" panose="020F0502020204030204" pitchFamily="34" charset="0"/>
                <a:ea typeface="Calibri" panose="020F0502020204030204" pitchFamily="34" charset="0"/>
                <a:cs typeface="Calibri" panose="020F0502020204030204" pitchFamily="34" charset="0"/>
              </a:rPr>
              <a:t> In My Father's house are many mansions; if it were not so, I would have told you. I go to prepare a place for you. </a:t>
            </a:r>
            <a:r>
              <a:rPr lang="en-US" baseline="30000" dirty="0">
                <a:latin typeface="Calibri" panose="020F0502020204030204" pitchFamily="34" charset="0"/>
                <a:ea typeface="Calibri" panose="020F0502020204030204" pitchFamily="34" charset="0"/>
                <a:cs typeface="Calibri" panose="020F0502020204030204" pitchFamily="34" charset="0"/>
              </a:rPr>
              <a:t>3</a:t>
            </a:r>
            <a:r>
              <a:rPr lang="en-US" dirty="0">
                <a:latin typeface="Calibri" panose="020F0502020204030204" pitchFamily="34" charset="0"/>
                <a:ea typeface="Calibri" panose="020F0502020204030204" pitchFamily="34" charset="0"/>
                <a:cs typeface="Calibri" panose="020F0502020204030204" pitchFamily="34" charset="0"/>
              </a:rPr>
              <a:t> And if I go and prepare a place for you, I will come again and receive you to Myself; that where I am, there you may be also. </a:t>
            </a:r>
            <a:r>
              <a:rPr lang="en-US" baseline="30000" dirty="0">
                <a:latin typeface="Calibri" panose="020F0502020204030204" pitchFamily="34" charset="0"/>
                <a:ea typeface="Calibri" panose="020F0502020204030204" pitchFamily="34" charset="0"/>
                <a:cs typeface="Calibri" panose="020F0502020204030204" pitchFamily="34" charset="0"/>
              </a:rPr>
              <a:t>4</a:t>
            </a:r>
            <a:r>
              <a:rPr lang="en-US" dirty="0">
                <a:latin typeface="Calibri" panose="020F0502020204030204" pitchFamily="34" charset="0"/>
                <a:ea typeface="Calibri" panose="020F0502020204030204" pitchFamily="34" charset="0"/>
                <a:cs typeface="Calibri" panose="020F0502020204030204" pitchFamily="34" charset="0"/>
              </a:rPr>
              <a:t> And where I go you know, and the way you know.” </a:t>
            </a:r>
            <a:r>
              <a:rPr lang="en-US" baseline="30000" dirty="0">
                <a:latin typeface="Calibri" panose="020F0502020204030204" pitchFamily="34" charset="0"/>
                <a:ea typeface="Calibri" panose="020F0502020204030204" pitchFamily="34" charset="0"/>
                <a:cs typeface="Calibri" panose="020F0502020204030204" pitchFamily="34" charset="0"/>
              </a:rPr>
              <a:t>5</a:t>
            </a:r>
            <a:r>
              <a:rPr lang="en-US" dirty="0">
                <a:latin typeface="Calibri" panose="020F0502020204030204" pitchFamily="34" charset="0"/>
                <a:ea typeface="Calibri" panose="020F0502020204030204" pitchFamily="34" charset="0"/>
                <a:cs typeface="Calibri" panose="020F0502020204030204" pitchFamily="34" charset="0"/>
              </a:rPr>
              <a:t> Thomas said to Him, “Lord, we do not know where You are going, and how can we know the way?” </a:t>
            </a:r>
            <a:r>
              <a:rPr lang="en-US" baseline="30000" dirty="0">
                <a:latin typeface="Calibri" panose="020F0502020204030204" pitchFamily="34" charset="0"/>
                <a:ea typeface="Calibri" panose="020F0502020204030204" pitchFamily="34" charset="0"/>
                <a:cs typeface="Calibri" panose="020F0502020204030204" pitchFamily="34" charset="0"/>
              </a:rPr>
              <a:t>6</a:t>
            </a:r>
            <a:r>
              <a:rPr lang="en-US" dirty="0">
                <a:latin typeface="Calibri" panose="020F0502020204030204" pitchFamily="34" charset="0"/>
                <a:ea typeface="Calibri" panose="020F0502020204030204" pitchFamily="34" charset="0"/>
                <a:cs typeface="Calibri" panose="020F0502020204030204" pitchFamily="34" charset="0"/>
              </a:rPr>
              <a:t> Jesus said to him, “I am the way, the truth, and the life. No one comes to the Father except through Me” (</a:t>
            </a:r>
            <a:r>
              <a:rPr lang="en-US" b="1" dirty="0">
                <a:latin typeface="Calibri" panose="020F0502020204030204" pitchFamily="34" charset="0"/>
                <a:ea typeface="Calibri" panose="020F0502020204030204" pitchFamily="34" charset="0"/>
                <a:cs typeface="Calibri" panose="020F0502020204030204" pitchFamily="34" charset="0"/>
              </a:rPr>
              <a:t>John 14:1-6</a:t>
            </a:r>
            <a:r>
              <a:rPr lang="en-US" dirty="0">
                <a:latin typeface="Calibri" panose="020F0502020204030204" pitchFamily="34" charset="0"/>
                <a:ea typeface="Calibri" panose="020F0502020204030204" pitchFamily="34" charset="0"/>
                <a:cs typeface="Calibri" panose="020F0502020204030204" pitchFamily="34" charset="0"/>
              </a:rPr>
              <a:t>).</a:t>
            </a:r>
          </a:p>
        </p:txBody>
      </p:sp>
      <p:pic>
        <p:nvPicPr>
          <p:cNvPr id="4" name="Picture 2" descr="DO NOT WORRY | God Is Bigger Than Fear - Inspirational &amp; Motivational Video  - YouTube">
            <a:extLst>
              <a:ext uri="{FF2B5EF4-FFF2-40B4-BE49-F238E27FC236}">
                <a16:creationId xmlns:a16="http://schemas.microsoft.com/office/drawing/2014/main" id="{6C324720-C58C-D255-A65E-42ADF0DBA4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798" r="28519" b="-1"/>
          <a:stretch/>
        </p:blipFill>
        <p:spPr bwMode="auto">
          <a:xfrm>
            <a:off x="6857797" y="-10886"/>
            <a:ext cx="5334204" cy="6868886"/>
          </a:xfrm>
          <a:prstGeom prst="rect">
            <a:avLst/>
          </a:prstGeom>
          <a:noFill/>
          <a:effectLst>
            <a:outerShdw blurRad="127000" dist="50800" dir="10800000" sx="99000" sy="99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1258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3081" name="Rectangle 308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97A6E4-6CF2-19A5-DE60-B37983D03616}"/>
              </a:ext>
            </a:extLst>
          </p:cNvPr>
          <p:cNvSpPr>
            <a:spLocks noGrp="1"/>
          </p:cNvSpPr>
          <p:nvPr>
            <p:ph type="title"/>
          </p:nvPr>
        </p:nvSpPr>
        <p:spPr>
          <a:xfrm>
            <a:off x="761803" y="350196"/>
            <a:ext cx="4646904" cy="1624520"/>
          </a:xfrm>
        </p:spPr>
        <p:txBody>
          <a:bodyPr anchor="ctr">
            <a:normAutofit/>
          </a:bodyPr>
          <a:lstStyle/>
          <a:p>
            <a:pPr algn="ctr"/>
            <a:r>
              <a:rPr lang="en-US" sz="4000" b="1" dirty="0"/>
              <a:t>Why Do We Worry?</a:t>
            </a:r>
          </a:p>
        </p:txBody>
      </p:sp>
      <p:sp>
        <p:nvSpPr>
          <p:cNvPr id="3" name="Content Placeholder 2">
            <a:extLst>
              <a:ext uri="{FF2B5EF4-FFF2-40B4-BE49-F238E27FC236}">
                <a16:creationId xmlns:a16="http://schemas.microsoft.com/office/drawing/2014/main" id="{4AA02A1A-5423-E7B2-2F38-65BE96103C1B}"/>
              </a:ext>
            </a:extLst>
          </p:cNvPr>
          <p:cNvSpPr>
            <a:spLocks noGrp="1"/>
          </p:cNvSpPr>
          <p:nvPr>
            <p:ph idx="1"/>
          </p:nvPr>
        </p:nvSpPr>
        <p:spPr>
          <a:xfrm>
            <a:off x="254000" y="2743200"/>
            <a:ext cx="5435600" cy="3613149"/>
          </a:xfrm>
        </p:spPr>
        <p:txBody>
          <a:bodyPr anchor="ctr">
            <a:noAutofit/>
          </a:bodyPr>
          <a:lstStyle/>
          <a:p>
            <a:r>
              <a:rPr lang="en-US" dirty="0"/>
              <a:t>Worry about finances</a:t>
            </a:r>
          </a:p>
          <a:p>
            <a:r>
              <a:rPr lang="en-US" dirty="0"/>
              <a:t>Worry about our health</a:t>
            </a:r>
          </a:p>
          <a:p>
            <a:r>
              <a:rPr lang="en-US" dirty="0"/>
              <a:t>Worry about a loved one’s health</a:t>
            </a:r>
          </a:p>
          <a:p>
            <a:r>
              <a:rPr lang="en-US" dirty="0"/>
              <a:t>Worry about world events</a:t>
            </a:r>
          </a:p>
          <a:p>
            <a:r>
              <a:rPr lang="en-US" dirty="0"/>
              <a:t>Worry about elections</a:t>
            </a:r>
          </a:p>
          <a:p>
            <a:r>
              <a:rPr lang="en-US" dirty="0"/>
              <a:t>Worry about the future</a:t>
            </a:r>
          </a:p>
          <a:p>
            <a:r>
              <a:rPr lang="en-US" dirty="0"/>
              <a:t>Worry about our marriage</a:t>
            </a:r>
          </a:p>
          <a:p>
            <a:r>
              <a:rPr lang="en-US" dirty="0"/>
              <a:t>Worry about our children</a:t>
            </a:r>
          </a:p>
          <a:p>
            <a:r>
              <a:rPr lang="en-US" dirty="0"/>
              <a:t>Worry about church matters</a:t>
            </a:r>
          </a:p>
        </p:txBody>
      </p:sp>
      <p:pic>
        <p:nvPicPr>
          <p:cNvPr id="3074" name="Picture 2" descr="DO NOT WORRY | God Is Bigger Than Fear - Inspirational &amp; Motivational Video  - YouTube">
            <a:extLst>
              <a:ext uri="{FF2B5EF4-FFF2-40B4-BE49-F238E27FC236}">
                <a16:creationId xmlns:a16="http://schemas.microsoft.com/office/drawing/2014/main" id="{0D188DA5-4E04-40F0-DE40-C8F425A5E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10" r="25334"/>
          <a:stretch/>
        </p:blipFill>
        <p:spPr bwMode="auto">
          <a:xfrm>
            <a:off x="6096000" y="1"/>
            <a:ext cx="61028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85886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51"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8E1A9FF-1880-5085-A1C5-B4960148535D}"/>
              </a:ext>
            </a:extLst>
          </p:cNvPr>
          <p:cNvSpPr>
            <a:spLocks noGrp="1"/>
          </p:cNvSpPr>
          <p:nvPr>
            <p:ph type="title"/>
          </p:nvPr>
        </p:nvSpPr>
        <p:spPr>
          <a:xfrm>
            <a:off x="761800" y="121921"/>
            <a:ext cx="5334197" cy="1708242"/>
          </a:xfrm>
        </p:spPr>
        <p:txBody>
          <a:bodyPr anchor="ctr">
            <a:normAutofit/>
          </a:bodyPr>
          <a:lstStyle/>
          <a:p>
            <a:pPr algn="ctr"/>
            <a:r>
              <a:rPr lang="en-US" sz="3700" b="1" dirty="0"/>
              <a:t>The Difference Between Worry &amp; Concern</a:t>
            </a:r>
          </a:p>
        </p:txBody>
      </p:sp>
      <p:sp>
        <p:nvSpPr>
          <p:cNvPr id="5" name="Content Placeholder 4">
            <a:extLst>
              <a:ext uri="{FF2B5EF4-FFF2-40B4-BE49-F238E27FC236}">
                <a16:creationId xmlns:a16="http://schemas.microsoft.com/office/drawing/2014/main" id="{13BE424B-09BB-2887-B257-BF132C77EF61}"/>
              </a:ext>
            </a:extLst>
          </p:cNvPr>
          <p:cNvSpPr>
            <a:spLocks noGrp="1"/>
          </p:cNvSpPr>
          <p:nvPr>
            <p:ph idx="1"/>
          </p:nvPr>
        </p:nvSpPr>
        <p:spPr>
          <a:xfrm>
            <a:off x="314960" y="2297523"/>
            <a:ext cx="6207760" cy="3769835"/>
          </a:xfrm>
        </p:spPr>
        <p:txBody>
          <a:bodyPr anchor="ctr">
            <a:noAutofit/>
          </a:bodyPr>
          <a:lstStyle/>
          <a:p>
            <a:r>
              <a:rPr lang="en-US" b="1" dirty="0">
                <a:latin typeface="Calibri" panose="020F0502020204030204" pitchFamily="34" charset="0"/>
                <a:ea typeface="Calibri" panose="020F0502020204030204" pitchFamily="34" charset="0"/>
                <a:cs typeface="Calibri" panose="020F0502020204030204" pitchFamily="34" charset="0"/>
              </a:rPr>
              <a:t>Worry and concern are different in how they focus, what they lead to, and how they affect your mental health.</a:t>
            </a:r>
          </a:p>
          <a:p>
            <a:endParaRPr lang="en-US" sz="100" b="1"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Worry focuses on what's out of your control, like the future or other people's behavior. Concern focuses on what you can control, like your response to a situation. </a:t>
            </a:r>
          </a:p>
          <a:p>
            <a:endParaRPr lang="en-US" sz="100" b="1"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Worry can lead to inaction, stress, anxiety, or panic. Concern can lead to action, progress, &amp; emotional balance. </a:t>
            </a:r>
          </a:p>
        </p:txBody>
      </p:sp>
      <p:pic>
        <p:nvPicPr>
          <p:cNvPr id="5122" name="Picture 2" descr="DO NOT WORRY | God Is Bigger Than Fear - Inspirational &amp; Motivational Video  - YouTube">
            <a:extLst>
              <a:ext uri="{FF2B5EF4-FFF2-40B4-BE49-F238E27FC236}">
                <a16:creationId xmlns:a16="http://schemas.microsoft.com/office/drawing/2014/main" id="{FC4B3BB7-0043-F7C5-B07F-B53511419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798" r="28519" b="-1"/>
          <a:stretch/>
        </p:blipFill>
        <p:spPr bwMode="auto">
          <a:xfrm>
            <a:off x="6857797" y="-10886"/>
            <a:ext cx="5334204" cy="6868886"/>
          </a:xfrm>
          <a:prstGeom prst="rect">
            <a:avLst/>
          </a:prstGeom>
          <a:noFill/>
          <a:effectLst>
            <a:outerShdw blurRad="127000" dist="50800" dir="10800000" sx="99000" sy="99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6757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81767-1A9E-2F37-EB9D-4488DB2EAF26}"/>
              </a:ext>
            </a:extLst>
          </p:cNvPr>
          <p:cNvSpPr>
            <a:spLocks noGrp="1"/>
          </p:cNvSpPr>
          <p:nvPr>
            <p:ph type="title"/>
          </p:nvPr>
        </p:nvSpPr>
        <p:spPr>
          <a:xfrm>
            <a:off x="6417733" y="490537"/>
            <a:ext cx="5291663" cy="1628775"/>
          </a:xfrm>
        </p:spPr>
        <p:txBody>
          <a:bodyPr anchor="b">
            <a:normAutofit/>
          </a:bodyPr>
          <a:lstStyle/>
          <a:p>
            <a:pPr algn="ctr"/>
            <a:r>
              <a:rPr lang="en-US" b="1" dirty="0"/>
              <a:t>Our Lord Instructs   us Not to Worry</a:t>
            </a:r>
          </a:p>
        </p:txBody>
      </p:sp>
      <p:pic>
        <p:nvPicPr>
          <p:cNvPr id="2050" name="Picture 2" descr="DO NOT WORRY | God Is Bigger Than Fear - Inspirational &amp; Motivational Video  - YouTube">
            <a:extLst>
              <a:ext uri="{FF2B5EF4-FFF2-40B4-BE49-F238E27FC236}">
                <a16:creationId xmlns:a16="http://schemas.microsoft.com/office/drawing/2014/main" id="{03085C0D-FAC7-FA9B-49C7-383228670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7EE48A0-6373-018D-EFC0-20590C523E78}"/>
              </a:ext>
            </a:extLst>
          </p:cNvPr>
          <p:cNvSpPr>
            <a:spLocks noGrp="1"/>
          </p:cNvSpPr>
          <p:nvPr>
            <p:ph idx="1"/>
          </p:nvPr>
        </p:nvSpPr>
        <p:spPr>
          <a:xfrm>
            <a:off x="6417734" y="2614612"/>
            <a:ext cx="5291663" cy="3752849"/>
          </a:xfrm>
        </p:spPr>
        <p:txBody>
          <a:bodyPr>
            <a:noAutofit/>
          </a:bodyPr>
          <a:lstStyle/>
          <a:p>
            <a:r>
              <a:rPr lang="en-US" sz="3600" b="1" dirty="0">
                <a:latin typeface="Calibri" panose="020F0502020204030204" pitchFamily="34" charset="0"/>
                <a:ea typeface="Calibri" panose="020F0502020204030204" pitchFamily="34" charset="0"/>
                <a:cs typeface="Calibri" panose="020F0502020204030204" pitchFamily="34" charset="0"/>
              </a:rPr>
              <a:t>Matthew 6:25, 31, 34</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“Do not worry!”</a:t>
            </a:r>
          </a:p>
          <a:p>
            <a:pPr lvl="1">
              <a:buFont typeface="Wingdings" panose="05000000000000000000" pitchFamily="2" charset="2"/>
              <a:buChar char="§"/>
            </a:pPr>
            <a:endParaRPr lang="en-US" sz="800" b="1" dirty="0">
              <a:latin typeface="Calibri" panose="020F0502020204030204" pitchFamily="34" charset="0"/>
              <a:ea typeface="Calibri" panose="020F0502020204030204" pitchFamily="34" charset="0"/>
              <a:cs typeface="Calibri" panose="020F0502020204030204" pitchFamily="34" charset="0"/>
            </a:endParaRPr>
          </a:p>
          <a:p>
            <a:r>
              <a:rPr lang="en-US" sz="3600" b="1" dirty="0">
                <a:latin typeface="Calibri" panose="020F0502020204030204" pitchFamily="34" charset="0"/>
                <a:ea typeface="Calibri" panose="020F0502020204030204" pitchFamily="34" charset="0"/>
                <a:cs typeface="Calibri" panose="020F0502020204030204" pitchFamily="34" charset="0"/>
              </a:rPr>
              <a:t>John 14:15</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If we love Jesus, then we will obey Him.</a:t>
            </a:r>
          </a:p>
          <a:p>
            <a:pPr lvl="1">
              <a:buFont typeface="Wingdings" panose="05000000000000000000" pitchFamily="2" charset="2"/>
              <a:buChar char="§"/>
            </a:pPr>
            <a:endParaRPr lang="en-US" sz="11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cf. 1 John 5:3</a:t>
            </a:r>
          </a:p>
        </p:txBody>
      </p:sp>
    </p:spTree>
    <p:extLst>
      <p:ext uri="{BB962C8B-B14F-4D97-AF65-F5344CB8AC3E}">
        <p14:creationId xmlns:p14="http://schemas.microsoft.com/office/powerpoint/2010/main" val="7706568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par>
                          <p:cTn id="15" fill="hold">
                            <p:stCondLst>
                              <p:cond delay="2000"/>
                            </p:stCondLst>
                            <p:childTnLst>
                              <p:par>
                                <p:cTn id="16" presetID="42"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6" presetClass="entr" presetSubtype="16"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07E3C0-D7A9-ED2A-BEF6-8903A572F3CD}"/>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Worrying Does Not Benefit Us</a:t>
            </a:r>
          </a:p>
        </p:txBody>
      </p:sp>
      <p:pic>
        <p:nvPicPr>
          <p:cNvPr id="5" name="Picture 2" descr="DO NOT WORRY | God Is Bigger Than Fear - Inspirational &amp; Motivational Video  - YouTube">
            <a:extLst>
              <a:ext uri="{FF2B5EF4-FFF2-40B4-BE49-F238E27FC236}">
                <a16:creationId xmlns:a16="http://schemas.microsoft.com/office/drawing/2014/main" id="{F81B1D81-8E78-5731-909A-7BB111B2ED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0E41C2BE-ED9E-312D-7FF3-539638A4521F}"/>
              </a:ext>
            </a:extLst>
          </p:cNvPr>
          <p:cNvSpPr txBox="1">
            <a:spLocks/>
          </p:cNvSpPr>
          <p:nvPr/>
        </p:nvSpPr>
        <p:spPr>
          <a:xfrm>
            <a:off x="6417734" y="2614612"/>
            <a:ext cx="5291663" cy="38979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Matthew 6:27</a:t>
            </a:r>
          </a:p>
          <a:p>
            <a:endParaRPr lang="en-US" sz="4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“Which of you by worrying can add one cubit to his stature?”</a:t>
            </a:r>
            <a:endParaRPr lang="en-US" sz="44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endParaRPr lang="en-US" sz="12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“And who of you by being worried can add a single hour to his life?” (NASB)</a:t>
            </a:r>
          </a:p>
        </p:txBody>
      </p:sp>
    </p:spTree>
    <p:extLst>
      <p:ext uri="{BB962C8B-B14F-4D97-AF65-F5344CB8AC3E}">
        <p14:creationId xmlns:p14="http://schemas.microsoft.com/office/powerpoint/2010/main" val="20711140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8BCB0E0-EAC6-1E1A-AD2B-1157E39CD8EB}"/>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Beware of a Materialistic Mindset</a:t>
            </a:r>
          </a:p>
        </p:txBody>
      </p:sp>
      <p:pic>
        <p:nvPicPr>
          <p:cNvPr id="5" name="Picture 2" descr="DO NOT WORRY | God Is Bigger Than Fear - Inspirational &amp; Motivational Video  - YouTube">
            <a:extLst>
              <a:ext uri="{FF2B5EF4-FFF2-40B4-BE49-F238E27FC236}">
                <a16:creationId xmlns:a16="http://schemas.microsoft.com/office/drawing/2014/main" id="{29320D23-4611-62FF-9A96-D6D261E85A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7A03A4C0-74CB-C843-DC0C-E564DD183455}"/>
              </a:ext>
            </a:extLst>
          </p:cNvPr>
          <p:cNvSpPr txBox="1">
            <a:spLocks/>
          </p:cNvSpPr>
          <p:nvPr/>
        </p:nvSpPr>
        <p:spPr>
          <a:xfrm>
            <a:off x="6417734" y="2614612"/>
            <a:ext cx="5291663" cy="41113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Luke 12:15</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“Take heed and beware of covetousness, for one's life does not consist in the abundance of the things he possesses.” (vv. 15-21)</a:t>
            </a:r>
          </a:p>
          <a:p>
            <a:pPr lvl="1">
              <a:buFont typeface="Wingdings" panose="05000000000000000000" pitchFamily="2" charset="2"/>
              <a:buChar char="§"/>
            </a:pPr>
            <a:endParaRPr lang="en-US" sz="8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“Do not worry about your life…” (12:22-31).</a:t>
            </a:r>
          </a:p>
        </p:txBody>
      </p:sp>
    </p:spTree>
    <p:extLst>
      <p:ext uri="{BB962C8B-B14F-4D97-AF65-F5344CB8AC3E}">
        <p14:creationId xmlns:p14="http://schemas.microsoft.com/office/powerpoint/2010/main" val="30711296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22D456-7FBF-F5DD-0EFA-F40F26D1D090}"/>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Worry Demonstrates a Weak Faith</a:t>
            </a:r>
          </a:p>
        </p:txBody>
      </p:sp>
      <p:pic>
        <p:nvPicPr>
          <p:cNvPr id="5" name="Picture 2" descr="DO NOT WORRY | God Is Bigger Than Fear - Inspirational &amp; Motivational Video  - YouTube">
            <a:extLst>
              <a:ext uri="{FF2B5EF4-FFF2-40B4-BE49-F238E27FC236}">
                <a16:creationId xmlns:a16="http://schemas.microsoft.com/office/drawing/2014/main" id="{C7702BBB-AF86-CD0A-E77D-FDEFB6C561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0F7175AA-7577-240F-769F-1892A5767030}"/>
              </a:ext>
            </a:extLst>
          </p:cNvPr>
          <p:cNvSpPr txBox="1">
            <a:spLocks/>
          </p:cNvSpPr>
          <p:nvPr/>
        </p:nvSpPr>
        <p:spPr>
          <a:xfrm>
            <a:off x="6417734" y="2434132"/>
            <a:ext cx="5291663" cy="42433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Matthew 6:30</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“Now if God so clothes the grass of the field, which today is, and tomorrow is thrown into the oven, will He not much more clothe you, </a:t>
            </a:r>
            <a:r>
              <a:rPr lang="en-US" sz="3200" b="1" u="sng" dirty="0">
                <a:latin typeface="Calibri" panose="020F0502020204030204" pitchFamily="34" charset="0"/>
                <a:ea typeface="Calibri" panose="020F0502020204030204" pitchFamily="34" charset="0"/>
                <a:cs typeface="Calibri" panose="020F0502020204030204" pitchFamily="34" charset="0"/>
              </a:rPr>
              <a:t>O you of little faith</a:t>
            </a:r>
            <a:r>
              <a:rPr lang="en-US" sz="3200" b="1" dirty="0">
                <a:latin typeface="Calibri" panose="020F0502020204030204" pitchFamily="34" charset="0"/>
                <a:ea typeface="Calibri" panose="020F0502020204030204" pitchFamily="34" charset="0"/>
                <a:cs typeface="Calibri" panose="020F0502020204030204" pitchFamily="34" charset="0"/>
              </a:rPr>
              <a:t>?”</a:t>
            </a:r>
            <a:endParaRPr lang="en-US" sz="8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Luke 12:28</a:t>
            </a:r>
          </a:p>
        </p:txBody>
      </p:sp>
    </p:spTree>
    <p:extLst>
      <p:ext uri="{BB962C8B-B14F-4D97-AF65-F5344CB8AC3E}">
        <p14:creationId xmlns:p14="http://schemas.microsoft.com/office/powerpoint/2010/main" val="24134679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circle(in)">
                                      <p:cBhvr>
                                        <p:cTn id="23"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34D1AB-260B-F952-F6E4-CB357C71C0F3}"/>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Do Not Worry About Tomorrow</a:t>
            </a:r>
          </a:p>
        </p:txBody>
      </p:sp>
      <p:pic>
        <p:nvPicPr>
          <p:cNvPr id="5" name="Picture 2" descr="DO NOT WORRY | God Is Bigger Than Fear - Inspirational &amp; Motivational Video  - YouTube">
            <a:extLst>
              <a:ext uri="{FF2B5EF4-FFF2-40B4-BE49-F238E27FC236}">
                <a16:creationId xmlns:a16="http://schemas.microsoft.com/office/drawing/2014/main" id="{34B62529-CE88-8D54-5BAA-522DF3715A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321C65C7-057B-75EE-4E0F-D6DA73F80F0F}"/>
              </a:ext>
            </a:extLst>
          </p:cNvPr>
          <p:cNvSpPr txBox="1">
            <a:spLocks/>
          </p:cNvSpPr>
          <p:nvPr/>
        </p:nvSpPr>
        <p:spPr>
          <a:xfrm>
            <a:off x="6417734" y="2614612"/>
            <a:ext cx="5291663" cy="4131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Matthew 6:34</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“Therefore do not worry about tomorrow, for tomorrow will worry about its own things. Sufficient for the day is its own trouble.”</a:t>
            </a:r>
          </a:p>
          <a:p>
            <a:pPr lvl="1">
              <a:buFont typeface="Wingdings" panose="05000000000000000000" pitchFamily="2" charset="2"/>
              <a:buChar char="§"/>
            </a:pPr>
            <a:endParaRPr lang="en-US" sz="8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Prov. 27:1; James 4:13-15</a:t>
            </a:r>
          </a:p>
        </p:txBody>
      </p:sp>
    </p:spTree>
    <p:extLst>
      <p:ext uri="{BB962C8B-B14F-4D97-AF65-F5344CB8AC3E}">
        <p14:creationId xmlns:p14="http://schemas.microsoft.com/office/powerpoint/2010/main" val="18502489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circle(in)">
                                      <p:cBhvr>
                                        <p:cTn id="23"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777A84-73DF-13E9-7DE8-47E4A9A17D1B}"/>
              </a:ext>
            </a:extLst>
          </p:cNvPr>
          <p:cNvSpPr txBox="1">
            <a:spLocks/>
          </p:cNvSpPr>
          <p:nvPr/>
        </p:nvSpPr>
        <p:spPr>
          <a:xfrm>
            <a:off x="6417733" y="490537"/>
            <a:ext cx="5291663" cy="16287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Be Anxious for Nothing, Instead Pray</a:t>
            </a:r>
          </a:p>
        </p:txBody>
      </p:sp>
      <p:pic>
        <p:nvPicPr>
          <p:cNvPr id="5" name="Picture 2" descr="DO NOT WORRY | God Is Bigger Than Fear - Inspirational &amp; Motivational Video  - YouTube">
            <a:extLst>
              <a:ext uri="{FF2B5EF4-FFF2-40B4-BE49-F238E27FC236}">
                <a16:creationId xmlns:a16="http://schemas.microsoft.com/office/drawing/2014/main" id="{8379277A-81A2-E8B2-70EE-7B0936D1A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633" r="25356"/>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F8DF4659-4BA6-BD82-A04D-59E40E2A1D43}"/>
              </a:ext>
            </a:extLst>
          </p:cNvPr>
          <p:cNvSpPr txBox="1">
            <a:spLocks/>
          </p:cNvSpPr>
          <p:nvPr/>
        </p:nvSpPr>
        <p:spPr>
          <a:xfrm>
            <a:off x="6096000" y="2614612"/>
            <a:ext cx="5902960" cy="3752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latin typeface="Calibri" panose="020F0502020204030204" pitchFamily="34" charset="0"/>
                <a:ea typeface="Calibri" panose="020F0502020204030204" pitchFamily="34" charset="0"/>
                <a:cs typeface="Calibri" panose="020F0502020204030204" pitchFamily="34" charset="0"/>
              </a:rPr>
              <a:t>Philippians 4:6-7</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“Be anxious for nothing, but in everything by prayer…”</a:t>
            </a: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“and the peace of God… will guard your hearts and minds”</a:t>
            </a:r>
          </a:p>
          <a:p>
            <a:pPr lvl="1">
              <a:buFont typeface="Wingdings" panose="05000000000000000000" pitchFamily="2" charset="2"/>
              <a:buChar char="§"/>
            </a:pPr>
            <a:endParaRPr lang="en-US" sz="1000" b="1" dirty="0">
              <a:latin typeface="Calibri" panose="020F0502020204030204" pitchFamily="34" charset="0"/>
              <a:ea typeface="Calibri" panose="020F0502020204030204" pitchFamily="34" charset="0"/>
              <a:cs typeface="Calibri" panose="020F0502020204030204" pitchFamily="34" charset="0"/>
            </a:endParaRPr>
          </a:p>
          <a:p>
            <a:pPr lvl="1">
              <a:buFont typeface="Wingdings" panose="05000000000000000000" pitchFamily="2" charset="2"/>
              <a:buChar char="§"/>
            </a:pPr>
            <a:r>
              <a:rPr lang="en-US" sz="3200" b="1" dirty="0">
                <a:latin typeface="Calibri" panose="020F0502020204030204" pitchFamily="34" charset="0"/>
                <a:ea typeface="Calibri" panose="020F0502020204030204" pitchFamily="34" charset="0"/>
                <a:cs typeface="Calibri" panose="020F0502020204030204" pitchFamily="34" charset="0"/>
              </a:rPr>
              <a:t>Psalm 34:4, 15-19; 55:22;         1 Peter 5:6-7; Hebrews 4:16</a:t>
            </a:r>
          </a:p>
        </p:txBody>
      </p:sp>
    </p:spTree>
    <p:extLst>
      <p:ext uri="{BB962C8B-B14F-4D97-AF65-F5344CB8AC3E}">
        <p14:creationId xmlns:p14="http://schemas.microsoft.com/office/powerpoint/2010/main" val="26933919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2532</TotalTime>
  <Words>1718</Words>
  <Application>Microsoft Office PowerPoint</Application>
  <PresentationFormat>Widescreen</PresentationFormat>
  <Paragraphs>87</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Calibri</vt:lpstr>
      <vt:lpstr>system-ui</vt:lpstr>
      <vt:lpstr>Wingdings</vt:lpstr>
      <vt:lpstr>Office Theme</vt:lpstr>
      <vt:lpstr>PowerPoint Presentation</vt:lpstr>
      <vt:lpstr>Why Do We Worry?</vt:lpstr>
      <vt:lpstr>The Difference Between Worry &amp; Concern</vt:lpstr>
      <vt:lpstr>Our Lord Instructs   us Not to Worry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Jesse Flowers</dc:creator>
  <cp:lastModifiedBy>Jesse Flowers</cp:lastModifiedBy>
  <cp:revision>3</cp:revision>
  <cp:lastPrinted>2024-11-01T20:57:39Z</cp:lastPrinted>
  <dcterms:created xsi:type="dcterms:W3CDTF">2024-10-15T19:58:15Z</dcterms:created>
  <dcterms:modified xsi:type="dcterms:W3CDTF">2024-11-04T22:46:18Z</dcterms:modified>
</cp:coreProperties>
</file>