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80" r:id="rId2"/>
    <p:sldId id="256" r:id="rId3"/>
    <p:sldId id="258" r:id="rId4"/>
    <p:sldId id="261" r:id="rId5"/>
    <p:sldId id="262" r:id="rId6"/>
    <p:sldId id="263" r:id="rId7"/>
    <p:sldId id="264" r:id="rId8"/>
    <p:sldId id="273" r:id="rId9"/>
    <p:sldId id="274" r:id="rId10"/>
    <p:sldId id="275" r:id="rId11"/>
    <p:sldId id="276" r:id="rId12"/>
    <p:sldId id="265" r:id="rId13"/>
    <p:sldId id="267" r:id="rId14"/>
    <p:sldId id="277" r:id="rId15"/>
    <p:sldId id="278" r:id="rId16"/>
    <p:sldId id="268" r:id="rId17"/>
    <p:sldId id="269" r:id="rId18"/>
    <p:sldId id="271" r:id="rId19"/>
    <p:sldId id="270" r:id="rId20"/>
    <p:sldId id="272" r:id="rId21"/>
    <p:sldId id="279"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5" d="100"/>
          <a:sy n="75" d="100"/>
        </p:scale>
        <p:origin x="854"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3961005-C948-49DB-A1DE-3F2182C3B927}" type="datetimeFigureOut">
              <a:rPr lang="en-US" smtClean="0"/>
              <a:t>11/5/2024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39B491D-9810-4650-BDCC-B63417F3E733}" type="slidenum">
              <a:rPr lang="en-US" smtClean="0"/>
              <a:t>‹#›</a:t>
            </a:fld>
            <a:endParaRPr lang="en-US"/>
          </a:p>
        </p:txBody>
      </p:sp>
    </p:spTree>
    <p:extLst>
      <p:ext uri="{BB962C8B-B14F-4D97-AF65-F5344CB8AC3E}">
        <p14:creationId xmlns:p14="http://schemas.microsoft.com/office/powerpoint/2010/main" val="1155078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defTabSz="931774">
              <a:defRPr/>
            </a:pPr>
            <a:r>
              <a:rPr lang="en-US" dirty="0"/>
              <a:t>I’ve heard the numbers quoted all my adult life: half of all children of Christians leave the faith. Without going to the trouble of a survey, we all intuitively know that this is the case. Many sermons have been preached on why they left.</a:t>
            </a:r>
          </a:p>
        </p:txBody>
      </p:sp>
      <p:sp>
        <p:nvSpPr>
          <p:cNvPr id="4" name="Slide Number Placeholder 3"/>
          <p:cNvSpPr>
            <a:spLocks noGrp="1"/>
          </p:cNvSpPr>
          <p:nvPr>
            <p:ph type="sldNum" sz="quarter" idx="5"/>
          </p:nvPr>
        </p:nvSpPr>
        <p:spPr/>
        <p:txBody>
          <a:bodyPr/>
          <a:lstStyle/>
          <a:p>
            <a:fld id="{A39B491D-9810-4650-BDCC-B63417F3E733}" type="slidenum">
              <a:rPr lang="en-US" smtClean="0"/>
              <a:t>2</a:t>
            </a:fld>
            <a:endParaRPr lang="en-US"/>
          </a:p>
        </p:txBody>
      </p:sp>
    </p:spTree>
    <p:extLst>
      <p:ext uri="{BB962C8B-B14F-4D97-AF65-F5344CB8AC3E}">
        <p14:creationId xmlns:p14="http://schemas.microsoft.com/office/powerpoint/2010/main" val="1262486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defTabSz="931774">
              <a:defRPr/>
            </a:pPr>
            <a:r>
              <a:rPr lang="en-US" dirty="0"/>
              <a:t>What I want to do is share the research as to why half stayed. Five characteristics were common among children that never lost their faith:</a:t>
            </a:r>
          </a:p>
        </p:txBody>
      </p:sp>
      <p:sp>
        <p:nvSpPr>
          <p:cNvPr id="4" name="Slide Number Placeholder 3"/>
          <p:cNvSpPr>
            <a:spLocks noGrp="1"/>
          </p:cNvSpPr>
          <p:nvPr>
            <p:ph type="sldNum" sz="quarter" idx="5"/>
          </p:nvPr>
        </p:nvSpPr>
        <p:spPr/>
        <p:txBody>
          <a:bodyPr/>
          <a:lstStyle/>
          <a:p>
            <a:fld id="{A39B491D-9810-4650-BDCC-B63417F3E733}" type="slidenum">
              <a:rPr lang="en-US" smtClean="0"/>
              <a:t>3</a:t>
            </a:fld>
            <a:endParaRPr lang="en-US"/>
          </a:p>
        </p:txBody>
      </p:sp>
    </p:spTree>
    <p:extLst>
      <p:ext uri="{BB962C8B-B14F-4D97-AF65-F5344CB8AC3E}">
        <p14:creationId xmlns:p14="http://schemas.microsoft.com/office/powerpoint/2010/main" val="769014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Guardian of Truth XLI: 24 p. 3-4, December 18, 1997</a:t>
            </a:r>
          </a:p>
        </p:txBody>
      </p:sp>
      <p:sp>
        <p:nvSpPr>
          <p:cNvPr id="4" name="Slide Number Placeholder 3"/>
          <p:cNvSpPr>
            <a:spLocks noGrp="1"/>
          </p:cNvSpPr>
          <p:nvPr>
            <p:ph type="sldNum" sz="quarter" idx="5"/>
          </p:nvPr>
        </p:nvSpPr>
        <p:spPr/>
        <p:txBody>
          <a:bodyPr/>
          <a:lstStyle/>
          <a:p>
            <a:fld id="{A39B491D-9810-4650-BDCC-B63417F3E733}" type="slidenum">
              <a:rPr lang="en-US" smtClean="0"/>
              <a:t>5</a:t>
            </a:fld>
            <a:endParaRPr lang="en-US"/>
          </a:p>
        </p:txBody>
      </p:sp>
    </p:spTree>
    <p:extLst>
      <p:ext uri="{BB962C8B-B14F-4D97-AF65-F5344CB8AC3E}">
        <p14:creationId xmlns:p14="http://schemas.microsoft.com/office/powerpoint/2010/main" val="1124996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a:t>Romans 12:13</a:t>
            </a:r>
          </a:p>
        </p:txBody>
      </p:sp>
      <p:sp>
        <p:nvSpPr>
          <p:cNvPr id="4" name="Slide Number Placeholder 3"/>
          <p:cNvSpPr>
            <a:spLocks noGrp="1"/>
          </p:cNvSpPr>
          <p:nvPr>
            <p:ph type="sldNum" sz="quarter" idx="5"/>
          </p:nvPr>
        </p:nvSpPr>
        <p:spPr/>
        <p:txBody>
          <a:bodyPr/>
          <a:lstStyle/>
          <a:p>
            <a:fld id="{A39B491D-9810-4650-BDCC-B63417F3E733}" type="slidenum">
              <a:rPr lang="en-US" smtClean="0"/>
              <a:t>12</a:t>
            </a:fld>
            <a:endParaRPr lang="en-US"/>
          </a:p>
        </p:txBody>
      </p:sp>
    </p:spTree>
    <p:extLst>
      <p:ext uri="{BB962C8B-B14F-4D97-AF65-F5344CB8AC3E}">
        <p14:creationId xmlns:p14="http://schemas.microsoft.com/office/powerpoint/2010/main" val="3676392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9B491D-9810-4650-BDCC-B63417F3E733}" type="slidenum">
              <a:rPr lang="en-US" smtClean="0"/>
              <a:t>13</a:t>
            </a:fld>
            <a:endParaRPr lang="en-US"/>
          </a:p>
        </p:txBody>
      </p:sp>
    </p:spTree>
    <p:extLst>
      <p:ext uri="{BB962C8B-B14F-4D97-AF65-F5344CB8AC3E}">
        <p14:creationId xmlns:p14="http://schemas.microsoft.com/office/powerpoint/2010/main" val="735366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Responsibility </a:t>
            </a:r>
            <a:r>
              <a:rPr lang="en-US"/>
              <a:t>– placing trust in them – </a:t>
            </a:r>
            <a:r>
              <a:rPr lang="en-US" dirty="0"/>
              <a:t>gives them confidence – builds esteem – involvement – connectivity </a:t>
            </a:r>
          </a:p>
        </p:txBody>
      </p:sp>
      <p:sp>
        <p:nvSpPr>
          <p:cNvPr id="4" name="Slide Number Placeholder 3"/>
          <p:cNvSpPr>
            <a:spLocks noGrp="1"/>
          </p:cNvSpPr>
          <p:nvPr>
            <p:ph type="sldNum" sz="quarter" idx="5"/>
          </p:nvPr>
        </p:nvSpPr>
        <p:spPr/>
        <p:txBody>
          <a:bodyPr/>
          <a:lstStyle/>
          <a:p>
            <a:fld id="{A39B491D-9810-4650-BDCC-B63417F3E733}" type="slidenum">
              <a:rPr lang="en-US" smtClean="0"/>
              <a:t>16</a:t>
            </a:fld>
            <a:endParaRPr lang="en-US"/>
          </a:p>
        </p:txBody>
      </p:sp>
    </p:spTree>
    <p:extLst>
      <p:ext uri="{BB962C8B-B14F-4D97-AF65-F5344CB8AC3E}">
        <p14:creationId xmlns:p14="http://schemas.microsoft.com/office/powerpoint/2010/main" val="750509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As you can see, the emphasis was not raising a “church kid,” but a disciple of Jesus (Luke 9:23-26). A child who remains faithful in serving the Lord is one who truly connected with Christ at an early age — and stayed connected.</a:t>
            </a:r>
          </a:p>
        </p:txBody>
      </p:sp>
      <p:sp>
        <p:nvSpPr>
          <p:cNvPr id="4" name="Slide Number Placeholder 3"/>
          <p:cNvSpPr>
            <a:spLocks noGrp="1"/>
          </p:cNvSpPr>
          <p:nvPr>
            <p:ph type="sldNum" sz="quarter" idx="5"/>
          </p:nvPr>
        </p:nvSpPr>
        <p:spPr/>
        <p:txBody>
          <a:bodyPr/>
          <a:lstStyle/>
          <a:p>
            <a:fld id="{A39B491D-9810-4650-BDCC-B63417F3E733}" type="slidenum">
              <a:rPr lang="en-US" smtClean="0"/>
              <a:t>18</a:t>
            </a:fld>
            <a:endParaRPr lang="en-US"/>
          </a:p>
        </p:txBody>
      </p:sp>
    </p:spTree>
    <p:extLst>
      <p:ext uri="{BB962C8B-B14F-4D97-AF65-F5344CB8AC3E}">
        <p14:creationId xmlns:p14="http://schemas.microsoft.com/office/powerpoint/2010/main" val="3645600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i="0" dirty="0">
                <a:solidFill>
                  <a:srgbClr val="000000"/>
                </a:solidFill>
                <a:effectLst/>
                <a:latin typeface="system-ui"/>
              </a:rPr>
              <a:t>“bring them up in the discipline and instruction of the Lord” (Ephesians 6:4, NASB). </a:t>
            </a:r>
            <a:endParaRPr lang="en-US" b="1" dirty="0"/>
          </a:p>
        </p:txBody>
      </p:sp>
      <p:sp>
        <p:nvSpPr>
          <p:cNvPr id="4" name="Slide Number Placeholder 3"/>
          <p:cNvSpPr>
            <a:spLocks noGrp="1"/>
          </p:cNvSpPr>
          <p:nvPr>
            <p:ph type="sldNum" sz="quarter" idx="5"/>
          </p:nvPr>
        </p:nvSpPr>
        <p:spPr/>
        <p:txBody>
          <a:bodyPr/>
          <a:lstStyle/>
          <a:p>
            <a:fld id="{A39B491D-9810-4650-BDCC-B63417F3E733}" type="slidenum">
              <a:rPr lang="en-US" smtClean="0"/>
              <a:t>20</a:t>
            </a:fld>
            <a:endParaRPr lang="en-US"/>
          </a:p>
        </p:txBody>
      </p:sp>
    </p:spTree>
    <p:extLst>
      <p:ext uri="{BB962C8B-B14F-4D97-AF65-F5344CB8AC3E}">
        <p14:creationId xmlns:p14="http://schemas.microsoft.com/office/powerpoint/2010/main" val="2333110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5D5D25-DCD2-4F23-92AF-7E6CBB8CEBD4}"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03906-7C4F-485C-983B-8286A589D799}" type="slidenum">
              <a:rPr lang="en-US" smtClean="0"/>
              <a:t>‹#›</a:t>
            </a:fld>
            <a:endParaRPr lang="en-US"/>
          </a:p>
        </p:txBody>
      </p:sp>
    </p:spTree>
    <p:extLst>
      <p:ext uri="{BB962C8B-B14F-4D97-AF65-F5344CB8AC3E}">
        <p14:creationId xmlns:p14="http://schemas.microsoft.com/office/powerpoint/2010/main" val="1923164302"/>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5D5D25-DCD2-4F23-92AF-7E6CBB8CEBD4}"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03906-7C4F-485C-983B-8286A589D799}" type="slidenum">
              <a:rPr lang="en-US" smtClean="0"/>
              <a:t>‹#›</a:t>
            </a:fld>
            <a:endParaRPr lang="en-US"/>
          </a:p>
        </p:txBody>
      </p:sp>
    </p:spTree>
    <p:extLst>
      <p:ext uri="{BB962C8B-B14F-4D97-AF65-F5344CB8AC3E}">
        <p14:creationId xmlns:p14="http://schemas.microsoft.com/office/powerpoint/2010/main" val="2209744"/>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5D5D25-DCD2-4F23-92AF-7E6CBB8CEBD4}"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03906-7C4F-485C-983B-8286A589D799}" type="slidenum">
              <a:rPr lang="en-US" smtClean="0"/>
              <a:t>‹#›</a:t>
            </a:fld>
            <a:endParaRPr lang="en-US"/>
          </a:p>
        </p:txBody>
      </p:sp>
    </p:spTree>
    <p:extLst>
      <p:ext uri="{BB962C8B-B14F-4D97-AF65-F5344CB8AC3E}">
        <p14:creationId xmlns:p14="http://schemas.microsoft.com/office/powerpoint/2010/main" val="2135395018"/>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5D5D25-DCD2-4F23-92AF-7E6CBB8CEBD4}"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03906-7C4F-485C-983B-8286A589D799}" type="slidenum">
              <a:rPr lang="en-US" smtClean="0"/>
              <a:t>‹#›</a:t>
            </a:fld>
            <a:endParaRPr lang="en-US"/>
          </a:p>
        </p:txBody>
      </p:sp>
    </p:spTree>
    <p:extLst>
      <p:ext uri="{BB962C8B-B14F-4D97-AF65-F5344CB8AC3E}">
        <p14:creationId xmlns:p14="http://schemas.microsoft.com/office/powerpoint/2010/main" val="1331065108"/>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5D5D25-DCD2-4F23-92AF-7E6CBB8CEBD4}"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03906-7C4F-485C-983B-8286A589D799}" type="slidenum">
              <a:rPr lang="en-US" smtClean="0"/>
              <a:t>‹#›</a:t>
            </a:fld>
            <a:endParaRPr lang="en-US"/>
          </a:p>
        </p:txBody>
      </p:sp>
    </p:spTree>
    <p:extLst>
      <p:ext uri="{BB962C8B-B14F-4D97-AF65-F5344CB8AC3E}">
        <p14:creationId xmlns:p14="http://schemas.microsoft.com/office/powerpoint/2010/main" val="2994470010"/>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5D5D25-DCD2-4F23-92AF-7E6CBB8CEBD4}"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03906-7C4F-485C-983B-8286A589D799}" type="slidenum">
              <a:rPr lang="en-US" smtClean="0"/>
              <a:t>‹#›</a:t>
            </a:fld>
            <a:endParaRPr lang="en-US"/>
          </a:p>
        </p:txBody>
      </p:sp>
    </p:spTree>
    <p:extLst>
      <p:ext uri="{BB962C8B-B14F-4D97-AF65-F5344CB8AC3E}">
        <p14:creationId xmlns:p14="http://schemas.microsoft.com/office/powerpoint/2010/main" val="924825924"/>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5D5D25-DCD2-4F23-92AF-7E6CBB8CEBD4}" type="datetimeFigureOut">
              <a:rPr lang="en-US" smtClean="0"/>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E03906-7C4F-485C-983B-8286A589D799}" type="slidenum">
              <a:rPr lang="en-US" smtClean="0"/>
              <a:t>‹#›</a:t>
            </a:fld>
            <a:endParaRPr lang="en-US"/>
          </a:p>
        </p:txBody>
      </p:sp>
    </p:spTree>
    <p:extLst>
      <p:ext uri="{BB962C8B-B14F-4D97-AF65-F5344CB8AC3E}">
        <p14:creationId xmlns:p14="http://schemas.microsoft.com/office/powerpoint/2010/main" val="723551013"/>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5D5D25-DCD2-4F23-92AF-7E6CBB8CEBD4}" type="datetimeFigureOut">
              <a:rPr lang="en-US" smtClean="0"/>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E03906-7C4F-485C-983B-8286A589D799}" type="slidenum">
              <a:rPr lang="en-US" smtClean="0"/>
              <a:t>‹#›</a:t>
            </a:fld>
            <a:endParaRPr lang="en-US"/>
          </a:p>
        </p:txBody>
      </p:sp>
    </p:spTree>
    <p:extLst>
      <p:ext uri="{BB962C8B-B14F-4D97-AF65-F5344CB8AC3E}">
        <p14:creationId xmlns:p14="http://schemas.microsoft.com/office/powerpoint/2010/main" val="2847366279"/>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5D5D25-DCD2-4F23-92AF-7E6CBB8CEBD4}" type="datetimeFigureOut">
              <a:rPr lang="en-US" smtClean="0"/>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E03906-7C4F-485C-983B-8286A589D799}" type="slidenum">
              <a:rPr lang="en-US" smtClean="0"/>
              <a:t>‹#›</a:t>
            </a:fld>
            <a:endParaRPr lang="en-US"/>
          </a:p>
        </p:txBody>
      </p:sp>
    </p:spTree>
    <p:extLst>
      <p:ext uri="{BB962C8B-B14F-4D97-AF65-F5344CB8AC3E}">
        <p14:creationId xmlns:p14="http://schemas.microsoft.com/office/powerpoint/2010/main" val="1818572355"/>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5D5D25-DCD2-4F23-92AF-7E6CBB8CEBD4}"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03906-7C4F-485C-983B-8286A589D799}" type="slidenum">
              <a:rPr lang="en-US" smtClean="0"/>
              <a:t>‹#›</a:t>
            </a:fld>
            <a:endParaRPr lang="en-US"/>
          </a:p>
        </p:txBody>
      </p:sp>
    </p:spTree>
    <p:extLst>
      <p:ext uri="{BB962C8B-B14F-4D97-AF65-F5344CB8AC3E}">
        <p14:creationId xmlns:p14="http://schemas.microsoft.com/office/powerpoint/2010/main" val="733032628"/>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5D5D25-DCD2-4F23-92AF-7E6CBB8CEBD4}"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03906-7C4F-485C-983B-8286A589D799}" type="slidenum">
              <a:rPr lang="en-US" smtClean="0"/>
              <a:t>‹#›</a:t>
            </a:fld>
            <a:endParaRPr lang="en-US"/>
          </a:p>
        </p:txBody>
      </p:sp>
    </p:spTree>
    <p:extLst>
      <p:ext uri="{BB962C8B-B14F-4D97-AF65-F5344CB8AC3E}">
        <p14:creationId xmlns:p14="http://schemas.microsoft.com/office/powerpoint/2010/main" val="3706940726"/>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D5D25-DCD2-4F23-92AF-7E6CBB8CEBD4}" type="datetimeFigureOut">
              <a:rPr lang="en-US" smtClean="0"/>
              <a:t>11/5/2024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03906-7C4F-485C-983B-8286A589D799}" type="slidenum">
              <a:rPr lang="en-US" smtClean="0"/>
              <a:t>‹#›</a:t>
            </a:fld>
            <a:endParaRPr lang="en-US"/>
          </a:p>
        </p:txBody>
      </p:sp>
    </p:spTree>
    <p:extLst>
      <p:ext uri="{BB962C8B-B14F-4D97-AF65-F5344CB8AC3E}">
        <p14:creationId xmlns:p14="http://schemas.microsoft.com/office/powerpoint/2010/main" val="31939408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9119239"/>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953050-ADB0-0707-0477-5546CA68A9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The Importance of Family Dinner - Family Good Things">
            <a:extLst>
              <a:ext uri="{FF2B5EF4-FFF2-40B4-BE49-F238E27FC236}">
                <a16:creationId xmlns:a16="http://schemas.microsoft.com/office/drawing/2014/main" id="{B9851106-6D41-9788-DD54-B6CF75BCB6A2}"/>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t="1541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6">
            <a:extLst>
              <a:ext uri="{FF2B5EF4-FFF2-40B4-BE49-F238E27FC236}">
                <a16:creationId xmlns:a16="http://schemas.microsoft.com/office/drawing/2014/main" id="{9FE5231D-D4A5-3421-2EF1-E340429A6832}"/>
              </a:ext>
            </a:extLst>
          </p:cNvPr>
          <p:cNvSpPr txBox="1">
            <a:spLocks/>
          </p:cNvSpPr>
          <p:nvPr/>
        </p:nvSpPr>
        <p:spPr>
          <a:xfrm>
            <a:off x="432619" y="423915"/>
            <a:ext cx="11326762"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400" b="1" dirty="0">
                <a:solidFill>
                  <a:srgbClr val="FFFFFF"/>
                </a:solidFill>
              </a:rPr>
              <a:t>It was at that table, when I was eleven years old, that my parents explained to us why we were leaving the Christian church, in which we had many relatives and long-time friends. Serious Bible talk made lasting impressions. Somehow, at that table, we were all one family. There we could mourn our losses, savor our victories, commiserate with one another, pass down folk-lore from one generation to another. There at that table the pressures and stresses of the day, of work, school and play, dissolved as we sat down together. The food was not always gourmet, but it was abundant (even in hard times) and lovingly prepared. We did not have the finest </a:t>
            </a:r>
            <a:r>
              <a:rPr lang="en-US" sz="3400" b="1" dirty="0" err="1">
                <a:solidFill>
                  <a:srgbClr val="FFFFFF"/>
                </a:solidFill>
              </a:rPr>
              <a:t>china</a:t>
            </a:r>
            <a:r>
              <a:rPr lang="en-US" sz="3400" b="1" dirty="0">
                <a:solidFill>
                  <a:srgbClr val="FFFFFF"/>
                </a:solidFill>
              </a:rPr>
              <a:t> and silverware, but we sure did set the table with love.</a:t>
            </a:r>
          </a:p>
        </p:txBody>
      </p:sp>
    </p:spTree>
    <p:extLst>
      <p:ext uri="{BB962C8B-B14F-4D97-AF65-F5344CB8AC3E}">
        <p14:creationId xmlns:p14="http://schemas.microsoft.com/office/powerpoint/2010/main" val="2737356664"/>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61EFC4-8C59-CA48-CC13-5BB78DAD30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he Importance of Family Dinner - Family Good Things">
            <a:extLst>
              <a:ext uri="{FF2B5EF4-FFF2-40B4-BE49-F238E27FC236}">
                <a16:creationId xmlns:a16="http://schemas.microsoft.com/office/drawing/2014/main" id="{803386AF-0AF2-2E97-8AAB-BE47E5458442}"/>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t="1541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15F00D7A-46AC-7605-E5F1-AA9E3BF0DE76}"/>
              </a:ext>
            </a:extLst>
          </p:cNvPr>
          <p:cNvSpPr txBox="1">
            <a:spLocks/>
          </p:cNvSpPr>
          <p:nvPr/>
        </p:nvSpPr>
        <p:spPr>
          <a:xfrm>
            <a:off x="838200" y="404881"/>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FFFFFF"/>
                </a:solidFill>
                <a:latin typeface="Cambria" panose="02040503050406030204" pitchFamily="18" charset="0"/>
                <a:ea typeface="Cambria" panose="02040503050406030204" pitchFamily="18" charset="0"/>
              </a:rPr>
              <a:t>The Family Dinner Table</a:t>
            </a:r>
            <a:br>
              <a:rPr lang="en-US" dirty="0">
                <a:solidFill>
                  <a:srgbClr val="FFFFFF"/>
                </a:solidFill>
              </a:rPr>
            </a:br>
            <a:r>
              <a:rPr lang="en-US" sz="4000" dirty="0">
                <a:solidFill>
                  <a:srgbClr val="FFFFFF"/>
                </a:solidFill>
                <a:cs typeface="Times New Roman" panose="02020603050405020304" pitchFamily="18" charset="0"/>
              </a:rPr>
              <a:t>Connie Adams</a:t>
            </a:r>
            <a:endParaRPr lang="en-US" dirty="0">
              <a:solidFill>
                <a:srgbClr val="FFFFFF"/>
              </a:solidFill>
              <a:cs typeface="Times New Roman" panose="02020603050405020304" pitchFamily="18" charset="0"/>
            </a:endParaRPr>
          </a:p>
        </p:txBody>
      </p:sp>
      <p:sp>
        <p:nvSpPr>
          <p:cNvPr id="7" name="Content Placeholder 6">
            <a:extLst>
              <a:ext uri="{FF2B5EF4-FFF2-40B4-BE49-F238E27FC236}">
                <a16:creationId xmlns:a16="http://schemas.microsoft.com/office/drawing/2014/main" id="{05319851-E898-E781-3866-DC6926E30EBB}"/>
              </a:ext>
            </a:extLst>
          </p:cNvPr>
          <p:cNvSpPr txBox="1">
            <a:spLocks/>
          </p:cNvSpPr>
          <p:nvPr/>
        </p:nvSpPr>
        <p:spPr>
          <a:xfrm>
            <a:off x="838200" y="1938083"/>
            <a:ext cx="10515600"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400" b="1" dirty="0">
                <a:solidFill>
                  <a:srgbClr val="FFFFFF"/>
                </a:solidFill>
              </a:rPr>
              <a:t>So, amid the rush and press of life as it is lived today, don’t forget the importance of the family dinner table. Take time to eat together, then sit back for a little while and savor the moment and talk to each other. Neglecting the family dinner table will have the same harmful effect on your physical family as neglecting the “table of the Lord” will have on your spiritual family. Do you think it was just an accident that the Lord chose a table as the place to remember His suffering and to renew our hope for the world to come?</a:t>
            </a:r>
          </a:p>
        </p:txBody>
      </p:sp>
    </p:spTree>
    <p:extLst>
      <p:ext uri="{BB962C8B-B14F-4D97-AF65-F5344CB8AC3E}">
        <p14:creationId xmlns:p14="http://schemas.microsoft.com/office/powerpoint/2010/main" val="2544371422"/>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8">
            <a:extLst>
              <a:ext uri="{FF2B5EF4-FFF2-40B4-BE49-F238E27FC236}">
                <a16:creationId xmlns:a16="http://schemas.microsoft.com/office/drawing/2014/main" id="{10F24D38-B79E-44B4-830E-043F45D9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96BAE3-203F-4F03-B44F-B758BD9BFBCC}"/>
              </a:ext>
            </a:extLst>
          </p:cNvPr>
          <p:cNvSpPr>
            <a:spLocks noGrp="1"/>
          </p:cNvSpPr>
          <p:nvPr>
            <p:ph type="title"/>
          </p:nvPr>
        </p:nvSpPr>
        <p:spPr>
          <a:xfrm>
            <a:off x="838200" y="620742"/>
            <a:ext cx="10515600" cy="1325563"/>
          </a:xfrm>
        </p:spPr>
        <p:txBody>
          <a:bodyPr vert="horz" lIns="91440" tIns="45720" rIns="91440" bIns="45720" rtlCol="0" anchor="ctr">
            <a:normAutofit/>
          </a:bodyPr>
          <a:lstStyle/>
          <a:p>
            <a:r>
              <a:rPr lang="en-US" kern="1200" dirty="0">
                <a:solidFill>
                  <a:srgbClr val="FFFFFF"/>
                </a:solidFill>
                <a:latin typeface="Amasis MT Pro Black" panose="02040A04050005020304" pitchFamily="18" charset="0"/>
              </a:rPr>
              <a:t>2) Served with their families in a local church.</a:t>
            </a:r>
          </a:p>
        </p:txBody>
      </p:sp>
      <p:cxnSp>
        <p:nvCxnSpPr>
          <p:cNvPr id="16" name="Straight Connector 10">
            <a:extLst>
              <a:ext uri="{FF2B5EF4-FFF2-40B4-BE49-F238E27FC236}">
                <a16:creationId xmlns:a16="http://schemas.microsoft.com/office/drawing/2014/main" id="{FC469874-256B-45B3-A79C-7591B4BA1E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8279D75-DCDD-40D7-8A2F-96D9A2F3638D}"/>
              </a:ext>
            </a:extLst>
          </p:cNvPr>
          <p:cNvSpPr>
            <a:spLocks noGrp="1"/>
          </p:cNvSpPr>
          <p:nvPr>
            <p:ph idx="1"/>
          </p:nvPr>
        </p:nvSpPr>
        <p:spPr>
          <a:xfrm>
            <a:off x="838200" y="2266345"/>
            <a:ext cx="10515600" cy="3910617"/>
          </a:xfrm>
        </p:spPr>
        <p:txBody>
          <a:bodyPr vert="horz" lIns="91440" tIns="45720" rIns="91440" bIns="45720" rtlCol="0">
            <a:normAutofit/>
          </a:bodyPr>
          <a:lstStyle/>
          <a:p>
            <a:r>
              <a:rPr lang="en-US" sz="3200" b="1" dirty="0">
                <a:solidFill>
                  <a:srgbClr val="FFFFFF"/>
                </a:solidFill>
              </a:rPr>
              <a:t>Parents and their children personally involved in the work of the local church. </a:t>
            </a:r>
          </a:p>
          <a:p>
            <a:pPr lvl="1">
              <a:buFont typeface="Wingdings" panose="05000000000000000000" pitchFamily="2" charset="2"/>
              <a:buChar char="§"/>
            </a:pPr>
            <a:r>
              <a:rPr lang="en-US" sz="3000" b="1" dirty="0">
                <a:solidFill>
                  <a:srgbClr val="FFFFFF"/>
                </a:solidFill>
              </a:rPr>
              <a:t>Cleaning the building</a:t>
            </a:r>
          </a:p>
          <a:p>
            <a:pPr lvl="1">
              <a:buFont typeface="Wingdings" panose="05000000000000000000" pitchFamily="2" charset="2"/>
              <a:buChar char="§"/>
            </a:pPr>
            <a:r>
              <a:rPr lang="en-US" sz="3000" b="1" dirty="0">
                <a:solidFill>
                  <a:srgbClr val="FFFFFF"/>
                </a:solidFill>
              </a:rPr>
              <a:t>Participate in a workday</a:t>
            </a:r>
          </a:p>
          <a:p>
            <a:pPr lvl="1">
              <a:buFont typeface="Wingdings" panose="05000000000000000000" pitchFamily="2" charset="2"/>
              <a:buChar char="§"/>
            </a:pPr>
            <a:r>
              <a:rPr lang="en-US" sz="3000" b="1" dirty="0">
                <a:solidFill>
                  <a:srgbClr val="FFFFFF"/>
                </a:solidFill>
              </a:rPr>
              <a:t>Preparing communion</a:t>
            </a:r>
          </a:p>
          <a:p>
            <a:pPr lvl="1">
              <a:buFont typeface="Wingdings" panose="05000000000000000000" pitchFamily="2" charset="2"/>
              <a:buChar char="§"/>
            </a:pPr>
            <a:r>
              <a:rPr lang="en-US" sz="3000" b="1" dirty="0">
                <a:solidFill>
                  <a:srgbClr val="FFFFFF"/>
                </a:solidFill>
              </a:rPr>
              <a:t>Taking food to a member</a:t>
            </a:r>
          </a:p>
          <a:p>
            <a:pPr lvl="1">
              <a:buFont typeface="Wingdings" panose="05000000000000000000" pitchFamily="2" charset="2"/>
              <a:buChar char="§"/>
            </a:pPr>
            <a:r>
              <a:rPr lang="en-US" sz="3000" b="1" dirty="0">
                <a:solidFill>
                  <a:srgbClr val="FFFFFF"/>
                </a:solidFill>
              </a:rPr>
              <a:t>Visiting the elderly</a:t>
            </a:r>
          </a:p>
        </p:txBody>
      </p:sp>
      <p:sp>
        <p:nvSpPr>
          <p:cNvPr id="4" name="TextBox 3">
            <a:extLst>
              <a:ext uri="{FF2B5EF4-FFF2-40B4-BE49-F238E27FC236}">
                <a16:creationId xmlns:a16="http://schemas.microsoft.com/office/drawing/2014/main" id="{B296DE30-BC3F-9A9A-93C0-211B2C37E467}"/>
              </a:ext>
            </a:extLst>
          </p:cNvPr>
          <p:cNvSpPr txBox="1"/>
          <p:nvPr/>
        </p:nvSpPr>
        <p:spPr>
          <a:xfrm>
            <a:off x="2733675" y="5867400"/>
            <a:ext cx="6496050" cy="547688"/>
          </a:xfrm>
          <a:prstGeom prst="rect">
            <a:avLst/>
          </a:prstGeom>
        </p:spPr>
        <p:txBody>
          <a:bodyPr vert="horz" lIns="91440" tIns="45720" rIns="91440" bIns="45720" rtlCol="0">
            <a:noAutofit/>
          </a:bodyPr>
          <a:lstStyle/>
          <a:p>
            <a:pPr algn="ctr" defTabSz="914400">
              <a:lnSpc>
                <a:spcPct val="90000"/>
              </a:lnSpc>
              <a:spcAft>
                <a:spcPts val="600"/>
              </a:spcAft>
            </a:pPr>
            <a:r>
              <a:rPr lang="en-US" sz="3600" b="1" dirty="0">
                <a:solidFill>
                  <a:srgbClr val="FFFFFF"/>
                </a:solidFill>
              </a:rPr>
              <a:t>1 Corinthians 16:15-18  </a:t>
            </a:r>
          </a:p>
        </p:txBody>
      </p:sp>
    </p:spTree>
    <p:extLst>
      <p:ext uri="{BB962C8B-B14F-4D97-AF65-F5344CB8AC3E}">
        <p14:creationId xmlns:p14="http://schemas.microsoft.com/office/powerpoint/2010/main" val="3702537981"/>
      </p:ext>
    </p:extLst>
  </p:cSld>
  <p:clrMapOvr>
    <a:overrideClrMapping bg1="dk1" tx1="lt1" bg2="dk2" tx2="lt2" accent1="accent1" accent2="accent2" accent3="accent3" accent4="accent4" accent5="accent5" accent6="accent6" hlink="hlink" folHlink="folHlink"/>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6" presetClass="entr" presetSubtype="16" fill="hold"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circle(in)">
                                      <p:cBhvr>
                                        <p:cTn id="13" dur="20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1000"/>
                                        <p:tgtEl>
                                          <p:spTgt spid="3">
                                            <p:txEl>
                                              <p:pRg st="5" end="5"/>
                                            </p:txEl>
                                          </p:spTgt>
                                        </p:tgtEl>
                                      </p:cBhvr>
                                    </p:animEffect>
                                    <p:anim calcmode="lin" valueType="num">
                                      <p:cBhvr>
                                        <p:cTn id="5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963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lor Cover">
            <a:extLst>
              <a:ext uri="{FF2B5EF4-FFF2-40B4-BE49-F238E27FC236}">
                <a16:creationId xmlns:a16="http://schemas.microsoft.com/office/drawing/2014/main" id="{8B2B1708-8CE4-4A20-94F5-55118AE2CB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4119"/>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5D095D3E-C464-41D5-87FA-07742698A72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9" name="Color">
              <a:extLst>
                <a:ext uri="{FF2B5EF4-FFF2-40B4-BE49-F238E27FC236}">
                  <a16:creationId xmlns:a16="http://schemas.microsoft.com/office/drawing/2014/main" id="{7722DCE9-76F1-42AC-AC0A-487CFB0873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lor">
              <a:extLst>
                <a:ext uri="{FF2B5EF4-FFF2-40B4-BE49-F238E27FC236}">
                  <a16:creationId xmlns:a16="http://schemas.microsoft.com/office/drawing/2014/main" id="{B29A5FA1-D0E7-448B-AB7D-032F01D5BF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Color">
            <a:extLst>
              <a:ext uri="{FF2B5EF4-FFF2-40B4-BE49-F238E27FC236}">
                <a16:creationId xmlns:a16="http://schemas.microsoft.com/office/drawing/2014/main" id="{C58F402F-FDB5-409B-8818-B6FCE06E57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2804" y="598259"/>
            <a:ext cx="10889442" cy="568074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E27AF472-EAE3-4572-AB69-B92BD10DBC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25" name="Freeform: Shape 24">
              <a:extLst>
                <a:ext uri="{FF2B5EF4-FFF2-40B4-BE49-F238E27FC236}">
                  <a16:creationId xmlns:a16="http://schemas.microsoft.com/office/drawing/2014/main" id="{BF4DB9D2-6215-420C-874C-82EADF8C6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6" name="Freeform: Shape 25">
              <a:extLst>
                <a:ext uri="{FF2B5EF4-FFF2-40B4-BE49-F238E27FC236}">
                  <a16:creationId xmlns:a16="http://schemas.microsoft.com/office/drawing/2014/main" id="{1F003139-C97C-44FA-B139-32E4DFDCE9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7" name="Freeform: Shape 26">
              <a:extLst>
                <a:ext uri="{FF2B5EF4-FFF2-40B4-BE49-F238E27FC236}">
                  <a16:creationId xmlns:a16="http://schemas.microsoft.com/office/drawing/2014/main" id="{5CE4DD6E-8CEA-45EE-B630-DBC22144D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8" name="Freeform: Shape 27">
              <a:extLst>
                <a:ext uri="{FF2B5EF4-FFF2-40B4-BE49-F238E27FC236}">
                  <a16:creationId xmlns:a16="http://schemas.microsoft.com/office/drawing/2014/main" id="{A4372F7F-AA3C-470B-AA61-7C35B7722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9" name="Freeform: Shape 28">
              <a:extLst>
                <a:ext uri="{FF2B5EF4-FFF2-40B4-BE49-F238E27FC236}">
                  <a16:creationId xmlns:a16="http://schemas.microsoft.com/office/drawing/2014/main" id="{34B605BF-D199-43DD-9328-E99F2ADFC6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0" name="Freeform: Shape 29">
              <a:extLst>
                <a:ext uri="{FF2B5EF4-FFF2-40B4-BE49-F238E27FC236}">
                  <a16:creationId xmlns:a16="http://schemas.microsoft.com/office/drawing/2014/main" id="{E5D42A77-7336-4A35-8922-8098A16AA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1" name="Freeform: Shape 30">
              <a:extLst>
                <a:ext uri="{FF2B5EF4-FFF2-40B4-BE49-F238E27FC236}">
                  <a16:creationId xmlns:a16="http://schemas.microsoft.com/office/drawing/2014/main" id="{7401EE7D-B85D-4C10-AB8C-71884EFB1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5" name="Title 1">
            <a:extLst>
              <a:ext uri="{FF2B5EF4-FFF2-40B4-BE49-F238E27FC236}">
                <a16:creationId xmlns:a16="http://schemas.microsoft.com/office/drawing/2014/main" id="{628A35ED-924B-48B6-8189-3545DF6DC799}"/>
              </a:ext>
            </a:extLst>
          </p:cNvPr>
          <p:cNvSpPr txBox="1">
            <a:spLocks/>
          </p:cNvSpPr>
          <p:nvPr/>
        </p:nvSpPr>
        <p:spPr>
          <a:xfrm>
            <a:off x="901064" y="731206"/>
            <a:ext cx="5286376" cy="296967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4000" kern="1200" dirty="0">
                <a:solidFill>
                  <a:schemeClr val="tx2"/>
                </a:solidFill>
                <a:latin typeface="Amasis MT Pro Black" panose="02040A04050005020304" pitchFamily="18" charset="0"/>
              </a:rPr>
              <a:t>3) Had one spiritual experience in the home during       the week.</a:t>
            </a:r>
          </a:p>
        </p:txBody>
      </p:sp>
      <p:sp>
        <p:nvSpPr>
          <p:cNvPr id="9" name="TextBox 8">
            <a:extLst>
              <a:ext uri="{FF2B5EF4-FFF2-40B4-BE49-F238E27FC236}">
                <a16:creationId xmlns:a16="http://schemas.microsoft.com/office/drawing/2014/main" id="{7C91CA6C-982E-BC82-112A-8B1C06002017}"/>
              </a:ext>
            </a:extLst>
          </p:cNvPr>
          <p:cNvSpPr txBox="1"/>
          <p:nvPr/>
        </p:nvSpPr>
        <p:spPr>
          <a:xfrm>
            <a:off x="1500322" y="4071619"/>
            <a:ext cx="4378507" cy="1557969"/>
          </a:xfrm>
          <a:prstGeom prst="rect">
            <a:avLst/>
          </a:prstGeom>
        </p:spPr>
        <p:txBody>
          <a:bodyPr vert="horz" lIns="91440" tIns="45720" rIns="91440" bIns="45720" rtlCol="0" anchor="t">
            <a:normAutofit/>
          </a:bodyPr>
          <a:lstStyle/>
          <a:p>
            <a:pPr algn="ctr" defTabSz="914400">
              <a:lnSpc>
                <a:spcPct val="90000"/>
              </a:lnSpc>
              <a:spcBef>
                <a:spcPts val="1000"/>
              </a:spcBef>
            </a:pPr>
            <a:r>
              <a:rPr lang="en-US" sz="3200" b="1" kern="1200" dirty="0">
                <a:solidFill>
                  <a:schemeClr val="tx2"/>
                </a:solidFill>
                <a:latin typeface="+mn-lt"/>
                <a:ea typeface="+mn-ea"/>
                <a:cs typeface="+mn-cs"/>
              </a:rPr>
              <a:t>1 Thess. 5:17; 2 Timothy 3:14-17; Psalm 145:4</a:t>
            </a:r>
            <a:r>
              <a:rPr lang="en-US" sz="3200" b="1" dirty="0">
                <a:solidFill>
                  <a:schemeClr val="tx2"/>
                </a:solidFill>
              </a:rPr>
              <a:t>; Deuteronomy 6:4-9</a:t>
            </a:r>
            <a:endParaRPr lang="en-US" sz="3200" b="1" kern="1200" dirty="0">
              <a:solidFill>
                <a:schemeClr val="tx2"/>
              </a:solidFill>
              <a:latin typeface="+mn-lt"/>
              <a:ea typeface="+mn-ea"/>
              <a:cs typeface="+mn-cs"/>
            </a:endParaRPr>
          </a:p>
        </p:txBody>
      </p:sp>
      <p:sp>
        <p:nvSpPr>
          <p:cNvPr id="8" name="Content Placeholder 2">
            <a:extLst>
              <a:ext uri="{FF2B5EF4-FFF2-40B4-BE49-F238E27FC236}">
                <a16:creationId xmlns:a16="http://schemas.microsoft.com/office/drawing/2014/main" id="{47C27CB2-884E-4B3E-917A-9412CFD002A9}"/>
              </a:ext>
            </a:extLst>
          </p:cNvPr>
          <p:cNvSpPr txBox="1">
            <a:spLocks/>
          </p:cNvSpPr>
          <p:nvPr/>
        </p:nvSpPr>
        <p:spPr>
          <a:xfrm>
            <a:off x="6734176" y="1199501"/>
            <a:ext cx="4485046" cy="4571972"/>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sz="3200" b="1" dirty="0"/>
              <a:t>Prayer should be a daily activity.</a:t>
            </a:r>
          </a:p>
          <a:p>
            <a:pPr>
              <a:buFont typeface="Wingdings" panose="05000000000000000000" pitchFamily="2" charset="2"/>
              <a:buChar char="§"/>
            </a:pPr>
            <a:r>
              <a:rPr lang="en-US" sz="3200" b="1" dirty="0"/>
              <a:t>Reading the Bible and discussing it. </a:t>
            </a:r>
          </a:p>
          <a:p>
            <a:pPr>
              <a:buFont typeface="Wingdings" panose="05000000000000000000" pitchFamily="2" charset="2"/>
              <a:buChar char="§"/>
            </a:pPr>
            <a:r>
              <a:rPr lang="en-US" sz="3200" b="1" dirty="0"/>
              <a:t>Preparing lessons for Bible classes. </a:t>
            </a:r>
          </a:p>
          <a:p>
            <a:pPr>
              <a:buFont typeface="Wingdings" panose="05000000000000000000" pitchFamily="2" charset="2"/>
              <a:buChar char="§"/>
            </a:pPr>
            <a:r>
              <a:rPr lang="en-US" sz="3200" b="1" dirty="0"/>
              <a:t>Engaging our children in spiritual conversations.</a:t>
            </a:r>
            <a:endParaRPr lang="en-US" b="1" dirty="0"/>
          </a:p>
        </p:txBody>
      </p:sp>
    </p:spTree>
    <p:extLst>
      <p:ext uri="{BB962C8B-B14F-4D97-AF65-F5344CB8AC3E}">
        <p14:creationId xmlns:p14="http://schemas.microsoft.com/office/powerpoint/2010/main" val="165044903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par>
                          <p:cTn id="10" fill="hold">
                            <p:stCondLst>
                              <p:cond delay="500"/>
                            </p:stCondLst>
                            <p:childTnLst>
                              <p:par>
                                <p:cTn id="11" presetID="10" presetClass="entr" presetSubtype="0" fill="hold" nodeType="afterEffect">
                                  <p:stCondLst>
                                    <p:cond delay="50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1000"/>
                                        <p:tgtEl>
                                          <p:spTgt spid="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1000"/>
                                        <p:tgtEl>
                                          <p:spTgt spid="8">
                                            <p:txEl>
                                              <p:pRg st="0" end="0"/>
                                            </p:txEl>
                                          </p:spTgt>
                                        </p:tgtEl>
                                      </p:cBhvr>
                                    </p:animEffect>
                                    <p:anim calcmode="lin" valueType="num">
                                      <p:cBhvr>
                                        <p:cTn id="19"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fade">
                                      <p:cBhvr>
                                        <p:cTn id="25" dur="1000"/>
                                        <p:tgtEl>
                                          <p:spTgt spid="8">
                                            <p:txEl>
                                              <p:pRg st="1" end="1"/>
                                            </p:txEl>
                                          </p:spTgt>
                                        </p:tgtEl>
                                      </p:cBhvr>
                                    </p:animEffect>
                                    <p:anim calcmode="lin" valueType="num">
                                      <p:cBhvr>
                                        <p:cTn id="26"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fade">
                                      <p:cBhvr>
                                        <p:cTn id="32" dur="1000"/>
                                        <p:tgtEl>
                                          <p:spTgt spid="8">
                                            <p:txEl>
                                              <p:pRg st="2" end="2"/>
                                            </p:txEl>
                                          </p:spTgt>
                                        </p:tgtEl>
                                      </p:cBhvr>
                                    </p:animEffect>
                                    <p:anim calcmode="lin" valueType="num">
                                      <p:cBhvr>
                                        <p:cTn id="33"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8">
                                            <p:txEl>
                                              <p:pRg st="3" end="3"/>
                                            </p:txEl>
                                          </p:spTgt>
                                        </p:tgtEl>
                                        <p:attrNameLst>
                                          <p:attrName>style.visibility</p:attrName>
                                        </p:attrNameLst>
                                      </p:cBhvr>
                                      <p:to>
                                        <p:strVal val="visible"/>
                                      </p:to>
                                    </p:set>
                                    <p:animEffect transition="in" filter="fade">
                                      <p:cBhvr>
                                        <p:cTn id="39" dur="1000"/>
                                        <p:tgtEl>
                                          <p:spTgt spid="8">
                                            <p:txEl>
                                              <p:pRg st="3" end="3"/>
                                            </p:txEl>
                                          </p:spTgt>
                                        </p:tgtEl>
                                      </p:cBhvr>
                                    </p:animEffect>
                                    <p:anim calcmode="lin" valueType="num">
                                      <p:cBhvr>
                                        <p:cTn id="40"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5F1CB5-EA44-9951-E791-656AA8DDA3E7}"/>
              </a:ext>
            </a:extLst>
          </p:cNvPr>
          <p:cNvSpPr>
            <a:spLocks noGrp="1"/>
          </p:cNvSpPr>
          <p:nvPr>
            <p:ph type="title"/>
          </p:nvPr>
        </p:nvSpPr>
        <p:spPr>
          <a:xfrm>
            <a:off x="1371599" y="294538"/>
            <a:ext cx="9895951" cy="1033669"/>
          </a:xfrm>
        </p:spPr>
        <p:txBody>
          <a:bodyPr>
            <a:normAutofit fontScale="90000"/>
          </a:bodyPr>
          <a:lstStyle/>
          <a:p>
            <a:pPr algn="ctr"/>
            <a:r>
              <a:rPr lang="en-US" sz="4000" b="1" dirty="0">
                <a:solidFill>
                  <a:srgbClr val="FFFFFF"/>
                </a:solidFill>
              </a:rPr>
              <a:t>“Train Up A Child”</a:t>
            </a:r>
            <a:br>
              <a:rPr lang="en-US" sz="4000" b="1" dirty="0">
                <a:solidFill>
                  <a:srgbClr val="FFFFFF"/>
                </a:solidFill>
              </a:rPr>
            </a:br>
            <a:r>
              <a:rPr lang="en-US" sz="3600" i="1" dirty="0">
                <a:solidFill>
                  <a:srgbClr val="FFFFFF"/>
                </a:solidFill>
              </a:rPr>
              <a:t>Family Life: A Biblical Perspective</a:t>
            </a:r>
            <a:br>
              <a:rPr lang="en-US" sz="4000" dirty="0">
                <a:solidFill>
                  <a:srgbClr val="FFFFFF"/>
                </a:solidFill>
              </a:rPr>
            </a:br>
            <a:r>
              <a:rPr lang="en-US" sz="3600" dirty="0">
                <a:solidFill>
                  <a:srgbClr val="FFFFFF"/>
                </a:solidFill>
              </a:rPr>
              <a:t>L.A. Stauffer, p. 56</a:t>
            </a:r>
            <a:r>
              <a:rPr lang="en-US" sz="4000" dirty="0">
                <a:solidFill>
                  <a:srgbClr val="FFFFFF"/>
                </a:solidFill>
              </a:rPr>
              <a:t> </a:t>
            </a:r>
          </a:p>
        </p:txBody>
      </p:sp>
      <p:sp>
        <p:nvSpPr>
          <p:cNvPr id="3" name="Content Placeholder 2">
            <a:extLst>
              <a:ext uri="{FF2B5EF4-FFF2-40B4-BE49-F238E27FC236}">
                <a16:creationId xmlns:a16="http://schemas.microsoft.com/office/drawing/2014/main" id="{812F25A6-39AC-D372-0197-E0BA4008FEAB}"/>
              </a:ext>
            </a:extLst>
          </p:cNvPr>
          <p:cNvSpPr>
            <a:spLocks noGrp="1"/>
          </p:cNvSpPr>
          <p:nvPr>
            <p:ph idx="1"/>
          </p:nvPr>
        </p:nvSpPr>
        <p:spPr>
          <a:xfrm>
            <a:off x="599440" y="1963090"/>
            <a:ext cx="10986813" cy="4529851"/>
          </a:xfrm>
        </p:spPr>
        <p:txBody>
          <a:bodyPr anchor="ctr">
            <a:noAutofit/>
          </a:bodyPr>
          <a:lstStyle/>
          <a:p>
            <a:pPr marL="0" indent="0" algn="just">
              <a:buNone/>
            </a:pPr>
            <a:r>
              <a:rPr lang="en-US" sz="3600" b="1" dirty="0"/>
              <a:t>This is what parenting is all about. Conscientious parents spend long hours studying the Scriptures to prepare themselves for the task of teaching their children. It is they who must combat the atheistic, humanistic value system that grows out of the evolutionary hypothesis and denies basic biblical morality and ethics. Over and over and over, as this text indicates, fathers and mothers must drill, instill and fill their offspring with the scriptural message of righteousness.</a:t>
            </a:r>
          </a:p>
        </p:txBody>
      </p:sp>
    </p:spTree>
    <p:extLst>
      <p:ext uri="{BB962C8B-B14F-4D97-AF65-F5344CB8AC3E}">
        <p14:creationId xmlns:p14="http://schemas.microsoft.com/office/powerpoint/2010/main" val="203761021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C3828073-1263-7BD5-1D05-17E6CB5C2EFC}"/>
              </a:ext>
            </a:extLst>
          </p:cNvPr>
          <p:cNvSpPr>
            <a:spLocks noGrp="1"/>
          </p:cNvSpPr>
          <p:nvPr>
            <p:ph type="title"/>
          </p:nvPr>
        </p:nvSpPr>
        <p:spPr>
          <a:xfrm>
            <a:off x="1371599" y="294538"/>
            <a:ext cx="9895951" cy="1033669"/>
          </a:xfrm>
        </p:spPr>
        <p:txBody>
          <a:bodyPr>
            <a:normAutofit fontScale="90000"/>
          </a:bodyPr>
          <a:lstStyle/>
          <a:p>
            <a:pPr algn="ctr"/>
            <a:r>
              <a:rPr lang="en-US" sz="4000" b="1" dirty="0">
                <a:solidFill>
                  <a:srgbClr val="FFFFFF"/>
                </a:solidFill>
              </a:rPr>
              <a:t>“Train Up A Child”</a:t>
            </a:r>
            <a:br>
              <a:rPr lang="en-US" sz="4000" b="1" dirty="0">
                <a:solidFill>
                  <a:srgbClr val="FFFFFF"/>
                </a:solidFill>
              </a:rPr>
            </a:br>
            <a:r>
              <a:rPr lang="en-US" sz="3600" i="1" dirty="0">
                <a:solidFill>
                  <a:srgbClr val="FFFFFF"/>
                </a:solidFill>
              </a:rPr>
              <a:t>Family Life: A Biblical Perspective</a:t>
            </a:r>
            <a:br>
              <a:rPr lang="en-US" sz="4000" dirty="0">
                <a:solidFill>
                  <a:srgbClr val="FFFFFF"/>
                </a:solidFill>
              </a:rPr>
            </a:br>
            <a:r>
              <a:rPr lang="en-US" sz="3600" dirty="0">
                <a:solidFill>
                  <a:srgbClr val="FFFFFF"/>
                </a:solidFill>
              </a:rPr>
              <a:t>L.A. Stauffer, p. 56</a:t>
            </a:r>
            <a:r>
              <a:rPr lang="en-US" sz="4000" dirty="0">
                <a:solidFill>
                  <a:srgbClr val="FFFFFF"/>
                </a:solidFill>
              </a:rPr>
              <a:t> </a:t>
            </a:r>
          </a:p>
        </p:txBody>
      </p:sp>
      <p:sp>
        <p:nvSpPr>
          <p:cNvPr id="5" name="Content Placeholder 2">
            <a:extLst>
              <a:ext uri="{FF2B5EF4-FFF2-40B4-BE49-F238E27FC236}">
                <a16:creationId xmlns:a16="http://schemas.microsoft.com/office/drawing/2014/main" id="{38D0E5BD-C663-9801-022C-529806A7F48F}"/>
              </a:ext>
            </a:extLst>
          </p:cNvPr>
          <p:cNvSpPr>
            <a:spLocks noGrp="1"/>
          </p:cNvSpPr>
          <p:nvPr>
            <p:ph idx="1"/>
          </p:nvPr>
        </p:nvSpPr>
        <p:spPr>
          <a:xfrm>
            <a:off x="314960" y="1963090"/>
            <a:ext cx="11592556" cy="4529851"/>
          </a:xfrm>
        </p:spPr>
        <p:txBody>
          <a:bodyPr anchor="ctr">
            <a:noAutofit/>
          </a:bodyPr>
          <a:lstStyle/>
          <a:p>
            <a:pPr marL="0" indent="0" algn="just">
              <a:buNone/>
            </a:pPr>
            <a:r>
              <a:rPr lang="en-US" sz="3400" b="1" dirty="0"/>
              <a:t>A steady diet of daily Bible study and prayer must be an integral part of family life. At the supper table, around the coffee table, before the fireplace, in the automobile the Scriptures must be read, analyzed, and applied. If children are to remain free from the garbage of secular values, parents must shut off the TV, bow in prayer with them, open the Bible, and take a little time each evening to teach them some spiritual truth. Do it, daddy and mama, when the children are babes and as adolescents they won’t be embarrassed by it and it won’t seem like “church stuff” that is out of place in the home.</a:t>
            </a:r>
          </a:p>
        </p:txBody>
      </p:sp>
    </p:spTree>
    <p:extLst>
      <p:ext uri="{BB962C8B-B14F-4D97-AF65-F5344CB8AC3E}">
        <p14:creationId xmlns:p14="http://schemas.microsoft.com/office/powerpoint/2010/main" val="1520073239"/>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1CB326DA-FD7A-43AD-88BC-F5BE4055945C}"/>
              </a:ext>
            </a:extLst>
          </p:cNvPr>
          <p:cNvSpPr txBox="1">
            <a:spLocks/>
          </p:cNvSpPr>
          <p:nvPr/>
        </p:nvSpPr>
        <p:spPr>
          <a:xfrm>
            <a:off x="477980" y="933450"/>
            <a:ext cx="4227871" cy="3505962"/>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dirty="0">
                <a:latin typeface="Amasis MT Pro Black" panose="02040A04050005020304" pitchFamily="18" charset="0"/>
              </a:rPr>
              <a:t>4) Entrusted with  responsibility in spiritual service at an early age.</a:t>
            </a:r>
          </a:p>
        </p:txBody>
      </p:sp>
      <p:sp>
        <p:nvSpPr>
          <p:cNvPr id="9" name="TextBox 8">
            <a:extLst>
              <a:ext uri="{FF2B5EF4-FFF2-40B4-BE49-F238E27FC236}">
                <a16:creationId xmlns:a16="http://schemas.microsoft.com/office/drawing/2014/main" id="{CA716EB7-16E5-E2C3-3A5D-2BEDD1A2B006}"/>
              </a:ext>
            </a:extLst>
          </p:cNvPr>
          <p:cNvSpPr txBox="1"/>
          <p:nvPr/>
        </p:nvSpPr>
        <p:spPr>
          <a:xfrm>
            <a:off x="477980" y="4872922"/>
            <a:ext cx="4023359" cy="1208141"/>
          </a:xfrm>
          <a:prstGeom prst="rect">
            <a:avLst/>
          </a:prstGeom>
        </p:spPr>
        <p:txBody>
          <a:bodyPr vert="horz" lIns="91440" tIns="45720" rIns="91440" bIns="45720" rtlCol="0">
            <a:normAutofit/>
          </a:bodyPr>
          <a:lstStyle/>
          <a:p>
            <a:pPr algn="ctr" defTabSz="914400">
              <a:lnSpc>
                <a:spcPct val="90000"/>
              </a:lnSpc>
              <a:spcBef>
                <a:spcPts val="1000"/>
              </a:spcBef>
            </a:pPr>
            <a:r>
              <a:rPr lang="en-US" sz="3600" b="1" dirty="0"/>
              <a:t>Luke 2:49</a:t>
            </a:r>
          </a:p>
          <a:p>
            <a:pPr algn="ctr" defTabSz="914400">
              <a:lnSpc>
                <a:spcPct val="90000"/>
              </a:lnSpc>
              <a:spcBef>
                <a:spcPts val="1000"/>
              </a:spcBef>
            </a:pPr>
            <a:r>
              <a:rPr lang="en-US" sz="3600" b="1" dirty="0"/>
              <a:t>Ecclesiastes 12:1  </a:t>
            </a:r>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2">
            <a:extLst>
              <a:ext uri="{FF2B5EF4-FFF2-40B4-BE49-F238E27FC236}">
                <a16:creationId xmlns:a16="http://schemas.microsoft.com/office/drawing/2014/main" id="{873AAD49-C72B-4FF5-B308-02E0D7C38EF6}"/>
              </a:ext>
            </a:extLst>
          </p:cNvPr>
          <p:cNvSpPr txBox="1">
            <a:spLocks/>
          </p:cNvSpPr>
          <p:nvPr/>
        </p:nvSpPr>
        <p:spPr>
          <a:xfrm>
            <a:off x="6302473" y="566928"/>
            <a:ext cx="4630998" cy="5886703"/>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sz="3200" b="1" dirty="0"/>
              <a:t>Helping to prepare the classroom for a new teaching quarter.</a:t>
            </a:r>
          </a:p>
          <a:p>
            <a:pPr>
              <a:buFont typeface="Wingdings" panose="05000000000000000000" pitchFamily="2" charset="2"/>
              <a:buChar char="§"/>
            </a:pPr>
            <a:r>
              <a:rPr lang="en-US" sz="3200" b="1" dirty="0"/>
              <a:t>Preparing communion</a:t>
            </a:r>
          </a:p>
          <a:p>
            <a:pPr>
              <a:buFont typeface="Wingdings" panose="05000000000000000000" pitchFamily="2" charset="2"/>
              <a:buChar char="§"/>
            </a:pPr>
            <a:r>
              <a:rPr lang="en-US" sz="3200" b="1" dirty="0"/>
              <a:t>Putting up numbers for songs/attendance.</a:t>
            </a:r>
          </a:p>
          <a:p>
            <a:pPr>
              <a:buFont typeface="Wingdings" panose="05000000000000000000" pitchFamily="2" charset="2"/>
              <a:buChar char="§"/>
            </a:pPr>
            <a:r>
              <a:rPr lang="en-US" sz="3200" b="1" dirty="0"/>
              <a:t>Handing out bulletins.</a:t>
            </a:r>
          </a:p>
          <a:p>
            <a:pPr>
              <a:buFont typeface="Wingdings" panose="05000000000000000000" pitchFamily="2" charset="2"/>
              <a:buChar char="§"/>
            </a:pPr>
            <a:r>
              <a:rPr lang="en-US" sz="3200" b="1" dirty="0"/>
              <a:t>Reading Scripture.</a:t>
            </a:r>
          </a:p>
          <a:p>
            <a:pPr>
              <a:buFont typeface="Wingdings" panose="05000000000000000000" pitchFamily="2" charset="2"/>
              <a:buChar char="§"/>
            </a:pPr>
            <a:r>
              <a:rPr lang="en-US" sz="3200" b="1" dirty="0"/>
              <a:t>Leading prayer.</a:t>
            </a:r>
          </a:p>
          <a:p>
            <a:pPr>
              <a:buFont typeface="Wingdings" panose="05000000000000000000" pitchFamily="2" charset="2"/>
              <a:buChar char="§"/>
            </a:pPr>
            <a:r>
              <a:rPr lang="en-US" sz="3200" b="1" dirty="0"/>
              <a:t>Extending the invitation.</a:t>
            </a:r>
          </a:p>
          <a:p>
            <a:pPr>
              <a:buFont typeface="Wingdings" panose="05000000000000000000" pitchFamily="2" charset="2"/>
              <a:buChar char="§"/>
            </a:pPr>
            <a:r>
              <a:rPr lang="en-US" sz="3200" b="1" dirty="0"/>
              <a:t>Leading singing.</a:t>
            </a:r>
            <a:endParaRPr lang="en-US" b="1" dirty="0"/>
          </a:p>
        </p:txBody>
      </p:sp>
    </p:spTree>
    <p:extLst>
      <p:ext uri="{BB962C8B-B14F-4D97-AF65-F5344CB8AC3E}">
        <p14:creationId xmlns:p14="http://schemas.microsoft.com/office/powerpoint/2010/main" val="2989629194"/>
      </p:ext>
    </p:extLst>
  </p:cSld>
  <p:clrMapOvr>
    <a:overrideClrMapping bg1="dk1" tx1="lt1" bg2="dk2" tx2="lt2" accent1="accent1" accent2="accent2" accent3="accent3" accent4="accent4" accent5="accent5" accent6="accent6" hlink="hlink" folHlink="folHlink"/>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par>
                          <p:cTn id="10" fill="hold">
                            <p:stCondLst>
                              <p:cond delay="500"/>
                            </p:stCondLst>
                            <p:childTnLst>
                              <p:par>
                                <p:cTn id="11" presetID="6" presetClass="entr" presetSubtype="16" fill="hold"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circle(in)">
                                      <p:cBhvr>
                                        <p:cTn id="13" dur="2000"/>
                                        <p:tgtEl>
                                          <p:spTgt spid="9">
                                            <p:txEl>
                                              <p:pRg st="0" end="0"/>
                                            </p:txEl>
                                          </p:spTgt>
                                        </p:tgtEl>
                                      </p:cBhvr>
                                    </p:animEffect>
                                  </p:childTnLst>
                                </p:cTn>
                              </p:par>
                            </p:childTnLst>
                          </p:cTn>
                        </p:par>
                        <p:par>
                          <p:cTn id="14" fill="hold">
                            <p:stCondLst>
                              <p:cond delay="2500"/>
                            </p:stCondLst>
                            <p:childTnLst>
                              <p:par>
                                <p:cTn id="15" presetID="6" presetClass="entr" presetSubtype="16" fill="hold" nodeType="after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circle(in)">
                                      <p:cBhvr>
                                        <p:cTn id="17" dur="20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1000"/>
                                        <p:tgtEl>
                                          <p:spTgt spid="8">
                                            <p:txEl>
                                              <p:pRg st="0" end="0"/>
                                            </p:txEl>
                                          </p:spTgt>
                                        </p:tgtEl>
                                      </p:cBhvr>
                                    </p:animEffect>
                                    <p:anim calcmode="lin" valueType="num">
                                      <p:cBhvr>
                                        <p:cTn id="2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animEffect transition="in" filter="fade">
                                      <p:cBhvr>
                                        <p:cTn id="29" dur="1000"/>
                                        <p:tgtEl>
                                          <p:spTgt spid="8">
                                            <p:txEl>
                                              <p:pRg st="1" end="1"/>
                                            </p:txEl>
                                          </p:spTgt>
                                        </p:tgtEl>
                                      </p:cBhvr>
                                    </p:animEffect>
                                    <p:anim calcmode="lin" valueType="num">
                                      <p:cBhvr>
                                        <p:cTn id="30"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8">
                                            <p:txEl>
                                              <p:pRg st="2" end="2"/>
                                            </p:txEl>
                                          </p:spTgt>
                                        </p:tgtEl>
                                        <p:attrNameLst>
                                          <p:attrName>style.visibility</p:attrName>
                                        </p:attrNameLst>
                                      </p:cBhvr>
                                      <p:to>
                                        <p:strVal val="visible"/>
                                      </p:to>
                                    </p:set>
                                    <p:animEffect transition="in" filter="fade">
                                      <p:cBhvr>
                                        <p:cTn id="36" dur="1000"/>
                                        <p:tgtEl>
                                          <p:spTgt spid="8">
                                            <p:txEl>
                                              <p:pRg st="2" end="2"/>
                                            </p:txEl>
                                          </p:spTgt>
                                        </p:tgtEl>
                                      </p:cBhvr>
                                    </p:animEffect>
                                    <p:anim calcmode="lin" valueType="num">
                                      <p:cBhvr>
                                        <p:cTn id="37"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animEffect transition="in" filter="fade">
                                      <p:cBhvr>
                                        <p:cTn id="43" dur="1000"/>
                                        <p:tgtEl>
                                          <p:spTgt spid="8">
                                            <p:txEl>
                                              <p:pRg st="3" end="3"/>
                                            </p:txEl>
                                          </p:spTgt>
                                        </p:tgtEl>
                                      </p:cBhvr>
                                    </p:animEffect>
                                    <p:anim calcmode="lin" valueType="num">
                                      <p:cBhvr>
                                        <p:cTn id="44"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8">
                                            <p:txEl>
                                              <p:pRg st="4" end="4"/>
                                            </p:txEl>
                                          </p:spTgt>
                                        </p:tgtEl>
                                        <p:attrNameLst>
                                          <p:attrName>style.visibility</p:attrName>
                                        </p:attrNameLst>
                                      </p:cBhvr>
                                      <p:to>
                                        <p:strVal val="visible"/>
                                      </p:to>
                                    </p:set>
                                    <p:animEffect transition="in" filter="fade">
                                      <p:cBhvr>
                                        <p:cTn id="50" dur="1000"/>
                                        <p:tgtEl>
                                          <p:spTgt spid="8">
                                            <p:txEl>
                                              <p:pRg st="4" end="4"/>
                                            </p:txEl>
                                          </p:spTgt>
                                        </p:tgtEl>
                                      </p:cBhvr>
                                    </p:animEffect>
                                    <p:anim calcmode="lin" valueType="num">
                                      <p:cBhvr>
                                        <p:cTn id="51"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52"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8">
                                            <p:txEl>
                                              <p:pRg st="5" end="5"/>
                                            </p:txEl>
                                          </p:spTgt>
                                        </p:tgtEl>
                                        <p:attrNameLst>
                                          <p:attrName>style.visibility</p:attrName>
                                        </p:attrNameLst>
                                      </p:cBhvr>
                                      <p:to>
                                        <p:strVal val="visible"/>
                                      </p:to>
                                    </p:set>
                                    <p:animEffect transition="in" filter="fade">
                                      <p:cBhvr>
                                        <p:cTn id="57" dur="1000"/>
                                        <p:tgtEl>
                                          <p:spTgt spid="8">
                                            <p:txEl>
                                              <p:pRg st="5" end="5"/>
                                            </p:txEl>
                                          </p:spTgt>
                                        </p:tgtEl>
                                      </p:cBhvr>
                                    </p:animEffect>
                                    <p:anim calcmode="lin" valueType="num">
                                      <p:cBhvr>
                                        <p:cTn id="58"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59"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8">
                                            <p:txEl>
                                              <p:pRg st="6" end="6"/>
                                            </p:txEl>
                                          </p:spTgt>
                                        </p:tgtEl>
                                        <p:attrNameLst>
                                          <p:attrName>style.visibility</p:attrName>
                                        </p:attrNameLst>
                                      </p:cBhvr>
                                      <p:to>
                                        <p:strVal val="visible"/>
                                      </p:to>
                                    </p:set>
                                    <p:animEffect transition="in" filter="fade">
                                      <p:cBhvr>
                                        <p:cTn id="64" dur="1000"/>
                                        <p:tgtEl>
                                          <p:spTgt spid="8">
                                            <p:txEl>
                                              <p:pRg st="6" end="6"/>
                                            </p:txEl>
                                          </p:spTgt>
                                        </p:tgtEl>
                                      </p:cBhvr>
                                    </p:animEffect>
                                    <p:anim calcmode="lin" valueType="num">
                                      <p:cBhvr>
                                        <p:cTn id="65"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66"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nodeType="clickEffect">
                                  <p:stCondLst>
                                    <p:cond delay="0"/>
                                  </p:stCondLst>
                                  <p:childTnLst>
                                    <p:set>
                                      <p:cBhvr>
                                        <p:cTn id="70" dur="1" fill="hold">
                                          <p:stCondLst>
                                            <p:cond delay="0"/>
                                          </p:stCondLst>
                                        </p:cTn>
                                        <p:tgtEl>
                                          <p:spTgt spid="8">
                                            <p:txEl>
                                              <p:pRg st="7" end="7"/>
                                            </p:txEl>
                                          </p:spTgt>
                                        </p:tgtEl>
                                        <p:attrNameLst>
                                          <p:attrName>style.visibility</p:attrName>
                                        </p:attrNameLst>
                                      </p:cBhvr>
                                      <p:to>
                                        <p:strVal val="visible"/>
                                      </p:to>
                                    </p:set>
                                    <p:animEffect transition="in" filter="fade">
                                      <p:cBhvr>
                                        <p:cTn id="71" dur="1000"/>
                                        <p:tgtEl>
                                          <p:spTgt spid="8">
                                            <p:txEl>
                                              <p:pRg st="7" end="7"/>
                                            </p:txEl>
                                          </p:spTgt>
                                        </p:tgtEl>
                                      </p:cBhvr>
                                    </p:animEffect>
                                    <p:anim calcmode="lin" valueType="num">
                                      <p:cBhvr>
                                        <p:cTn id="72"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73"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BC6925DA-03B8-4466-90E2-718443876FB8}"/>
              </a:ext>
            </a:extLst>
          </p:cNvPr>
          <p:cNvSpPr txBox="1">
            <a:spLocks/>
          </p:cNvSpPr>
          <p:nvPr/>
        </p:nvSpPr>
        <p:spPr>
          <a:xfrm>
            <a:off x="7086266" y="3428999"/>
            <a:ext cx="4467559" cy="2007228"/>
          </a:xfrm>
          <a:prstGeom prst="rect">
            <a:avLst/>
          </a:prstGeom>
        </p:spPr>
        <p:txBody>
          <a:bodyPr vert="horz" lIns="91440" tIns="45720" rIns="91440" bIns="45720" rtlCol="0" anchor="b">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b="1" kern="1200" dirty="0">
                <a:solidFill>
                  <a:schemeClr val="tx2"/>
                </a:solidFill>
                <a:latin typeface="+mn-lt"/>
                <a:ea typeface="+mn-ea"/>
                <a:cs typeface="+mn-cs"/>
              </a:rPr>
              <a:t>Those that take a sincere interest in them:</a:t>
            </a:r>
          </a:p>
          <a:p>
            <a:pPr marL="457200" lvl="1" indent="-457200">
              <a:spcBef>
                <a:spcPts val="1000"/>
              </a:spcBef>
            </a:pPr>
            <a:r>
              <a:rPr lang="en-US" sz="3200" b="1" kern="1200" dirty="0">
                <a:solidFill>
                  <a:schemeClr val="tx2"/>
                </a:solidFill>
                <a:latin typeface="+mn-lt"/>
                <a:ea typeface="+mn-ea"/>
                <a:cs typeface="+mn-cs"/>
              </a:rPr>
              <a:t>Preacher</a:t>
            </a:r>
          </a:p>
          <a:p>
            <a:pPr marL="457200" lvl="1" indent="-457200">
              <a:spcBef>
                <a:spcPts val="1000"/>
              </a:spcBef>
            </a:pPr>
            <a:r>
              <a:rPr lang="en-US" sz="3200" b="1" kern="1200" dirty="0">
                <a:solidFill>
                  <a:schemeClr val="tx2"/>
                </a:solidFill>
                <a:latin typeface="+mn-lt"/>
                <a:ea typeface="+mn-ea"/>
                <a:cs typeface="+mn-cs"/>
              </a:rPr>
              <a:t>Elders</a:t>
            </a:r>
          </a:p>
          <a:p>
            <a:pPr marL="457200" lvl="1" indent="-457200">
              <a:spcBef>
                <a:spcPts val="1000"/>
              </a:spcBef>
            </a:pPr>
            <a:r>
              <a:rPr lang="en-US" sz="3200" b="1" kern="1200" dirty="0">
                <a:solidFill>
                  <a:schemeClr val="tx2"/>
                </a:solidFill>
                <a:latin typeface="+mn-lt"/>
                <a:ea typeface="+mn-ea"/>
                <a:cs typeface="+mn-cs"/>
              </a:rPr>
              <a:t>Deacons</a:t>
            </a:r>
          </a:p>
          <a:p>
            <a:pPr marL="457200" lvl="1" indent="-457200">
              <a:spcBef>
                <a:spcPts val="1000"/>
              </a:spcBef>
            </a:pPr>
            <a:r>
              <a:rPr lang="en-US" sz="3200" b="1" kern="1200" dirty="0">
                <a:solidFill>
                  <a:schemeClr val="tx2"/>
                </a:solidFill>
                <a:latin typeface="+mn-lt"/>
                <a:ea typeface="+mn-ea"/>
                <a:cs typeface="+mn-cs"/>
              </a:rPr>
              <a:t>Bible class teachers</a:t>
            </a:r>
          </a:p>
          <a:p>
            <a:pPr marL="457200" lvl="1" indent="-457200">
              <a:spcBef>
                <a:spcPts val="1000"/>
              </a:spcBef>
            </a:pPr>
            <a:r>
              <a:rPr lang="en-US" sz="3200" b="1" kern="1200" dirty="0">
                <a:solidFill>
                  <a:schemeClr val="tx2"/>
                </a:solidFill>
                <a:latin typeface="+mn-lt"/>
                <a:ea typeface="+mn-ea"/>
                <a:cs typeface="+mn-cs"/>
              </a:rPr>
              <a:t>Parents of other young people</a:t>
            </a:r>
          </a:p>
          <a:p>
            <a:pPr marL="457200" lvl="1" indent="-457200">
              <a:spcBef>
                <a:spcPts val="1000"/>
              </a:spcBef>
            </a:pPr>
            <a:r>
              <a:rPr lang="en-US" sz="3200" b="1" kern="1200" dirty="0">
                <a:solidFill>
                  <a:schemeClr val="tx2"/>
                </a:solidFill>
                <a:latin typeface="+mn-lt"/>
                <a:ea typeface="+mn-ea"/>
                <a:cs typeface="+mn-cs"/>
              </a:rPr>
              <a:t>Older Members</a:t>
            </a:r>
          </a:p>
        </p:txBody>
      </p:sp>
      <p:grpSp>
        <p:nvGrpSpPr>
          <p:cNvPr id="18" name="Group 17">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9" name="Freeform: Shape 18">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Title 1">
            <a:extLst>
              <a:ext uri="{FF2B5EF4-FFF2-40B4-BE49-F238E27FC236}">
                <a16:creationId xmlns:a16="http://schemas.microsoft.com/office/drawing/2014/main" id="{1954DB8D-48C3-4EF4-829F-AFE33543AB9D}"/>
              </a:ext>
            </a:extLst>
          </p:cNvPr>
          <p:cNvSpPr txBox="1">
            <a:spLocks/>
          </p:cNvSpPr>
          <p:nvPr/>
        </p:nvSpPr>
        <p:spPr>
          <a:xfrm>
            <a:off x="591291" y="1479537"/>
            <a:ext cx="4462164" cy="395669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4600" dirty="0">
                <a:latin typeface="Amasis MT Pro Black" panose="02040A04050005020304" pitchFamily="18" charset="0"/>
              </a:rPr>
              <a:t>5) Had at least one faith-focused adult in their lives other than a parent.</a:t>
            </a:r>
          </a:p>
        </p:txBody>
      </p:sp>
      <p:sp>
        <p:nvSpPr>
          <p:cNvPr id="9" name="TextBox 8">
            <a:extLst>
              <a:ext uri="{FF2B5EF4-FFF2-40B4-BE49-F238E27FC236}">
                <a16:creationId xmlns:a16="http://schemas.microsoft.com/office/drawing/2014/main" id="{AB9BBC68-794B-9CB0-C6B7-64249E3FE3CF}"/>
              </a:ext>
            </a:extLst>
          </p:cNvPr>
          <p:cNvSpPr txBox="1"/>
          <p:nvPr/>
        </p:nvSpPr>
        <p:spPr>
          <a:xfrm>
            <a:off x="2183005" y="5850891"/>
            <a:ext cx="7763635" cy="584775"/>
          </a:xfrm>
          <a:prstGeom prst="rect">
            <a:avLst/>
          </a:prstGeom>
          <a:noFill/>
        </p:spPr>
        <p:txBody>
          <a:bodyPr wrap="square" rtlCol="0">
            <a:spAutoFit/>
          </a:bodyPr>
          <a:lstStyle/>
          <a:p>
            <a:pPr>
              <a:spcAft>
                <a:spcPts val="600"/>
              </a:spcAft>
            </a:pPr>
            <a:r>
              <a:rPr lang="en-US" sz="3200" b="1" dirty="0"/>
              <a:t>2 Kings 12:1-2; Hebrews 13:7, 17; 1 Peter 5:3</a:t>
            </a:r>
          </a:p>
        </p:txBody>
      </p:sp>
    </p:spTree>
    <p:extLst>
      <p:ext uri="{BB962C8B-B14F-4D97-AF65-F5344CB8AC3E}">
        <p14:creationId xmlns:p14="http://schemas.microsoft.com/office/powerpoint/2010/main" val="150095169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par>
                          <p:cTn id="10" fill="hold">
                            <p:stCondLst>
                              <p:cond delay="500"/>
                            </p:stCondLst>
                            <p:childTnLst>
                              <p:par>
                                <p:cTn id="11" presetID="6" presetClass="entr" presetSubtype="16" fill="hold"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circle(in)">
                                      <p:cBhvr>
                                        <p:cTn id="13" dur="2000"/>
                                        <p:tgtEl>
                                          <p:spTgt spid="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fade">
                                      <p:cBhvr>
                                        <p:cTn id="18" dur="5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fade">
                                      <p:cBhvr>
                                        <p:cTn id="23" dur="1000"/>
                                        <p:tgtEl>
                                          <p:spTgt spid="8">
                                            <p:txEl>
                                              <p:pRg st="1" end="1"/>
                                            </p:txEl>
                                          </p:spTgt>
                                        </p:tgtEl>
                                      </p:cBhvr>
                                    </p:animEffect>
                                    <p:anim calcmode="lin" valueType="num">
                                      <p:cBhvr>
                                        <p:cTn id="2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xEl>
                                              <p:pRg st="2" end="2"/>
                                            </p:txEl>
                                          </p:spTgt>
                                        </p:tgtEl>
                                        <p:attrNameLst>
                                          <p:attrName>style.visibility</p:attrName>
                                        </p:attrNameLst>
                                      </p:cBhvr>
                                      <p:to>
                                        <p:strVal val="visible"/>
                                      </p:to>
                                    </p:set>
                                    <p:animEffect transition="in" filter="fade">
                                      <p:cBhvr>
                                        <p:cTn id="30" dur="1000"/>
                                        <p:tgtEl>
                                          <p:spTgt spid="8">
                                            <p:txEl>
                                              <p:pRg st="2" end="2"/>
                                            </p:txEl>
                                          </p:spTgt>
                                        </p:tgtEl>
                                      </p:cBhvr>
                                    </p:animEffect>
                                    <p:anim calcmode="lin" valueType="num">
                                      <p:cBhvr>
                                        <p:cTn id="3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fade">
                                      <p:cBhvr>
                                        <p:cTn id="37" dur="1000"/>
                                        <p:tgtEl>
                                          <p:spTgt spid="8">
                                            <p:txEl>
                                              <p:pRg st="3" end="3"/>
                                            </p:txEl>
                                          </p:spTgt>
                                        </p:tgtEl>
                                      </p:cBhvr>
                                    </p:animEffect>
                                    <p:anim calcmode="lin" valueType="num">
                                      <p:cBhvr>
                                        <p:cTn id="38"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8">
                                            <p:txEl>
                                              <p:pRg st="4" end="4"/>
                                            </p:txEl>
                                          </p:spTgt>
                                        </p:tgtEl>
                                        <p:attrNameLst>
                                          <p:attrName>style.visibility</p:attrName>
                                        </p:attrNameLst>
                                      </p:cBhvr>
                                      <p:to>
                                        <p:strVal val="visible"/>
                                      </p:to>
                                    </p:set>
                                    <p:animEffect transition="in" filter="fade">
                                      <p:cBhvr>
                                        <p:cTn id="44" dur="1000"/>
                                        <p:tgtEl>
                                          <p:spTgt spid="8">
                                            <p:txEl>
                                              <p:pRg st="4" end="4"/>
                                            </p:txEl>
                                          </p:spTgt>
                                        </p:tgtEl>
                                      </p:cBhvr>
                                    </p:animEffect>
                                    <p:anim calcmode="lin" valueType="num">
                                      <p:cBhvr>
                                        <p:cTn id="45"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8">
                                            <p:txEl>
                                              <p:pRg st="5" end="5"/>
                                            </p:txEl>
                                          </p:spTgt>
                                        </p:tgtEl>
                                        <p:attrNameLst>
                                          <p:attrName>style.visibility</p:attrName>
                                        </p:attrNameLst>
                                      </p:cBhvr>
                                      <p:to>
                                        <p:strVal val="visible"/>
                                      </p:to>
                                    </p:set>
                                    <p:animEffect transition="in" filter="fade">
                                      <p:cBhvr>
                                        <p:cTn id="51" dur="1000"/>
                                        <p:tgtEl>
                                          <p:spTgt spid="8">
                                            <p:txEl>
                                              <p:pRg st="5" end="5"/>
                                            </p:txEl>
                                          </p:spTgt>
                                        </p:tgtEl>
                                      </p:cBhvr>
                                    </p:animEffect>
                                    <p:anim calcmode="lin" valueType="num">
                                      <p:cBhvr>
                                        <p:cTn id="52"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8">
                                            <p:txEl>
                                              <p:pRg st="6" end="6"/>
                                            </p:txEl>
                                          </p:spTgt>
                                        </p:tgtEl>
                                        <p:attrNameLst>
                                          <p:attrName>style.visibility</p:attrName>
                                        </p:attrNameLst>
                                      </p:cBhvr>
                                      <p:to>
                                        <p:strVal val="visible"/>
                                      </p:to>
                                    </p:set>
                                    <p:animEffect transition="in" filter="fade">
                                      <p:cBhvr>
                                        <p:cTn id="58" dur="1000"/>
                                        <p:tgtEl>
                                          <p:spTgt spid="8">
                                            <p:txEl>
                                              <p:pRg st="6" end="6"/>
                                            </p:txEl>
                                          </p:spTgt>
                                        </p:tgtEl>
                                      </p:cBhvr>
                                    </p:animEffect>
                                    <p:anim calcmode="lin" valueType="num">
                                      <p:cBhvr>
                                        <p:cTn id="59"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60"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Save The Nations">
            <a:extLst>
              <a:ext uri="{FF2B5EF4-FFF2-40B4-BE49-F238E27FC236}">
                <a16:creationId xmlns:a16="http://schemas.microsoft.com/office/drawing/2014/main" id="{82104A05-8639-6283-1EE1-B599D17E900C}"/>
              </a:ext>
            </a:extLst>
          </p:cNvPr>
          <p:cNvPicPr>
            <a:picLocks noChangeAspect="1" noChangeArrowheads="1"/>
          </p:cNvPicPr>
          <p:nvPr/>
        </p:nvPicPr>
        <p:blipFill rotWithShape="1">
          <a:blip r:embed="rId3">
            <a:alphaModFix amt="35000"/>
            <a:extLst>
              <a:ext uri="{28A0092B-C50C-407E-A947-70E740481C1C}">
                <a14:useLocalDpi xmlns:a14="http://schemas.microsoft.com/office/drawing/2010/main" val="0"/>
              </a:ext>
            </a:extLst>
          </a:blip>
          <a:srcRect l="5229" r="1881" b="-1"/>
          <a:stretch/>
        </p:blipFill>
        <p:spPr bwMode="auto">
          <a:xfrm>
            <a:off x="20" y="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C75D7BC-0797-05F1-1F1D-7A04477DAA02}"/>
              </a:ext>
            </a:extLst>
          </p:cNvPr>
          <p:cNvSpPr>
            <a:spLocks noGrp="1"/>
          </p:cNvSpPr>
          <p:nvPr>
            <p:ph type="title"/>
          </p:nvPr>
        </p:nvSpPr>
        <p:spPr>
          <a:xfrm>
            <a:off x="838200" y="365125"/>
            <a:ext cx="10515600" cy="1325563"/>
          </a:xfrm>
        </p:spPr>
        <p:txBody>
          <a:bodyPr>
            <a:normAutofit/>
          </a:bodyPr>
          <a:lstStyle/>
          <a:p>
            <a:pPr algn="ctr"/>
            <a:r>
              <a:rPr lang="en-US" b="1" dirty="0">
                <a:solidFill>
                  <a:srgbClr val="FFFF00"/>
                </a:solidFill>
                <a:latin typeface="Cambria" panose="02040503050406030204" pitchFamily="18" charset="0"/>
                <a:ea typeface="Cambria" panose="02040503050406030204" pitchFamily="18" charset="0"/>
              </a:rPr>
              <a:t>Why Young People Stay “In Church”</a:t>
            </a:r>
          </a:p>
        </p:txBody>
      </p:sp>
      <p:sp>
        <p:nvSpPr>
          <p:cNvPr id="3" name="Content Placeholder 2">
            <a:extLst>
              <a:ext uri="{FF2B5EF4-FFF2-40B4-BE49-F238E27FC236}">
                <a16:creationId xmlns:a16="http://schemas.microsoft.com/office/drawing/2014/main" id="{BEA160AA-11C9-8FFB-BDD7-01E1E562C66F}"/>
              </a:ext>
            </a:extLst>
          </p:cNvPr>
          <p:cNvSpPr>
            <a:spLocks noGrp="1"/>
          </p:cNvSpPr>
          <p:nvPr>
            <p:ph idx="1"/>
          </p:nvPr>
        </p:nvSpPr>
        <p:spPr>
          <a:xfrm>
            <a:off x="838200" y="1825625"/>
            <a:ext cx="10515600" cy="4351338"/>
          </a:xfrm>
        </p:spPr>
        <p:txBody>
          <a:bodyPr>
            <a:noAutofit/>
          </a:bodyPr>
          <a:lstStyle/>
          <a:p>
            <a:pPr marL="742950" indent="-742950">
              <a:buFont typeface="+mj-lt"/>
              <a:buAutoNum type="arabicPeriod"/>
            </a:pPr>
            <a:r>
              <a:rPr lang="en-US" sz="3600" b="1" dirty="0">
                <a:solidFill>
                  <a:srgbClr val="FFFFFF"/>
                </a:solidFill>
              </a:rPr>
              <a:t>Ate dinner 5 of 7 nights a week as a family.</a:t>
            </a:r>
          </a:p>
          <a:p>
            <a:pPr marL="742950" indent="-742950">
              <a:buFont typeface="+mj-lt"/>
              <a:buAutoNum type="arabicPeriod"/>
            </a:pPr>
            <a:r>
              <a:rPr lang="en-US" sz="3600" b="1" dirty="0">
                <a:solidFill>
                  <a:srgbClr val="FFFFFF"/>
                </a:solidFill>
              </a:rPr>
              <a:t>Served with their families in a local church.</a:t>
            </a:r>
          </a:p>
          <a:p>
            <a:pPr marL="742950" indent="-742950">
              <a:buFont typeface="+mj-lt"/>
              <a:buAutoNum type="arabicPeriod"/>
            </a:pPr>
            <a:r>
              <a:rPr lang="en-US" sz="3600" b="1" dirty="0">
                <a:solidFill>
                  <a:srgbClr val="FFFFFF"/>
                </a:solidFill>
              </a:rPr>
              <a:t>Had one spiritual experience in the home during the week.</a:t>
            </a:r>
          </a:p>
          <a:p>
            <a:pPr marL="742950" indent="-742950">
              <a:buFont typeface="+mj-lt"/>
              <a:buAutoNum type="arabicPeriod"/>
            </a:pPr>
            <a:r>
              <a:rPr lang="en-US" sz="3600" b="1" dirty="0">
                <a:solidFill>
                  <a:srgbClr val="FFFFFF"/>
                </a:solidFill>
              </a:rPr>
              <a:t>Entrusted with responsibility in spiritual service  at an early age.</a:t>
            </a:r>
          </a:p>
          <a:p>
            <a:pPr marL="742950" indent="-742950">
              <a:buFont typeface="+mj-lt"/>
              <a:buAutoNum type="arabicPeriod"/>
            </a:pPr>
            <a:r>
              <a:rPr lang="en-US" sz="3600" b="1" dirty="0">
                <a:solidFill>
                  <a:srgbClr val="FFFFFF"/>
                </a:solidFill>
              </a:rPr>
              <a:t>Had at least one faith-focused adult in their lives other than a parent.</a:t>
            </a:r>
          </a:p>
          <a:p>
            <a:endParaRPr lang="en-US" sz="3600" b="1" dirty="0">
              <a:solidFill>
                <a:srgbClr val="FFFFFF"/>
              </a:solidFill>
            </a:endParaRPr>
          </a:p>
        </p:txBody>
      </p:sp>
    </p:spTree>
    <p:extLst>
      <p:ext uri="{BB962C8B-B14F-4D97-AF65-F5344CB8AC3E}">
        <p14:creationId xmlns:p14="http://schemas.microsoft.com/office/powerpoint/2010/main" val="1955694340"/>
      </p:ext>
    </p:extLst>
  </p:cSld>
  <p:clrMapOvr>
    <a:overrideClrMapping bg1="dk1" tx1="lt1" bg2="dk2" tx2="lt2" accent1="accent1" accent2="accent2" accent3="accent3" accent4="accent4" accent5="accent5" accent6="accent6" hlink="hlink" folHlink="folHlink"/>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Young People Are LEAVING Church in Droves. These 5 Questions Might Keep  Them. | ChurchPlants">
            <a:extLst>
              <a:ext uri="{FF2B5EF4-FFF2-40B4-BE49-F238E27FC236}">
                <a16:creationId xmlns:a16="http://schemas.microsoft.com/office/drawing/2014/main" id="{B27EECE6-8CC7-73B0-FA46-484915CED33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065" b="12180"/>
          <a:stretch/>
        </p:blipFill>
        <p:spPr bwMode="auto">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5" name="Content Placeholder 4">
            <a:extLst>
              <a:ext uri="{FF2B5EF4-FFF2-40B4-BE49-F238E27FC236}">
                <a16:creationId xmlns:a16="http://schemas.microsoft.com/office/drawing/2014/main" id="{93816429-75D2-7CFD-9E38-F38750FF6D6D}"/>
              </a:ext>
            </a:extLst>
          </p:cNvPr>
          <p:cNvSpPr>
            <a:spLocks noGrp="1"/>
          </p:cNvSpPr>
          <p:nvPr>
            <p:ph idx="1"/>
          </p:nvPr>
        </p:nvSpPr>
        <p:spPr>
          <a:xfrm>
            <a:off x="762001" y="4038600"/>
            <a:ext cx="10614020" cy="2452687"/>
          </a:xfrm>
        </p:spPr>
        <p:txBody>
          <a:bodyPr anchor="ctr">
            <a:noAutofit/>
          </a:bodyPr>
          <a:lstStyle/>
          <a:p>
            <a:r>
              <a:rPr lang="en-US" sz="3600" b="1" dirty="0"/>
              <a:t>Attached instead of detached. </a:t>
            </a:r>
          </a:p>
          <a:p>
            <a:r>
              <a:rPr lang="en-US" sz="3600" b="1" dirty="0"/>
              <a:t>Involved instead of uninvolved. </a:t>
            </a:r>
          </a:p>
          <a:p>
            <a:r>
              <a:rPr lang="en-US" sz="3600" b="1" dirty="0"/>
              <a:t>Connected instead of disconnected.</a:t>
            </a:r>
          </a:p>
          <a:p>
            <a:r>
              <a:rPr lang="en-US" sz="3600" b="1" dirty="0"/>
              <a:t>A spiritual focus instead of a worldly focus.</a:t>
            </a:r>
          </a:p>
        </p:txBody>
      </p:sp>
      <p:cxnSp>
        <p:nvCxnSpPr>
          <p:cNvPr id="3" name="Straight Connector 2">
            <a:extLst>
              <a:ext uri="{FF2B5EF4-FFF2-40B4-BE49-F238E27FC236}">
                <a16:creationId xmlns:a16="http://schemas.microsoft.com/office/drawing/2014/main" id="{C38BF9C7-5E82-264D-E91B-782E58F18587}"/>
              </a:ext>
            </a:extLst>
          </p:cNvPr>
          <p:cNvCxnSpPr>
            <a:cxnSpLocks/>
          </p:cNvCxnSpPr>
          <p:nvPr/>
        </p:nvCxnSpPr>
        <p:spPr>
          <a:xfrm>
            <a:off x="533400" y="1160605"/>
            <a:ext cx="2886075" cy="0"/>
          </a:xfrm>
          <a:prstGeom prst="line">
            <a:avLst/>
          </a:prstGeom>
          <a:ln w="228600"/>
        </p:spPr>
        <p:style>
          <a:lnRef idx="3">
            <a:schemeClr val="accent2"/>
          </a:lnRef>
          <a:fillRef idx="0">
            <a:schemeClr val="accent2"/>
          </a:fillRef>
          <a:effectRef idx="2">
            <a:schemeClr val="accent2"/>
          </a:effectRef>
          <a:fontRef idx="minor">
            <a:schemeClr val="tx1"/>
          </a:fontRef>
        </p:style>
      </p:cxnSp>
      <p:sp>
        <p:nvSpPr>
          <p:cNvPr id="8" name="TextBox 7">
            <a:extLst>
              <a:ext uri="{FF2B5EF4-FFF2-40B4-BE49-F238E27FC236}">
                <a16:creationId xmlns:a16="http://schemas.microsoft.com/office/drawing/2014/main" id="{CD431709-D8F6-C7DF-CE32-4F63FF3CD4BC}"/>
              </a:ext>
            </a:extLst>
          </p:cNvPr>
          <p:cNvSpPr txBox="1"/>
          <p:nvPr/>
        </p:nvSpPr>
        <p:spPr>
          <a:xfrm>
            <a:off x="474235" y="176934"/>
            <a:ext cx="3145265" cy="769441"/>
          </a:xfrm>
          <a:prstGeom prst="rect">
            <a:avLst/>
          </a:prstGeom>
          <a:noFill/>
        </p:spPr>
        <p:txBody>
          <a:bodyPr wrap="square" rtlCol="0">
            <a:spAutoFit/>
          </a:bodyPr>
          <a:lstStyle/>
          <a:p>
            <a:r>
              <a:rPr lang="en-US" sz="4400" b="1" dirty="0">
                <a:latin typeface="Cambria" panose="02040503050406030204" pitchFamily="18" charset="0"/>
                <a:ea typeface="Cambria" panose="02040503050406030204" pitchFamily="18" charset="0"/>
              </a:rPr>
              <a:t>STAYING IN</a:t>
            </a:r>
          </a:p>
        </p:txBody>
      </p:sp>
    </p:spTree>
    <p:extLst>
      <p:ext uri="{BB962C8B-B14F-4D97-AF65-F5344CB8AC3E}">
        <p14:creationId xmlns:p14="http://schemas.microsoft.com/office/powerpoint/2010/main" val="291198797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3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C3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Young People Are LEAVING Church in Droves. These 5 Questions Might Keep  Them. | ChurchPlants">
            <a:extLst>
              <a:ext uri="{FF2B5EF4-FFF2-40B4-BE49-F238E27FC236}">
                <a16:creationId xmlns:a16="http://schemas.microsoft.com/office/drawing/2014/main" id="{BAD5C095-BCC7-4537-9037-40280D7ABE3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3467" y="866309"/>
            <a:ext cx="10905066" cy="5125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343803"/>
      </p:ext>
    </p:extLst>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Save The Nations">
            <a:extLst>
              <a:ext uri="{FF2B5EF4-FFF2-40B4-BE49-F238E27FC236}">
                <a16:creationId xmlns:a16="http://schemas.microsoft.com/office/drawing/2014/main" id="{BF47D739-3922-F263-72EB-19478E829723}"/>
              </a:ext>
            </a:extLst>
          </p:cNvPr>
          <p:cNvPicPr>
            <a:picLocks noChangeAspect="1" noChangeArrowheads="1"/>
          </p:cNvPicPr>
          <p:nvPr/>
        </p:nvPicPr>
        <p:blipFill rotWithShape="1">
          <a:blip r:embed="rId3">
            <a:alphaModFix amt="35000"/>
            <a:extLst>
              <a:ext uri="{28A0092B-C50C-407E-A947-70E740481C1C}">
                <a14:useLocalDpi xmlns:a14="http://schemas.microsoft.com/office/drawing/2010/main" val="0"/>
              </a:ext>
            </a:extLst>
          </a:blip>
          <a:srcRect l="5229" r="1881" b="-1"/>
          <a:stretch/>
        </p:blipFill>
        <p:spPr bwMode="auto">
          <a:xfrm>
            <a:off x="0" y="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C414B4AD-7017-9889-E73F-A764F3FF9ED3}"/>
              </a:ext>
            </a:extLst>
          </p:cNvPr>
          <p:cNvSpPr>
            <a:spLocks noGrp="1"/>
          </p:cNvSpPr>
          <p:nvPr>
            <p:ph type="title"/>
          </p:nvPr>
        </p:nvSpPr>
        <p:spPr>
          <a:xfrm>
            <a:off x="838200" y="365125"/>
            <a:ext cx="10515600" cy="1325563"/>
          </a:xfrm>
        </p:spPr>
        <p:txBody>
          <a:bodyPr>
            <a:normAutofit/>
          </a:bodyPr>
          <a:lstStyle/>
          <a:p>
            <a:pPr algn="ctr"/>
            <a:r>
              <a:rPr lang="en-US" sz="4800" b="1" dirty="0">
                <a:solidFill>
                  <a:srgbClr val="FFFF00"/>
                </a:solidFill>
                <a:latin typeface="Cambria" panose="02040503050406030204" pitchFamily="18" charset="0"/>
                <a:ea typeface="Cambria" panose="02040503050406030204" pitchFamily="18" charset="0"/>
              </a:rPr>
              <a:t>Two-Fold Responsibility </a:t>
            </a:r>
          </a:p>
        </p:txBody>
      </p:sp>
      <p:sp>
        <p:nvSpPr>
          <p:cNvPr id="6" name="Content Placeholder 5">
            <a:extLst>
              <a:ext uri="{FF2B5EF4-FFF2-40B4-BE49-F238E27FC236}">
                <a16:creationId xmlns:a16="http://schemas.microsoft.com/office/drawing/2014/main" id="{8BDF0A9E-1396-33D9-9DD2-8A08E48C40E6}"/>
              </a:ext>
            </a:extLst>
          </p:cNvPr>
          <p:cNvSpPr>
            <a:spLocks noGrp="1"/>
          </p:cNvSpPr>
          <p:nvPr>
            <p:ph idx="1"/>
          </p:nvPr>
        </p:nvSpPr>
        <p:spPr>
          <a:xfrm>
            <a:off x="838200" y="1825624"/>
            <a:ext cx="10515600" cy="4518025"/>
          </a:xfrm>
        </p:spPr>
        <p:txBody>
          <a:bodyPr>
            <a:normAutofit/>
          </a:bodyPr>
          <a:lstStyle/>
          <a:p>
            <a:r>
              <a:rPr lang="en-US" sz="3800" b="1" i="1" dirty="0">
                <a:solidFill>
                  <a:srgbClr val="FFFFFF"/>
                </a:solidFill>
              </a:rPr>
              <a:t>“Train up a child in the way he should go, and when he is old he will not depart from it” </a:t>
            </a:r>
            <a:r>
              <a:rPr lang="en-US" sz="3800" b="1" dirty="0">
                <a:solidFill>
                  <a:srgbClr val="FFFFFF"/>
                </a:solidFill>
              </a:rPr>
              <a:t>(Proverbs 22:6; cf. Ephesians 6:4).</a:t>
            </a:r>
          </a:p>
          <a:p>
            <a:endParaRPr lang="en-US" sz="1600" b="1" dirty="0">
              <a:solidFill>
                <a:srgbClr val="FFFFFF"/>
              </a:solidFill>
            </a:endParaRPr>
          </a:p>
          <a:p>
            <a:r>
              <a:rPr lang="en-US" sz="3800" b="1" i="1" dirty="0">
                <a:solidFill>
                  <a:srgbClr val="FFFFFF"/>
                </a:solidFill>
              </a:rPr>
              <a:t>“Remember now your Creator in the days of your youth, before the difficult days come, and the years draw near when you say, ‘I have no pleasure in them’” </a:t>
            </a:r>
            <a:r>
              <a:rPr lang="en-US" sz="3800" b="1" dirty="0">
                <a:solidFill>
                  <a:srgbClr val="FFFFFF"/>
                </a:solidFill>
              </a:rPr>
              <a:t>(Ecclesiastes 12:1).</a:t>
            </a:r>
          </a:p>
        </p:txBody>
      </p:sp>
    </p:spTree>
    <p:extLst>
      <p:ext uri="{BB962C8B-B14F-4D97-AF65-F5344CB8AC3E}">
        <p14:creationId xmlns:p14="http://schemas.microsoft.com/office/powerpoint/2010/main" val="452651808"/>
      </p:ext>
    </p:extLst>
  </p:cSld>
  <p:clrMapOvr>
    <a:overrideClrMapping bg1="dk1" tx1="lt1" bg2="dk2" tx2="lt2" accent1="accent1" accent2="accent2" accent3="accent3" accent4="accent4" accent5="accent5" accent6="accent6" hlink="hlink" folHlink="folHlink"/>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Young Adults Study — Lake Hills Community Church">
            <a:extLst>
              <a:ext uri="{FF2B5EF4-FFF2-40B4-BE49-F238E27FC236}">
                <a16:creationId xmlns:a16="http://schemas.microsoft.com/office/drawing/2014/main" id="{ED340AB8-882C-5209-D73F-60352A1664A9}"/>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l="5991" r="1119" b="-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60C3D21-BB1F-F15B-B9A1-DD62E85D68AC}"/>
              </a:ext>
            </a:extLst>
          </p:cNvPr>
          <p:cNvSpPr>
            <a:spLocks noGrp="1"/>
          </p:cNvSpPr>
          <p:nvPr>
            <p:ph type="title"/>
          </p:nvPr>
        </p:nvSpPr>
        <p:spPr>
          <a:xfrm>
            <a:off x="838200" y="365125"/>
            <a:ext cx="10515600" cy="1325563"/>
          </a:xfrm>
        </p:spPr>
        <p:txBody>
          <a:bodyPr>
            <a:normAutofit/>
          </a:bodyPr>
          <a:lstStyle/>
          <a:p>
            <a:pPr algn="ctr"/>
            <a:r>
              <a:rPr lang="en-US" sz="5400" b="1" dirty="0">
                <a:solidFill>
                  <a:srgbClr val="FFFFFF"/>
                </a:solidFill>
                <a:latin typeface="Cambria" panose="02040503050406030204" pitchFamily="18" charset="0"/>
                <a:ea typeface="Cambria" panose="02040503050406030204" pitchFamily="18" charset="0"/>
              </a:rPr>
              <a:t>Acts 2:37-38, 47</a:t>
            </a:r>
          </a:p>
        </p:txBody>
      </p:sp>
      <p:sp>
        <p:nvSpPr>
          <p:cNvPr id="3" name="Content Placeholder 2">
            <a:extLst>
              <a:ext uri="{FF2B5EF4-FFF2-40B4-BE49-F238E27FC236}">
                <a16:creationId xmlns:a16="http://schemas.microsoft.com/office/drawing/2014/main" id="{6D44BB9D-7EFC-4244-B5DF-DE20ECF335F8}"/>
              </a:ext>
            </a:extLst>
          </p:cNvPr>
          <p:cNvSpPr>
            <a:spLocks noGrp="1"/>
          </p:cNvSpPr>
          <p:nvPr>
            <p:ph idx="1"/>
          </p:nvPr>
        </p:nvSpPr>
        <p:spPr>
          <a:xfrm>
            <a:off x="838200" y="1825625"/>
            <a:ext cx="10515600" cy="4351338"/>
          </a:xfrm>
        </p:spPr>
        <p:txBody>
          <a:bodyPr>
            <a:noAutofit/>
          </a:bodyPr>
          <a:lstStyle/>
          <a:p>
            <a:r>
              <a:rPr lang="en-US" sz="3600" b="1" baseline="30000" dirty="0">
                <a:solidFill>
                  <a:srgbClr val="FFFFFF"/>
                </a:solidFill>
              </a:rPr>
              <a:t>37</a:t>
            </a:r>
            <a:r>
              <a:rPr lang="en-US" sz="3600" b="1" dirty="0">
                <a:solidFill>
                  <a:srgbClr val="FFFFFF"/>
                </a:solidFill>
              </a:rPr>
              <a:t> Now when they heard this, they were cut to the heart, and said to Peter and the rest of the apostles, “Men and brethren, what shall we do?”</a:t>
            </a:r>
          </a:p>
          <a:p>
            <a:r>
              <a:rPr lang="en-US" sz="3600" b="1" baseline="30000" dirty="0">
                <a:solidFill>
                  <a:srgbClr val="FFFFFF"/>
                </a:solidFill>
              </a:rPr>
              <a:t>38</a:t>
            </a:r>
            <a:r>
              <a:rPr lang="en-US" sz="3600" b="1" dirty="0">
                <a:solidFill>
                  <a:srgbClr val="FFFFFF"/>
                </a:solidFill>
              </a:rPr>
              <a:t> Then Peter said to them, “Repent, and let every one of you be baptized in the name of Jesus Christ for the remission of sins; and you shall receive the gift of the Holy Spirit.”</a:t>
            </a:r>
          </a:p>
          <a:p>
            <a:r>
              <a:rPr lang="en-US" sz="3600" b="1" baseline="30000" dirty="0">
                <a:solidFill>
                  <a:srgbClr val="FFFFFF"/>
                </a:solidFill>
              </a:rPr>
              <a:t>47</a:t>
            </a:r>
            <a:r>
              <a:rPr lang="en-US" sz="3600" b="1" dirty="0">
                <a:solidFill>
                  <a:srgbClr val="FFFFFF"/>
                </a:solidFill>
              </a:rPr>
              <a:t> And the Lord added to the church daily those who were being saved.</a:t>
            </a:r>
          </a:p>
        </p:txBody>
      </p:sp>
    </p:spTree>
    <p:extLst>
      <p:ext uri="{BB962C8B-B14F-4D97-AF65-F5344CB8AC3E}">
        <p14:creationId xmlns:p14="http://schemas.microsoft.com/office/powerpoint/2010/main" val="1549071314"/>
      </p:ext>
    </p:extLst>
  </p:cSld>
  <p:clrMapOvr>
    <a:overrideClrMapping bg1="dk1" tx1="lt1" bg2="dk2" tx2="lt2" accent1="accent1" accent2="accent2" accent3="accent3" accent4="accent4" accent5="accent5" accent6="accent6" hlink="hlink" folHlink="folHlink"/>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076" name="Rectangle 307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Young Adults Study — Lake Hills Community Church">
            <a:extLst>
              <a:ext uri="{FF2B5EF4-FFF2-40B4-BE49-F238E27FC236}">
                <a16:creationId xmlns:a16="http://schemas.microsoft.com/office/drawing/2014/main" id="{6CAFC9BF-A749-40DE-A651-7C315A84EF25}"/>
              </a:ext>
            </a:extLst>
          </p:cNvPr>
          <p:cNvPicPr>
            <a:picLocks noChangeAspect="1" noChangeArrowheads="1"/>
          </p:cNvPicPr>
          <p:nvPr/>
        </p:nvPicPr>
        <p:blipFill rotWithShape="1">
          <a:blip r:embed="rId3">
            <a:alphaModFix amt="50000"/>
            <a:extLst>
              <a:ext uri="{28A0092B-C50C-407E-A947-70E740481C1C}">
                <a14:useLocalDpi xmlns:a14="http://schemas.microsoft.com/office/drawing/2010/main" val="0"/>
              </a:ext>
            </a:extLst>
          </a:blip>
          <a:srcRect l="5991" r="1119" b="-1"/>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D79F900-7192-4C9B-B8AB-05B75A55CE75}"/>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sz="6400" b="1" dirty="0">
                <a:solidFill>
                  <a:srgbClr val="FFFFFF"/>
                </a:solidFill>
                <a:latin typeface="Amasis MT Pro Black" panose="02040A04050005020304" pitchFamily="18" charset="0"/>
              </a:rPr>
              <a:t>Why Young People Stay “In Church”</a:t>
            </a:r>
          </a:p>
        </p:txBody>
      </p:sp>
    </p:spTree>
    <p:extLst>
      <p:ext uri="{BB962C8B-B14F-4D97-AF65-F5344CB8AC3E}">
        <p14:creationId xmlns:p14="http://schemas.microsoft.com/office/powerpoint/2010/main" val="2827415157"/>
      </p:ext>
    </p:extLst>
  </p:cSld>
  <p:clrMapOvr>
    <a:overrideClrMapping bg1="dk1" tx1="lt1" bg2="dk2" tx2="lt2" accent1="accent1" accent2="accent2" accent3="accent3" accent4="accent4" accent5="accent5" accent6="accent6" hlink="hlink" folHlink="folHlink"/>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48" name="Rectangle 103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21,108 Family Dinner Table Stock Photos, Pictures &amp; Royalty-Free Images -  iStock">
            <a:extLst>
              <a:ext uri="{FF2B5EF4-FFF2-40B4-BE49-F238E27FC236}">
                <a16:creationId xmlns:a16="http://schemas.microsoft.com/office/drawing/2014/main" id="{518F89D4-F0DA-4365-8927-366AF0B4A578}"/>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11444" b="4286"/>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C089CF14-7925-425E-AE7A-A578A0420B16}"/>
              </a:ext>
            </a:extLst>
          </p:cNvPr>
          <p:cNvSpPr>
            <a:spLocks noGrp="1"/>
          </p:cNvSpPr>
          <p:nvPr>
            <p:ph type="title"/>
          </p:nvPr>
        </p:nvSpPr>
        <p:spPr>
          <a:xfrm>
            <a:off x="1199534" y="1122361"/>
            <a:ext cx="9792929" cy="3230563"/>
          </a:xfrm>
        </p:spPr>
        <p:txBody>
          <a:bodyPr vert="horz" lIns="91440" tIns="45720" rIns="91440" bIns="45720" rtlCol="0" anchor="b">
            <a:normAutofit/>
          </a:bodyPr>
          <a:lstStyle/>
          <a:p>
            <a:pPr algn="ctr"/>
            <a:r>
              <a:rPr lang="en-US" sz="5100" b="1" dirty="0">
                <a:solidFill>
                  <a:srgbClr val="FFFFFF"/>
                </a:solidFill>
                <a:latin typeface="Amasis MT Pro Black" panose="02040A04050005020304" pitchFamily="18" charset="0"/>
              </a:rPr>
              <a:t>1) Ate dinner 5 of 7 nights a week as a family.</a:t>
            </a:r>
            <a:br>
              <a:rPr lang="en-US" sz="3000" b="1" dirty="0">
                <a:solidFill>
                  <a:srgbClr val="FFFFFF"/>
                </a:solidFill>
                <a:latin typeface="Amasis MT Pro Black" panose="02040A04050005020304" pitchFamily="18" charset="0"/>
              </a:rPr>
            </a:br>
            <a:br>
              <a:rPr lang="en-US" sz="3000" b="1" dirty="0">
                <a:solidFill>
                  <a:srgbClr val="FFFFFF"/>
                </a:solidFill>
                <a:latin typeface="Amasis MT Pro Black" panose="02040A04050005020304" pitchFamily="18" charset="0"/>
              </a:rPr>
            </a:br>
            <a:r>
              <a:rPr lang="en-US" sz="4800" b="1" dirty="0">
                <a:solidFill>
                  <a:srgbClr val="FFFFFF"/>
                </a:solidFill>
                <a:latin typeface="Amasis MT Pro Black" panose="02040A04050005020304" pitchFamily="18" charset="0"/>
              </a:rPr>
              <a:t>(Prov. 15:17; Psa. 128:1-4)</a:t>
            </a:r>
            <a:endParaRPr lang="en-US" sz="5100" b="1" dirty="0">
              <a:solidFill>
                <a:srgbClr val="FFFFFF"/>
              </a:solidFill>
              <a:latin typeface="Amasis MT Pro Black" panose="02040A04050005020304" pitchFamily="18" charset="0"/>
            </a:endParaRPr>
          </a:p>
        </p:txBody>
      </p:sp>
    </p:spTree>
    <p:extLst>
      <p:ext uri="{BB962C8B-B14F-4D97-AF65-F5344CB8AC3E}">
        <p14:creationId xmlns:p14="http://schemas.microsoft.com/office/powerpoint/2010/main" val="1655364442"/>
      </p:ext>
    </p:extLst>
  </p:cSld>
  <p:clrMapOvr>
    <a:overrideClrMapping bg1="dk1" tx1="lt1" bg2="dk2" tx2="lt2" accent1="accent1" accent2="accent2" accent3="accent3" accent4="accent4" accent5="accent5" accent6="accent6" hlink="hlink" folHlink="folHlink"/>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The Importance of Family Dinner - Family Good Things">
            <a:extLst>
              <a:ext uri="{FF2B5EF4-FFF2-40B4-BE49-F238E27FC236}">
                <a16:creationId xmlns:a16="http://schemas.microsoft.com/office/drawing/2014/main" id="{6F1CBD5E-6413-43B1-86DE-D1996031CABC}"/>
              </a:ext>
            </a:extLst>
          </p:cNvPr>
          <p:cNvPicPr>
            <a:picLocks noChangeAspect="1" noChangeArrowheads="1"/>
          </p:cNvPicPr>
          <p:nvPr/>
        </p:nvPicPr>
        <p:blipFill rotWithShape="1">
          <a:blip r:embed="rId3">
            <a:alphaModFix amt="35000"/>
            <a:extLst>
              <a:ext uri="{28A0092B-C50C-407E-A947-70E740481C1C}">
                <a14:useLocalDpi xmlns:a14="http://schemas.microsoft.com/office/drawing/2010/main" val="0"/>
              </a:ext>
            </a:extLst>
          </a:blip>
          <a:srcRect t="1541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B2626DBA-32FB-41C9-8B3F-16FCE4B2ACF6}"/>
              </a:ext>
            </a:extLst>
          </p:cNvPr>
          <p:cNvSpPr>
            <a:spLocks noGrp="1"/>
          </p:cNvSpPr>
          <p:nvPr>
            <p:ph type="title"/>
          </p:nvPr>
        </p:nvSpPr>
        <p:spPr>
          <a:xfrm>
            <a:off x="838200" y="365125"/>
            <a:ext cx="10515600" cy="1325563"/>
          </a:xfrm>
        </p:spPr>
        <p:txBody>
          <a:bodyPr>
            <a:normAutofit/>
          </a:bodyPr>
          <a:lstStyle/>
          <a:p>
            <a:pPr algn="ctr"/>
            <a:r>
              <a:rPr lang="en-US" b="1" dirty="0">
                <a:solidFill>
                  <a:srgbClr val="FFFFFF"/>
                </a:solidFill>
                <a:latin typeface="Cambria" panose="02040503050406030204" pitchFamily="18" charset="0"/>
                <a:ea typeface="Cambria" panose="02040503050406030204" pitchFamily="18" charset="0"/>
              </a:rPr>
              <a:t>The Family Dinner Table</a:t>
            </a:r>
            <a:br>
              <a:rPr lang="en-US" dirty="0">
                <a:solidFill>
                  <a:srgbClr val="FFFFFF"/>
                </a:solidFill>
              </a:rPr>
            </a:br>
            <a:r>
              <a:rPr lang="en-US" sz="4000" dirty="0">
                <a:solidFill>
                  <a:srgbClr val="FFFFFF"/>
                </a:solidFill>
                <a:cs typeface="Times New Roman" panose="02020603050405020304" pitchFamily="18" charset="0"/>
              </a:rPr>
              <a:t>Connie Adams</a:t>
            </a:r>
            <a:endParaRPr lang="en-US" dirty="0">
              <a:solidFill>
                <a:srgbClr val="FFFFFF"/>
              </a:solidFill>
              <a:cs typeface="Times New Roman" panose="02020603050405020304" pitchFamily="18" charset="0"/>
            </a:endParaRPr>
          </a:p>
        </p:txBody>
      </p:sp>
      <p:sp>
        <p:nvSpPr>
          <p:cNvPr id="4" name="Content Placeholder 3">
            <a:extLst>
              <a:ext uri="{FF2B5EF4-FFF2-40B4-BE49-F238E27FC236}">
                <a16:creationId xmlns:a16="http://schemas.microsoft.com/office/drawing/2014/main" id="{545E7B1D-C452-4CF0-BE97-308EE6D111CD}"/>
              </a:ext>
            </a:extLst>
          </p:cNvPr>
          <p:cNvSpPr>
            <a:spLocks noGrp="1"/>
          </p:cNvSpPr>
          <p:nvPr>
            <p:ph idx="1"/>
          </p:nvPr>
        </p:nvSpPr>
        <p:spPr>
          <a:xfrm>
            <a:off x="771525" y="2006600"/>
            <a:ext cx="10610850" cy="4351338"/>
          </a:xfrm>
        </p:spPr>
        <p:txBody>
          <a:bodyPr>
            <a:noAutofit/>
          </a:bodyPr>
          <a:lstStyle/>
          <a:p>
            <a:r>
              <a:rPr lang="en-US" sz="3400" b="1" dirty="0">
                <a:solidFill>
                  <a:srgbClr val="FFFFFF"/>
                </a:solidFill>
              </a:rPr>
              <a:t>Historically the family table has not only met the physical needs of its members, but has done much to nourish their emotional needs as well. In godly homes, the table has been the place where God is thanked for daily provisions. It has been a place for shared moments for laughter, for concern, for instruction and training and has done much to establish memories which contribute to lasting bonds within a family. “Dinner is ready” has been a welcomed sound to many for a long time.</a:t>
            </a:r>
          </a:p>
        </p:txBody>
      </p:sp>
    </p:spTree>
    <p:extLst>
      <p:ext uri="{BB962C8B-B14F-4D97-AF65-F5344CB8AC3E}">
        <p14:creationId xmlns:p14="http://schemas.microsoft.com/office/powerpoint/2010/main" val="3471392386"/>
      </p:ext>
    </p:extLst>
  </p:cSld>
  <p:clrMapOvr>
    <a:overrideClrMapping bg1="dk1" tx1="lt1" bg2="dk2" tx2="lt2" accent1="accent1" accent2="accent2" accent3="accent3" accent4="accent4" accent5="accent5" accent6="accent6" hlink="hlink" folHlink="folHlink"/>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The Importance of Family Dinner - Family Good Things">
            <a:extLst>
              <a:ext uri="{FF2B5EF4-FFF2-40B4-BE49-F238E27FC236}">
                <a16:creationId xmlns:a16="http://schemas.microsoft.com/office/drawing/2014/main" id="{01C7FF43-5840-42C8-BCC6-9E16DD8EC506}"/>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t="1541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C8D67BE-ACF4-4188-AC5D-80DCB6BA5AC8}"/>
              </a:ext>
            </a:extLst>
          </p:cNvPr>
          <p:cNvSpPr>
            <a:spLocks noGrp="1"/>
          </p:cNvSpPr>
          <p:nvPr>
            <p:ph type="title"/>
          </p:nvPr>
        </p:nvSpPr>
        <p:spPr>
          <a:xfrm>
            <a:off x="838200" y="365125"/>
            <a:ext cx="10515600" cy="1325563"/>
          </a:xfrm>
        </p:spPr>
        <p:txBody>
          <a:bodyPr>
            <a:normAutofit/>
          </a:bodyPr>
          <a:lstStyle/>
          <a:p>
            <a:pPr algn="ctr"/>
            <a:r>
              <a:rPr lang="en-US" b="1" dirty="0">
                <a:solidFill>
                  <a:srgbClr val="FFFFFF"/>
                </a:solidFill>
                <a:latin typeface="Cambria" panose="02040503050406030204" pitchFamily="18" charset="0"/>
                <a:ea typeface="Cambria" panose="02040503050406030204" pitchFamily="18" charset="0"/>
              </a:rPr>
              <a:t>The Family Dinner Table</a:t>
            </a:r>
            <a:br>
              <a:rPr lang="en-US" dirty="0">
                <a:solidFill>
                  <a:srgbClr val="FFFFFF"/>
                </a:solidFill>
              </a:rPr>
            </a:br>
            <a:r>
              <a:rPr lang="en-US" sz="4000" dirty="0">
                <a:solidFill>
                  <a:srgbClr val="FFFFFF"/>
                </a:solidFill>
                <a:cs typeface="Times New Roman" panose="02020603050405020304" pitchFamily="18" charset="0"/>
              </a:rPr>
              <a:t>Connie Adams</a:t>
            </a:r>
            <a:endParaRPr lang="en-US" dirty="0">
              <a:solidFill>
                <a:srgbClr val="FFFFFF"/>
              </a:solidFill>
              <a:cs typeface="Times New Roman" panose="02020603050405020304" pitchFamily="18" charset="0"/>
            </a:endParaRPr>
          </a:p>
        </p:txBody>
      </p:sp>
      <p:sp>
        <p:nvSpPr>
          <p:cNvPr id="5" name="Content Placeholder 4">
            <a:extLst>
              <a:ext uri="{FF2B5EF4-FFF2-40B4-BE49-F238E27FC236}">
                <a16:creationId xmlns:a16="http://schemas.microsoft.com/office/drawing/2014/main" id="{B3A939BC-D25C-47C8-A1DA-8F7FC40243B8}"/>
              </a:ext>
            </a:extLst>
          </p:cNvPr>
          <p:cNvSpPr>
            <a:spLocks noGrp="1"/>
          </p:cNvSpPr>
          <p:nvPr>
            <p:ph idx="1"/>
          </p:nvPr>
        </p:nvSpPr>
        <p:spPr>
          <a:xfrm>
            <a:off x="838200" y="2006600"/>
            <a:ext cx="10515600" cy="4351338"/>
          </a:xfrm>
        </p:spPr>
        <p:txBody>
          <a:bodyPr>
            <a:noAutofit/>
          </a:bodyPr>
          <a:lstStyle/>
          <a:p>
            <a:r>
              <a:rPr lang="en-US" sz="3600" b="1" dirty="0">
                <a:solidFill>
                  <a:srgbClr val="FFFFFF"/>
                </a:solidFill>
                <a:ea typeface="Calibri" panose="020F0502020204030204" pitchFamily="34" charset="0"/>
                <a:cs typeface="Times New Roman" panose="02020603050405020304" pitchFamily="18" charset="0"/>
              </a:rPr>
              <a:t>The demands of modern life in our culture have been such that the value (or even presence) of a family table has been diminished. In many a household, families do not eat together. It is difficult to set a time when everyone is present at the same time. Work schedules, school functions, part-time jobs, the desire to eat in a separate room to see something on television, or the notion that “I’ll eat when I am hungry” has interfered with the family table. </a:t>
            </a:r>
          </a:p>
        </p:txBody>
      </p:sp>
    </p:spTree>
    <p:extLst>
      <p:ext uri="{BB962C8B-B14F-4D97-AF65-F5344CB8AC3E}">
        <p14:creationId xmlns:p14="http://schemas.microsoft.com/office/powerpoint/2010/main" val="2156776991"/>
      </p:ext>
    </p:extLst>
  </p:cSld>
  <p:clrMapOvr>
    <a:overrideClrMapping bg1="dk1" tx1="lt1" bg2="dk2" tx2="lt2" accent1="accent1" accent2="accent2" accent3="accent3" accent4="accent4" accent5="accent5" accent6="accent6" hlink="hlink" folHlink="folHlink"/>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3" name="Rectangle 4102">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The Importance of Family Dinner - Family Good Things">
            <a:extLst>
              <a:ext uri="{FF2B5EF4-FFF2-40B4-BE49-F238E27FC236}">
                <a16:creationId xmlns:a16="http://schemas.microsoft.com/office/drawing/2014/main" id="{674629FB-F828-4B16-8B9C-8CEC7DFA5F45}"/>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t="1541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316BAF53-78E0-4E8F-A65F-85325E410420}"/>
              </a:ext>
            </a:extLst>
          </p:cNvPr>
          <p:cNvSpPr>
            <a:spLocks noGrp="1"/>
          </p:cNvSpPr>
          <p:nvPr>
            <p:ph type="title"/>
          </p:nvPr>
        </p:nvSpPr>
        <p:spPr>
          <a:xfrm>
            <a:off x="838200" y="365125"/>
            <a:ext cx="10515600" cy="1325563"/>
          </a:xfrm>
        </p:spPr>
        <p:txBody>
          <a:bodyPr>
            <a:normAutofit/>
          </a:bodyPr>
          <a:lstStyle/>
          <a:p>
            <a:pPr algn="ctr"/>
            <a:r>
              <a:rPr lang="en-US" b="1" dirty="0">
                <a:solidFill>
                  <a:srgbClr val="FFFFFF"/>
                </a:solidFill>
                <a:latin typeface="Cambria" panose="02040503050406030204" pitchFamily="18" charset="0"/>
                <a:ea typeface="Cambria" panose="02040503050406030204" pitchFamily="18" charset="0"/>
              </a:rPr>
              <a:t>The Family Dinner Table</a:t>
            </a:r>
            <a:br>
              <a:rPr lang="en-US" dirty="0">
                <a:solidFill>
                  <a:srgbClr val="FFFFFF"/>
                </a:solidFill>
              </a:rPr>
            </a:br>
            <a:r>
              <a:rPr lang="en-US" sz="4000" dirty="0">
                <a:solidFill>
                  <a:srgbClr val="FFFFFF"/>
                </a:solidFill>
                <a:cs typeface="Times New Roman" panose="02020603050405020304" pitchFamily="18" charset="0"/>
              </a:rPr>
              <a:t>Connie Adams</a:t>
            </a:r>
            <a:endParaRPr lang="en-US" dirty="0">
              <a:solidFill>
                <a:srgbClr val="FFFFFF"/>
              </a:solidFill>
              <a:cs typeface="Times New Roman" panose="02020603050405020304" pitchFamily="18" charset="0"/>
            </a:endParaRPr>
          </a:p>
        </p:txBody>
      </p:sp>
      <p:sp>
        <p:nvSpPr>
          <p:cNvPr id="7" name="Content Placeholder 6">
            <a:extLst>
              <a:ext uri="{FF2B5EF4-FFF2-40B4-BE49-F238E27FC236}">
                <a16:creationId xmlns:a16="http://schemas.microsoft.com/office/drawing/2014/main" id="{18C54958-6CF2-4184-9763-638F8840F5BD}"/>
              </a:ext>
            </a:extLst>
          </p:cNvPr>
          <p:cNvSpPr>
            <a:spLocks noGrp="1"/>
          </p:cNvSpPr>
          <p:nvPr>
            <p:ph idx="1"/>
          </p:nvPr>
        </p:nvSpPr>
        <p:spPr>
          <a:xfrm>
            <a:off x="838200" y="1997075"/>
            <a:ext cx="10515600" cy="4351338"/>
          </a:xfrm>
        </p:spPr>
        <p:txBody>
          <a:bodyPr>
            <a:noAutofit/>
          </a:bodyPr>
          <a:lstStyle/>
          <a:p>
            <a:r>
              <a:rPr lang="en-US" sz="3400" b="1" dirty="0">
                <a:solidFill>
                  <a:srgbClr val="FFFFFF"/>
                </a:solidFill>
              </a:rPr>
              <a:t>Many in the present time regard anything which smacks of a routine or schedule as sinister. Forgotten is the fact that family meals are not just to satisfy hunger. They are social events, a time for families to share the same food at the same time, to talk of the events of the day, learn about what happened at work, at school. It is an ideal time for children to listen to their parents and learn something of their heritage. It is a time which ought to challenge every parent to make the occasion special.</a:t>
            </a:r>
          </a:p>
        </p:txBody>
      </p:sp>
    </p:spTree>
    <p:extLst>
      <p:ext uri="{BB962C8B-B14F-4D97-AF65-F5344CB8AC3E}">
        <p14:creationId xmlns:p14="http://schemas.microsoft.com/office/powerpoint/2010/main" val="2448974792"/>
      </p:ext>
    </p:extLst>
  </p:cSld>
  <p:clrMapOvr>
    <a:overrideClrMapping bg1="dk1" tx1="lt1" bg2="dk2" tx2="lt2" accent1="accent1" accent2="accent2" accent3="accent3" accent4="accent4" accent5="accent5" accent6="accent6" hlink="hlink" folHlink="folHlink"/>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603D5CB-E97C-958B-404B-161FE9E0CA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The Importance of Family Dinner - Family Good Things">
            <a:extLst>
              <a:ext uri="{FF2B5EF4-FFF2-40B4-BE49-F238E27FC236}">
                <a16:creationId xmlns:a16="http://schemas.microsoft.com/office/drawing/2014/main" id="{1D634E8D-446B-D1C2-7DFC-20A4720F98D8}"/>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t="1541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5">
            <a:extLst>
              <a:ext uri="{FF2B5EF4-FFF2-40B4-BE49-F238E27FC236}">
                <a16:creationId xmlns:a16="http://schemas.microsoft.com/office/drawing/2014/main" id="{D45C5956-41F5-4EBE-62F8-CE4FAA4C58F2}"/>
              </a:ext>
            </a:extLst>
          </p:cNvPr>
          <p:cNvSpPr txBox="1">
            <a:spLocks/>
          </p:cNvSpPr>
          <p:nvPr/>
        </p:nvSpPr>
        <p:spPr>
          <a:xfrm>
            <a:off x="838200" y="404881"/>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FFFFFF"/>
                </a:solidFill>
                <a:latin typeface="Cambria" panose="02040503050406030204" pitchFamily="18" charset="0"/>
                <a:ea typeface="Cambria" panose="02040503050406030204" pitchFamily="18" charset="0"/>
              </a:rPr>
              <a:t>The Family Dinner Table</a:t>
            </a:r>
            <a:br>
              <a:rPr lang="en-US" dirty="0">
                <a:solidFill>
                  <a:srgbClr val="FFFFFF"/>
                </a:solidFill>
              </a:rPr>
            </a:br>
            <a:r>
              <a:rPr lang="en-US" sz="4000" dirty="0">
                <a:solidFill>
                  <a:srgbClr val="FFFFFF"/>
                </a:solidFill>
                <a:cs typeface="Times New Roman" panose="02020603050405020304" pitchFamily="18" charset="0"/>
              </a:rPr>
              <a:t>Connie Adams</a:t>
            </a:r>
            <a:endParaRPr lang="en-US" dirty="0">
              <a:solidFill>
                <a:srgbClr val="FFFFFF"/>
              </a:solidFill>
              <a:cs typeface="Times New Roman" panose="02020603050405020304" pitchFamily="18" charset="0"/>
            </a:endParaRPr>
          </a:p>
        </p:txBody>
      </p:sp>
      <p:sp>
        <p:nvSpPr>
          <p:cNvPr id="8" name="Content Placeholder 6">
            <a:extLst>
              <a:ext uri="{FF2B5EF4-FFF2-40B4-BE49-F238E27FC236}">
                <a16:creationId xmlns:a16="http://schemas.microsoft.com/office/drawing/2014/main" id="{78E43876-8BE8-434E-407B-8343790577F4}"/>
              </a:ext>
            </a:extLst>
          </p:cNvPr>
          <p:cNvSpPr txBox="1">
            <a:spLocks/>
          </p:cNvSpPr>
          <p:nvPr/>
        </p:nvSpPr>
        <p:spPr>
          <a:xfrm>
            <a:off x="838200" y="1927502"/>
            <a:ext cx="10515600"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400" b="1" dirty="0">
                <a:solidFill>
                  <a:srgbClr val="FFFFFF"/>
                </a:solidFill>
              </a:rPr>
              <a:t>At that table we learned respect for each other and especially our elders. We had our turns to say what we wanted to say, but we did not interrupt when the “grown folks” were talking. At the family supper table I learned so much about the men with whom my father worked that I felt like I knew them all. From my father and mother we learned much about our heritage. Our grandmother added much spice with her stories of times past. Somehow we felt attached to the people and places of which they spoke so fondly. </a:t>
            </a:r>
          </a:p>
        </p:txBody>
      </p:sp>
    </p:spTree>
    <p:extLst>
      <p:ext uri="{BB962C8B-B14F-4D97-AF65-F5344CB8AC3E}">
        <p14:creationId xmlns:p14="http://schemas.microsoft.com/office/powerpoint/2010/main" val="4254364962"/>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6ADB53-5E1F-D46D-8904-C1783AFD0F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The Importance of Family Dinner - Family Good Things">
            <a:extLst>
              <a:ext uri="{FF2B5EF4-FFF2-40B4-BE49-F238E27FC236}">
                <a16:creationId xmlns:a16="http://schemas.microsoft.com/office/drawing/2014/main" id="{B41F2B9F-25FD-8446-6735-81FC2BA283A0}"/>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t="1541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5">
            <a:extLst>
              <a:ext uri="{FF2B5EF4-FFF2-40B4-BE49-F238E27FC236}">
                <a16:creationId xmlns:a16="http://schemas.microsoft.com/office/drawing/2014/main" id="{79E1A73A-85F8-392B-C2BE-B9867B15BBF1}"/>
              </a:ext>
            </a:extLst>
          </p:cNvPr>
          <p:cNvSpPr txBox="1">
            <a:spLocks/>
          </p:cNvSpPr>
          <p:nvPr/>
        </p:nvSpPr>
        <p:spPr>
          <a:xfrm>
            <a:off x="838200" y="404881"/>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FFFFFF"/>
                </a:solidFill>
                <a:latin typeface="Cambria" panose="02040503050406030204" pitchFamily="18" charset="0"/>
                <a:ea typeface="Cambria" panose="02040503050406030204" pitchFamily="18" charset="0"/>
              </a:rPr>
              <a:t>The Family Dinner Table</a:t>
            </a:r>
            <a:br>
              <a:rPr lang="en-US" dirty="0">
                <a:solidFill>
                  <a:srgbClr val="FFFFFF"/>
                </a:solidFill>
              </a:rPr>
            </a:br>
            <a:r>
              <a:rPr lang="en-US" sz="4000" dirty="0">
                <a:solidFill>
                  <a:srgbClr val="FFFFFF"/>
                </a:solidFill>
                <a:cs typeface="Times New Roman" panose="02020603050405020304" pitchFamily="18" charset="0"/>
              </a:rPr>
              <a:t>Connie Adams</a:t>
            </a:r>
            <a:endParaRPr lang="en-US" dirty="0">
              <a:solidFill>
                <a:srgbClr val="FFFFFF"/>
              </a:solidFill>
              <a:cs typeface="Times New Roman" panose="02020603050405020304" pitchFamily="18" charset="0"/>
            </a:endParaRPr>
          </a:p>
        </p:txBody>
      </p:sp>
      <p:sp>
        <p:nvSpPr>
          <p:cNvPr id="5" name="Content Placeholder 6">
            <a:extLst>
              <a:ext uri="{FF2B5EF4-FFF2-40B4-BE49-F238E27FC236}">
                <a16:creationId xmlns:a16="http://schemas.microsoft.com/office/drawing/2014/main" id="{E74A3D38-3A05-6BB2-8D12-B7928A2DFE2F}"/>
              </a:ext>
            </a:extLst>
          </p:cNvPr>
          <p:cNvSpPr txBox="1">
            <a:spLocks/>
          </p:cNvSpPr>
          <p:nvPr/>
        </p:nvSpPr>
        <p:spPr>
          <a:xfrm>
            <a:off x="838200" y="1997075"/>
            <a:ext cx="10515600"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400" b="1" dirty="0">
                <a:solidFill>
                  <a:srgbClr val="FFFFFF"/>
                </a:solidFill>
              </a:rPr>
              <a:t>At that table I learned not to aggravate my brother, at least not in reach of my father’s hand! The only time I remember that he ever physically struck me was over just such an occasion. It startled everyone and scared the living daylights out of me! My father’s method of correction was usually to talk to us in such a way that we felt ashamed of ourselves. His sudden action was totally unexpected, uncharacteristic, and never forgotten.</a:t>
            </a:r>
          </a:p>
        </p:txBody>
      </p:sp>
    </p:spTree>
    <p:extLst>
      <p:ext uri="{BB962C8B-B14F-4D97-AF65-F5344CB8AC3E}">
        <p14:creationId xmlns:p14="http://schemas.microsoft.com/office/powerpoint/2010/main" val="1339934889"/>
      </p:ext>
    </p:extLst>
  </p:cSld>
  <p:clrMapOvr>
    <a:masterClrMapping/>
  </p:clrMapOvr>
  <p:transition spd="slow">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6851</TotalTime>
  <Words>1729</Words>
  <Application>Microsoft Office PowerPoint</Application>
  <PresentationFormat>Widescreen</PresentationFormat>
  <Paragraphs>87</Paragraphs>
  <Slides>21</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Amasis MT Pro Black</vt:lpstr>
      <vt:lpstr>Arial</vt:lpstr>
      <vt:lpstr>Calibri</vt:lpstr>
      <vt:lpstr>Calibri Light</vt:lpstr>
      <vt:lpstr>Cambria</vt:lpstr>
      <vt:lpstr>system-ui</vt:lpstr>
      <vt:lpstr>Times New Roman</vt:lpstr>
      <vt:lpstr>Wingdings</vt:lpstr>
      <vt:lpstr>Office Theme</vt:lpstr>
      <vt:lpstr>PowerPoint Presentation</vt:lpstr>
      <vt:lpstr>PowerPoint Presentation</vt:lpstr>
      <vt:lpstr>Why Young People Stay “In Church”</vt:lpstr>
      <vt:lpstr>1) Ate dinner 5 of 7 nights a week as a family.  (Prov. 15:17; Psa. 128:1-4)</vt:lpstr>
      <vt:lpstr>The Family Dinner Table Connie Adams</vt:lpstr>
      <vt:lpstr>The Family Dinner Table Connie Adams</vt:lpstr>
      <vt:lpstr>The Family Dinner Table Connie Adams</vt:lpstr>
      <vt:lpstr>PowerPoint Presentation</vt:lpstr>
      <vt:lpstr>PowerPoint Presentation</vt:lpstr>
      <vt:lpstr>PowerPoint Presentation</vt:lpstr>
      <vt:lpstr>PowerPoint Presentation</vt:lpstr>
      <vt:lpstr>2) Served with their families in a local church.</vt:lpstr>
      <vt:lpstr>PowerPoint Presentation</vt:lpstr>
      <vt:lpstr>“Train Up A Child” Family Life: A Biblical Perspective L.A. Stauffer, p. 56 </vt:lpstr>
      <vt:lpstr>“Train Up A Child” Family Life: A Biblical Perspective L.A. Stauffer, p. 56 </vt:lpstr>
      <vt:lpstr>PowerPoint Presentation</vt:lpstr>
      <vt:lpstr>PowerPoint Presentation</vt:lpstr>
      <vt:lpstr>Why Young People Stay “In Church”</vt:lpstr>
      <vt:lpstr>PowerPoint Presentation</vt:lpstr>
      <vt:lpstr>Two-Fold Responsibility </vt:lpstr>
      <vt:lpstr>Acts 2:37-38, 47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 Whitson Rd. church of Christ</dc:creator>
  <cp:lastModifiedBy>Jesse Flowers</cp:lastModifiedBy>
  <cp:revision>24</cp:revision>
  <cp:lastPrinted>2022-04-30T19:51:01Z</cp:lastPrinted>
  <dcterms:created xsi:type="dcterms:W3CDTF">2022-04-18T21:36:12Z</dcterms:created>
  <dcterms:modified xsi:type="dcterms:W3CDTF">2024-11-06T23:37:10Z</dcterms:modified>
</cp:coreProperties>
</file>