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76" r:id="rId2"/>
    <p:sldId id="264" r:id="rId3"/>
    <p:sldId id="265" r:id="rId4"/>
    <p:sldId id="266" r:id="rId5"/>
    <p:sldId id="267" r:id="rId6"/>
    <p:sldId id="263" r:id="rId7"/>
    <p:sldId id="268" r:id="rId8"/>
    <p:sldId id="269" r:id="rId9"/>
    <p:sldId id="258" r:id="rId10"/>
    <p:sldId id="272" r:id="rId11"/>
    <p:sldId id="270" r:id="rId12"/>
    <p:sldId id="271" r:id="rId13"/>
    <p:sldId id="274" r:id="rId14"/>
    <p:sldId id="273" r:id="rId15"/>
    <p:sldId id="275"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119380-6166-4E4C-8999-E6D7E2806A8F}" v="34" dt="2022-09-09T18:51:57.2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5" d="100"/>
          <a:sy n="75" d="100"/>
        </p:scale>
        <p:origin x="85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415A38F-7583-4592-9A39-98587AC142A5}" type="datetimeFigureOut">
              <a:rPr lang="en-US" smtClean="0"/>
              <a:t>11/7/2024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A001C4-C19B-4F3F-BA83-EE0F5422C282}" type="slidenum">
              <a:rPr lang="en-US" smtClean="0"/>
              <a:t>‹#›</a:t>
            </a:fld>
            <a:endParaRPr lang="en-US"/>
          </a:p>
        </p:txBody>
      </p:sp>
    </p:spTree>
    <p:extLst>
      <p:ext uri="{BB962C8B-B14F-4D97-AF65-F5344CB8AC3E}">
        <p14:creationId xmlns:p14="http://schemas.microsoft.com/office/powerpoint/2010/main" val="2271225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ESV</a:t>
            </a:r>
          </a:p>
        </p:txBody>
      </p:sp>
      <p:sp>
        <p:nvSpPr>
          <p:cNvPr id="4" name="Slide Number Placeholder 3"/>
          <p:cNvSpPr>
            <a:spLocks noGrp="1"/>
          </p:cNvSpPr>
          <p:nvPr>
            <p:ph type="sldNum" sz="quarter" idx="5"/>
          </p:nvPr>
        </p:nvSpPr>
        <p:spPr/>
        <p:txBody>
          <a:bodyPr/>
          <a:lstStyle/>
          <a:p>
            <a:fld id="{30A001C4-C19B-4F3F-BA83-EE0F5422C282}" type="slidenum">
              <a:rPr lang="en-US" smtClean="0"/>
              <a:t>2</a:t>
            </a:fld>
            <a:endParaRPr lang="en-US"/>
          </a:p>
        </p:txBody>
      </p:sp>
    </p:spTree>
    <p:extLst>
      <p:ext uri="{BB962C8B-B14F-4D97-AF65-F5344CB8AC3E}">
        <p14:creationId xmlns:p14="http://schemas.microsoft.com/office/powerpoint/2010/main" val="2286032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"His lord said to him, 'Well done, good and faithful servant; you were faithful over a few things, I will make you ruler over many things. Enter into the joy of your lord.'</a:t>
            </a:r>
          </a:p>
        </p:txBody>
      </p:sp>
      <p:sp>
        <p:nvSpPr>
          <p:cNvPr id="4" name="Slide Number Placeholder 3"/>
          <p:cNvSpPr>
            <a:spLocks noGrp="1"/>
          </p:cNvSpPr>
          <p:nvPr>
            <p:ph type="sldNum" sz="quarter" idx="5"/>
          </p:nvPr>
        </p:nvSpPr>
        <p:spPr/>
        <p:txBody>
          <a:bodyPr/>
          <a:lstStyle/>
          <a:p>
            <a:fld id="{30A001C4-C19B-4F3F-BA83-EE0F5422C282}" type="slidenum">
              <a:rPr lang="en-US" smtClean="0"/>
              <a:t>15</a:t>
            </a:fld>
            <a:endParaRPr lang="en-US"/>
          </a:p>
        </p:txBody>
      </p:sp>
    </p:spTree>
    <p:extLst>
      <p:ext uri="{BB962C8B-B14F-4D97-AF65-F5344CB8AC3E}">
        <p14:creationId xmlns:p14="http://schemas.microsoft.com/office/powerpoint/2010/main" val="1733927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More of the context of this discussion is found in vv. 20-24. </a:t>
            </a:r>
          </a:p>
        </p:txBody>
      </p:sp>
      <p:sp>
        <p:nvSpPr>
          <p:cNvPr id="4" name="Slide Number Placeholder 3"/>
          <p:cNvSpPr>
            <a:spLocks noGrp="1"/>
          </p:cNvSpPr>
          <p:nvPr>
            <p:ph type="sldNum" sz="quarter" idx="5"/>
          </p:nvPr>
        </p:nvSpPr>
        <p:spPr/>
        <p:txBody>
          <a:bodyPr/>
          <a:lstStyle/>
          <a:p>
            <a:fld id="{30A001C4-C19B-4F3F-BA83-EE0F5422C282}" type="slidenum">
              <a:rPr lang="en-US" smtClean="0"/>
              <a:t>3</a:t>
            </a:fld>
            <a:endParaRPr lang="en-US"/>
          </a:p>
        </p:txBody>
      </p:sp>
    </p:spTree>
    <p:extLst>
      <p:ext uri="{BB962C8B-B14F-4D97-AF65-F5344CB8AC3E}">
        <p14:creationId xmlns:p14="http://schemas.microsoft.com/office/powerpoint/2010/main" val="2257896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Jesus had just instituted His memorial supper (Luke 22:14-20). He just had revealed that one of them (the twelve) would betray Him (Luke 22:21-23). Immediately following, they again, actually argue with one another which one of them should be considered the greatest!</a:t>
            </a:r>
          </a:p>
        </p:txBody>
      </p:sp>
      <p:sp>
        <p:nvSpPr>
          <p:cNvPr id="4" name="Slide Number Placeholder 3"/>
          <p:cNvSpPr>
            <a:spLocks noGrp="1"/>
          </p:cNvSpPr>
          <p:nvPr>
            <p:ph type="sldNum" sz="quarter" idx="5"/>
          </p:nvPr>
        </p:nvSpPr>
        <p:spPr/>
        <p:txBody>
          <a:bodyPr/>
          <a:lstStyle/>
          <a:p>
            <a:fld id="{30A001C4-C19B-4F3F-BA83-EE0F5422C282}" type="slidenum">
              <a:rPr lang="en-US" smtClean="0"/>
              <a:t>4</a:t>
            </a:fld>
            <a:endParaRPr lang="en-US"/>
          </a:p>
        </p:txBody>
      </p:sp>
    </p:spTree>
    <p:extLst>
      <p:ext uri="{BB962C8B-B14F-4D97-AF65-F5344CB8AC3E}">
        <p14:creationId xmlns:p14="http://schemas.microsoft.com/office/powerpoint/2010/main" val="2422205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“Yet I am among you as the One who serves.” And what does Jesus do next? He washes the feet of His disciples. </a:t>
            </a:r>
          </a:p>
        </p:txBody>
      </p:sp>
      <p:sp>
        <p:nvSpPr>
          <p:cNvPr id="4" name="Slide Number Placeholder 3"/>
          <p:cNvSpPr>
            <a:spLocks noGrp="1"/>
          </p:cNvSpPr>
          <p:nvPr>
            <p:ph type="sldNum" sz="quarter" idx="5"/>
          </p:nvPr>
        </p:nvSpPr>
        <p:spPr/>
        <p:txBody>
          <a:bodyPr/>
          <a:lstStyle/>
          <a:p>
            <a:fld id="{30A001C4-C19B-4F3F-BA83-EE0F5422C282}" type="slidenum">
              <a:rPr lang="en-US" smtClean="0"/>
              <a:t>5</a:t>
            </a:fld>
            <a:endParaRPr lang="en-US"/>
          </a:p>
        </p:txBody>
      </p:sp>
    </p:spTree>
    <p:extLst>
      <p:ext uri="{BB962C8B-B14F-4D97-AF65-F5344CB8AC3E}">
        <p14:creationId xmlns:p14="http://schemas.microsoft.com/office/powerpoint/2010/main" val="83396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The attitude that Jesus would have you to possess, and me to possess, is the same attitude that He possessed – and that is to be a servant (Philippians 2:5-8). </a:t>
            </a:r>
          </a:p>
          <a:p>
            <a:r>
              <a:rPr lang="en-US" dirty="0"/>
              <a:t>ESV - </a:t>
            </a:r>
            <a:r>
              <a:rPr lang="en-US" b="0" i="0" dirty="0">
                <a:solidFill>
                  <a:srgbClr val="000000"/>
                </a:solidFill>
                <a:effectLst/>
                <a:latin typeface="system-ui"/>
              </a:rPr>
              <a:t>but emptied himself, by taking the form of a servant (v. 7); NIV - he made himself nothing (v. 7)</a:t>
            </a:r>
            <a:endParaRPr lang="en-US" dirty="0"/>
          </a:p>
        </p:txBody>
      </p:sp>
      <p:sp>
        <p:nvSpPr>
          <p:cNvPr id="4" name="Slide Number Placeholder 3"/>
          <p:cNvSpPr>
            <a:spLocks noGrp="1"/>
          </p:cNvSpPr>
          <p:nvPr>
            <p:ph type="sldNum" sz="quarter" idx="5"/>
          </p:nvPr>
        </p:nvSpPr>
        <p:spPr/>
        <p:txBody>
          <a:bodyPr/>
          <a:lstStyle/>
          <a:p>
            <a:fld id="{30A001C4-C19B-4F3F-BA83-EE0F5422C282}" type="slidenum">
              <a:rPr lang="en-US" smtClean="0"/>
              <a:t>8</a:t>
            </a:fld>
            <a:endParaRPr lang="en-US"/>
          </a:p>
        </p:txBody>
      </p:sp>
    </p:spTree>
    <p:extLst>
      <p:ext uri="{BB962C8B-B14F-4D97-AF65-F5344CB8AC3E}">
        <p14:creationId xmlns:p14="http://schemas.microsoft.com/office/powerpoint/2010/main" val="2585549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We live in a culture and society that craves for individual attention, to be noticed, to get noticed. Those who are seeking fame, even if it is for a fleeting moment. Those who seek to be great and looked upon as being great. And Jesus tells us that we can indeed achieve greatness in His kingdom, but that it will only come to those who make themselves a servant to others. </a:t>
            </a:r>
          </a:p>
        </p:txBody>
      </p:sp>
      <p:sp>
        <p:nvSpPr>
          <p:cNvPr id="4" name="Slide Number Placeholder 3"/>
          <p:cNvSpPr>
            <a:spLocks noGrp="1"/>
          </p:cNvSpPr>
          <p:nvPr>
            <p:ph type="sldNum" sz="quarter" idx="5"/>
          </p:nvPr>
        </p:nvSpPr>
        <p:spPr/>
        <p:txBody>
          <a:bodyPr/>
          <a:lstStyle/>
          <a:p>
            <a:fld id="{30A001C4-C19B-4F3F-BA83-EE0F5422C282}" type="slidenum">
              <a:rPr lang="en-US" smtClean="0"/>
              <a:t>9</a:t>
            </a:fld>
            <a:endParaRPr lang="en-US"/>
          </a:p>
        </p:txBody>
      </p:sp>
    </p:spTree>
    <p:extLst>
      <p:ext uri="{BB962C8B-B14F-4D97-AF65-F5344CB8AC3E}">
        <p14:creationId xmlns:p14="http://schemas.microsoft.com/office/powerpoint/2010/main" val="2578191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Like Jesus, we too must empty ourselves. </a:t>
            </a:r>
          </a:p>
        </p:txBody>
      </p:sp>
      <p:sp>
        <p:nvSpPr>
          <p:cNvPr id="4" name="Slide Number Placeholder 3"/>
          <p:cNvSpPr>
            <a:spLocks noGrp="1"/>
          </p:cNvSpPr>
          <p:nvPr>
            <p:ph type="sldNum" sz="quarter" idx="5"/>
          </p:nvPr>
        </p:nvSpPr>
        <p:spPr/>
        <p:txBody>
          <a:bodyPr/>
          <a:lstStyle/>
          <a:p>
            <a:fld id="{30A001C4-C19B-4F3F-BA83-EE0F5422C282}" type="slidenum">
              <a:rPr lang="en-US" smtClean="0"/>
              <a:t>10</a:t>
            </a:fld>
            <a:endParaRPr lang="en-US"/>
          </a:p>
        </p:txBody>
      </p:sp>
    </p:spTree>
    <p:extLst>
      <p:ext uri="{BB962C8B-B14F-4D97-AF65-F5344CB8AC3E}">
        <p14:creationId xmlns:p14="http://schemas.microsoft.com/office/powerpoint/2010/main" val="4220994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Romans 16:1-2. “I commend to you Phoebe our sister, who is a servant of the church in </a:t>
            </a:r>
            <a:r>
              <a:rPr lang="en-US" dirty="0" err="1"/>
              <a:t>Cenchrea</a:t>
            </a:r>
            <a:r>
              <a:rPr lang="en-US" dirty="0"/>
              <a:t>, 2 that you may receive her in the Lord in a manner worthy of the saints, and assist her in whatever business she has need of you; for indeed she has been a helper of many and of myself also.”</a:t>
            </a:r>
          </a:p>
        </p:txBody>
      </p:sp>
      <p:sp>
        <p:nvSpPr>
          <p:cNvPr id="4" name="Slide Number Placeholder 3"/>
          <p:cNvSpPr>
            <a:spLocks noGrp="1"/>
          </p:cNvSpPr>
          <p:nvPr>
            <p:ph type="sldNum" sz="quarter" idx="5"/>
          </p:nvPr>
        </p:nvSpPr>
        <p:spPr/>
        <p:txBody>
          <a:bodyPr/>
          <a:lstStyle/>
          <a:p>
            <a:fld id="{30A001C4-C19B-4F3F-BA83-EE0F5422C282}" type="slidenum">
              <a:rPr lang="en-US" smtClean="0"/>
              <a:t>12</a:t>
            </a:fld>
            <a:endParaRPr lang="en-US"/>
          </a:p>
        </p:txBody>
      </p:sp>
    </p:spTree>
    <p:extLst>
      <p:ext uri="{BB962C8B-B14F-4D97-AF65-F5344CB8AC3E}">
        <p14:creationId xmlns:p14="http://schemas.microsoft.com/office/powerpoint/2010/main" val="1273452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a servant of the King? In order to enter His Kingdom, you must humble yourself as a child, and be an obedient servant to the Lord and His will. And for His disciples today to continue to please Him, to be received by Him, and ultimately to be blessed by Him…we must be happily be a servant of His and a servant to others.</a:t>
            </a:r>
          </a:p>
        </p:txBody>
      </p:sp>
      <p:sp>
        <p:nvSpPr>
          <p:cNvPr id="4" name="Slide Number Placeholder 3"/>
          <p:cNvSpPr>
            <a:spLocks noGrp="1"/>
          </p:cNvSpPr>
          <p:nvPr>
            <p:ph type="sldNum" sz="quarter" idx="5"/>
          </p:nvPr>
        </p:nvSpPr>
        <p:spPr/>
        <p:txBody>
          <a:bodyPr/>
          <a:lstStyle/>
          <a:p>
            <a:fld id="{30A001C4-C19B-4F3F-BA83-EE0F5422C282}" type="slidenum">
              <a:rPr lang="en-US" smtClean="0"/>
              <a:t>14</a:t>
            </a:fld>
            <a:endParaRPr lang="en-US"/>
          </a:p>
        </p:txBody>
      </p:sp>
    </p:spTree>
    <p:extLst>
      <p:ext uri="{BB962C8B-B14F-4D97-AF65-F5344CB8AC3E}">
        <p14:creationId xmlns:p14="http://schemas.microsoft.com/office/powerpoint/2010/main" val="1589870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4B10E1-FFDA-4BE9-B790-E9828555373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49E3E-8ACF-4F9F-A730-DD4C661FD103}" type="slidenum">
              <a:rPr lang="en-US" smtClean="0"/>
              <a:t>‹#›</a:t>
            </a:fld>
            <a:endParaRPr lang="en-US"/>
          </a:p>
        </p:txBody>
      </p:sp>
    </p:spTree>
    <p:extLst>
      <p:ext uri="{BB962C8B-B14F-4D97-AF65-F5344CB8AC3E}">
        <p14:creationId xmlns:p14="http://schemas.microsoft.com/office/powerpoint/2010/main" val="604910776"/>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10E1-FFDA-4BE9-B790-E9828555373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49E3E-8ACF-4F9F-A730-DD4C661FD103}" type="slidenum">
              <a:rPr lang="en-US" smtClean="0"/>
              <a:t>‹#›</a:t>
            </a:fld>
            <a:endParaRPr lang="en-US"/>
          </a:p>
        </p:txBody>
      </p:sp>
    </p:spTree>
    <p:extLst>
      <p:ext uri="{BB962C8B-B14F-4D97-AF65-F5344CB8AC3E}">
        <p14:creationId xmlns:p14="http://schemas.microsoft.com/office/powerpoint/2010/main" val="1103407195"/>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10E1-FFDA-4BE9-B790-E9828555373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49E3E-8ACF-4F9F-A730-DD4C661FD103}" type="slidenum">
              <a:rPr lang="en-US" smtClean="0"/>
              <a:t>‹#›</a:t>
            </a:fld>
            <a:endParaRPr lang="en-US"/>
          </a:p>
        </p:txBody>
      </p:sp>
    </p:spTree>
    <p:extLst>
      <p:ext uri="{BB962C8B-B14F-4D97-AF65-F5344CB8AC3E}">
        <p14:creationId xmlns:p14="http://schemas.microsoft.com/office/powerpoint/2010/main" val="863176371"/>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10E1-FFDA-4BE9-B790-E9828555373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49E3E-8ACF-4F9F-A730-DD4C661FD103}" type="slidenum">
              <a:rPr lang="en-US" smtClean="0"/>
              <a:t>‹#›</a:t>
            </a:fld>
            <a:endParaRPr lang="en-US"/>
          </a:p>
        </p:txBody>
      </p:sp>
    </p:spTree>
    <p:extLst>
      <p:ext uri="{BB962C8B-B14F-4D97-AF65-F5344CB8AC3E}">
        <p14:creationId xmlns:p14="http://schemas.microsoft.com/office/powerpoint/2010/main" val="743932219"/>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10E1-FFDA-4BE9-B790-E9828555373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49E3E-8ACF-4F9F-A730-DD4C661FD103}" type="slidenum">
              <a:rPr lang="en-US" smtClean="0"/>
              <a:t>‹#›</a:t>
            </a:fld>
            <a:endParaRPr lang="en-US"/>
          </a:p>
        </p:txBody>
      </p:sp>
    </p:spTree>
    <p:extLst>
      <p:ext uri="{BB962C8B-B14F-4D97-AF65-F5344CB8AC3E}">
        <p14:creationId xmlns:p14="http://schemas.microsoft.com/office/powerpoint/2010/main" val="2619621233"/>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4B10E1-FFDA-4BE9-B790-E98285553733}"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49E3E-8ACF-4F9F-A730-DD4C661FD103}" type="slidenum">
              <a:rPr lang="en-US" smtClean="0"/>
              <a:t>‹#›</a:t>
            </a:fld>
            <a:endParaRPr lang="en-US"/>
          </a:p>
        </p:txBody>
      </p:sp>
    </p:spTree>
    <p:extLst>
      <p:ext uri="{BB962C8B-B14F-4D97-AF65-F5344CB8AC3E}">
        <p14:creationId xmlns:p14="http://schemas.microsoft.com/office/powerpoint/2010/main" val="2155207914"/>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4B10E1-FFDA-4BE9-B790-E98285553733}"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549E3E-8ACF-4F9F-A730-DD4C661FD103}" type="slidenum">
              <a:rPr lang="en-US" smtClean="0"/>
              <a:t>‹#›</a:t>
            </a:fld>
            <a:endParaRPr lang="en-US"/>
          </a:p>
        </p:txBody>
      </p:sp>
    </p:spTree>
    <p:extLst>
      <p:ext uri="{BB962C8B-B14F-4D97-AF65-F5344CB8AC3E}">
        <p14:creationId xmlns:p14="http://schemas.microsoft.com/office/powerpoint/2010/main" val="218138318"/>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4B10E1-FFDA-4BE9-B790-E98285553733}"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549E3E-8ACF-4F9F-A730-DD4C661FD103}" type="slidenum">
              <a:rPr lang="en-US" smtClean="0"/>
              <a:t>‹#›</a:t>
            </a:fld>
            <a:endParaRPr lang="en-US"/>
          </a:p>
        </p:txBody>
      </p:sp>
    </p:spTree>
    <p:extLst>
      <p:ext uri="{BB962C8B-B14F-4D97-AF65-F5344CB8AC3E}">
        <p14:creationId xmlns:p14="http://schemas.microsoft.com/office/powerpoint/2010/main" val="1433421016"/>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B10E1-FFDA-4BE9-B790-E98285553733}"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549E3E-8ACF-4F9F-A730-DD4C661FD103}" type="slidenum">
              <a:rPr lang="en-US" smtClean="0"/>
              <a:t>‹#›</a:t>
            </a:fld>
            <a:endParaRPr lang="en-US"/>
          </a:p>
        </p:txBody>
      </p:sp>
    </p:spTree>
    <p:extLst>
      <p:ext uri="{BB962C8B-B14F-4D97-AF65-F5344CB8AC3E}">
        <p14:creationId xmlns:p14="http://schemas.microsoft.com/office/powerpoint/2010/main" val="3109099526"/>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4B10E1-FFDA-4BE9-B790-E98285553733}"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49E3E-8ACF-4F9F-A730-DD4C661FD103}" type="slidenum">
              <a:rPr lang="en-US" smtClean="0"/>
              <a:t>‹#›</a:t>
            </a:fld>
            <a:endParaRPr lang="en-US"/>
          </a:p>
        </p:txBody>
      </p:sp>
    </p:spTree>
    <p:extLst>
      <p:ext uri="{BB962C8B-B14F-4D97-AF65-F5344CB8AC3E}">
        <p14:creationId xmlns:p14="http://schemas.microsoft.com/office/powerpoint/2010/main" val="1694710530"/>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4B10E1-FFDA-4BE9-B790-E98285553733}"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49E3E-8ACF-4F9F-A730-DD4C661FD103}" type="slidenum">
              <a:rPr lang="en-US" smtClean="0"/>
              <a:t>‹#›</a:t>
            </a:fld>
            <a:endParaRPr lang="en-US"/>
          </a:p>
        </p:txBody>
      </p:sp>
    </p:spTree>
    <p:extLst>
      <p:ext uri="{BB962C8B-B14F-4D97-AF65-F5344CB8AC3E}">
        <p14:creationId xmlns:p14="http://schemas.microsoft.com/office/powerpoint/2010/main" val="779064938"/>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B10E1-FFDA-4BE9-B790-E98285553733}"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49E3E-8ACF-4F9F-A730-DD4C661FD103}" type="slidenum">
              <a:rPr lang="en-US" smtClean="0"/>
              <a:t>‹#›</a:t>
            </a:fld>
            <a:endParaRPr lang="en-US"/>
          </a:p>
        </p:txBody>
      </p:sp>
    </p:spTree>
    <p:extLst>
      <p:ext uri="{BB962C8B-B14F-4D97-AF65-F5344CB8AC3E}">
        <p14:creationId xmlns:p14="http://schemas.microsoft.com/office/powerpoint/2010/main" val="27232845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2" descr="open-bible - CSB">
            <a:extLst>
              <a:ext uri="{FF2B5EF4-FFF2-40B4-BE49-F238E27FC236}">
                <a16:creationId xmlns:a16="http://schemas.microsoft.com/office/drawing/2014/main" id="{42BE6B5B-51B8-89E8-EBC8-7D91A67D5B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6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519366"/>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rd, make me a servant&quot; - Palm Beach Lakes church of Christ">
            <a:extLst>
              <a:ext uri="{FF2B5EF4-FFF2-40B4-BE49-F238E27FC236}">
                <a16:creationId xmlns:a16="http://schemas.microsoft.com/office/drawing/2014/main" id="{D4FEE857-48EF-1840-D8F2-1A70A92E790A}"/>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3">
            <a:extLst>
              <a:ext uri="{FF2B5EF4-FFF2-40B4-BE49-F238E27FC236}">
                <a16:creationId xmlns:a16="http://schemas.microsoft.com/office/drawing/2014/main" id="{ECDA27EF-7D2E-D9E4-93D4-B4EEA17D1036}"/>
              </a:ext>
            </a:extLst>
          </p:cNvPr>
          <p:cNvSpPr>
            <a:spLocks noGrp="1"/>
          </p:cNvSpPr>
          <p:nvPr>
            <p:ph type="title"/>
          </p:nvPr>
        </p:nvSpPr>
        <p:spPr>
          <a:xfrm>
            <a:off x="838200" y="365125"/>
            <a:ext cx="10515600" cy="1325563"/>
          </a:xfrm>
        </p:spPr>
        <p:txBody>
          <a:bodyPr>
            <a:normAutofit/>
          </a:bodyPr>
          <a:lstStyle/>
          <a:p>
            <a:r>
              <a:rPr lang="en-US" sz="4800" b="1" dirty="0">
                <a:solidFill>
                  <a:srgbClr val="FFFFFF"/>
                </a:solidFill>
                <a:latin typeface="Century" panose="02040604050505020304" pitchFamily="18" charset="0"/>
              </a:rPr>
              <a:t>How to Become a Servant</a:t>
            </a:r>
          </a:p>
        </p:txBody>
      </p:sp>
      <p:sp>
        <p:nvSpPr>
          <p:cNvPr id="11" name="Content Placeholder 4">
            <a:extLst>
              <a:ext uri="{FF2B5EF4-FFF2-40B4-BE49-F238E27FC236}">
                <a16:creationId xmlns:a16="http://schemas.microsoft.com/office/drawing/2014/main" id="{7D466F02-794C-FFBB-DA02-67A98E5E55E4}"/>
              </a:ext>
            </a:extLst>
          </p:cNvPr>
          <p:cNvSpPr>
            <a:spLocks noGrp="1"/>
          </p:cNvSpPr>
          <p:nvPr>
            <p:ph idx="1"/>
          </p:nvPr>
        </p:nvSpPr>
        <p:spPr>
          <a:xfrm>
            <a:off x="838200" y="1825625"/>
            <a:ext cx="10515600" cy="4351338"/>
          </a:xfrm>
        </p:spPr>
        <p:txBody>
          <a:bodyPr>
            <a:normAutofit/>
          </a:bodyPr>
          <a:lstStyle/>
          <a:p>
            <a:r>
              <a:rPr lang="en-US" sz="3200" b="1" dirty="0">
                <a:solidFill>
                  <a:srgbClr val="FFFFFF"/>
                </a:solidFill>
              </a:rPr>
              <a:t>Deny self/Crucify self (Luke 9:23; Galatians 2:20)</a:t>
            </a:r>
          </a:p>
          <a:p>
            <a:r>
              <a:rPr lang="en-US" sz="3200" b="1" dirty="0">
                <a:solidFill>
                  <a:srgbClr val="FFFFFF"/>
                </a:solidFill>
              </a:rPr>
              <a:t>Make Christ Lord of your life (1 Peter 3:15)</a:t>
            </a:r>
          </a:p>
          <a:p>
            <a:r>
              <a:rPr lang="en-US" sz="3200" b="1" dirty="0">
                <a:solidFill>
                  <a:srgbClr val="FFFFFF"/>
                </a:solidFill>
              </a:rPr>
              <a:t>Remove pride, humble self (1 Peter 5:5-6)</a:t>
            </a:r>
          </a:p>
          <a:p>
            <a:r>
              <a:rPr lang="en-US" sz="3200" b="1" dirty="0">
                <a:solidFill>
                  <a:srgbClr val="FFFFFF"/>
                </a:solidFill>
              </a:rPr>
              <a:t>Esteem others better (Philippians 2:3)</a:t>
            </a:r>
          </a:p>
          <a:p>
            <a:r>
              <a:rPr lang="en-US" sz="3200" b="1" dirty="0">
                <a:solidFill>
                  <a:srgbClr val="FFFFFF"/>
                </a:solidFill>
              </a:rPr>
              <a:t>Seek out ways to serve others (Galatians 5:13)</a:t>
            </a:r>
          </a:p>
          <a:p>
            <a:endParaRPr lang="en-US" b="1" dirty="0">
              <a:solidFill>
                <a:srgbClr val="FFFFFF"/>
              </a:solidFill>
            </a:endParaRPr>
          </a:p>
        </p:txBody>
      </p:sp>
    </p:spTree>
    <p:extLst>
      <p:ext uri="{BB962C8B-B14F-4D97-AF65-F5344CB8AC3E}">
        <p14:creationId xmlns:p14="http://schemas.microsoft.com/office/powerpoint/2010/main" val="420780224"/>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fade">
                                      <p:cBhvr>
                                        <p:cTn id="35" dur="1000"/>
                                        <p:tgtEl>
                                          <p:spTgt spid="11">
                                            <p:txEl>
                                              <p:pRg st="4" end="4"/>
                                            </p:txEl>
                                          </p:spTgt>
                                        </p:tgtEl>
                                      </p:cBhvr>
                                    </p:animEffect>
                                    <p:anim calcmode="lin" valueType="num">
                                      <p:cBhvr>
                                        <p:cTn id="36"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rd, make me a servant&quot; - Palm Beach Lakes church of Christ">
            <a:extLst>
              <a:ext uri="{FF2B5EF4-FFF2-40B4-BE49-F238E27FC236}">
                <a16:creationId xmlns:a16="http://schemas.microsoft.com/office/drawing/2014/main" id="{04DFC75D-656B-120E-09C4-B1111C998B61}"/>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6DFC49C-DDE7-198F-FAC2-33EA54329774}"/>
              </a:ext>
            </a:extLst>
          </p:cNvPr>
          <p:cNvSpPr>
            <a:spLocks noGrp="1"/>
          </p:cNvSpPr>
          <p:nvPr>
            <p:ph type="title"/>
          </p:nvPr>
        </p:nvSpPr>
        <p:spPr>
          <a:xfrm>
            <a:off x="838200" y="365125"/>
            <a:ext cx="10515600" cy="1325563"/>
          </a:xfrm>
        </p:spPr>
        <p:txBody>
          <a:bodyPr>
            <a:normAutofit/>
          </a:bodyPr>
          <a:lstStyle/>
          <a:p>
            <a:r>
              <a:rPr lang="en-US" sz="4800" b="1" dirty="0">
                <a:solidFill>
                  <a:srgbClr val="FFFFFF"/>
                </a:solidFill>
                <a:latin typeface="Century" panose="02040604050505020304" pitchFamily="18" charset="0"/>
              </a:rPr>
              <a:t>Ways We Can Serve</a:t>
            </a:r>
          </a:p>
        </p:txBody>
      </p:sp>
      <p:sp>
        <p:nvSpPr>
          <p:cNvPr id="5" name="Content Placeholder 4">
            <a:extLst>
              <a:ext uri="{FF2B5EF4-FFF2-40B4-BE49-F238E27FC236}">
                <a16:creationId xmlns:a16="http://schemas.microsoft.com/office/drawing/2014/main" id="{36A1A89A-9D2C-C10F-7A39-50DF157D779D}"/>
              </a:ext>
            </a:extLst>
          </p:cNvPr>
          <p:cNvSpPr>
            <a:spLocks noGrp="1"/>
          </p:cNvSpPr>
          <p:nvPr>
            <p:ph idx="1"/>
          </p:nvPr>
        </p:nvSpPr>
        <p:spPr>
          <a:xfrm>
            <a:off x="838200" y="1825625"/>
            <a:ext cx="10515600" cy="4351338"/>
          </a:xfrm>
        </p:spPr>
        <p:txBody>
          <a:bodyPr>
            <a:normAutofit/>
          </a:bodyPr>
          <a:lstStyle/>
          <a:p>
            <a:r>
              <a:rPr lang="en-US" sz="3200" b="1" dirty="0">
                <a:solidFill>
                  <a:srgbClr val="FFFFFF"/>
                </a:solidFill>
              </a:rPr>
              <a:t>Doing good works (Titus 3:1, 8, 14)</a:t>
            </a:r>
          </a:p>
          <a:p>
            <a:r>
              <a:rPr lang="en-US" sz="3200" b="1" dirty="0">
                <a:solidFill>
                  <a:srgbClr val="FFFFFF"/>
                </a:solidFill>
              </a:rPr>
              <a:t>Contribute to the needs of the saints (Romans 12:13)</a:t>
            </a:r>
          </a:p>
          <a:p>
            <a:r>
              <a:rPr lang="en-US" sz="3200" b="1" dirty="0">
                <a:solidFill>
                  <a:srgbClr val="FFFFFF"/>
                </a:solidFill>
              </a:rPr>
              <a:t>Encouraging others (1 Thessalonians 5:11, 14)</a:t>
            </a:r>
          </a:p>
          <a:p>
            <a:r>
              <a:rPr lang="en-US" sz="3200" b="1" dirty="0">
                <a:solidFill>
                  <a:srgbClr val="FFFFFF"/>
                </a:solidFill>
              </a:rPr>
              <a:t>Bear one another’s burdens (Galatians 6:2)</a:t>
            </a:r>
          </a:p>
          <a:p>
            <a:r>
              <a:rPr lang="en-US" sz="3200" b="1" dirty="0">
                <a:solidFill>
                  <a:srgbClr val="FFFFFF"/>
                </a:solidFill>
              </a:rPr>
              <a:t>Pray for the needs of others (James 5:16)</a:t>
            </a:r>
          </a:p>
          <a:p>
            <a:endParaRPr lang="en-US" sz="3200" b="1" dirty="0">
              <a:solidFill>
                <a:srgbClr val="FFFFFF"/>
              </a:solidFill>
            </a:endParaRPr>
          </a:p>
        </p:txBody>
      </p:sp>
    </p:spTree>
    <p:extLst>
      <p:ext uri="{BB962C8B-B14F-4D97-AF65-F5344CB8AC3E}">
        <p14:creationId xmlns:p14="http://schemas.microsoft.com/office/powerpoint/2010/main" val="2213285648"/>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Lord, make me a servant&quot; - Palm Beach Lakes church of Christ">
            <a:extLst>
              <a:ext uri="{FF2B5EF4-FFF2-40B4-BE49-F238E27FC236}">
                <a16:creationId xmlns:a16="http://schemas.microsoft.com/office/drawing/2014/main" id="{E65AFD92-A058-A98E-F137-F232DB705BEB}"/>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3">
            <a:extLst>
              <a:ext uri="{FF2B5EF4-FFF2-40B4-BE49-F238E27FC236}">
                <a16:creationId xmlns:a16="http://schemas.microsoft.com/office/drawing/2014/main" id="{7F8BDFB6-F0A8-B167-3C75-D0CB16472016}"/>
              </a:ext>
            </a:extLst>
          </p:cNvPr>
          <p:cNvSpPr>
            <a:spLocks noGrp="1"/>
          </p:cNvSpPr>
          <p:nvPr>
            <p:ph type="title"/>
          </p:nvPr>
        </p:nvSpPr>
        <p:spPr>
          <a:xfrm>
            <a:off x="838200" y="365125"/>
            <a:ext cx="10515600" cy="1325563"/>
          </a:xfrm>
        </p:spPr>
        <p:txBody>
          <a:bodyPr>
            <a:normAutofit/>
          </a:bodyPr>
          <a:lstStyle/>
          <a:p>
            <a:r>
              <a:rPr lang="en-US" sz="4800" b="1" dirty="0">
                <a:solidFill>
                  <a:srgbClr val="FFFFFF"/>
                </a:solidFill>
                <a:latin typeface="Century" panose="02040604050505020304" pitchFamily="18" charset="0"/>
              </a:rPr>
              <a:t>Ways We Can Serve</a:t>
            </a:r>
          </a:p>
        </p:txBody>
      </p:sp>
      <p:sp>
        <p:nvSpPr>
          <p:cNvPr id="10" name="Content Placeholder 4">
            <a:extLst>
              <a:ext uri="{FF2B5EF4-FFF2-40B4-BE49-F238E27FC236}">
                <a16:creationId xmlns:a16="http://schemas.microsoft.com/office/drawing/2014/main" id="{B6629529-9B3A-DDF9-BD16-27657B1B3B2E}"/>
              </a:ext>
            </a:extLst>
          </p:cNvPr>
          <p:cNvSpPr>
            <a:spLocks noGrp="1"/>
          </p:cNvSpPr>
          <p:nvPr>
            <p:ph idx="1"/>
          </p:nvPr>
        </p:nvSpPr>
        <p:spPr>
          <a:xfrm>
            <a:off x="838200" y="1825625"/>
            <a:ext cx="10515600" cy="4351338"/>
          </a:xfrm>
        </p:spPr>
        <p:txBody>
          <a:bodyPr>
            <a:normAutofit/>
          </a:bodyPr>
          <a:lstStyle/>
          <a:p>
            <a:r>
              <a:rPr lang="en-US" sz="3200" b="1" dirty="0">
                <a:solidFill>
                  <a:srgbClr val="FFFFFF"/>
                </a:solidFill>
              </a:rPr>
              <a:t>Share our blessings with others (Hebrews 13:16)</a:t>
            </a:r>
          </a:p>
          <a:p>
            <a:endParaRPr lang="en-US" sz="200" b="1" dirty="0">
              <a:solidFill>
                <a:srgbClr val="FFFFFF"/>
              </a:solidFill>
            </a:endParaRPr>
          </a:p>
          <a:p>
            <a:r>
              <a:rPr lang="en-US" sz="3200" b="1" dirty="0">
                <a:solidFill>
                  <a:srgbClr val="FFFFFF"/>
                </a:solidFill>
              </a:rPr>
              <a:t>Teaching the gospel to the lost (1 Corinthians 9:19-22)</a:t>
            </a:r>
          </a:p>
          <a:p>
            <a:endParaRPr lang="en-US" sz="200" b="1" dirty="0">
              <a:solidFill>
                <a:srgbClr val="FFFFFF"/>
              </a:solidFill>
            </a:endParaRPr>
          </a:p>
          <a:p>
            <a:r>
              <a:rPr lang="en-US" sz="3200" b="1" dirty="0">
                <a:solidFill>
                  <a:srgbClr val="FFFFFF"/>
                </a:solidFill>
              </a:rPr>
              <a:t>Serve in the local church (Romans 16:1-2)</a:t>
            </a:r>
          </a:p>
          <a:p>
            <a:endParaRPr lang="en-US" sz="200" b="1" dirty="0">
              <a:solidFill>
                <a:srgbClr val="FFFFFF"/>
              </a:solidFill>
            </a:endParaRPr>
          </a:p>
          <a:p>
            <a:pPr lvl="1">
              <a:buFont typeface="Wingdings" panose="05000000000000000000" pitchFamily="2" charset="2"/>
              <a:buChar char="§"/>
            </a:pPr>
            <a:r>
              <a:rPr lang="en-US" sz="3200" b="1" dirty="0">
                <a:solidFill>
                  <a:srgbClr val="FFFFFF"/>
                </a:solidFill>
              </a:rPr>
              <a:t>Greet people, send cards, clean building, mow grass, teach a Bible class, provide a ride, lead singing, give a talk, lead a prayer, make visits, etc.</a:t>
            </a:r>
          </a:p>
        </p:txBody>
      </p:sp>
    </p:spTree>
    <p:extLst>
      <p:ext uri="{BB962C8B-B14F-4D97-AF65-F5344CB8AC3E}">
        <p14:creationId xmlns:p14="http://schemas.microsoft.com/office/powerpoint/2010/main" val="3043204465"/>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1000"/>
                                        <p:tgtEl>
                                          <p:spTgt spid="10">
                                            <p:txEl>
                                              <p:pRg st="4" end="4"/>
                                            </p:txEl>
                                          </p:spTgt>
                                        </p:tgtEl>
                                      </p:cBhvr>
                                    </p:animEffect>
                                    <p:anim calcmode="lin" valueType="num">
                                      <p:cBhvr>
                                        <p:cTn id="22"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6" end="6"/>
                                            </p:txEl>
                                          </p:spTgt>
                                        </p:tgtEl>
                                        <p:attrNameLst>
                                          <p:attrName>style.visibility</p:attrName>
                                        </p:attrNameLst>
                                      </p:cBhvr>
                                      <p:to>
                                        <p:strVal val="visible"/>
                                      </p:to>
                                    </p:set>
                                    <p:animEffect transition="in" filter="fade">
                                      <p:cBhvr>
                                        <p:cTn id="28" dur="1000"/>
                                        <p:tgtEl>
                                          <p:spTgt spid="10">
                                            <p:txEl>
                                              <p:pRg st="6" end="6"/>
                                            </p:txEl>
                                          </p:spTgt>
                                        </p:tgtEl>
                                      </p:cBhvr>
                                    </p:animEffect>
                                    <p:anim calcmode="lin" valueType="num">
                                      <p:cBhvr>
                                        <p:cTn id="29"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Lord, make me a servant&quot; - Palm Beach Lakes church of Christ">
            <a:extLst>
              <a:ext uri="{FF2B5EF4-FFF2-40B4-BE49-F238E27FC236}">
                <a16:creationId xmlns:a16="http://schemas.microsoft.com/office/drawing/2014/main" id="{F3AB008A-A9D9-608B-B62E-4360362295BE}"/>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47936172-B4E9-98B8-0E37-9D2761F406EC}"/>
              </a:ext>
            </a:extLst>
          </p:cNvPr>
          <p:cNvSpPr>
            <a:spLocks noGrp="1"/>
          </p:cNvSpPr>
          <p:nvPr>
            <p:ph type="title"/>
          </p:nvPr>
        </p:nvSpPr>
        <p:spPr>
          <a:xfrm>
            <a:off x="838200" y="365125"/>
            <a:ext cx="10515600" cy="1325563"/>
          </a:xfrm>
        </p:spPr>
        <p:txBody>
          <a:bodyPr>
            <a:normAutofit/>
          </a:bodyPr>
          <a:lstStyle/>
          <a:p>
            <a:pPr algn="ctr"/>
            <a:r>
              <a:rPr lang="en-US" sz="4800" b="1" dirty="0">
                <a:solidFill>
                  <a:srgbClr val="FFFFFF"/>
                </a:solidFill>
                <a:latin typeface="Cambria" panose="02040503050406030204" pitchFamily="18" charset="0"/>
                <a:ea typeface="Cambria" panose="02040503050406030204" pitchFamily="18" charset="0"/>
              </a:rPr>
              <a:t>Servant Song</a:t>
            </a:r>
            <a:br>
              <a:rPr lang="en-US" sz="4800" b="1" dirty="0">
                <a:solidFill>
                  <a:srgbClr val="FFFFFF"/>
                </a:solidFill>
                <a:latin typeface="Cambria" panose="02040503050406030204" pitchFamily="18" charset="0"/>
                <a:ea typeface="Cambria" panose="02040503050406030204" pitchFamily="18" charset="0"/>
              </a:rPr>
            </a:br>
            <a:r>
              <a:rPr lang="en-US" sz="3200" b="1" dirty="0">
                <a:solidFill>
                  <a:srgbClr val="FFFFFF"/>
                </a:solidFill>
                <a:latin typeface="Times New Roman" panose="02020603050405020304" pitchFamily="18" charset="0"/>
                <a:ea typeface="Cambria" panose="02040503050406030204" pitchFamily="18" charset="0"/>
                <a:cs typeface="Times New Roman" panose="02020603050405020304" pitchFamily="18" charset="0"/>
              </a:rPr>
              <a:t>Matthew </a:t>
            </a:r>
            <a:r>
              <a:rPr lang="en-US" sz="3200" b="1" dirty="0" err="1">
                <a:solidFill>
                  <a:srgbClr val="FFFFFF"/>
                </a:solidFill>
                <a:latin typeface="Times New Roman" panose="02020603050405020304" pitchFamily="18" charset="0"/>
                <a:ea typeface="Cambria" panose="02040503050406030204" pitchFamily="18" charset="0"/>
                <a:cs typeface="Times New Roman" panose="02020603050405020304" pitchFamily="18" charset="0"/>
              </a:rPr>
              <a:t>Bassford</a:t>
            </a:r>
            <a:r>
              <a:rPr lang="en-US" sz="3200" b="1" dirty="0">
                <a:solidFill>
                  <a:srgbClr val="FFFF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a:solidFill>
                  <a:srgbClr val="FFFFFF"/>
                </a:solidFill>
                <a:latin typeface="Times New Roman" panose="02020603050405020304" pitchFamily="18" charset="0"/>
                <a:ea typeface="Cambria" panose="02040503050406030204" pitchFamily="18" charset="0"/>
                <a:cs typeface="Times New Roman" panose="02020603050405020304" pitchFamily="18" charset="0"/>
              </a:rPr>
              <a:t>(stanzas 2-3)</a:t>
            </a:r>
            <a:endParaRPr lang="en-US" sz="4800" b="1" dirty="0">
              <a:solidFill>
                <a:srgbClr val="FFFFFF"/>
              </a:solidFill>
              <a:latin typeface="Cambria" panose="02040503050406030204" pitchFamily="18" charset="0"/>
              <a:ea typeface="Cambria" panose="02040503050406030204" pitchFamily="18" charset="0"/>
            </a:endParaRPr>
          </a:p>
        </p:txBody>
      </p:sp>
      <p:sp>
        <p:nvSpPr>
          <p:cNvPr id="6" name="Content Placeholder 5">
            <a:extLst>
              <a:ext uri="{FF2B5EF4-FFF2-40B4-BE49-F238E27FC236}">
                <a16:creationId xmlns:a16="http://schemas.microsoft.com/office/drawing/2014/main" id="{99ABE9F5-D99A-9BEC-66EC-71AA4C9AD91B}"/>
              </a:ext>
            </a:extLst>
          </p:cNvPr>
          <p:cNvSpPr>
            <a:spLocks noGrp="1"/>
          </p:cNvSpPr>
          <p:nvPr>
            <p:ph idx="1"/>
          </p:nvPr>
        </p:nvSpPr>
        <p:spPr>
          <a:xfrm>
            <a:off x="769376" y="2012438"/>
            <a:ext cx="10655710" cy="4351338"/>
          </a:xfrm>
        </p:spPr>
        <p:txBody>
          <a:bodyPr>
            <a:noAutofit/>
          </a:bodyPr>
          <a:lstStyle/>
          <a:p>
            <a:pPr marL="514350" indent="-514350">
              <a:buFont typeface="+mj-lt"/>
              <a:buAutoNum type="arabicPeriod"/>
            </a:pPr>
            <a:r>
              <a:rPr lang="en-US" sz="3200" b="1" dirty="0">
                <a:solidFill>
                  <a:srgbClr val="FFFFFF"/>
                </a:solidFill>
              </a:rPr>
              <a:t>Make me a servant, just like Your Son, for He was a servant; please make me one. Make me a servant, do what You must do to make me a servant; make me like You.</a:t>
            </a:r>
          </a:p>
          <a:p>
            <a:pPr marL="514350" indent="-514350">
              <a:buFont typeface="+mj-lt"/>
              <a:buAutoNum type="arabicPeriod"/>
            </a:pPr>
            <a:r>
              <a:rPr lang="en-US" sz="3200" b="1" dirty="0">
                <a:solidFill>
                  <a:srgbClr val="FFFFFF"/>
                </a:solidFill>
              </a:rPr>
              <a:t>Make me a servant, take all my pride, for I would be lowly, humble inside; giving to others with all that I do in love for my brother; make me like You.</a:t>
            </a:r>
          </a:p>
          <a:p>
            <a:pPr marL="514350" indent="-514350">
              <a:buFont typeface="+mj-lt"/>
              <a:buAutoNum type="arabicPeriod"/>
            </a:pPr>
            <a:r>
              <a:rPr lang="en-US" sz="3200" b="1" dirty="0">
                <a:solidFill>
                  <a:srgbClr val="FFFFFF"/>
                </a:solidFill>
              </a:rPr>
              <a:t>Make me a servant, filled by Your might, and may all my labors shine with Your light. Show me Your footsteps and what I should do; for now and forever, make me like You.</a:t>
            </a:r>
          </a:p>
        </p:txBody>
      </p:sp>
    </p:spTree>
    <p:extLst>
      <p:ext uri="{BB962C8B-B14F-4D97-AF65-F5344CB8AC3E}">
        <p14:creationId xmlns:p14="http://schemas.microsoft.com/office/powerpoint/2010/main" val="56568439"/>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Lord, make me a servant&quot; - Palm Beach Lakes church of Christ">
            <a:extLst>
              <a:ext uri="{FF2B5EF4-FFF2-40B4-BE49-F238E27FC236}">
                <a16:creationId xmlns:a16="http://schemas.microsoft.com/office/drawing/2014/main" id="{FB50AE9B-955C-F3C2-33CF-A8843870B2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172D5A7-F5E2-B079-C52F-6AE2823A833A}"/>
              </a:ext>
            </a:extLst>
          </p:cNvPr>
          <p:cNvSpPr txBox="1">
            <a:spLocks/>
          </p:cNvSpPr>
          <p:nvPr/>
        </p:nvSpPr>
        <p:spPr>
          <a:xfrm>
            <a:off x="1097280" y="325550"/>
            <a:ext cx="10058400" cy="2968256"/>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7200" b="1" dirty="0">
                <a:ln w="9525">
                  <a:solidFill>
                    <a:schemeClr val="bg1"/>
                  </a:solidFill>
                  <a:prstDash val="solid"/>
                </a:ln>
                <a:solidFill>
                  <a:srgbClr val="FFFFFF"/>
                </a:solidFill>
                <a:latin typeface="Cambria" panose="02040503050406030204" pitchFamily="18" charset="0"/>
                <a:ea typeface="Cambria" panose="02040503050406030204" pitchFamily="18" charset="0"/>
              </a:rPr>
              <a:t>MAKE </a:t>
            </a:r>
            <a:r>
              <a:rPr lang="en-US" sz="7200" b="1" u="sng" dirty="0">
                <a:ln w="9525">
                  <a:solidFill>
                    <a:schemeClr val="bg1"/>
                  </a:solidFill>
                  <a:prstDash val="solid"/>
                </a:ln>
                <a:solidFill>
                  <a:srgbClr val="FFFFFF"/>
                </a:solidFill>
                <a:latin typeface="Cambria" panose="02040503050406030204" pitchFamily="18" charset="0"/>
                <a:ea typeface="Cambria" panose="02040503050406030204" pitchFamily="18" charset="0"/>
              </a:rPr>
              <a:t>ME</a:t>
            </a:r>
            <a:r>
              <a:rPr lang="en-US" sz="7200" b="1" dirty="0">
                <a:ln w="9525">
                  <a:solidFill>
                    <a:schemeClr val="bg1"/>
                  </a:solidFill>
                  <a:prstDash val="solid"/>
                </a:ln>
                <a:solidFill>
                  <a:srgbClr val="FFFFFF"/>
                </a:solidFill>
                <a:latin typeface="Cambria" panose="02040503050406030204" pitchFamily="18" charset="0"/>
                <a:ea typeface="Cambria" panose="02040503050406030204" pitchFamily="18" charset="0"/>
              </a:rPr>
              <a:t> A SERVANT</a:t>
            </a:r>
          </a:p>
        </p:txBody>
      </p:sp>
    </p:spTree>
    <p:extLst>
      <p:ext uri="{BB962C8B-B14F-4D97-AF65-F5344CB8AC3E}">
        <p14:creationId xmlns:p14="http://schemas.microsoft.com/office/powerpoint/2010/main" val="2053733893"/>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Quotes about Being A Servant (42 quotes)">
            <a:extLst>
              <a:ext uri="{FF2B5EF4-FFF2-40B4-BE49-F238E27FC236}">
                <a16:creationId xmlns:a16="http://schemas.microsoft.com/office/drawing/2014/main" id="{67B8C150-2636-AD29-B303-4A02E1BB56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44"/>
          <a:stretch/>
        </p:blipFill>
        <p:spPr bwMode="auto">
          <a:xfrm>
            <a:off x="0" y="1282"/>
            <a:ext cx="12192000" cy="7340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621663"/>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open-bible - CSB">
            <a:extLst>
              <a:ext uri="{FF2B5EF4-FFF2-40B4-BE49-F238E27FC236}">
                <a16:creationId xmlns:a16="http://schemas.microsoft.com/office/drawing/2014/main" id="{8BB39842-9251-7819-9A9B-E622ABC3752F}"/>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444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292F73CA-E183-92AC-F010-BB004BFC0086}"/>
              </a:ext>
            </a:extLst>
          </p:cNvPr>
          <p:cNvSpPr>
            <a:spLocks noGrp="1"/>
          </p:cNvSpPr>
          <p:nvPr>
            <p:ph type="title"/>
          </p:nvPr>
        </p:nvSpPr>
        <p:spPr>
          <a:xfrm>
            <a:off x="838200" y="365125"/>
            <a:ext cx="10515600" cy="1325563"/>
          </a:xfrm>
        </p:spPr>
        <p:txBody>
          <a:bodyPr>
            <a:normAutofit/>
          </a:bodyPr>
          <a:lstStyle/>
          <a:p>
            <a:r>
              <a:rPr lang="en-US" b="1" dirty="0">
                <a:solidFill>
                  <a:srgbClr val="FFFFFF"/>
                </a:solidFill>
                <a:latin typeface="Cambria" panose="02040503050406030204" pitchFamily="18" charset="0"/>
                <a:ea typeface="Cambria" panose="02040503050406030204" pitchFamily="18" charset="0"/>
              </a:rPr>
              <a:t>Mark 9:33-37</a:t>
            </a:r>
          </a:p>
        </p:txBody>
      </p:sp>
      <p:sp>
        <p:nvSpPr>
          <p:cNvPr id="4" name="Content Placeholder 3">
            <a:extLst>
              <a:ext uri="{FF2B5EF4-FFF2-40B4-BE49-F238E27FC236}">
                <a16:creationId xmlns:a16="http://schemas.microsoft.com/office/drawing/2014/main" id="{F1E8AF7E-6451-F683-39BF-36D0D7448872}"/>
              </a:ext>
            </a:extLst>
          </p:cNvPr>
          <p:cNvSpPr>
            <a:spLocks noGrp="1"/>
          </p:cNvSpPr>
          <p:nvPr>
            <p:ph idx="1"/>
          </p:nvPr>
        </p:nvSpPr>
        <p:spPr>
          <a:xfrm>
            <a:off x="838199" y="1825625"/>
            <a:ext cx="10721009" cy="4351338"/>
          </a:xfrm>
        </p:spPr>
        <p:txBody>
          <a:bodyPr>
            <a:noAutofit/>
          </a:bodyPr>
          <a:lstStyle/>
          <a:p>
            <a:r>
              <a:rPr lang="en-US" sz="3200" b="1" baseline="30000" dirty="0">
                <a:solidFill>
                  <a:srgbClr val="FFFFFF"/>
                </a:solidFill>
              </a:rPr>
              <a:t>33</a:t>
            </a:r>
            <a:r>
              <a:rPr lang="en-US" sz="3200" b="1" dirty="0">
                <a:solidFill>
                  <a:srgbClr val="FFFFFF"/>
                </a:solidFill>
              </a:rPr>
              <a:t> And they came to Capernaum. And when he was in the house he asked them, “What were you discussing on the way?” </a:t>
            </a:r>
            <a:r>
              <a:rPr lang="en-US" sz="3200" b="1" baseline="30000" dirty="0">
                <a:solidFill>
                  <a:srgbClr val="FFFFFF"/>
                </a:solidFill>
              </a:rPr>
              <a:t>34</a:t>
            </a:r>
            <a:r>
              <a:rPr lang="en-US" sz="3200" b="1" dirty="0">
                <a:solidFill>
                  <a:srgbClr val="FFFFFF"/>
                </a:solidFill>
              </a:rPr>
              <a:t> But they kept silent, for on the way they had argued with one another about who was the greatest. </a:t>
            </a:r>
            <a:r>
              <a:rPr lang="en-US" sz="3200" b="1" baseline="30000" dirty="0">
                <a:solidFill>
                  <a:srgbClr val="FFFFFF"/>
                </a:solidFill>
              </a:rPr>
              <a:t>35</a:t>
            </a:r>
            <a:r>
              <a:rPr lang="en-US" sz="3200" b="1" dirty="0">
                <a:solidFill>
                  <a:srgbClr val="FFFFFF"/>
                </a:solidFill>
              </a:rPr>
              <a:t> And he sat down and called the twelve. And he said to them, “If anyone would be first, he must be last of all and servant of all.”         </a:t>
            </a:r>
            <a:r>
              <a:rPr lang="en-US" sz="3200" b="1" baseline="30000" dirty="0">
                <a:solidFill>
                  <a:srgbClr val="FFFFFF"/>
                </a:solidFill>
              </a:rPr>
              <a:t>36</a:t>
            </a:r>
            <a:r>
              <a:rPr lang="en-US" sz="3200" b="1" dirty="0">
                <a:solidFill>
                  <a:srgbClr val="FFFFFF"/>
                </a:solidFill>
              </a:rPr>
              <a:t> And he took a child and put him in the midst of them, and taking him in his arms, he said to them, </a:t>
            </a:r>
            <a:r>
              <a:rPr lang="en-US" sz="3200" b="1" baseline="30000" dirty="0">
                <a:solidFill>
                  <a:srgbClr val="FFFFFF"/>
                </a:solidFill>
              </a:rPr>
              <a:t>37</a:t>
            </a:r>
            <a:r>
              <a:rPr lang="en-US" sz="3200" b="1" dirty="0">
                <a:solidFill>
                  <a:srgbClr val="FFFFFF"/>
                </a:solidFill>
              </a:rPr>
              <a:t> “Whoever receives one such child in my name receives me, and whoever receives me, receives not me but him who sent me.”</a:t>
            </a:r>
          </a:p>
        </p:txBody>
      </p:sp>
    </p:spTree>
    <p:extLst>
      <p:ext uri="{BB962C8B-B14F-4D97-AF65-F5344CB8AC3E}">
        <p14:creationId xmlns:p14="http://schemas.microsoft.com/office/powerpoint/2010/main" val="1656053161"/>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open-bible - CSB">
            <a:extLst>
              <a:ext uri="{FF2B5EF4-FFF2-40B4-BE49-F238E27FC236}">
                <a16:creationId xmlns:a16="http://schemas.microsoft.com/office/drawing/2014/main" id="{E4B05618-3817-393D-35A8-6FCE2F2CBF38}"/>
              </a:ext>
            </a:extLst>
          </p:cNvPr>
          <p:cNvPicPr>
            <a:picLocks noGrp="1" noChangeAspect="1" noChangeArrowheads="1"/>
          </p:cNvPicPr>
          <p:nvPr>
            <p:ph idx="1"/>
          </p:nvPr>
        </p:nvPicPr>
        <p:blipFill rotWithShape="1">
          <a:blip r:embed="rId3">
            <a:alphaModFix amt="35000"/>
            <a:extLst>
              <a:ext uri="{28A0092B-C50C-407E-A947-70E740481C1C}">
                <a14:useLocalDpi xmlns:a14="http://schemas.microsoft.com/office/drawing/2010/main" val="0"/>
              </a:ext>
            </a:extLst>
          </a:blip>
          <a:srcRect t="1444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2">
            <a:extLst>
              <a:ext uri="{FF2B5EF4-FFF2-40B4-BE49-F238E27FC236}">
                <a16:creationId xmlns:a16="http://schemas.microsoft.com/office/drawing/2014/main" id="{27C01993-99C1-5B2A-1F04-4579F84C2686}"/>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dirty="0">
                <a:solidFill>
                  <a:srgbClr val="FFFFFF"/>
                </a:solidFill>
                <a:latin typeface="Cambria" panose="02040503050406030204" pitchFamily="18" charset="0"/>
                <a:ea typeface="Cambria" panose="02040503050406030204" pitchFamily="18" charset="0"/>
              </a:rPr>
              <a:t>Matthew 20:25-28</a:t>
            </a:r>
          </a:p>
        </p:txBody>
      </p:sp>
      <p:sp>
        <p:nvSpPr>
          <p:cNvPr id="14" name="Content Placeholder 3">
            <a:extLst>
              <a:ext uri="{FF2B5EF4-FFF2-40B4-BE49-F238E27FC236}">
                <a16:creationId xmlns:a16="http://schemas.microsoft.com/office/drawing/2014/main" id="{5A1C9125-1901-F192-1437-D22D10B0E9DD}"/>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baseline="30000" dirty="0">
                <a:solidFill>
                  <a:srgbClr val="FFFFFF"/>
                </a:solidFill>
              </a:rPr>
              <a:t>25</a:t>
            </a:r>
            <a:r>
              <a:rPr lang="en-US" sz="3200" b="1" dirty="0">
                <a:solidFill>
                  <a:srgbClr val="FFFFFF"/>
                </a:solidFill>
              </a:rPr>
              <a:t> But Jesus called them to Himself and said, “You know that the rulers of the Gentiles lord it over them, and those who are great exercise authority over them. </a:t>
            </a:r>
            <a:r>
              <a:rPr lang="en-US" sz="3200" b="1" baseline="30000" dirty="0">
                <a:solidFill>
                  <a:srgbClr val="FFFFFF"/>
                </a:solidFill>
              </a:rPr>
              <a:t>26</a:t>
            </a:r>
            <a:r>
              <a:rPr lang="en-US" sz="3200" b="1" dirty="0">
                <a:solidFill>
                  <a:srgbClr val="FFFFFF"/>
                </a:solidFill>
              </a:rPr>
              <a:t> Yet it shall not be so among you; but whoever desires to become great among you, let him be your servant. </a:t>
            </a:r>
            <a:r>
              <a:rPr lang="en-US" sz="3200" b="1" baseline="30000" dirty="0">
                <a:solidFill>
                  <a:srgbClr val="FFFFFF"/>
                </a:solidFill>
              </a:rPr>
              <a:t>27</a:t>
            </a:r>
            <a:r>
              <a:rPr lang="en-US" sz="3200" b="1" dirty="0">
                <a:solidFill>
                  <a:srgbClr val="FFFFFF"/>
                </a:solidFill>
              </a:rPr>
              <a:t> And whoever desires to be first among you, let him be your slave-- </a:t>
            </a:r>
            <a:r>
              <a:rPr lang="en-US" sz="3200" b="1" baseline="30000" dirty="0">
                <a:solidFill>
                  <a:srgbClr val="FFFFFF"/>
                </a:solidFill>
              </a:rPr>
              <a:t>28</a:t>
            </a:r>
            <a:r>
              <a:rPr lang="en-US" sz="3200" b="1" dirty="0">
                <a:solidFill>
                  <a:srgbClr val="FFFFFF"/>
                </a:solidFill>
              </a:rPr>
              <a:t> just as the Son of Man did not come to be served, but to serve, and to give His life a ransom for many.”</a:t>
            </a:r>
          </a:p>
        </p:txBody>
      </p:sp>
    </p:spTree>
    <p:extLst>
      <p:ext uri="{BB962C8B-B14F-4D97-AF65-F5344CB8AC3E}">
        <p14:creationId xmlns:p14="http://schemas.microsoft.com/office/powerpoint/2010/main" val="2224060093"/>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open-bible - CSB">
            <a:extLst>
              <a:ext uri="{FF2B5EF4-FFF2-40B4-BE49-F238E27FC236}">
                <a16:creationId xmlns:a16="http://schemas.microsoft.com/office/drawing/2014/main" id="{550C223D-4B2E-BF82-41AA-F832F5DC8F83}"/>
              </a:ext>
            </a:extLst>
          </p:cNvPr>
          <p:cNvPicPr>
            <a:picLocks noGrp="1" noChangeAspect="1" noChangeArrowheads="1"/>
          </p:cNvPicPr>
          <p:nvPr>
            <p:ph idx="1"/>
          </p:nvPr>
        </p:nvPicPr>
        <p:blipFill rotWithShape="1">
          <a:blip r:embed="rId3">
            <a:alphaModFix amt="35000"/>
            <a:extLst>
              <a:ext uri="{28A0092B-C50C-407E-A947-70E740481C1C}">
                <a14:useLocalDpi xmlns:a14="http://schemas.microsoft.com/office/drawing/2010/main" val="0"/>
              </a:ext>
            </a:extLst>
          </a:blip>
          <a:srcRect t="1444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2">
            <a:extLst>
              <a:ext uri="{FF2B5EF4-FFF2-40B4-BE49-F238E27FC236}">
                <a16:creationId xmlns:a16="http://schemas.microsoft.com/office/drawing/2014/main" id="{C6374B8D-25D3-B74A-BFC5-DAB91B93D885}"/>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dirty="0">
                <a:solidFill>
                  <a:srgbClr val="FFFFFF"/>
                </a:solidFill>
                <a:latin typeface="Cambria" panose="02040503050406030204" pitchFamily="18" charset="0"/>
                <a:ea typeface="Cambria" panose="02040503050406030204" pitchFamily="18" charset="0"/>
              </a:rPr>
              <a:t>Luke 22:24-27</a:t>
            </a:r>
          </a:p>
        </p:txBody>
      </p:sp>
      <p:sp>
        <p:nvSpPr>
          <p:cNvPr id="15" name="Content Placeholder 3">
            <a:extLst>
              <a:ext uri="{FF2B5EF4-FFF2-40B4-BE49-F238E27FC236}">
                <a16:creationId xmlns:a16="http://schemas.microsoft.com/office/drawing/2014/main" id="{54744A17-852E-186D-567F-12667E67DC79}"/>
              </a:ext>
            </a:extLst>
          </p:cNvPr>
          <p:cNvSpPr txBox="1">
            <a:spLocks/>
          </p:cNvSpPr>
          <p:nvPr/>
        </p:nvSpPr>
        <p:spPr>
          <a:xfrm>
            <a:off x="838200" y="1825625"/>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baseline="30000" dirty="0">
                <a:solidFill>
                  <a:srgbClr val="FFFFFF"/>
                </a:solidFill>
              </a:rPr>
              <a:t>24</a:t>
            </a:r>
            <a:r>
              <a:rPr lang="en-US" sz="3200" b="1" dirty="0">
                <a:solidFill>
                  <a:srgbClr val="FFFFFF"/>
                </a:solidFill>
              </a:rPr>
              <a:t> Now there was also a dispute among them, as to which of them should be considered the greatest.  </a:t>
            </a:r>
            <a:r>
              <a:rPr lang="en-US" sz="3200" b="1" baseline="30000" dirty="0">
                <a:solidFill>
                  <a:srgbClr val="FFFFFF"/>
                </a:solidFill>
              </a:rPr>
              <a:t>25</a:t>
            </a:r>
            <a:r>
              <a:rPr lang="en-US" sz="3200" b="1" dirty="0">
                <a:solidFill>
                  <a:srgbClr val="FFFFFF"/>
                </a:solidFill>
              </a:rPr>
              <a:t> And He said to them, “The kings of the Gentiles exercise lordship over them, and those who exercise authority over them are called ‘benefactors.’ </a:t>
            </a:r>
            <a:r>
              <a:rPr lang="en-US" sz="3200" b="1" baseline="30000" dirty="0">
                <a:solidFill>
                  <a:srgbClr val="FFFFFF"/>
                </a:solidFill>
              </a:rPr>
              <a:t>26</a:t>
            </a:r>
            <a:r>
              <a:rPr lang="en-US" sz="3200" b="1" dirty="0">
                <a:solidFill>
                  <a:srgbClr val="FFFFFF"/>
                </a:solidFill>
              </a:rPr>
              <a:t> But not so among you; on the contrary, he who is greatest among you, let him be as the younger, and he who governs as he who serves. </a:t>
            </a:r>
            <a:r>
              <a:rPr lang="en-US" sz="3200" b="1" baseline="30000" dirty="0">
                <a:solidFill>
                  <a:srgbClr val="FFFFFF"/>
                </a:solidFill>
              </a:rPr>
              <a:t>27</a:t>
            </a:r>
            <a:r>
              <a:rPr lang="en-US" sz="3200" b="1" dirty="0">
                <a:solidFill>
                  <a:srgbClr val="FFFFFF"/>
                </a:solidFill>
              </a:rPr>
              <a:t> For who is greater, he who sits at the table, or he who serves? Is it not he who sits at the table? Yet I am among you as the One who serves.”</a:t>
            </a:r>
          </a:p>
        </p:txBody>
      </p:sp>
      <p:sp>
        <p:nvSpPr>
          <p:cNvPr id="12" name="Content Placeholder 3">
            <a:extLst>
              <a:ext uri="{FF2B5EF4-FFF2-40B4-BE49-F238E27FC236}">
                <a16:creationId xmlns:a16="http://schemas.microsoft.com/office/drawing/2014/main" id="{8FBF802C-D216-4947-3CAA-1E0DF8905A94}"/>
              </a:ext>
            </a:extLst>
          </p:cNvPr>
          <p:cNvSpPr txBox="1">
            <a:spLocks/>
          </p:cNvSpPr>
          <p:nvPr/>
        </p:nvSpPr>
        <p:spPr>
          <a:xfrm>
            <a:off x="1754910" y="1421121"/>
            <a:ext cx="8654473" cy="47079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000" b="1" dirty="0">
              <a:solidFill>
                <a:srgbClr val="FFFFFF"/>
              </a:solidFill>
            </a:endParaRPr>
          </a:p>
        </p:txBody>
      </p:sp>
    </p:spTree>
    <p:extLst>
      <p:ext uri="{BB962C8B-B14F-4D97-AF65-F5344CB8AC3E}">
        <p14:creationId xmlns:p14="http://schemas.microsoft.com/office/powerpoint/2010/main" val="1779828823"/>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Lord, make me a servant&quot; - Palm Beach Lakes church of Christ">
            <a:extLst>
              <a:ext uri="{FF2B5EF4-FFF2-40B4-BE49-F238E27FC236}">
                <a16:creationId xmlns:a16="http://schemas.microsoft.com/office/drawing/2014/main" id="{A7509262-3EE7-1C04-EC08-CB2C1A1581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834096"/>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rd, make me a servant&quot; - Palm Beach Lakes church of Christ">
            <a:extLst>
              <a:ext uri="{FF2B5EF4-FFF2-40B4-BE49-F238E27FC236}">
                <a16:creationId xmlns:a16="http://schemas.microsoft.com/office/drawing/2014/main" id="{3DF033DD-7B61-054A-21DF-7DEC63EE2F07}"/>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DF8B3A03-CADA-A723-1926-579670701E3B}"/>
              </a:ext>
            </a:extLst>
          </p:cNvPr>
          <p:cNvSpPr>
            <a:spLocks noGrp="1"/>
          </p:cNvSpPr>
          <p:nvPr>
            <p:ph type="title"/>
          </p:nvPr>
        </p:nvSpPr>
        <p:spPr>
          <a:xfrm>
            <a:off x="838200" y="365125"/>
            <a:ext cx="10515600" cy="1325563"/>
          </a:xfrm>
        </p:spPr>
        <p:txBody>
          <a:bodyPr>
            <a:normAutofit/>
          </a:bodyPr>
          <a:lstStyle/>
          <a:p>
            <a:r>
              <a:rPr lang="en-US" sz="5400" b="1">
                <a:solidFill>
                  <a:srgbClr val="FFFFFF"/>
                </a:solidFill>
                <a:latin typeface="Century" panose="02040604050505020304" pitchFamily="18" charset="0"/>
              </a:rPr>
              <a:t>John 13:1-17</a:t>
            </a:r>
          </a:p>
        </p:txBody>
      </p:sp>
      <p:sp>
        <p:nvSpPr>
          <p:cNvPr id="12"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304310E6-D64E-1F55-FC3D-EBDC352CC89E}"/>
              </a:ext>
            </a:extLst>
          </p:cNvPr>
          <p:cNvSpPr>
            <a:spLocks noGrp="1"/>
          </p:cNvSpPr>
          <p:nvPr>
            <p:ph idx="1"/>
          </p:nvPr>
        </p:nvSpPr>
        <p:spPr>
          <a:xfrm>
            <a:off x="838200" y="2004446"/>
            <a:ext cx="10515600" cy="4176897"/>
          </a:xfrm>
        </p:spPr>
        <p:txBody>
          <a:bodyPr>
            <a:normAutofit/>
          </a:bodyPr>
          <a:lstStyle/>
          <a:p>
            <a:r>
              <a:rPr lang="en-US" sz="3200" b="1" dirty="0">
                <a:solidFill>
                  <a:srgbClr val="FFFFFF"/>
                </a:solidFill>
              </a:rPr>
              <a:t>He poured water into a basin and began to wash the disciples' feet, and to wipe them with the towel with which He was girded (vv. 4-5).</a:t>
            </a:r>
          </a:p>
          <a:p>
            <a:r>
              <a:rPr lang="en-US" sz="3200" b="1" dirty="0">
                <a:solidFill>
                  <a:srgbClr val="FFFFFF"/>
                </a:solidFill>
              </a:rPr>
              <a:t>So when He had washed their feet, taken His garments, and sat down again, He said to them, “Do you know what I have done to you?” (v. 12)</a:t>
            </a:r>
          </a:p>
        </p:txBody>
      </p:sp>
    </p:spTree>
    <p:extLst>
      <p:ext uri="{BB962C8B-B14F-4D97-AF65-F5344CB8AC3E}">
        <p14:creationId xmlns:p14="http://schemas.microsoft.com/office/powerpoint/2010/main" val="3576164984"/>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rd, make me a servant&quot; - Palm Beach Lakes church of Christ">
            <a:extLst>
              <a:ext uri="{FF2B5EF4-FFF2-40B4-BE49-F238E27FC236}">
                <a16:creationId xmlns:a16="http://schemas.microsoft.com/office/drawing/2014/main" id="{58EC8145-75ED-D031-0967-31150702C760}"/>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a:extLst>
              <a:ext uri="{FF2B5EF4-FFF2-40B4-BE49-F238E27FC236}">
                <a16:creationId xmlns:a16="http://schemas.microsoft.com/office/drawing/2014/main" id="{C97A0E80-2E5F-E35F-A2C2-E63580546F10}"/>
              </a:ext>
            </a:extLst>
          </p:cNvPr>
          <p:cNvSpPr>
            <a:spLocks noGrp="1"/>
          </p:cNvSpPr>
          <p:nvPr>
            <p:ph type="title"/>
          </p:nvPr>
        </p:nvSpPr>
        <p:spPr>
          <a:xfrm>
            <a:off x="838200" y="365125"/>
            <a:ext cx="10515600" cy="1325563"/>
          </a:xfrm>
        </p:spPr>
        <p:txBody>
          <a:bodyPr>
            <a:normAutofit/>
          </a:bodyPr>
          <a:lstStyle/>
          <a:p>
            <a:r>
              <a:rPr lang="en-US" sz="5400" b="1">
                <a:solidFill>
                  <a:srgbClr val="FFFFFF"/>
                </a:solidFill>
                <a:latin typeface="Century" panose="02040604050505020304" pitchFamily="18" charset="0"/>
              </a:rPr>
              <a:t>John 13:1-17</a:t>
            </a:r>
          </a:p>
        </p:txBody>
      </p:sp>
      <p:sp>
        <p:nvSpPr>
          <p:cNvPr id="14"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9266748D-38D9-9644-D4E8-66CA1888D6EC}"/>
              </a:ext>
            </a:extLst>
          </p:cNvPr>
          <p:cNvSpPr>
            <a:spLocks noGrp="1"/>
          </p:cNvSpPr>
          <p:nvPr>
            <p:ph idx="1"/>
          </p:nvPr>
        </p:nvSpPr>
        <p:spPr>
          <a:xfrm>
            <a:off x="685800" y="2004446"/>
            <a:ext cx="10957560" cy="4176897"/>
          </a:xfrm>
        </p:spPr>
        <p:txBody>
          <a:bodyPr>
            <a:normAutofit/>
          </a:bodyPr>
          <a:lstStyle/>
          <a:p>
            <a:r>
              <a:rPr lang="en-US" sz="3600" b="1" dirty="0">
                <a:solidFill>
                  <a:srgbClr val="FFFFFF"/>
                </a:solidFill>
              </a:rPr>
              <a:t>“If I then, your Lord and Teacher, have washed your feet, you also ought to wash one another's feet” (v. 14).</a:t>
            </a:r>
          </a:p>
          <a:p>
            <a:endParaRPr lang="en-US" sz="600" b="1" dirty="0">
              <a:solidFill>
                <a:srgbClr val="FFFFFF"/>
              </a:solidFill>
            </a:endParaRPr>
          </a:p>
          <a:p>
            <a:r>
              <a:rPr lang="en-US" sz="3600" b="1" dirty="0">
                <a:solidFill>
                  <a:srgbClr val="FFFFFF"/>
                </a:solidFill>
              </a:rPr>
              <a:t>“For I have given you an example, that you should do as I have done to you” (v. 15).</a:t>
            </a:r>
          </a:p>
        </p:txBody>
      </p:sp>
    </p:spTree>
    <p:extLst>
      <p:ext uri="{BB962C8B-B14F-4D97-AF65-F5344CB8AC3E}">
        <p14:creationId xmlns:p14="http://schemas.microsoft.com/office/powerpoint/2010/main" val="1992249448"/>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open-bible - CSB">
            <a:extLst>
              <a:ext uri="{FF2B5EF4-FFF2-40B4-BE49-F238E27FC236}">
                <a16:creationId xmlns:a16="http://schemas.microsoft.com/office/drawing/2014/main" id="{0CD146FB-9F5E-3201-A89F-64ACFA62B6E2}"/>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444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a:extLst>
              <a:ext uri="{FF2B5EF4-FFF2-40B4-BE49-F238E27FC236}">
                <a16:creationId xmlns:a16="http://schemas.microsoft.com/office/drawing/2014/main" id="{3464CF27-D094-17DA-828A-72A1DF90435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dirty="0">
                <a:solidFill>
                  <a:srgbClr val="FFFFFF"/>
                </a:solidFill>
                <a:latin typeface="Cambria" panose="02040503050406030204" pitchFamily="18" charset="0"/>
                <a:ea typeface="Cambria" panose="02040503050406030204" pitchFamily="18" charset="0"/>
              </a:rPr>
              <a:t>Philippians 2:5-8</a:t>
            </a:r>
          </a:p>
        </p:txBody>
      </p:sp>
      <p:sp>
        <p:nvSpPr>
          <p:cNvPr id="14" name="Content Placeholder 3">
            <a:extLst>
              <a:ext uri="{FF2B5EF4-FFF2-40B4-BE49-F238E27FC236}">
                <a16:creationId xmlns:a16="http://schemas.microsoft.com/office/drawing/2014/main" id="{DD7546DE-3325-CA51-8526-3737CC508BD6}"/>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baseline="30000" dirty="0">
                <a:solidFill>
                  <a:srgbClr val="FFFFFF"/>
                </a:solidFill>
              </a:rPr>
              <a:t>5</a:t>
            </a:r>
            <a:r>
              <a:rPr lang="en-US" sz="3200" b="1" dirty="0">
                <a:solidFill>
                  <a:srgbClr val="FFFFFF"/>
                </a:solidFill>
              </a:rPr>
              <a:t> Let this mind be in you which was also in Christ Jesus,        </a:t>
            </a:r>
            <a:r>
              <a:rPr lang="en-US" sz="3200" b="1" baseline="30000" dirty="0">
                <a:solidFill>
                  <a:srgbClr val="FFFFFF"/>
                </a:solidFill>
              </a:rPr>
              <a:t>6</a:t>
            </a:r>
            <a:r>
              <a:rPr lang="en-US" sz="3200" b="1" dirty="0">
                <a:solidFill>
                  <a:srgbClr val="FFFFFF"/>
                </a:solidFill>
              </a:rPr>
              <a:t> who, being in the form of God, did not consider it robbery to be equal with God, </a:t>
            </a:r>
            <a:r>
              <a:rPr lang="en-US" sz="3200" b="1" baseline="30000" dirty="0">
                <a:solidFill>
                  <a:srgbClr val="FFFFFF"/>
                </a:solidFill>
              </a:rPr>
              <a:t>7</a:t>
            </a:r>
            <a:r>
              <a:rPr lang="en-US" sz="3200" b="1" dirty="0">
                <a:solidFill>
                  <a:srgbClr val="FFFFFF"/>
                </a:solidFill>
              </a:rPr>
              <a:t> but made Himself of no reputation, taking the form of a bondservant, and coming in the likeness of men. </a:t>
            </a:r>
            <a:r>
              <a:rPr lang="en-US" sz="3200" b="1" baseline="30000" dirty="0">
                <a:solidFill>
                  <a:srgbClr val="FFFFFF"/>
                </a:solidFill>
              </a:rPr>
              <a:t>8</a:t>
            </a:r>
            <a:r>
              <a:rPr lang="en-US" sz="3200" b="1" dirty="0">
                <a:solidFill>
                  <a:srgbClr val="FFFFFF"/>
                </a:solidFill>
              </a:rPr>
              <a:t> And being found in appearance as a man, He humbled Himself and became obedient to the point of death, even the death of the cross.</a:t>
            </a:r>
          </a:p>
        </p:txBody>
      </p:sp>
    </p:spTree>
    <p:extLst>
      <p:ext uri="{BB962C8B-B14F-4D97-AF65-F5344CB8AC3E}">
        <p14:creationId xmlns:p14="http://schemas.microsoft.com/office/powerpoint/2010/main" val="2549046366"/>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Lord, make me a servant&quot; - Palm Beach Lakes church of Christ">
            <a:extLst>
              <a:ext uri="{FF2B5EF4-FFF2-40B4-BE49-F238E27FC236}">
                <a16:creationId xmlns:a16="http://schemas.microsoft.com/office/drawing/2014/main" id="{710320F8-8394-A498-340C-32BBB3E37E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B21D02-F539-E1C2-978C-37BCD6B98502}"/>
              </a:ext>
            </a:extLst>
          </p:cNvPr>
          <p:cNvSpPr>
            <a:spLocks noGrp="1"/>
          </p:cNvSpPr>
          <p:nvPr>
            <p:ph type="title"/>
          </p:nvPr>
        </p:nvSpPr>
        <p:spPr>
          <a:xfrm>
            <a:off x="1097280" y="325550"/>
            <a:ext cx="10058400" cy="2869934"/>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7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mbria" panose="02040503050406030204" pitchFamily="18" charset="0"/>
                <a:ea typeface="Cambria" panose="02040503050406030204" pitchFamily="18" charset="0"/>
              </a:rPr>
              <a:t>MAKE ME A SERVANT</a:t>
            </a:r>
          </a:p>
        </p:txBody>
      </p:sp>
    </p:spTree>
    <p:extLst>
      <p:ext uri="{BB962C8B-B14F-4D97-AF65-F5344CB8AC3E}">
        <p14:creationId xmlns:p14="http://schemas.microsoft.com/office/powerpoint/2010/main" val="421431175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5257</TotalTime>
  <Words>1336</Words>
  <Application>Microsoft Office PowerPoint</Application>
  <PresentationFormat>Widescreen</PresentationFormat>
  <Paragraphs>62</Paragraphs>
  <Slides>15</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Cambria</vt:lpstr>
      <vt:lpstr>Century</vt:lpstr>
      <vt:lpstr>system-ui</vt:lpstr>
      <vt:lpstr>Times New Roman</vt:lpstr>
      <vt:lpstr>Wingdings</vt:lpstr>
      <vt:lpstr>Office Theme</vt:lpstr>
      <vt:lpstr>PowerPoint Presentation</vt:lpstr>
      <vt:lpstr>Mark 9:33-37</vt:lpstr>
      <vt:lpstr>Matthew 20:25-28</vt:lpstr>
      <vt:lpstr>Luke 22:24-27</vt:lpstr>
      <vt:lpstr>PowerPoint Presentation</vt:lpstr>
      <vt:lpstr>John 13:1-17</vt:lpstr>
      <vt:lpstr>John 13:1-17</vt:lpstr>
      <vt:lpstr>Philippians 2:5-8</vt:lpstr>
      <vt:lpstr>MAKE ME A SERVANT</vt:lpstr>
      <vt:lpstr>How to Become a Servant</vt:lpstr>
      <vt:lpstr>Ways We Can Serve</vt:lpstr>
      <vt:lpstr>Ways We Can Serve</vt:lpstr>
      <vt:lpstr>Servant Song Matthew Bassford (stanzas 2-3)</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ME A SERVANT</dc:title>
  <dc:creator>Jere Whitson Rd. church of Christ</dc:creator>
  <cp:lastModifiedBy>Jesse Flowers</cp:lastModifiedBy>
  <cp:revision>12</cp:revision>
  <cp:lastPrinted>2022-06-11T23:39:22Z</cp:lastPrinted>
  <dcterms:created xsi:type="dcterms:W3CDTF">2022-06-04T18:41:04Z</dcterms:created>
  <dcterms:modified xsi:type="dcterms:W3CDTF">2024-11-07T23:15:56Z</dcterms:modified>
</cp:coreProperties>
</file>