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1AA"/>
    <a:srgbClr val="A2B2C2"/>
    <a:srgbClr val="8CA3B6"/>
    <a:srgbClr val="657F96"/>
    <a:srgbClr val="738FA5"/>
    <a:srgbClr val="7C9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373" autoAdjust="0"/>
  </p:normalViewPr>
  <p:slideViewPr>
    <p:cSldViewPr snapToGrid="0">
      <p:cViewPr varScale="1">
        <p:scale>
          <a:sx n="46" d="100"/>
          <a:sy n="46" d="100"/>
        </p:scale>
        <p:origin x="15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995217" cy="65939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2900" dirty="0">
                <a:latin typeface="Blackadder ITC" panose="04020505051007020D02" pitchFamily="82" charset="0"/>
              </a:rPr>
              <a:t>Giving Thanks (Psalm 100)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September 18, 2016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/>
              <a:t>sounddteaching.org</a:t>
            </a:r>
          </a:p>
        </p:txBody>
      </p:sp>
    </p:spTree>
    <p:extLst>
      <p:ext uri="{BB962C8B-B14F-4D97-AF65-F5344CB8AC3E}">
        <p14:creationId xmlns:p14="http://schemas.microsoft.com/office/powerpoint/2010/main" val="209647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85382AD-27F3-48C9-A686-C5A68FA6DCAC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0C53377-056D-4911-A446-AD8F8B97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Psalm 100 (READ)</a:t>
            </a:r>
          </a:p>
          <a:p>
            <a:pPr marL="701231" lvl="1" indent="-233744">
              <a:buFont typeface="Arial" panose="020B0604020202020204" pitchFamily="34" charset="0"/>
              <a:buChar char="•"/>
            </a:pPr>
            <a:r>
              <a:rPr lang="en-US" dirty="0"/>
              <a:t>God’s people always give Him thanks for His goodness, might, mercy and deliverance</a:t>
            </a:r>
          </a:p>
          <a:p>
            <a:pPr marL="701231" lvl="1" indent="-233744">
              <a:buFont typeface="Arial" panose="020B0604020202020204" pitchFamily="34" charset="0"/>
              <a:buChar char="•"/>
            </a:pPr>
            <a:r>
              <a:rPr lang="en-US" b="1" dirty="0"/>
              <a:t>A Portion of David’s Psalm of Thanksgiving at the return of the Ark of the Covenant to Israel</a:t>
            </a:r>
          </a:p>
          <a:p>
            <a:r>
              <a:rPr lang="en-US" b="1" dirty="0"/>
              <a:t>(1 Chronicles 16:7-9), </a:t>
            </a:r>
            <a:r>
              <a:rPr lang="en-US" i="1" dirty="0"/>
              <a:t>“On that day David first delivered this psalm into the hand of Asaph and his brethren, to thank the Lord:  </a:t>
            </a:r>
            <a:r>
              <a:rPr lang="en-US" i="1" baseline="30000" dirty="0"/>
              <a:t>8</a:t>
            </a:r>
            <a:r>
              <a:rPr lang="en-US" i="1" dirty="0"/>
              <a:t> Oh, give thanks to the Lord!  Call upon His name;  Make known His deeds among the peoples!  </a:t>
            </a:r>
            <a:r>
              <a:rPr lang="en-US" i="1" baseline="30000" dirty="0"/>
              <a:t>9</a:t>
            </a:r>
            <a:r>
              <a:rPr lang="en-US" i="1" dirty="0"/>
              <a:t> Sing to Him, sing psalms to Him;  Talk of all His wondrous works!”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dirty="0"/>
              <a:t>Thanksgiving should be a continuous state for Christians</a:t>
            </a:r>
          </a:p>
          <a:p>
            <a:r>
              <a:rPr lang="en-US" b="1" dirty="0"/>
              <a:t>(Ephesians 5:20), </a:t>
            </a:r>
            <a:r>
              <a:rPr lang="en-US" i="1" dirty="0"/>
              <a:t>“giving thanks always for all things to God the Father in the name of our Lord Jesus Christ”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3377-056D-4911-A446-AD8F8B972E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IS THANKSGIVING? </a:t>
            </a:r>
            <a:endParaRPr lang="en-US" dirty="0"/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“The Grateful Acknowledgment of Benefits Received.”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Giving Thanks Presupposes:</a:t>
            </a:r>
          </a:p>
          <a:p>
            <a:r>
              <a:rPr lang="en-US" b="1" dirty="0"/>
              <a:t>Knowledge that you have been blessed, (Paul had that knowledge)</a:t>
            </a:r>
            <a:br>
              <a:rPr lang="en-US" dirty="0"/>
            </a:br>
            <a:r>
              <a:rPr lang="en-US" b="1" dirty="0"/>
              <a:t>(1 Timothy 1:12-13), </a:t>
            </a:r>
            <a:r>
              <a:rPr lang="en-US" i="1" dirty="0"/>
              <a:t>“</a:t>
            </a:r>
            <a:r>
              <a:rPr lang="en-US" i="1" u="sng" dirty="0"/>
              <a:t>And I thank Christ Jesus our Lord who has enabled me</a:t>
            </a:r>
            <a:r>
              <a:rPr lang="en-US" i="1" dirty="0"/>
              <a:t>, because He counted me faithful, putting me into the ministry, </a:t>
            </a:r>
            <a:r>
              <a:rPr lang="en-US" i="1" baseline="30000" dirty="0"/>
              <a:t>13</a:t>
            </a:r>
            <a:r>
              <a:rPr lang="en-US" i="1" dirty="0"/>
              <a:t> although I was formerly a blasphemer, a persecutor, and an insolent man; but I obtained mercy because I did it ignorantly in unbelief.”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/>
            <a:fld id="{D0C53377-056D-4911-A446-AD8F8B972EEE}" type="slidenum">
              <a:rPr lang="en-US" sz="1800" kern="0">
                <a:solidFill>
                  <a:sysClr val="windowText" lastClr="000000"/>
                </a:solidFill>
              </a:rPr>
              <a:pPr defTabSz="934974"/>
              <a:t>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5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Giving Thanks Presupposes:</a:t>
            </a:r>
          </a:p>
          <a:p>
            <a:r>
              <a:rPr lang="en-US" b="1" dirty="0"/>
              <a:t>Knowledge of and review of the blessings received </a:t>
            </a:r>
          </a:p>
          <a:p>
            <a:r>
              <a:rPr lang="en-US" b="1" dirty="0"/>
              <a:t>(Philippians 1:3), </a:t>
            </a:r>
            <a:r>
              <a:rPr lang="en-US" i="1" dirty="0"/>
              <a:t>“I thank my God upon every remembrance of you…”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Paul remembered them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When he remembered them, it caused him to be thankful (for their faithfulness and friendship)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/>
            <a:fld id="{D0C53377-056D-4911-A446-AD8F8B972EEE}" type="slidenum">
              <a:rPr lang="en-US" sz="1800" kern="0">
                <a:solidFill>
                  <a:sysClr val="windowText" lastClr="000000"/>
                </a:solidFill>
              </a:rPr>
              <a:pPr defTabSz="934974"/>
              <a:t>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7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Giving Thanks Presupposes:</a:t>
            </a:r>
          </a:p>
          <a:p>
            <a:r>
              <a:rPr lang="en-US" b="1" dirty="0"/>
              <a:t>Knowledge of the source of the blessings (Nebuchadnezzar didn’t recognize this…)</a:t>
            </a:r>
          </a:p>
          <a:p>
            <a:r>
              <a:rPr lang="en-US" b="1" dirty="0"/>
              <a:t>(Daniel 4:30-33), </a:t>
            </a:r>
            <a:r>
              <a:rPr lang="en-US" i="1" dirty="0"/>
              <a:t>“The king spoke, saying, "Is not this great Babylon, that I have built for a royal dwelling by my mighty power and for the honor of my majesty?" </a:t>
            </a:r>
            <a:r>
              <a:rPr lang="en-US" i="1" baseline="30000" dirty="0"/>
              <a:t>31</a:t>
            </a:r>
            <a:r>
              <a:rPr lang="en-US" i="1" dirty="0"/>
              <a:t> While the word was still in the king's mouth, a voice fell from heaven: "King Nebuchadnezzar, to you it is spoken: the kingdom has departed from you! </a:t>
            </a:r>
            <a:r>
              <a:rPr lang="en-US" i="1" baseline="30000" dirty="0"/>
              <a:t>32</a:t>
            </a:r>
            <a:r>
              <a:rPr lang="en-US" i="1" dirty="0"/>
              <a:t> And they shall drive you from men, and your dwelling shall be with the beasts of the field. They shall make you eat grass like oxen; and seven times shall pass over you, </a:t>
            </a:r>
            <a:r>
              <a:rPr lang="en-US" i="1" u="sng" dirty="0"/>
              <a:t>until you know that the Most High rules in the kingdom of men, and gives it to whomever He chooses</a:t>
            </a:r>
            <a:r>
              <a:rPr lang="en-US" i="1" dirty="0"/>
              <a:t>." </a:t>
            </a:r>
            <a:r>
              <a:rPr lang="en-US" i="1" baseline="30000" dirty="0"/>
              <a:t>33</a:t>
            </a:r>
            <a:r>
              <a:rPr lang="en-US" i="1" dirty="0"/>
              <a:t> That very hour the </a:t>
            </a:r>
            <a:r>
              <a:rPr lang="en-US" i="1" dirty="0" err="1"/>
              <a:t>the</a:t>
            </a:r>
            <a:r>
              <a:rPr lang="en-US" i="1" dirty="0"/>
              <a:t> word was fulfilled concerning Nebuchadnezzar; he was driven from men and ate grass like oxen; his body was wet with the dew of heaven till his hair had grown like eagles' feathers and his nails like birds' claws.”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/>
            <a:fld id="{D0C53377-056D-4911-A446-AD8F8B972EEE}" type="slidenum">
              <a:rPr lang="en-US" sz="1800" kern="0">
                <a:solidFill>
                  <a:sysClr val="windowText" lastClr="000000"/>
                </a:solidFill>
              </a:rPr>
              <a:pPr defTabSz="934974"/>
              <a:t>4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0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Before the Blessing Comes (Expectation)</a:t>
            </a:r>
          </a:p>
          <a:p>
            <a:r>
              <a:rPr lang="en-US" b="1" dirty="0"/>
              <a:t>Hebrews 13:5-6, </a:t>
            </a:r>
            <a:r>
              <a:rPr lang="en-US" i="1" dirty="0"/>
              <a:t>“Let your conduct be without covetousness; be content with such things as you have. For He Himself has said, "I will never leave you nor forsake you." </a:t>
            </a:r>
            <a:r>
              <a:rPr lang="en-US" i="1" baseline="30000" dirty="0"/>
              <a:t>6</a:t>
            </a:r>
            <a:r>
              <a:rPr lang="en-US" i="1" dirty="0"/>
              <a:t> So we may boldly say: "The Lord is my helper; I will not fear. What can man do to me?“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He promised, we have confidence He will provide.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/>
            <a:fld id="{D0C53377-056D-4911-A446-AD8F8B972EEE}" type="slidenum">
              <a:rPr lang="en-US" sz="1800" kern="0">
                <a:solidFill>
                  <a:sysClr val="windowText" lastClr="000000"/>
                </a:solidFill>
              </a:rPr>
              <a:pPr defTabSz="934974"/>
              <a:t>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During the Blessing (Reliance)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Paul as example, grateful for the encouragement of his brethren</a:t>
            </a:r>
          </a:p>
          <a:p>
            <a:r>
              <a:rPr lang="en-US" b="1" dirty="0"/>
              <a:t>(Acts 28:15), </a:t>
            </a:r>
            <a:r>
              <a:rPr lang="en-US" i="1" dirty="0"/>
              <a:t>“And from there, when the brethren heard about us, they came to meet us as far as </a:t>
            </a:r>
            <a:r>
              <a:rPr lang="en-US" i="1" dirty="0" err="1"/>
              <a:t>Appii</a:t>
            </a:r>
            <a:r>
              <a:rPr lang="en-US" i="1" dirty="0"/>
              <a:t> Forum and Three Inns. When Paul saw them, he thanked God and took courage.”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/>
            <a:fld id="{D0C53377-056D-4911-A446-AD8F8B972EEE}" type="slidenum">
              <a:rPr lang="en-US" sz="1800" kern="0">
                <a:solidFill>
                  <a:sysClr val="windowText" lastClr="000000"/>
                </a:solidFill>
              </a:rPr>
              <a:pPr defTabSz="934974"/>
              <a:t>6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57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After the Blessing has been Received (Acknowledgment)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Moses and People at the victory over Egyptians at the Red Sea</a:t>
            </a:r>
          </a:p>
          <a:p>
            <a:r>
              <a:rPr lang="en-US" b="1" dirty="0"/>
              <a:t>(Exodus 15:1),</a:t>
            </a:r>
            <a:r>
              <a:rPr lang="en-US" b="1" i="1" dirty="0"/>
              <a:t> </a:t>
            </a:r>
            <a:r>
              <a:rPr lang="en-US" i="1" dirty="0"/>
              <a:t>“Then Moses and the children of Israel sang this song to the Lord, and spoke, saying: "I will sing to the Lord, for He has triumphed gloriously!  The horse and its rider He has thrown into the sea!”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74"/>
            <a:fld id="{D0C53377-056D-4911-A446-AD8F8B972EEE}" type="slidenum">
              <a:rPr lang="en-US" sz="1800" kern="0">
                <a:solidFill>
                  <a:sysClr val="windowText" lastClr="000000"/>
                </a:solidFill>
              </a:rPr>
              <a:pPr defTabSz="934974"/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Persist in Thanksgiving: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dirty="0"/>
              <a:t>With our whole being!</a:t>
            </a:r>
          </a:p>
          <a:p>
            <a:r>
              <a:rPr lang="en-US" b="1" dirty="0"/>
              <a:t>(Colossians 2:6-7), </a:t>
            </a:r>
            <a:r>
              <a:rPr lang="en-US" i="1" dirty="0"/>
              <a:t>“As you therefore have received Christ Jesus the Lord, so walk in Him, </a:t>
            </a:r>
            <a:r>
              <a:rPr lang="en-US" i="1" baseline="30000" dirty="0"/>
              <a:t>7</a:t>
            </a:r>
            <a:r>
              <a:rPr lang="en-US" i="1" dirty="0"/>
              <a:t> rooted and built up in Him and established in the faith, as you have been taught, </a:t>
            </a:r>
            <a:r>
              <a:rPr lang="en-US" i="1" u="sng" dirty="0"/>
              <a:t>abounding in it with thanksgiving</a:t>
            </a:r>
            <a:r>
              <a:rPr lang="en-US" i="1" dirty="0"/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53377-056D-4911-A446-AD8F8B972E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9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7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38FA5"/>
            </a:gs>
            <a:gs pos="74000">
              <a:srgbClr val="7C91AA"/>
            </a:gs>
            <a:gs pos="83000">
              <a:srgbClr val="8CA3B6"/>
            </a:gs>
            <a:gs pos="100000">
              <a:srgbClr val="A2B2C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B954-DC53-43D0-B7D1-69B94D739E55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A704-6AB7-4784-8AA4-1D270B45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972" y="382772"/>
            <a:ext cx="5994400" cy="3700130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Giving</a:t>
            </a:r>
            <a:b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</a:br>
            <a:r>
              <a:rPr lang="en-US" sz="1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Thanks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032" y="4558968"/>
            <a:ext cx="3792279" cy="1655762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58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279" y="446568"/>
            <a:ext cx="5994400" cy="157361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Thanksgiving Presupposes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81" y="2254102"/>
            <a:ext cx="6464596" cy="4253024"/>
          </a:xfrm>
        </p:spPr>
        <p:txBody>
          <a:bodyPr>
            <a:normAutofit/>
          </a:bodyPr>
          <a:lstStyle/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you have been blessed (1 Timothy 1:12-13)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771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279" y="446568"/>
            <a:ext cx="5994400" cy="157361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Thanksgiving Presupposes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81" y="2254102"/>
            <a:ext cx="6464596" cy="4253024"/>
          </a:xfrm>
        </p:spPr>
        <p:txBody>
          <a:bodyPr>
            <a:normAutofit/>
          </a:bodyPr>
          <a:lstStyle/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you have been blessed (1 Timothy 1:12-13)</a:t>
            </a:r>
          </a:p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of the blessings received (Philippians 1:3)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52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279" y="446568"/>
            <a:ext cx="5994400" cy="157361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Thanksgiving Presupposes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81" y="2254102"/>
            <a:ext cx="6464596" cy="4253024"/>
          </a:xfrm>
        </p:spPr>
        <p:txBody>
          <a:bodyPr>
            <a:normAutofit/>
          </a:bodyPr>
          <a:lstStyle/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you have been blessed (1 Timothy 1:12-13)</a:t>
            </a:r>
          </a:p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of the blessings received (Philippians 1:3)</a:t>
            </a:r>
          </a:p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of the source of the blessings                       (Daniel 4:30-33)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11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279" y="446568"/>
            <a:ext cx="5994400" cy="157361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When Must We Give Thanks?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81" y="2254102"/>
            <a:ext cx="6464596" cy="4253024"/>
          </a:xfrm>
        </p:spPr>
        <p:txBody>
          <a:bodyPr>
            <a:normAutofit/>
          </a:bodyPr>
          <a:lstStyle/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Blessing Comes (Hebrews 13:5-6)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78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279" y="446568"/>
            <a:ext cx="5994400" cy="157361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When Must We Give Thanks?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81" y="2254102"/>
            <a:ext cx="6464596" cy="4253024"/>
          </a:xfrm>
        </p:spPr>
        <p:txBody>
          <a:bodyPr>
            <a:normAutofit/>
          </a:bodyPr>
          <a:lstStyle/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Blessing Comes (Hebrews 13:5-6)</a:t>
            </a:r>
          </a:p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Blessing            (Acts 28:15)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95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279" y="446568"/>
            <a:ext cx="5994400" cy="1573619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When Must We Give Thanks?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181" y="2254102"/>
            <a:ext cx="6464596" cy="4253024"/>
          </a:xfrm>
        </p:spPr>
        <p:txBody>
          <a:bodyPr>
            <a:normAutofit/>
          </a:bodyPr>
          <a:lstStyle/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the Blessing Comes (Hebrews 13:5-6)</a:t>
            </a:r>
          </a:p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the Blessing            (Acts 28:15)</a:t>
            </a:r>
          </a:p>
          <a:p>
            <a:pPr marL="468313" indent="-468313" algn="l"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Blessing has been Received (Exodus 15:1)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5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972" y="382772"/>
            <a:ext cx="5994400" cy="1467293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972" y="2381693"/>
            <a:ext cx="5994400" cy="3833037"/>
          </a:xfrm>
        </p:spPr>
        <p:txBody>
          <a:bodyPr>
            <a:normAutofit/>
          </a:bodyPr>
          <a:lstStyle/>
          <a:p>
            <a:pPr indent="339725"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“Therefore by Him let us continually offer the sacrifice of praise to God, that is, the fruit of our lips, giving thanks to His name”</a:t>
            </a:r>
          </a:p>
          <a:p>
            <a:pPr indent="339725" algn="l"/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339725" algn="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(Hebrews 13:15)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719" y="-145143"/>
            <a:ext cx="5426937" cy="7155543"/>
          </a:xfrm>
          <a:prstGeom prst="rect">
            <a:avLst/>
          </a:prstGeom>
          <a:ln w="635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4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853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Cooper Black</vt:lpstr>
      <vt:lpstr>Office Theme</vt:lpstr>
      <vt:lpstr>Giving Thanks</vt:lpstr>
      <vt:lpstr>Thanksgiving Presupposes</vt:lpstr>
      <vt:lpstr>Thanksgiving Presupposes</vt:lpstr>
      <vt:lpstr>Thanksgiving Presupposes</vt:lpstr>
      <vt:lpstr>When Must We Give Thanks?</vt:lpstr>
      <vt:lpstr>When Must We Give Thanks?</vt:lpstr>
      <vt:lpstr>When Must We Give Thanks?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Thanks</dc:title>
  <dc:creator>Stan Cox</dc:creator>
  <cp:lastModifiedBy>Stan Cox</cp:lastModifiedBy>
  <cp:revision>9</cp:revision>
  <cp:lastPrinted>2016-09-18T20:54:41Z</cp:lastPrinted>
  <dcterms:created xsi:type="dcterms:W3CDTF">2016-09-18T20:10:47Z</dcterms:created>
  <dcterms:modified xsi:type="dcterms:W3CDTF">2016-10-27T05:08:30Z</dcterms:modified>
</cp:coreProperties>
</file>