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E4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03AA4-4EBB-46CB-BE22-7A424BB78CA8}" v="92" dt="2024-04-03T22:19:06.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817" autoAdjust="0"/>
  </p:normalViewPr>
  <p:slideViewPr>
    <p:cSldViewPr snapToGrid="0">
      <p:cViewPr varScale="1">
        <p:scale>
          <a:sx n="42" d="100"/>
          <a:sy n="42" d="100"/>
        </p:scale>
        <p:origin x="2179"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FD03AA4-4EBB-46CB-BE22-7A424BB78CA8}"/>
    <pc:docChg chg="undo custSel addSld delSld modSld modMainMaster modHandout">
      <pc:chgData name="Stan Cox" userId="9376f276357bfffd" providerId="LiveId" clId="{5FD03AA4-4EBB-46CB-BE22-7A424BB78CA8}" dt="2024-04-03T22:21:27.029" v="1782" actId="403"/>
      <pc:docMkLst>
        <pc:docMk/>
      </pc:docMkLst>
      <pc:sldChg chg="modSp mod modTransition setBg modNotesTx">
        <pc:chgData name="Stan Cox" userId="9376f276357bfffd" providerId="LiveId" clId="{5FD03AA4-4EBB-46CB-BE22-7A424BB78CA8}" dt="2024-04-03T22:19:33.461" v="1670" actId="20577"/>
        <pc:sldMkLst>
          <pc:docMk/>
          <pc:sldMk cId="1025344244" sldId="256"/>
        </pc:sldMkLst>
        <pc:spChg chg="mod">
          <ac:chgData name="Stan Cox" userId="9376f276357bfffd" providerId="LiveId" clId="{5FD03AA4-4EBB-46CB-BE22-7A424BB78CA8}" dt="2024-04-03T21:19:26.273" v="1169" actId="207"/>
          <ac:spMkLst>
            <pc:docMk/>
            <pc:sldMk cId="1025344244" sldId="256"/>
            <ac:spMk id="2" creationId="{3FC77F04-206F-8A37-3080-18C65B90B945}"/>
          </ac:spMkLst>
        </pc:spChg>
      </pc:sldChg>
      <pc:sldChg chg="addSp delSp modSp add mod modTransition setBg modClrScheme modAnim chgLayout modNotesTx">
        <pc:chgData name="Stan Cox" userId="9376f276357bfffd" providerId="LiveId" clId="{5FD03AA4-4EBB-46CB-BE22-7A424BB78CA8}" dt="2024-04-03T22:19:09.818" v="1667"/>
        <pc:sldMkLst>
          <pc:docMk/>
          <pc:sldMk cId="347314920" sldId="257"/>
        </pc:sldMkLst>
        <pc:spChg chg="mod ord">
          <ac:chgData name="Stan Cox" userId="9376f276357bfffd" providerId="LiveId" clId="{5FD03AA4-4EBB-46CB-BE22-7A424BB78CA8}" dt="2024-04-03T21:22:05.993" v="1208" actId="255"/>
          <ac:spMkLst>
            <pc:docMk/>
            <pc:sldMk cId="347314920" sldId="257"/>
            <ac:spMk id="2" creationId="{3FC77F04-206F-8A37-3080-18C65B90B945}"/>
          </ac:spMkLst>
        </pc:spChg>
        <pc:spChg chg="del mod ord">
          <ac:chgData name="Stan Cox" userId="9376f276357bfffd" providerId="LiveId" clId="{5FD03AA4-4EBB-46CB-BE22-7A424BB78CA8}" dt="2024-04-03T21:16:43.458" v="1131" actId="700"/>
          <ac:spMkLst>
            <pc:docMk/>
            <pc:sldMk cId="347314920" sldId="257"/>
            <ac:spMk id="3" creationId="{B57FAF75-3D93-E711-98DD-AFACBDF490B1}"/>
          </ac:spMkLst>
        </pc:spChg>
        <pc:spChg chg="add mod ord">
          <ac:chgData name="Stan Cox" userId="9376f276357bfffd" providerId="LiveId" clId="{5FD03AA4-4EBB-46CB-BE22-7A424BB78CA8}" dt="2024-04-03T21:53:26.768" v="1386" actId="14100"/>
          <ac:spMkLst>
            <pc:docMk/>
            <pc:sldMk cId="347314920" sldId="257"/>
            <ac:spMk id="4" creationId="{5D1FD1D8-713F-FA91-3B11-C7C90D30C0F7}"/>
          </ac:spMkLst>
        </pc:spChg>
        <pc:spChg chg="add mod ord">
          <ac:chgData name="Stan Cox" userId="9376f276357bfffd" providerId="LiveId" clId="{5FD03AA4-4EBB-46CB-BE22-7A424BB78CA8}" dt="2024-04-03T22:17:56.630" v="1660" actId="20577"/>
          <ac:spMkLst>
            <pc:docMk/>
            <pc:sldMk cId="347314920" sldId="257"/>
            <ac:spMk id="5" creationId="{A5F416BE-5DAF-2693-8C8A-5A07D4755932}"/>
          </ac:spMkLst>
        </pc:spChg>
      </pc:sldChg>
      <pc:sldChg chg="modSp add mod modTransition modNotesTx">
        <pc:chgData name="Stan Cox" userId="9376f276357bfffd" providerId="LiveId" clId="{5FD03AA4-4EBB-46CB-BE22-7A424BB78CA8}" dt="2024-04-03T22:19:21.835" v="1668"/>
        <pc:sldMkLst>
          <pc:docMk/>
          <pc:sldMk cId="1353689604" sldId="258"/>
        </pc:sldMkLst>
        <pc:spChg chg="mod">
          <ac:chgData name="Stan Cox" userId="9376f276357bfffd" providerId="LiveId" clId="{5FD03AA4-4EBB-46CB-BE22-7A424BB78CA8}" dt="2024-04-03T22:17:37.523" v="1659" actId="1076"/>
          <ac:spMkLst>
            <pc:docMk/>
            <pc:sldMk cId="1353689604" sldId="258"/>
            <ac:spMk id="2" creationId="{3FC77F04-206F-8A37-3080-18C65B90B945}"/>
          </ac:spMkLst>
        </pc:spChg>
      </pc:sldChg>
      <pc:sldChg chg="new del">
        <pc:chgData name="Stan Cox" userId="9376f276357bfffd" providerId="LiveId" clId="{5FD03AA4-4EBB-46CB-BE22-7A424BB78CA8}" dt="2024-04-03T21:16:46.023" v="1133" actId="47"/>
        <pc:sldMkLst>
          <pc:docMk/>
          <pc:sldMk cId="1507568647" sldId="258"/>
        </pc:sldMkLst>
      </pc:sldChg>
      <pc:sldMasterChg chg="setBg modSldLayout">
        <pc:chgData name="Stan Cox" userId="9376f276357bfffd" providerId="LiveId" clId="{5FD03AA4-4EBB-46CB-BE22-7A424BB78CA8}" dt="2024-04-03T21:13:17.249" v="967"/>
        <pc:sldMasterMkLst>
          <pc:docMk/>
          <pc:sldMasterMk cId="961994254" sldId="2147483648"/>
        </pc:sldMasterMkLst>
        <pc:sldLayoutChg chg="setBg">
          <pc:chgData name="Stan Cox" userId="9376f276357bfffd" providerId="LiveId" clId="{5FD03AA4-4EBB-46CB-BE22-7A424BB78CA8}" dt="2024-04-03T21:13:17.249" v="967"/>
          <pc:sldLayoutMkLst>
            <pc:docMk/>
            <pc:sldMasterMk cId="961994254" sldId="2147483648"/>
            <pc:sldLayoutMk cId="274589705" sldId="2147483649"/>
          </pc:sldLayoutMkLst>
        </pc:sldLayoutChg>
        <pc:sldLayoutChg chg="setBg">
          <pc:chgData name="Stan Cox" userId="9376f276357bfffd" providerId="LiveId" clId="{5FD03AA4-4EBB-46CB-BE22-7A424BB78CA8}" dt="2024-04-03T21:13:17.249" v="967"/>
          <pc:sldLayoutMkLst>
            <pc:docMk/>
            <pc:sldMasterMk cId="961994254" sldId="2147483648"/>
            <pc:sldLayoutMk cId="2846206907" sldId="2147483650"/>
          </pc:sldLayoutMkLst>
        </pc:sldLayoutChg>
        <pc:sldLayoutChg chg="setBg">
          <pc:chgData name="Stan Cox" userId="9376f276357bfffd" providerId="LiveId" clId="{5FD03AA4-4EBB-46CB-BE22-7A424BB78CA8}" dt="2024-04-03T21:13:17.249" v="967"/>
          <pc:sldLayoutMkLst>
            <pc:docMk/>
            <pc:sldMasterMk cId="961994254" sldId="2147483648"/>
            <pc:sldLayoutMk cId="855210798" sldId="2147483651"/>
          </pc:sldLayoutMkLst>
        </pc:sldLayoutChg>
        <pc:sldLayoutChg chg="setBg">
          <pc:chgData name="Stan Cox" userId="9376f276357bfffd" providerId="LiveId" clId="{5FD03AA4-4EBB-46CB-BE22-7A424BB78CA8}" dt="2024-04-03T21:13:17.249" v="967"/>
          <pc:sldLayoutMkLst>
            <pc:docMk/>
            <pc:sldMasterMk cId="961994254" sldId="2147483648"/>
            <pc:sldLayoutMk cId="812153565" sldId="2147483652"/>
          </pc:sldLayoutMkLst>
        </pc:sldLayoutChg>
        <pc:sldLayoutChg chg="setBg">
          <pc:chgData name="Stan Cox" userId="9376f276357bfffd" providerId="LiveId" clId="{5FD03AA4-4EBB-46CB-BE22-7A424BB78CA8}" dt="2024-04-03T21:13:17.249" v="967"/>
          <pc:sldLayoutMkLst>
            <pc:docMk/>
            <pc:sldMasterMk cId="961994254" sldId="2147483648"/>
            <pc:sldLayoutMk cId="2174062009" sldId="2147483653"/>
          </pc:sldLayoutMkLst>
        </pc:sldLayoutChg>
        <pc:sldLayoutChg chg="setBg">
          <pc:chgData name="Stan Cox" userId="9376f276357bfffd" providerId="LiveId" clId="{5FD03AA4-4EBB-46CB-BE22-7A424BB78CA8}" dt="2024-04-03T21:13:17.249" v="967"/>
          <pc:sldLayoutMkLst>
            <pc:docMk/>
            <pc:sldMasterMk cId="961994254" sldId="2147483648"/>
            <pc:sldLayoutMk cId="3910542788" sldId="2147483654"/>
          </pc:sldLayoutMkLst>
        </pc:sldLayoutChg>
        <pc:sldLayoutChg chg="setBg">
          <pc:chgData name="Stan Cox" userId="9376f276357bfffd" providerId="LiveId" clId="{5FD03AA4-4EBB-46CB-BE22-7A424BB78CA8}" dt="2024-04-03T21:13:17.249" v="967"/>
          <pc:sldLayoutMkLst>
            <pc:docMk/>
            <pc:sldMasterMk cId="961994254" sldId="2147483648"/>
            <pc:sldLayoutMk cId="3842664061" sldId="2147483655"/>
          </pc:sldLayoutMkLst>
        </pc:sldLayoutChg>
        <pc:sldLayoutChg chg="setBg">
          <pc:chgData name="Stan Cox" userId="9376f276357bfffd" providerId="LiveId" clId="{5FD03AA4-4EBB-46CB-BE22-7A424BB78CA8}" dt="2024-04-03T21:13:17.249" v="967"/>
          <pc:sldLayoutMkLst>
            <pc:docMk/>
            <pc:sldMasterMk cId="961994254" sldId="2147483648"/>
            <pc:sldLayoutMk cId="2643702467" sldId="2147483656"/>
          </pc:sldLayoutMkLst>
        </pc:sldLayoutChg>
        <pc:sldLayoutChg chg="setBg">
          <pc:chgData name="Stan Cox" userId="9376f276357bfffd" providerId="LiveId" clId="{5FD03AA4-4EBB-46CB-BE22-7A424BB78CA8}" dt="2024-04-03T21:13:17.249" v="967"/>
          <pc:sldLayoutMkLst>
            <pc:docMk/>
            <pc:sldMasterMk cId="961994254" sldId="2147483648"/>
            <pc:sldLayoutMk cId="864760765" sldId="2147483657"/>
          </pc:sldLayoutMkLst>
        </pc:sldLayoutChg>
        <pc:sldLayoutChg chg="setBg">
          <pc:chgData name="Stan Cox" userId="9376f276357bfffd" providerId="LiveId" clId="{5FD03AA4-4EBB-46CB-BE22-7A424BB78CA8}" dt="2024-04-03T21:13:17.249" v="967"/>
          <pc:sldLayoutMkLst>
            <pc:docMk/>
            <pc:sldMasterMk cId="961994254" sldId="2147483648"/>
            <pc:sldLayoutMk cId="1370101682" sldId="2147483658"/>
          </pc:sldLayoutMkLst>
        </pc:sldLayoutChg>
        <pc:sldLayoutChg chg="setBg">
          <pc:chgData name="Stan Cox" userId="9376f276357bfffd" providerId="LiveId" clId="{5FD03AA4-4EBB-46CB-BE22-7A424BB78CA8}" dt="2024-04-03T21:13:17.249" v="967"/>
          <pc:sldLayoutMkLst>
            <pc:docMk/>
            <pc:sldMasterMk cId="961994254" sldId="2147483648"/>
            <pc:sldLayoutMk cId="2781770595"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295ACD-7785-4B3B-B518-EDE80CA882B5}"/>
              </a:ext>
            </a:extLst>
          </p:cNvPr>
          <p:cNvSpPr>
            <a:spLocks noGrp="1"/>
          </p:cNvSpPr>
          <p:nvPr>
            <p:ph type="hdr" sz="quarter"/>
          </p:nvPr>
        </p:nvSpPr>
        <p:spPr>
          <a:xfrm>
            <a:off x="0" y="0"/>
            <a:ext cx="3784600" cy="914400"/>
          </a:xfrm>
          <a:prstGeom prst="rect">
            <a:avLst/>
          </a:prstGeom>
        </p:spPr>
        <p:txBody>
          <a:bodyPr vert="horz" lIns="91440" tIns="45720" rIns="91440" bIns="45720" rtlCol="0"/>
          <a:lstStyle>
            <a:lvl1pPr algn="l">
              <a:defRPr sz="1200"/>
            </a:lvl1pPr>
          </a:lstStyle>
          <a:p>
            <a:r>
              <a:rPr lang="en-US" sz="1600" dirty="0">
                <a:latin typeface="Merienda" panose="02000503060000020004" pitchFamily="2" charset="0"/>
              </a:rPr>
              <a:t>God Approved</a:t>
            </a:r>
          </a:p>
          <a:p>
            <a:r>
              <a:rPr lang="en-US" sz="2000" dirty="0">
                <a:latin typeface="Goudy Stout" panose="0202090407030B020401" pitchFamily="18" charset="0"/>
              </a:rPr>
              <a:t>Zeal</a:t>
            </a:r>
          </a:p>
        </p:txBody>
      </p:sp>
      <p:sp>
        <p:nvSpPr>
          <p:cNvPr id="3" name="Date Placeholder 2">
            <a:extLst>
              <a:ext uri="{FF2B5EF4-FFF2-40B4-BE49-F238E27FC236}">
                <a16:creationId xmlns:a16="http://schemas.microsoft.com/office/drawing/2014/main" id="{6D10CBDA-B294-BE88-9AAE-00536FFCBE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7, 2024 @ 11am</a:t>
            </a:r>
          </a:p>
        </p:txBody>
      </p:sp>
      <p:sp>
        <p:nvSpPr>
          <p:cNvPr id="4" name="Footer Placeholder 3">
            <a:extLst>
              <a:ext uri="{FF2B5EF4-FFF2-40B4-BE49-F238E27FC236}">
                <a16:creationId xmlns:a16="http://schemas.microsoft.com/office/drawing/2014/main" id="{DDB62090-DCF8-0C46-1097-C78F5CB00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B9FB5B9-9CD2-5625-B9BA-C2D08F1E28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979D847-B85D-4B7F-8E65-CD27617F369E}" type="slidenum">
              <a:rPr lang="en-US" smtClean="0"/>
              <a:t>‹#›</a:t>
            </a:fld>
            <a:endParaRPr lang="en-US" dirty="0"/>
          </a:p>
        </p:txBody>
      </p:sp>
    </p:spTree>
    <p:extLst>
      <p:ext uri="{BB962C8B-B14F-4D97-AF65-F5344CB8AC3E}">
        <p14:creationId xmlns:p14="http://schemas.microsoft.com/office/powerpoint/2010/main" val="281308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67F8E-CAE8-47BF-A3DF-39422670311D}"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F77F8-E9D4-47B2-BF83-E717652943C6}" type="slidenum">
              <a:rPr lang="en-US" smtClean="0"/>
              <a:t>‹#›</a:t>
            </a:fld>
            <a:endParaRPr lang="en-US"/>
          </a:p>
        </p:txBody>
      </p:sp>
    </p:spTree>
    <p:extLst>
      <p:ext uri="{BB962C8B-B14F-4D97-AF65-F5344CB8AC3E}">
        <p14:creationId xmlns:p14="http://schemas.microsoft.com/office/powerpoint/2010/main" val="239748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God Approved Zeal</a:t>
            </a:r>
          </a:p>
          <a:p>
            <a:pPr marR="0"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As part of the preparation for this sermon, I came across an old news item about a woman who was struck and died from traffic on a busy highway.</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She belonged to a small group (an off-shoot of the Jehovah’s Witness denomination) who believed in “testing your faith” by standing in the middle of traffic. </a:t>
            </a:r>
          </a:p>
          <a:p>
            <a:pPr>
              <a:buSzPts val="2200"/>
              <a:buFont typeface="Symbol" panose="05050102010706020507" pitchFamily="18" charset="2"/>
              <a:buChar char="·"/>
            </a:pPr>
            <a:r>
              <a:rPr lang="en-US" sz="1200" b="0" i="0" u="none" strike="noStrike" baseline="0" dirty="0">
                <a:solidFill>
                  <a:schemeClr val="tx1"/>
                </a:solidFill>
                <a:latin typeface="+mn-lt"/>
              </a:rPr>
              <a:t>In fact, she had been pulled to safety from traffic on the highway only a few days earlier, while trying to preach to motorists.</a:t>
            </a:r>
          </a:p>
          <a:p>
            <a:pPr>
              <a:buSzPts val="2200"/>
              <a:buFont typeface="Symbol" panose="05050102010706020507" pitchFamily="18" charset="2"/>
              <a:buChar char="·"/>
            </a:pPr>
            <a:r>
              <a:rPr lang="en-US" sz="1200" b="0" i="0" u="none" strike="noStrike" baseline="0" dirty="0">
                <a:solidFill>
                  <a:schemeClr val="tx1"/>
                </a:solidFill>
                <a:latin typeface="+mn-lt"/>
              </a:rPr>
              <a:t>Much like snake handlers who test their faith in these dangerous ways – she had great zeal in her faith.</a:t>
            </a:r>
          </a:p>
          <a:p>
            <a:pPr>
              <a:buSzPts val="2200"/>
              <a:buFont typeface="Symbol" panose="05050102010706020507" pitchFamily="18" charset="2"/>
              <a:buChar char="·"/>
            </a:pPr>
            <a:r>
              <a:rPr lang="en-US" sz="1200" b="0" i="0" u="none" strike="noStrike" baseline="0" dirty="0">
                <a:solidFill>
                  <a:schemeClr val="tx1"/>
                </a:solidFill>
                <a:latin typeface="+mn-lt"/>
              </a:rPr>
              <a:t>Such zeal is in some ways commendable, so much better than the so called faith of the apathetic and uninterested</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However, zeal that is not bound in truth ultimately does not have the ability to please God</a:t>
            </a:r>
          </a:p>
          <a:p>
            <a:pPr marR="0" algn="l" rtl="0"/>
            <a:r>
              <a:rPr lang="en-US" sz="1200" b="1" i="0" u="none" strike="noStrike" baseline="0" dirty="0">
                <a:solidFill>
                  <a:schemeClr val="tx1"/>
                </a:solidFill>
                <a:latin typeface="+mn-lt"/>
              </a:rPr>
              <a:t>Romans 10:1-3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Brethren, my heart's desire and prayer to God for Israel is that they may be saved.  (2)  For I bear them witness that they have a zeal for God, but not according to knowledge.  (3)  For they being ignorant of God's righteousness, and seeking to establish their own righteousness, have not submitted to the righteousness of God.</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In this case, the woman's ignorant zeal led to her death</a:t>
            </a:r>
          </a:p>
          <a:p>
            <a:pPr>
              <a:buSzPts val="2200"/>
              <a:buFont typeface="Symbol" panose="05050102010706020507" pitchFamily="18" charset="2"/>
              <a:buChar char="·"/>
            </a:pPr>
            <a:r>
              <a:rPr lang="en-US" sz="1200" b="0" i="0" u="none" strike="noStrike" baseline="0" dirty="0">
                <a:solidFill>
                  <a:schemeClr val="tx1"/>
                </a:solidFill>
                <a:latin typeface="+mn-lt"/>
              </a:rPr>
              <a:t>Regardless, it did nothing to commend here to God</a:t>
            </a:r>
          </a:p>
          <a:p>
            <a:pPr>
              <a:buSzPts val="2200"/>
              <a:buFont typeface="Symbol" panose="05050102010706020507" pitchFamily="18" charset="2"/>
              <a:buChar char="·"/>
            </a:pPr>
            <a:r>
              <a:rPr lang="en-US" sz="1200" b="0" i="0" u="none" strike="noStrike" baseline="0" dirty="0">
                <a:solidFill>
                  <a:schemeClr val="tx1"/>
                </a:solidFill>
                <a:latin typeface="+mn-lt"/>
              </a:rPr>
              <a:t>Sincerity - or zeal is not the be all end all of service to God</a:t>
            </a:r>
          </a:p>
          <a:p>
            <a:pPr marR="0" algn="l" rtl="0">
              <a:buSzPts val="2200"/>
              <a:buFont typeface="Symbol" panose="05050102010706020507" pitchFamily="18" charset="2"/>
              <a:buChar char="·"/>
            </a:pPr>
            <a:r>
              <a:rPr lang="en-US" sz="1200" b="1" i="0" u="none" strike="noStrike" baseline="0" dirty="0">
                <a:solidFill>
                  <a:schemeClr val="tx1"/>
                </a:solidFill>
                <a:latin typeface="+mn-lt"/>
              </a:rPr>
              <a:t>However, Zeal is a good thing when wisely directed. </a:t>
            </a:r>
          </a:p>
        </p:txBody>
      </p:sp>
      <p:sp>
        <p:nvSpPr>
          <p:cNvPr id="4" name="Slide Number Placeholder 3"/>
          <p:cNvSpPr>
            <a:spLocks noGrp="1"/>
          </p:cNvSpPr>
          <p:nvPr>
            <p:ph type="sldNum" sz="quarter" idx="5"/>
          </p:nvPr>
        </p:nvSpPr>
        <p:spPr/>
        <p:txBody>
          <a:bodyPr/>
          <a:lstStyle/>
          <a:p>
            <a:fld id="{A17F77F8-E9D4-47B2-BF83-E717652943C6}" type="slidenum">
              <a:rPr lang="en-US" smtClean="0"/>
              <a:t>1</a:t>
            </a:fld>
            <a:endParaRPr lang="en-US"/>
          </a:p>
        </p:txBody>
      </p:sp>
    </p:spTree>
    <p:extLst>
      <p:ext uri="{BB962C8B-B14F-4D97-AF65-F5344CB8AC3E}">
        <p14:creationId xmlns:p14="http://schemas.microsoft.com/office/powerpoint/2010/main" val="212889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[New Slide - CLICK]</a:t>
            </a:r>
          </a:p>
          <a:p>
            <a:pPr marR="0" algn="l" rtl="0"/>
            <a:r>
              <a:rPr lang="en-US" sz="1200" b="1" i="0" u="none" strike="noStrike" baseline="0" dirty="0">
                <a:solidFill>
                  <a:schemeClr val="tx1"/>
                </a:solidFill>
                <a:latin typeface="+mn-lt"/>
              </a:rPr>
              <a:t>Please consider these scriptural pointers on God-Approved zeal:</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It harmonizes with the divine will</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10:2</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For I bear them witness that they have a zeal for God, but not according to knowledge.</a:t>
            </a:r>
          </a:p>
          <a:p>
            <a:pPr marR="0" algn="l" rtl="0">
              <a:buSzPts val="2200"/>
              <a:buFont typeface="Symbol" panose="05050102010706020507" pitchFamily="18" charset="2"/>
              <a:buChar char="·"/>
            </a:pPr>
            <a:r>
              <a:rPr lang="en-US" sz="1200" b="1" i="0" u="none" strike="noStrike" baseline="0" dirty="0">
                <a:solidFill>
                  <a:schemeClr val="tx1"/>
                </a:solidFill>
                <a:latin typeface="+mn-lt"/>
              </a:rPr>
              <a:t>[CLICK] It is directed toward God, not oneself</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Example, Phinehas, who in zealous fervor, slew an immoral man of Israel and a harlot who were among those disobeying God through idolatry. His actions stopped the plague sent by God to chastise Israel</a:t>
            </a:r>
          </a:p>
          <a:p>
            <a:pPr marR="0" algn="l" rtl="0"/>
            <a:r>
              <a:rPr lang="en-US" sz="1200" b="1" i="0" u="none" strike="noStrike" baseline="0" dirty="0">
                <a:solidFill>
                  <a:schemeClr val="tx1"/>
                </a:solidFill>
                <a:latin typeface="+mn-lt"/>
              </a:rPr>
              <a:t>Numbers 25:10-13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Then the LORD spoke to Moses, saying:  (11)  "Phinehas the son of Eleazar, the son of Aaron the priest, has turned back My wrath from the children of Israel, because he was zealous with My zeal among them, so that I did not consume the children of Israel in My zeal.  (12)  Therefore say, 'Behold, I give to him My covenant of peace;  (13)  and it shall be to him and his descendants after him a covenant of an everlasting priesthood, because he was zealous for his God, and made atonement for the children of Israel.' "</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12:10-11</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Be kindly affectionate to one another with brotherly love, in honor giving preference to one another;  (11)  not lagging in diligence, fervent in spirit, serving the Lord;</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[CLICK] It  is directed toward "good things"</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Galatians 4:18</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But it is good to be zealous in a good thing always, and not only when I am present with you.</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And, it is God's word that defines "good" in His sight</a:t>
            </a:r>
          </a:p>
          <a:p>
            <a:pPr marR="0" algn="l" rtl="0"/>
            <a:r>
              <a:rPr lang="en-US" sz="1200" b="1" i="0" u="none" strike="noStrike" baseline="0" dirty="0">
                <a:solidFill>
                  <a:schemeClr val="tx1"/>
                </a:solidFill>
                <a:latin typeface="+mn-lt"/>
              </a:rPr>
              <a:t>2 Timothy 3:16-17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All Scripture is given by inspiration of God, and is profitable for doctrine, for reproof, for correction, for instruction in righteousness,  (17)  that the man of God may be complete, thoroughly equipped for every good work.</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[CLICK] It grows out of sorrow for and repentance of one's sin</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2 Corinthians 7:11</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For observe this very thing, that you sorrowed in a godly manner: What diligence it produced in you, what clearing of yourselves, what indignation, what fear, what vehement desire, what zeal, what vindication! In all things you proved yourselves to be clear in this matter.</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[CLICK] It does not harm the cause of Christ or His church</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This is why Paul's view of himself out of grace was so humble. Chief among sinners...</a:t>
            </a:r>
          </a:p>
          <a:p>
            <a:pPr marR="0" algn="l" rtl="0"/>
            <a:r>
              <a:rPr lang="en-US" sz="1200" b="1" i="0" u="none" strike="noStrike" baseline="0" dirty="0">
                <a:solidFill>
                  <a:schemeClr val="tx1"/>
                </a:solidFill>
                <a:latin typeface="+mn-lt"/>
              </a:rPr>
              <a:t>Philippians 3:6  </a:t>
            </a:r>
            <a:r>
              <a:rPr lang="en-US" sz="1200" b="0" i="1" u="none" strike="noStrike" baseline="0" dirty="0">
                <a:solidFill>
                  <a:schemeClr val="tx1"/>
                </a:solidFill>
                <a:latin typeface="+mn-lt"/>
              </a:rPr>
              <a:t>concerning zeal, persecuting the church; concerning the righteousness which is in the law, blameless.</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[CLICK] It does not tolerate religious error and moral corruption</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John 2:13-17 </a:t>
            </a:r>
            <a:r>
              <a:rPr lang="en-US" sz="1200" b="0" i="1" u="none" strike="noStrike" baseline="0" dirty="0">
                <a:solidFill>
                  <a:schemeClr val="tx1"/>
                </a:solidFill>
                <a:latin typeface="+mn-lt"/>
              </a:rPr>
              <a:t> Now the Passover of the Jews was at hand, and Jesus went up to Jerusalem.  (14)  And He found in the temple those who sold oxen and sheep and doves, and the money changers doing business.  (15)  When He had made a whip of cords, He drove them all out of the temple, with the sheep and the oxen, and poured out the changers' money and overturned the tables.  (16)  And He said to those who sold doves, "Take these things away! Do not make My Father's house a house of merchandise!"  (17)  Then His disciples remembered that it was written, "ZEAL FOR YOUR HOUSE HAS EATEN ME UP."</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[CLICK] It strengthens and influences fellow-Christians to good works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willingness of the Corinthians to give to the needs in Judea was known, and it encouraged the saints in Macedonia</a:t>
            </a:r>
          </a:p>
          <a:p>
            <a:pPr marR="0" algn="l" rtl="0"/>
            <a:r>
              <a:rPr lang="en-US" sz="1200" b="1" i="0" u="none" strike="noStrike" baseline="0" dirty="0">
                <a:solidFill>
                  <a:schemeClr val="tx1"/>
                </a:solidFill>
                <a:latin typeface="+mn-lt"/>
              </a:rPr>
              <a:t>2 Corinthians 9:2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for I know your willingness, about which I boast of you to the Macedonians, that Achaia was ready a year ago; and your zeal has stirred up the majority.</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0" i="0" u="none" strike="noStrike" baseline="0" dirty="0">
                <a:solidFill>
                  <a:schemeClr val="tx1"/>
                </a:solidFill>
                <a:latin typeface="+mn-lt"/>
              </a:rPr>
              <a:t>God-approved zeal works and prays for the spiritual well-being of others</a:t>
            </a:r>
          </a:p>
          <a:p>
            <a:pPr marR="0" lvl="1" algn="l" rtl="0">
              <a:buSzPts val="2200"/>
              <a:buFont typeface="Symbol" panose="05050102010706020507" pitchFamily="18" charset="2"/>
              <a:buChar char="·"/>
            </a:pPr>
            <a:r>
              <a:rPr lang="en-US" sz="1200" b="0" i="0" u="none" strike="noStrike" baseline="0" dirty="0" err="1">
                <a:solidFill>
                  <a:schemeClr val="tx1"/>
                </a:solidFill>
                <a:latin typeface="+mn-lt"/>
              </a:rPr>
              <a:t>Ephaphras</a:t>
            </a:r>
            <a:r>
              <a:rPr lang="en-US" sz="1200" b="0" i="0" u="none" strike="noStrike" baseline="0" dirty="0">
                <a:solidFill>
                  <a:schemeClr val="tx1"/>
                </a:solidFill>
                <a:latin typeface="+mn-lt"/>
              </a:rPr>
              <a:t> is a wonderful example of this</a:t>
            </a:r>
          </a:p>
          <a:p>
            <a:pPr marR="0" algn="l" rtl="0"/>
            <a:r>
              <a:rPr lang="en-US" sz="1200" b="1" i="0" u="none" strike="noStrike" baseline="0" dirty="0">
                <a:solidFill>
                  <a:schemeClr val="tx1"/>
                </a:solidFill>
                <a:latin typeface="+mn-lt"/>
              </a:rPr>
              <a:t>Colossians 4:12-13  </a:t>
            </a:r>
            <a:r>
              <a:rPr lang="en-US" sz="1200" b="0" i="1" u="none" strike="noStrike" baseline="0" dirty="0">
                <a:solidFill>
                  <a:schemeClr val="tx1"/>
                </a:solidFill>
                <a:latin typeface="+mn-lt"/>
              </a:rPr>
              <a:t>Epaphras, who is one of you, a bondservant of Christ, greets you, always laboring fervently for you in prayers, that you may stand perfect and complete in all the will of God.  (13)  For I bear him witness that he has a great zeal for you, and those who are in Laodicea, and those in Hierapolis.</a:t>
            </a:r>
            <a:endParaRPr lang="en-US" sz="1200" b="0" i="0" u="none" strike="noStrike" baseline="0" dirty="0">
              <a:solidFill>
                <a:schemeClr val="tx1"/>
              </a:solidFill>
              <a:latin typeface="+mn-lt"/>
            </a:endParaRPr>
          </a:p>
          <a:p>
            <a:pPr algn="l"/>
            <a:endParaRPr lang="en-US" dirty="0"/>
          </a:p>
        </p:txBody>
      </p:sp>
      <p:sp>
        <p:nvSpPr>
          <p:cNvPr id="4" name="Slide Number Placeholder 3"/>
          <p:cNvSpPr>
            <a:spLocks noGrp="1"/>
          </p:cNvSpPr>
          <p:nvPr>
            <p:ph type="sldNum" sz="quarter" idx="5"/>
          </p:nvPr>
        </p:nvSpPr>
        <p:spPr/>
        <p:txBody>
          <a:bodyPr/>
          <a:lstStyle/>
          <a:p>
            <a:fld id="{A17F77F8-E9D4-47B2-BF83-E717652943C6}" type="slidenum">
              <a:rPr lang="en-US" smtClean="0"/>
              <a:t>2</a:t>
            </a:fld>
            <a:endParaRPr lang="en-US"/>
          </a:p>
        </p:txBody>
      </p:sp>
    </p:spTree>
    <p:extLst>
      <p:ext uri="{BB962C8B-B14F-4D97-AF65-F5344CB8AC3E}">
        <p14:creationId xmlns:p14="http://schemas.microsoft.com/office/powerpoint/2010/main" val="218635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[New Slide - CLICK]</a:t>
            </a:r>
          </a:p>
          <a:p>
            <a:pPr marR="0" algn="l" rtl="0"/>
            <a:r>
              <a:rPr lang="en-US" sz="1200" b="1" i="0" u="none" strike="noStrike" baseline="0" dirty="0">
                <a:solidFill>
                  <a:schemeClr val="tx1"/>
                </a:solidFill>
                <a:latin typeface="+mn-lt"/>
              </a:rPr>
              <a:t>Conclusion: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The word Zeal (</a:t>
            </a:r>
            <a:r>
              <a:rPr lang="en-US" sz="1200" b="1" i="0" u="none" strike="noStrike" baseline="0" dirty="0" err="1">
                <a:solidFill>
                  <a:schemeClr val="tx1"/>
                </a:solidFill>
                <a:latin typeface="+mn-lt"/>
              </a:rPr>
              <a:t>zelos</a:t>
            </a:r>
            <a:r>
              <a:rPr lang="en-US" sz="1200" b="1" i="0" u="none" strike="noStrike" baseline="0" dirty="0">
                <a:solidFill>
                  <a:schemeClr val="tx1"/>
                </a:solidFill>
                <a:latin typeface="+mn-lt"/>
              </a:rPr>
              <a:t>) - Excitement of mind, </a:t>
            </a:r>
            <a:r>
              <a:rPr lang="en-US" sz="1200" b="1" i="0" u="none" strike="noStrike" baseline="0" dirty="0" err="1">
                <a:solidFill>
                  <a:schemeClr val="tx1"/>
                </a:solidFill>
                <a:latin typeface="+mn-lt"/>
              </a:rPr>
              <a:t>ador</a:t>
            </a:r>
            <a:r>
              <a:rPr lang="en-US" sz="1200" b="1" i="0" u="none" strike="noStrike" baseline="0" dirty="0">
                <a:solidFill>
                  <a:schemeClr val="tx1"/>
                </a:solidFill>
                <a:latin typeface="+mn-lt"/>
              </a:rPr>
              <a:t>, fervor of spirit</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Root word indicates "heat"</a:t>
            </a:r>
          </a:p>
          <a:p>
            <a:pPr marR="0" algn="l" rtl="0"/>
            <a:r>
              <a:rPr lang="en-US" sz="1200" b="1" i="0" u="none" strike="noStrike" baseline="0" dirty="0">
                <a:solidFill>
                  <a:schemeClr val="tx1"/>
                </a:solidFill>
                <a:latin typeface="+mn-lt"/>
              </a:rPr>
              <a:t>Revelation 3:14-19  </a:t>
            </a:r>
            <a:r>
              <a:rPr lang="en-US" sz="1200" b="0" i="1" u="none" strike="noStrike" baseline="0" dirty="0">
                <a:solidFill>
                  <a:schemeClr val="tx1"/>
                </a:solidFill>
                <a:latin typeface="+mn-lt"/>
              </a:rPr>
              <a:t>"And to the angel of the church of the Laodiceans write, 'These things says the Amen, the Faithful and True Witness, the Beginning of the creation of God:  (15)  "I know your works, that you are neither cold nor hot. I could wish you were cold or hot.  (16)  So then, because you are lukewarm, and neither cold nor hot, I will vomit you out of My mouth.  (17)  Because you say, 'I am rich, have become wealthy, and have need of nothing'—and do not know that you are wretched, miserable, poor, blind, and naked—  (18)  I counsel you to buy from Me gold refined in the fire, that you may be rich; and white garments, that you may be clothed, that the shame of your nakedness may not be revealed; and anoint your eyes with eye salve, that you may see.  (19)  As many as I love, I rebuke and chasten. Therefore be zealous and repent.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Just remember, zeal is great, but only zeal directed by God!</a:t>
            </a:r>
            <a:endParaRPr lang="en-US" sz="1200" b="0" i="0" u="none"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A17F77F8-E9D4-47B2-BF83-E717652943C6}" type="slidenum">
              <a:rPr lang="en-US" smtClean="0"/>
              <a:t>3</a:t>
            </a:fld>
            <a:endParaRPr lang="en-US"/>
          </a:p>
        </p:txBody>
      </p:sp>
    </p:spTree>
    <p:extLst>
      <p:ext uri="{BB962C8B-B14F-4D97-AF65-F5344CB8AC3E}">
        <p14:creationId xmlns:p14="http://schemas.microsoft.com/office/powerpoint/2010/main" val="260683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C5F4-3F81-C358-EBBC-61AB3FA5D2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8E750-5492-66C7-0880-42CD91595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FBB5D5-0F1E-E0CB-93D0-7BDB05F55174}"/>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5" name="Footer Placeholder 4">
            <a:extLst>
              <a:ext uri="{FF2B5EF4-FFF2-40B4-BE49-F238E27FC236}">
                <a16:creationId xmlns:a16="http://schemas.microsoft.com/office/drawing/2014/main" id="{34A0C045-5DF8-3924-EEB9-47BCCD399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6F137-841C-6626-6F65-D6FE1713CCFE}"/>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2745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D9B2-5A7C-6AAC-48AC-52F88441E2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07A9D6-A671-BD0F-DC7A-6BC0B2695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5096F-385A-CEDC-0E7E-1C4299197735}"/>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5" name="Footer Placeholder 4">
            <a:extLst>
              <a:ext uri="{FF2B5EF4-FFF2-40B4-BE49-F238E27FC236}">
                <a16:creationId xmlns:a16="http://schemas.microsoft.com/office/drawing/2014/main" id="{B704CBD0-08DA-606C-3634-F3949F74B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EEEA7-6C09-366B-CF2B-3CD2CA529461}"/>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137010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2B2C3-4467-C2EF-5DCA-948ACD082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E572B9-1432-9014-897F-2A66C4A3D5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076FF-C98D-4DA6-69B4-6A6C1DB01ADD}"/>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5" name="Footer Placeholder 4">
            <a:extLst>
              <a:ext uri="{FF2B5EF4-FFF2-40B4-BE49-F238E27FC236}">
                <a16:creationId xmlns:a16="http://schemas.microsoft.com/office/drawing/2014/main" id="{45F62008-5159-55BC-FE47-E8DF1D23E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5FB0E-303D-4E5C-302E-995A4C6438FD}"/>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278177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CCEF-ED90-C781-1868-0FD87B288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88A1A-9419-BE62-C94E-D81F22EB3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EF92E-B7F4-E731-B123-EF67E8BF4E64}"/>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5" name="Footer Placeholder 4">
            <a:extLst>
              <a:ext uri="{FF2B5EF4-FFF2-40B4-BE49-F238E27FC236}">
                <a16:creationId xmlns:a16="http://schemas.microsoft.com/office/drawing/2014/main" id="{05A71E87-7BBE-84AC-EE9F-2D4A60673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2E8D0-BE71-45DA-FAF7-DAD1C2998A7D}"/>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284620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9D8F-335A-AE6F-5DE2-439544FF6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35814-4B3A-69DA-A504-2D36C7800C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3052F-11EE-27A1-FA3E-DFCFE68AD326}"/>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5" name="Footer Placeholder 4">
            <a:extLst>
              <a:ext uri="{FF2B5EF4-FFF2-40B4-BE49-F238E27FC236}">
                <a16:creationId xmlns:a16="http://schemas.microsoft.com/office/drawing/2014/main" id="{5CDD1A1D-F8FE-443F-BC37-52168ECF4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D2DB6-19FC-1231-8C93-6DC6D10DFE82}"/>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85521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5207-C5A8-F389-C6FD-2EBE029F0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36A92-199F-2B46-E0DE-572AA626D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E1BB9-5712-6C0E-A7AD-595F3A3FF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432783-E831-4D85-8BAE-8D7D853DB01A}"/>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6" name="Footer Placeholder 5">
            <a:extLst>
              <a:ext uri="{FF2B5EF4-FFF2-40B4-BE49-F238E27FC236}">
                <a16:creationId xmlns:a16="http://schemas.microsoft.com/office/drawing/2014/main" id="{26AFBD3E-5956-D7C7-F5E7-6E8666A02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EC3FD-040C-B755-D578-5E30A082FE41}"/>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81215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293F-97F6-2804-7C3A-A69966A5E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DF6A4-D0DE-BD6C-8A99-DE4F34629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02616-7B11-17E7-1EE3-9FF7CD04E3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4D2DF-152D-579A-26F3-C60057F10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F8CE3-82D6-2840-0AF0-2F7465658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12525-F157-F3D9-3570-D2C80F657771}"/>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8" name="Footer Placeholder 7">
            <a:extLst>
              <a:ext uri="{FF2B5EF4-FFF2-40B4-BE49-F238E27FC236}">
                <a16:creationId xmlns:a16="http://schemas.microsoft.com/office/drawing/2014/main" id="{C9B837C3-3525-1495-B963-C924F974C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63E87A-4F5E-8E1F-26A4-5C918324B79E}"/>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217406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A95-7347-D3F7-526E-20CA79398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746802-31E4-F7D8-6266-551425019BEA}"/>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4" name="Footer Placeholder 3">
            <a:extLst>
              <a:ext uri="{FF2B5EF4-FFF2-40B4-BE49-F238E27FC236}">
                <a16:creationId xmlns:a16="http://schemas.microsoft.com/office/drawing/2014/main" id="{7FDB0CFB-B520-AC39-D979-FD5F895EA9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968AC-6036-2938-A9DA-5D8C3BD9DB3B}"/>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391054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A8C02-94D1-BBB9-1163-74F6238CD4B4}"/>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3" name="Footer Placeholder 2">
            <a:extLst>
              <a:ext uri="{FF2B5EF4-FFF2-40B4-BE49-F238E27FC236}">
                <a16:creationId xmlns:a16="http://schemas.microsoft.com/office/drawing/2014/main" id="{780195E4-99D4-B991-4355-C363F05EDC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28DFF2-E822-1A52-D9EA-EA6C55776395}"/>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384266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E06F-A3C2-4017-2745-4BC6700B0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13118-3D85-DAD6-1818-1AAA0458A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F7B072-3BAF-6AF0-FCEF-5F0DD5A8D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6BD2B-2EB8-3C4A-4CF8-56204090D11D}"/>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6" name="Footer Placeholder 5">
            <a:extLst>
              <a:ext uri="{FF2B5EF4-FFF2-40B4-BE49-F238E27FC236}">
                <a16:creationId xmlns:a16="http://schemas.microsoft.com/office/drawing/2014/main" id="{8AED843E-773B-22DC-5CAF-C43AC77C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14A4E-8F4F-78F1-07DB-66BD64B76C76}"/>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26437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4F7-B010-B094-2F70-63D45F534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E5D17-24CA-15D5-291B-86CD997F9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FEC8A5-BB07-BCDD-A34C-91B0541EB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0067A-EE80-6A0B-C948-87766295C5CB}"/>
              </a:ext>
            </a:extLst>
          </p:cNvPr>
          <p:cNvSpPr>
            <a:spLocks noGrp="1"/>
          </p:cNvSpPr>
          <p:nvPr>
            <p:ph type="dt" sz="half" idx="10"/>
          </p:nvPr>
        </p:nvSpPr>
        <p:spPr/>
        <p:txBody>
          <a:bodyPr/>
          <a:lstStyle/>
          <a:p>
            <a:fld id="{2816DF34-0E7E-449C-BF08-4F8DB404B949}" type="datetimeFigureOut">
              <a:rPr lang="en-US" smtClean="0"/>
              <a:t>4/3/2024</a:t>
            </a:fld>
            <a:endParaRPr lang="en-US"/>
          </a:p>
        </p:txBody>
      </p:sp>
      <p:sp>
        <p:nvSpPr>
          <p:cNvPr id="6" name="Footer Placeholder 5">
            <a:extLst>
              <a:ext uri="{FF2B5EF4-FFF2-40B4-BE49-F238E27FC236}">
                <a16:creationId xmlns:a16="http://schemas.microsoft.com/office/drawing/2014/main" id="{67C8C56D-20C8-C68B-B6BF-4AA173284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3B073-F0C7-6D1E-B4C7-45F47EED09DC}"/>
              </a:ext>
            </a:extLst>
          </p:cNvPr>
          <p:cNvSpPr>
            <a:spLocks noGrp="1"/>
          </p:cNvSpPr>
          <p:nvPr>
            <p:ph type="sldNum" sz="quarter" idx="12"/>
          </p:nvPr>
        </p:nvSpPr>
        <p:spPr/>
        <p:txBody>
          <a:bodyPr/>
          <a:lstStyle/>
          <a:p>
            <a:fld id="{A7A56631-9C1A-48E4-8AAF-33FA6EFF1285}" type="slidenum">
              <a:rPr lang="en-US" smtClean="0"/>
              <a:t>‹#›</a:t>
            </a:fld>
            <a:endParaRPr lang="en-US"/>
          </a:p>
        </p:txBody>
      </p:sp>
    </p:spTree>
    <p:extLst>
      <p:ext uri="{BB962C8B-B14F-4D97-AF65-F5344CB8AC3E}">
        <p14:creationId xmlns:p14="http://schemas.microsoft.com/office/powerpoint/2010/main" val="86476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DE8A5-2420-CE07-675B-6DDF0AB01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83753-C5E6-8937-3EAC-6CFB3829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3F552-5E13-ED23-57C1-883F5E5B0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16DF34-0E7E-449C-BF08-4F8DB404B949}" type="datetimeFigureOut">
              <a:rPr lang="en-US" smtClean="0"/>
              <a:t>4/3/2024</a:t>
            </a:fld>
            <a:endParaRPr lang="en-US"/>
          </a:p>
        </p:txBody>
      </p:sp>
      <p:sp>
        <p:nvSpPr>
          <p:cNvPr id="5" name="Footer Placeholder 4">
            <a:extLst>
              <a:ext uri="{FF2B5EF4-FFF2-40B4-BE49-F238E27FC236}">
                <a16:creationId xmlns:a16="http://schemas.microsoft.com/office/drawing/2014/main" id="{A7EADAB8-B548-45F8-1938-06CB85950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5C5B38-2838-02A4-C189-E78494B782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A56631-9C1A-48E4-8AAF-33FA6EFF1285}" type="slidenum">
              <a:rPr lang="en-US" smtClean="0"/>
              <a:t>‹#›</a:t>
            </a:fld>
            <a:endParaRPr lang="en-US"/>
          </a:p>
        </p:txBody>
      </p:sp>
    </p:spTree>
    <p:extLst>
      <p:ext uri="{BB962C8B-B14F-4D97-AF65-F5344CB8AC3E}">
        <p14:creationId xmlns:p14="http://schemas.microsoft.com/office/powerpoint/2010/main" val="96199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7F04-206F-8A37-3080-18C65B90B945}"/>
              </a:ext>
            </a:extLst>
          </p:cNvPr>
          <p:cNvSpPr>
            <a:spLocks noGrp="1"/>
          </p:cNvSpPr>
          <p:nvPr>
            <p:ph type="ctrTitle"/>
          </p:nvPr>
        </p:nvSpPr>
        <p:spPr>
          <a:xfrm>
            <a:off x="6638544" y="2084833"/>
            <a:ext cx="5340096" cy="3833684"/>
          </a:xfrm>
        </p:spPr>
        <p:txBody>
          <a:bodyPr>
            <a:normAutofit/>
          </a:bodyPr>
          <a:lstStyle/>
          <a:p>
            <a:pPr algn="r">
              <a:lnSpc>
                <a:spcPct val="100000"/>
              </a:lnSpc>
              <a:spcAft>
                <a:spcPts val="1800"/>
              </a:spcAft>
            </a:pPr>
            <a:r>
              <a:rPr lang="en-US" sz="5400" dirty="0">
                <a:latin typeface="Merienda" panose="02000503060000020004" pitchFamily="2" charset="0"/>
              </a:rPr>
              <a:t>God</a:t>
            </a:r>
            <a:br>
              <a:rPr lang="en-US" sz="5400" dirty="0">
                <a:latin typeface="Merienda" panose="02000503060000020004" pitchFamily="2" charset="0"/>
              </a:rPr>
            </a:br>
            <a:r>
              <a:rPr lang="en-US" sz="5400" dirty="0">
                <a:latin typeface="Merienda" panose="02000503060000020004" pitchFamily="2" charset="0"/>
              </a:rPr>
              <a:t>Approved</a:t>
            </a:r>
            <a:br>
              <a:rPr lang="en-US" sz="2000" dirty="0">
                <a:latin typeface="Merienda" panose="02000503060000020004" pitchFamily="2" charset="0"/>
              </a:rPr>
            </a:br>
            <a:br>
              <a:rPr lang="en-US" sz="2000" dirty="0"/>
            </a:br>
            <a:r>
              <a:rPr lang="en-US" sz="7200" dirty="0">
                <a:latin typeface="Goudy Stout" panose="0202090407030B020401" pitchFamily="18" charset="0"/>
              </a:rPr>
              <a:t>Zeal</a:t>
            </a:r>
            <a:endParaRPr lang="en-US" dirty="0">
              <a:latin typeface="Goudy Stout" panose="0202090407030B020401" pitchFamily="18" charset="0"/>
            </a:endParaRPr>
          </a:p>
        </p:txBody>
      </p:sp>
      <p:sp>
        <p:nvSpPr>
          <p:cNvPr id="3" name="Subtitle 2">
            <a:extLst>
              <a:ext uri="{FF2B5EF4-FFF2-40B4-BE49-F238E27FC236}">
                <a16:creationId xmlns:a16="http://schemas.microsoft.com/office/drawing/2014/main" id="{B57FAF75-3D93-E711-98DD-AFACBDF490B1}"/>
              </a:ext>
            </a:extLst>
          </p:cNvPr>
          <p:cNvSpPr>
            <a:spLocks noGrp="1"/>
          </p:cNvSpPr>
          <p:nvPr>
            <p:ph type="subTitle" idx="1"/>
          </p:nvPr>
        </p:nvSpPr>
        <p:spPr>
          <a:xfrm>
            <a:off x="7022592" y="5991668"/>
            <a:ext cx="4572000" cy="674307"/>
          </a:xfrm>
        </p:spPr>
        <p:txBody>
          <a:bodyPr/>
          <a:lstStyle/>
          <a:p>
            <a:endParaRPr lang="en-US" dirty="0"/>
          </a:p>
        </p:txBody>
      </p:sp>
    </p:spTree>
    <p:extLst>
      <p:ext uri="{BB962C8B-B14F-4D97-AF65-F5344CB8AC3E}">
        <p14:creationId xmlns:p14="http://schemas.microsoft.com/office/powerpoint/2010/main" val="1025344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61000" contrast="1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7F04-206F-8A37-3080-18C65B90B945}"/>
              </a:ext>
            </a:extLst>
          </p:cNvPr>
          <p:cNvSpPr>
            <a:spLocks noGrp="1"/>
          </p:cNvSpPr>
          <p:nvPr>
            <p:ph type="title"/>
          </p:nvPr>
        </p:nvSpPr>
        <p:spPr>
          <a:xfrm>
            <a:off x="256032" y="365125"/>
            <a:ext cx="11533632" cy="1325563"/>
          </a:xfrm>
        </p:spPr>
        <p:txBody>
          <a:bodyPr anchor="t">
            <a:normAutofit/>
          </a:bodyPr>
          <a:lstStyle/>
          <a:p>
            <a:pPr algn="ctr">
              <a:lnSpc>
                <a:spcPct val="100000"/>
              </a:lnSpc>
              <a:spcAft>
                <a:spcPts val="1800"/>
              </a:spcAft>
            </a:pPr>
            <a:r>
              <a:rPr lang="en-US" sz="6200" b="1" dirty="0">
                <a:solidFill>
                  <a:srgbClr val="AEE4D5"/>
                </a:solidFill>
                <a:effectLst>
                  <a:outerShdw blurRad="38100" dist="38100" dir="2700000" algn="tl">
                    <a:srgbClr val="000000">
                      <a:alpha val="43137"/>
                    </a:srgbClr>
                  </a:outerShdw>
                </a:effectLst>
                <a:latin typeface="Bebas Neue" panose="020B0606020202050201" pitchFamily="34" charset="0"/>
              </a:rPr>
              <a:t>Scriptural Pointers On God-Approved Zeal</a:t>
            </a:r>
            <a:endParaRPr lang="en-US" sz="6200" dirty="0">
              <a:solidFill>
                <a:srgbClr val="AEE4D5"/>
              </a:solidFill>
              <a:effectLst>
                <a:outerShdw blurRad="38100" dist="38100" dir="2700000" algn="tl">
                  <a:srgbClr val="000000">
                    <a:alpha val="43137"/>
                  </a:srgbClr>
                </a:outerShdw>
              </a:effectLst>
              <a:latin typeface="Bebas Neue" panose="020B0606020202050201" pitchFamily="34" charset="0"/>
            </a:endParaRPr>
          </a:p>
        </p:txBody>
      </p:sp>
      <p:sp>
        <p:nvSpPr>
          <p:cNvPr id="4" name="Content Placeholder 3">
            <a:extLst>
              <a:ext uri="{FF2B5EF4-FFF2-40B4-BE49-F238E27FC236}">
                <a16:creationId xmlns:a16="http://schemas.microsoft.com/office/drawing/2014/main" id="{5D1FD1D8-713F-FA91-3B11-C7C90D30C0F7}"/>
              </a:ext>
            </a:extLst>
          </p:cNvPr>
          <p:cNvSpPr>
            <a:spLocks noGrp="1"/>
          </p:cNvSpPr>
          <p:nvPr>
            <p:ph sz="half" idx="1"/>
          </p:nvPr>
        </p:nvSpPr>
        <p:spPr>
          <a:xfrm>
            <a:off x="402336" y="1481327"/>
            <a:ext cx="5617464" cy="5011547"/>
          </a:xfrm>
        </p:spPr>
        <p:txBody>
          <a:bodyPr>
            <a:normAutofit/>
          </a:bodyPr>
          <a:lstStyle/>
          <a:p>
            <a:pPr marL="347663" indent="-347663"/>
            <a:r>
              <a:rPr lang="en-US" sz="4000" dirty="0">
                <a:solidFill>
                  <a:schemeClr val="bg1"/>
                </a:solidFill>
              </a:rPr>
              <a:t>It harmonizes with God’s will</a:t>
            </a:r>
          </a:p>
          <a:p>
            <a:pPr marL="347663" indent="-347663"/>
            <a:r>
              <a:rPr lang="en-US" sz="4000" dirty="0">
                <a:solidFill>
                  <a:schemeClr val="bg1"/>
                </a:solidFill>
              </a:rPr>
              <a:t>It is directed toward God, not oneself</a:t>
            </a:r>
          </a:p>
          <a:p>
            <a:pPr marL="347663" indent="-347663"/>
            <a:r>
              <a:rPr lang="en-US" sz="4000" dirty="0">
                <a:solidFill>
                  <a:schemeClr val="bg1"/>
                </a:solidFill>
              </a:rPr>
              <a:t>It is directed toward “good things”</a:t>
            </a:r>
          </a:p>
          <a:p>
            <a:pPr marL="347663" indent="-347663"/>
            <a:r>
              <a:rPr lang="en-US" sz="4000" dirty="0">
                <a:solidFill>
                  <a:schemeClr val="bg1"/>
                </a:solidFill>
              </a:rPr>
              <a:t>It grows out of sorrow and repentance</a:t>
            </a:r>
          </a:p>
          <a:p>
            <a:pPr marL="347663" indent="-347663"/>
            <a:endParaRPr lang="en-US" sz="4000" dirty="0">
              <a:solidFill>
                <a:schemeClr val="bg1"/>
              </a:solidFill>
            </a:endParaRPr>
          </a:p>
        </p:txBody>
      </p:sp>
      <p:sp>
        <p:nvSpPr>
          <p:cNvPr id="5" name="Content Placeholder 4">
            <a:extLst>
              <a:ext uri="{FF2B5EF4-FFF2-40B4-BE49-F238E27FC236}">
                <a16:creationId xmlns:a16="http://schemas.microsoft.com/office/drawing/2014/main" id="{A5F416BE-5DAF-2693-8C8A-5A07D4755932}"/>
              </a:ext>
            </a:extLst>
          </p:cNvPr>
          <p:cNvSpPr>
            <a:spLocks noGrp="1"/>
          </p:cNvSpPr>
          <p:nvPr>
            <p:ph sz="half" idx="2"/>
          </p:nvPr>
        </p:nvSpPr>
        <p:spPr>
          <a:xfrm>
            <a:off x="6172200" y="1481327"/>
            <a:ext cx="5617464" cy="5011547"/>
          </a:xfrm>
        </p:spPr>
        <p:txBody>
          <a:bodyPr>
            <a:normAutofit/>
          </a:bodyPr>
          <a:lstStyle/>
          <a:p>
            <a:pPr marL="347663" indent="-347663"/>
            <a:r>
              <a:rPr lang="en-US" sz="4000" dirty="0">
                <a:solidFill>
                  <a:schemeClr val="bg1"/>
                </a:solidFill>
              </a:rPr>
              <a:t>It does not harm the cause of Christ</a:t>
            </a:r>
          </a:p>
          <a:p>
            <a:pPr marL="347663" indent="-347663"/>
            <a:r>
              <a:rPr lang="en-US" sz="4000" dirty="0">
                <a:solidFill>
                  <a:schemeClr val="bg1"/>
                </a:solidFill>
              </a:rPr>
              <a:t>It does not tolerate religious error</a:t>
            </a:r>
          </a:p>
          <a:p>
            <a:pPr marL="347663" indent="-347663"/>
            <a:r>
              <a:rPr lang="en-US" sz="4000" dirty="0">
                <a:solidFill>
                  <a:schemeClr val="bg1"/>
                </a:solidFill>
              </a:rPr>
              <a:t>It strengthens the faith of fellow Christians</a:t>
            </a:r>
          </a:p>
          <a:p>
            <a:pPr marL="347663" indent="-347663"/>
            <a:r>
              <a:rPr lang="en-US" sz="4000" dirty="0">
                <a:solidFill>
                  <a:schemeClr val="bg1"/>
                </a:solidFill>
              </a:rPr>
              <a:t>It works and prays for spiritual well-being</a:t>
            </a:r>
          </a:p>
        </p:txBody>
      </p:sp>
    </p:spTree>
    <p:extLst>
      <p:ext uri="{BB962C8B-B14F-4D97-AF65-F5344CB8AC3E}">
        <p14:creationId xmlns:p14="http://schemas.microsoft.com/office/powerpoint/2010/main" val="347314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anim calcmode="lin" valueType="num">
                                      <p:cBhvr>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anim calcmode="lin" valueType="num">
                                      <p:cBhvr>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500"/>
                                        <p:tgtEl>
                                          <p:spTgt spid="5">
                                            <p:txEl>
                                              <p:pRg st="2" end="2"/>
                                            </p:txEl>
                                          </p:spTgt>
                                        </p:tgtEl>
                                      </p:cBhvr>
                                    </p:animEffect>
                                    <p:anim calcmode="lin" valueType="num">
                                      <p:cBhvr>
                                        <p:cTn id="5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anim calcmode="lin" valueType="num">
                                      <p:cBhvr>
                                        <p:cTn id="5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7F04-206F-8A37-3080-18C65B90B945}"/>
              </a:ext>
            </a:extLst>
          </p:cNvPr>
          <p:cNvSpPr>
            <a:spLocks noGrp="1"/>
          </p:cNvSpPr>
          <p:nvPr>
            <p:ph type="ctrTitle"/>
          </p:nvPr>
        </p:nvSpPr>
        <p:spPr>
          <a:xfrm>
            <a:off x="3797808" y="1804766"/>
            <a:ext cx="8101584" cy="3833684"/>
          </a:xfrm>
        </p:spPr>
        <p:txBody>
          <a:bodyPr>
            <a:normAutofit/>
          </a:bodyPr>
          <a:lstStyle/>
          <a:p>
            <a:pPr algn="r">
              <a:lnSpc>
                <a:spcPct val="100000"/>
              </a:lnSpc>
              <a:spcAft>
                <a:spcPts val="1800"/>
              </a:spcAft>
            </a:pPr>
            <a:r>
              <a:rPr lang="en-US" sz="5400" dirty="0">
                <a:effectLst>
                  <a:outerShdw blurRad="38100" dist="38100" dir="2700000" algn="tl">
                    <a:srgbClr val="000000">
                      <a:alpha val="43137"/>
                    </a:srgbClr>
                  </a:outerShdw>
                </a:effectLst>
                <a:latin typeface="Goudy Stout" panose="0202090407030B020401" pitchFamily="18" charset="0"/>
              </a:rPr>
              <a:t>Conclusion</a:t>
            </a:r>
            <a:br>
              <a:rPr lang="en-US" sz="2000" dirty="0">
                <a:latin typeface="Goudy Stout" panose="0202090407030B020401" pitchFamily="18" charset="0"/>
              </a:rPr>
            </a:br>
            <a:br>
              <a:rPr lang="en-US" sz="2000" dirty="0"/>
            </a:br>
            <a:r>
              <a:rPr lang="en-US" sz="4400" dirty="0">
                <a:latin typeface="Merienda" panose="02000503060000020004" pitchFamily="2" charset="0"/>
              </a:rPr>
              <a:t>Revelation 3:14-17</a:t>
            </a:r>
            <a:endParaRPr lang="en-US" dirty="0">
              <a:latin typeface="Merienda" panose="02000503060000020004" pitchFamily="2" charset="0"/>
            </a:endParaRPr>
          </a:p>
        </p:txBody>
      </p:sp>
      <p:sp>
        <p:nvSpPr>
          <p:cNvPr id="3" name="Subtitle 2">
            <a:extLst>
              <a:ext uri="{FF2B5EF4-FFF2-40B4-BE49-F238E27FC236}">
                <a16:creationId xmlns:a16="http://schemas.microsoft.com/office/drawing/2014/main" id="{B57FAF75-3D93-E711-98DD-AFACBDF490B1}"/>
              </a:ext>
            </a:extLst>
          </p:cNvPr>
          <p:cNvSpPr>
            <a:spLocks noGrp="1"/>
          </p:cNvSpPr>
          <p:nvPr>
            <p:ph type="subTitle" idx="1"/>
          </p:nvPr>
        </p:nvSpPr>
        <p:spPr>
          <a:xfrm>
            <a:off x="7022592" y="5991668"/>
            <a:ext cx="4572000" cy="674307"/>
          </a:xfrm>
        </p:spPr>
        <p:txBody>
          <a:bodyPr/>
          <a:lstStyle/>
          <a:p>
            <a:endParaRPr lang="en-US" dirty="0"/>
          </a:p>
        </p:txBody>
      </p:sp>
    </p:spTree>
    <p:extLst>
      <p:ext uri="{BB962C8B-B14F-4D97-AF65-F5344CB8AC3E}">
        <p14:creationId xmlns:p14="http://schemas.microsoft.com/office/powerpoint/2010/main" val="1353689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1364</Words>
  <Application>Microsoft Office PowerPoint</Application>
  <PresentationFormat>Widescreen</PresentationFormat>
  <Paragraphs>59</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Aptos</vt:lpstr>
      <vt:lpstr>Aptos Display</vt:lpstr>
      <vt:lpstr>Arial</vt:lpstr>
      <vt:lpstr>Bebas Neue</vt:lpstr>
      <vt:lpstr>Goudy Stout</vt:lpstr>
      <vt:lpstr>Merienda</vt:lpstr>
      <vt:lpstr>Symbol</vt:lpstr>
      <vt:lpstr>Office Theme</vt:lpstr>
      <vt:lpstr>God Approved  Zeal</vt:lpstr>
      <vt:lpstr>Scriptural Pointers On God-Approved Zeal</vt:lpstr>
      <vt:lpstr>Conclusion  Revelation 3:14-17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Approved  Zeal</dc:title>
  <dc:creator>Stan Cox</dc:creator>
  <cp:lastModifiedBy>Stan Cox</cp:lastModifiedBy>
  <cp:revision>1</cp:revision>
  <dcterms:created xsi:type="dcterms:W3CDTF">2024-04-03T20:11:19Z</dcterms:created>
  <dcterms:modified xsi:type="dcterms:W3CDTF">2024-04-03T22:21:35Z</dcterms:modified>
</cp:coreProperties>
</file>