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ACF0B4-09F1-46D2-B319-0B160BA849C9}" v="1" dt="2024-03-23T21:11:28.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7516" autoAdjust="0"/>
  </p:normalViewPr>
  <p:slideViewPr>
    <p:cSldViewPr snapToGrid="0">
      <p:cViewPr varScale="1">
        <p:scale>
          <a:sx n="44" d="100"/>
          <a:sy n="44" d="100"/>
        </p:scale>
        <p:origin x="2117" y="48"/>
      </p:cViewPr>
      <p:guideLst/>
    </p:cSldViewPr>
  </p:slideViewPr>
  <p:notesTextViewPr>
    <p:cViewPr>
      <p:scale>
        <a:sx n="1" d="1"/>
        <a:sy n="1" d="1"/>
      </p:scale>
      <p:origin x="0" y="0"/>
    </p:cViewPr>
  </p:notesTextViewPr>
  <p:notesViewPr>
    <p:cSldViewPr snapToGrid="0">
      <p:cViewPr varScale="1">
        <p:scale>
          <a:sx n="60" d="100"/>
          <a:sy n="60" d="100"/>
        </p:scale>
        <p:origin x="3187" y="-192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4DACF0B4-09F1-46D2-B319-0B160BA849C9}"/>
    <pc:docChg chg="custSel modSld modHandout">
      <pc:chgData name="Stan Cox" userId="9376f276357bfffd" providerId="LiveId" clId="{4DACF0B4-09F1-46D2-B319-0B160BA849C9}" dt="2024-03-23T21:13:12.246" v="159" actId="1037"/>
      <pc:docMkLst>
        <pc:docMk/>
      </pc:docMkLst>
      <pc:sldChg chg="addSp modSp mod">
        <pc:chgData name="Stan Cox" userId="9376f276357bfffd" providerId="LiveId" clId="{4DACF0B4-09F1-46D2-B319-0B160BA849C9}" dt="2024-03-23T21:13:12.246" v="159" actId="1037"/>
        <pc:sldMkLst>
          <pc:docMk/>
          <pc:sldMk cId="1403441995" sldId="257"/>
        </pc:sldMkLst>
        <pc:spChg chg="ord">
          <ac:chgData name="Stan Cox" userId="9376f276357bfffd" providerId="LiveId" clId="{4DACF0B4-09F1-46D2-B319-0B160BA849C9}" dt="2024-03-23T21:12:39.115" v="140" actId="167"/>
          <ac:spMkLst>
            <pc:docMk/>
            <pc:sldMk cId="1403441995" sldId="257"/>
            <ac:spMk id="3" creationId="{E5214915-E56D-7A06-E20C-CC1116FE6F61}"/>
          </ac:spMkLst>
        </pc:spChg>
        <pc:spChg chg="ord">
          <ac:chgData name="Stan Cox" userId="9376f276357bfffd" providerId="LiveId" clId="{4DACF0B4-09F1-46D2-B319-0B160BA849C9}" dt="2024-03-23T21:12:48.524" v="141" actId="167"/>
          <ac:spMkLst>
            <pc:docMk/>
            <pc:sldMk cId="1403441995" sldId="257"/>
            <ac:spMk id="4" creationId="{727F7092-8019-12D2-2A2A-CE88061DB185}"/>
          </ac:spMkLst>
        </pc:spChg>
        <pc:spChg chg="mod">
          <ac:chgData name="Stan Cox" userId="9376f276357bfffd" providerId="LiveId" clId="{4DACF0B4-09F1-46D2-B319-0B160BA849C9}" dt="2024-03-23T21:12:19.379" v="139" actId="1076"/>
          <ac:spMkLst>
            <pc:docMk/>
            <pc:sldMk cId="1403441995" sldId="257"/>
            <ac:spMk id="5" creationId="{E8C9A8C7-EE40-9A48-9173-A5F7A01E8BAE}"/>
          </ac:spMkLst>
        </pc:spChg>
        <pc:picChg chg="add mod ord">
          <ac:chgData name="Stan Cox" userId="9376f276357bfffd" providerId="LiveId" clId="{4DACF0B4-09F1-46D2-B319-0B160BA849C9}" dt="2024-03-23T21:13:12.246" v="159" actId="1037"/>
          <ac:picMkLst>
            <pc:docMk/>
            <pc:sldMk cId="1403441995" sldId="257"/>
            <ac:picMk id="6" creationId="{63B9A58D-3B27-351D-C26F-67491582F1D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F65A94-528C-60E5-E26A-D4E3823223F0}"/>
              </a:ext>
            </a:extLst>
          </p:cNvPr>
          <p:cNvSpPr>
            <a:spLocks noGrp="1"/>
          </p:cNvSpPr>
          <p:nvPr>
            <p:ph type="hdr" sz="quarter"/>
          </p:nvPr>
        </p:nvSpPr>
        <p:spPr>
          <a:xfrm>
            <a:off x="-1" y="0"/>
            <a:ext cx="3884613" cy="736600"/>
          </a:xfrm>
          <a:prstGeom prst="rect">
            <a:avLst/>
          </a:prstGeom>
        </p:spPr>
        <p:txBody>
          <a:bodyPr vert="horz" lIns="91440" tIns="45720" rIns="91440" bIns="45720" rtlCol="0"/>
          <a:lstStyle>
            <a:lvl1pPr algn="l">
              <a:defRPr sz="1200"/>
            </a:lvl1pPr>
          </a:lstStyle>
          <a:p>
            <a:r>
              <a:rPr lang="en-US" sz="2400" dirty="0">
                <a:latin typeface="Boucherie Block" panose="02000506000000020004" pitchFamily="2" charset="0"/>
              </a:rPr>
              <a:t>God Demands Obedience</a:t>
            </a:r>
          </a:p>
          <a:p>
            <a:r>
              <a:rPr lang="en-US" dirty="0"/>
              <a:t>Deuteronomy 5-9</a:t>
            </a:r>
          </a:p>
        </p:txBody>
      </p:sp>
      <p:sp>
        <p:nvSpPr>
          <p:cNvPr id="3" name="Date Placeholder 2">
            <a:extLst>
              <a:ext uri="{FF2B5EF4-FFF2-40B4-BE49-F238E27FC236}">
                <a16:creationId xmlns:a16="http://schemas.microsoft.com/office/drawing/2014/main" id="{541B429C-B2E3-E8DD-25FB-81ECE035CF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March 24, 2024 @ 11am</a:t>
            </a:r>
          </a:p>
        </p:txBody>
      </p:sp>
      <p:sp>
        <p:nvSpPr>
          <p:cNvPr id="4" name="Footer Placeholder 3">
            <a:extLst>
              <a:ext uri="{FF2B5EF4-FFF2-40B4-BE49-F238E27FC236}">
                <a16:creationId xmlns:a16="http://schemas.microsoft.com/office/drawing/2014/main" id="{F4BDEA9D-2107-D19D-3403-2E4AC5263B6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357A25C4-4D12-EE81-C74B-27081FEB86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100BBF52-BF5F-44C4-9C7A-42C0C771DA14}" type="slidenum">
              <a:rPr lang="en-US" smtClean="0"/>
              <a:t>‹#›</a:t>
            </a:fld>
            <a:endParaRPr lang="en-US" dirty="0"/>
          </a:p>
        </p:txBody>
      </p:sp>
    </p:spTree>
    <p:extLst>
      <p:ext uri="{BB962C8B-B14F-4D97-AF65-F5344CB8AC3E}">
        <p14:creationId xmlns:p14="http://schemas.microsoft.com/office/powerpoint/2010/main" val="689221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FEFEF-D6F7-4F63-9C1B-FDA31DB367A5}" type="datetimeFigureOut">
              <a:rPr lang="en-US" smtClean="0"/>
              <a:t>3/23/2024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2F042-C179-4A9E-BFE8-302CF7AE24E9}" type="slidenum">
              <a:rPr lang="en-US" smtClean="0"/>
              <a:t>‹#›</a:t>
            </a:fld>
            <a:endParaRPr lang="en-US"/>
          </a:p>
        </p:txBody>
      </p:sp>
    </p:spTree>
    <p:extLst>
      <p:ext uri="{BB962C8B-B14F-4D97-AF65-F5344CB8AC3E}">
        <p14:creationId xmlns:p14="http://schemas.microsoft.com/office/powerpoint/2010/main" val="2398869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ctr" rtl="0"/>
            <a:r>
              <a:rPr lang="en-US" sz="1200" b="1" i="0" u="none" strike="noStrike" baseline="0" dirty="0">
                <a:solidFill>
                  <a:schemeClr val="tx1"/>
                </a:solidFill>
                <a:effectLst/>
                <a:latin typeface="+mn-lt"/>
              </a:rPr>
              <a:t>God Requires Obedience!</a:t>
            </a:r>
          </a:p>
          <a:p>
            <a:pPr marR="0" algn="ctr" rtl="0"/>
            <a:r>
              <a:rPr lang="en-US" sz="1200" b="1" i="0" u="none" strike="noStrike" baseline="0" dirty="0">
                <a:solidFill>
                  <a:schemeClr val="tx1"/>
                </a:solidFill>
                <a:effectLst/>
                <a:latin typeface="+mn-lt"/>
              </a:rPr>
              <a:t>(Deuteronomy 5-9)</a:t>
            </a:r>
          </a:p>
          <a:p>
            <a:pPr marR="0" algn="l" rtl="0"/>
            <a:endParaRPr lang="en-US" sz="1200" b="0" i="0" u="none" strike="noStrike" baseline="0" dirty="0">
              <a:solidFill>
                <a:schemeClr val="tx1"/>
              </a:solidFill>
              <a:effectLst/>
              <a:latin typeface="+mn-lt"/>
            </a:endParaRPr>
          </a:p>
          <a:p>
            <a:pPr marR="0" algn="l" rtl="0"/>
            <a:r>
              <a:rPr lang="en-US" sz="1200" b="1" i="0" u="none" strike="noStrike" baseline="0" dirty="0">
                <a:solidFill>
                  <a:schemeClr val="tx1"/>
                </a:solidFill>
                <a:effectLst/>
                <a:latin typeface="+mn-lt"/>
              </a:rPr>
              <a:t>Introduction:</a:t>
            </a:r>
            <a:endParaRPr lang="en-US" sz="1200" b="0" i="0" u="none" strike="noStrike" baseline="0" dirty="0">
              <a:solidFill>
                <a:schemeClr val="tx1"/>
              </a:solidFill>
              <a:effectLst/>
              <a:latin typeface="+mn-lt"/>
            </a:endParaRPr>
          </a:p>
          <a:p>
            <a:pPr marL="171450" marR="0" indent="-171450" algn="l" rtl="0">
              <a:buSzPts val="2200"/>
              <a:buFont typeface="Arial" panose="020B0604020202020204" pitchFamily="34" charset="0"/>
              <a:buChar char="•"/>
            </a:pPr>
            <a:r>
              <a:rPr lang="en-US" sz="1200" b="0" i="0" u="none" strike="noStrike" baseline="0" dirty="0">
                <a:solidFill>
                  <a:schemeClr val="tx1"/>
                </a:solidFill>
                <a:effectLst/>
                <a:latin typeface="+mn-lt"/>
              </a:rPr>
              <a:t>In Deuteronomy 5, Moses restated the covenant that Israel entered with God at Horeb (or Mount Sinai).</a:t>
            </a:r>
          </a:p>
          <a:p>
            <a:pPr marL="171450" marR="0" indent="-171450" algn="l" rtl="0">
              <a:buSzPts val="2200"/>
              <a:buFont typeface="Arial" panose="020B0604020202020204" pitchFamily="34" charset="0"/>
              <a:buChar char="•"/>
            </a:pPr>
            <a:r>
              <a:rPr lang="en-US" sz="1200" b="1" i="0" u="none" strike="noStrike" baseline="0" dirty="0">
                <a:solidFill>
                  <a:schemeClr val="tx1"/>
                </a:solidFill>
                <a:effectLst/>
                <a:latin typeface="+mn-lt"/>
              </a:rPr>
              <a:t>The foundation of this agreement are the ten commandments, noted here in 5:6-21</a:t>
            </a:r>
            <a:endParaRPr lang="en-US" sz="1200" b="0" i="0" u="none" strike="noStrike" baseline="0" dirty="0">
              <a:solidFill>
                <a:schemeClr val="tx1"/>
              </a:solidFill>
              <a:effectLst/>
              <a:latin typeface="+mn-lt"/>
            </a:endParaRP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have no other gods before Me</a:t>
            </a:r>
            <a:endParaRPr lang="en-US" sz="1200" b="0" i="0" u="none" strike="noStrike" baseline="0" dirty="0">
              <a:solidFill>
                <a:schemeClr val="tx1"/>
              </a:solidFill>
              <a:effectLst/>
              <a:latin typeface="+mn-lt"/>
            </a:endParaRP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make for yourself a carved image</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take the name of the Lord your God in vain</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Observe the Sabbath day</a:t>
            </a:r>
            <a:r>
              <a:rPr lang="en-US" sz="1200" b="0" i="0" u="none" strike="noStrike" baseline="0" dirty="0">
                <a:solidFill>
                  <a:schemeClr val="tx1"/>
                </a:solidFill>
                <a:effectLst/>
                <a:latin typeface="+mn-lt"/>
              </a:rPr>
              <a:t>, to keep it Holy</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Honor your father and your mother</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murder</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commit adultery</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steal</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bear false witness</a:t>
            </a:r>
            <a:r>
              <a:rPr lang="en-US" sz="1200" b="0" i="0" u="none" strike="noStrike" baseline="0" dirty="0">
                <a:solidFill>
                  <a:schemeClr val="tx1"/>
                </a:solidFill>
                <a:effectLst/>
                <a:latin typeface="+mn-lt"/>
              </a:rPr>
              <a:t> against your neighbor</a:t>
            </a:r>
          </a:p>
          <a:p>
            <a:pPr marL="685800" marR="0" lvl="1" indent="-228600" algn="l" rtl="0">
              <a:buClr>
                <a:srgbClr val="000000"/>
              </a:buClr>
              <a:buFont typeface="+mj-lt"/>
              <a:buAutoNum type="arabicPeriod"/>
            </a:pPr>
            <a:r>
              <a:rPr lang="en-US" sz="1200" b="1" i="0" u="none" strike="noStrike" baseline="0" dirty="0">
                <a:solidFill>
                  <a:schemeClr val="tx1"/>
                </a:solidFill>
                <a:effectLst/>
                <a:latin typeface="+mn-lt"/>
              </a:rPr>
              <a:t>You shall not covet y</a:t>
            </a:r>
            <a:r>
              <a:rPr lang="en-US" sz="1200" b="0" i="0" u="none" strike="noStrike" baseline="0" dirty="0">
                <a:solidFill>
                  <a:schemeClr val="tx1"/>
                </a:solidFill>
                <a:effectLst/>
                <a:latin typeface="+mn-lt"/>
              </a:rPr>
              <a:t>our neighbor's wife, your </a:t>
            </a:r>
            <a:r>
              <a:rPr lang="en-US" sz="1200" b="0" i="0" u="none" strike="noStrike" baseline="0" dirty="0" err="1">
                <a:solidFill>
                  <a:schemeClr val="tx1"/>
                </a:solidFill>
                <a:effectLst/>
                <a:latin typeface="+mn-lt"/>
              </a:rPr>
              <a:t>neigbor's</a:t>
            </a:r>
            <a:r>
              <a:rPr lang="en-US" sz="1200" b="0" i="0" u="none" strike="noStrike" baseline="0" dirty="0">
                <a:solidFill>
                  <a:schemeClr val="tx1"/>
                </a:solidFill>
                <a:effectLst/>
                <a:latin typeface="+mn-lt"/>
              </a:rPr>
              <a:t> house, his field, his male or female servants, his ox, </a:t>
            </a:r>
            <a:r>
              <a:rPr lang="en-US" sz="1200" b="0" i="0" u="none" strike="noStrike" baseline="0" dirty="0" err="1">
                <a:solidFill>
                  <a:schemeClr val="tx1"/>
                </a:solidFill>
                <a:effectLst/>
                <a:latin typeface="+mn-lt"/>
              </a:rPr>
              <a:t>don,y</a:t>
            </a:r>
            <a:r>
              <a:rPr lang="en-US" sz="1200" b="0" i="0" u="none" strike="noStrike" baseline="0" dirty="0">
                <a:solidFill>
                  <a:schemeClr val="tx1"/>
                </a:solidFill>
                <a:effectLst/>
                <a:latin typeface="+mn-lt"/>
              </a:rPr>
              <a:t> or anything that is your neighbors</a:t>
            </a:r>
          </a:p>
          <a:p>
            <a:pPr marR="0" algn="l" rtl="0"/>
            <a:endParaRPr lang="en-US" sz="1200" b="0" i="0" u="none" strike="noStrike" baseline="0" dirty="0">
              <a:solidFill>
                <a:schemeClr val="tx1"/>
              </a:solidFill>
              <a:effectLst/>
              <a:latin typeface="+mn-lt"/>
            </a:endParaRP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It is important here to note the place that obedience has in the redemption of men</a:t>
            </a:r>
          </a:p>
          <a:p>
            <a:pPr marR="0" lvl="1" algn="l" rtl="0">
              <a:buClr>
                <a:srgbClr val="000000"/>
              </a:buClr>
              <a:buSzPts val="2200"/>
              <a:buFont typeface="Symbol" panose="05050102010706020507" pitchFamily="18" charset="2"/>
              <a:buChar char="·"/>
            </a:pPr>
            <a:r>
              <a:rPr lang="en-US" sz="1200" b="0" i="0" u="none" strike="noStrike" baseline="0" dirty="0">
                <a:solidFill>
                  <a:schemeClr val="tx1"/>
                </a:solidFill>
                <a:effectLst/>
                <a:latin typeface="+mn-lt"/>
              </a:rPr>
              <a:t>Such obedience is not absolute.  All of us sin from time to time</a:t>
            </a:r>
          </a:p>
          <a:p>
            <a:pPr marR="0" algn="l" rtl="0"/>
            <a:r>
              <a:rPr lang="en-US" sz="1200" b="1" i="0" u="none" strike="noStrike" baseline="0" dirty="0">
                <a:solidFill>
                  <a:schemeClr val="tx1"/>
                </a:solidFill>
                <a:effectLst/>
                <a:latin typeface="+mn-lt"/>
              </a:rPr>
              <a:t>Romans 3:23 </a:t>
            </a:r>
            <a:r>
              <a:rPr lang="en-US" sz="1200" b="0" i="1" u="none" strike="noStrike" baseline="0" dirty="0">
                <a:solidFill>
                  <a:schemeClr val="tx1"/>
                </a:solidFill>
                <a:effectLst/>
                <a:latin typeface="+mn-lt"/>
              </a:rPr>
              <a:t>for all have sinned and fall short of the glory of God</a:t>
            </a:r>
            <a:endParaRPr lang="en-US" sz="1200" b="0" i="0" u="none" strike="noStrike" baseline="0" dirty="0">
              <a:solidFill>
                <a:schemeClr val="tx1"/>
              </a:solidFill>
              <a:effectLst/>
              <a:latin typeface="+mn-lt"/>
            </a:endParaRPr>
          </a:p>
          <a:p>
            <a:pPr marR="0" lvl="1" algn="l" rtl="0">
              <a:buClr>
                <a:srgbClr val="000000"/>
              </a:buClr>
              <a:buSzPts val="2200"/>
              <a:buFont typeface="Symbol" panose="05050102010706020507" pitchFamily="18" charset="2"/>
              <a:buChar char="·"/>
            </a:pPr>
            <a:r>
              <a:rPr lang="en-US" sz="1200" b="0" i="0" u="none" strike="noStrike" baseline="0" dirty="0">
                <a:solidFill>
                  <a:schemeClr val="tx1"/>
                </a:solidFill>
                <a:effectLst/>
                <a:latin typeface="+mn-lt"/>
              </a:rPr>
              <a:t>As such, our redemption is not secured by perfect keeping of the law</a:t>
            </a:r>
          </a:p>
          <a:p>
            <a:pPr marR="0" algn="l" rtl="0"/>
            <a:r>
              <a:rPr lang="en-US" sz="1200" b="1" i="0" u="none" strike="noStrike" baseline="0" dirty="0">
                <a:solidFill>
                  <a:schemeClr val="tx1"/>
                </a:solidFill>
                <a:effectLst/>
                <a:latin typeface="+mn-lt"/>
              </a:rPr>
              <a:t>Galatians 3:21-22a  </a:t>
            </a:r>
            <a:r>
              <a:rPr lang="en-US" sz="1200" b="0" i="1" u="none" strike="noStrike" baseline="0" dirty="0">
                <a:solidFill>
                  <a:schemeClr val="tx1"/>
                </a:solidFill>
                <a:effectLst/>
                <a:latin typeface="+mn-lt"/>
              </a:rPr>
              <a:t>Is the law then against the promises of God? Certainly not! For if there had been a law given which could have given life, truly righteousness would have been by the law. But the Scripture has confined all under sin...</a:t>
            </a:r>
            <a:endParaRPr lang="en-US" sz="1200" b="0" i="0" u="none" strike="noStrike" baseline="0" dirty="0">
              <a:solidFill>
                <a:schemeClr val="tx1"/>
              </a:solidFill>
              <a:effectLst/>
              <a:latin typeface="+mn-lt"/>
            </a:endParaRPr>
          </a:p>
          <a:p>
            <a:pPr marR="0" lvl="1" algn="l" rtl="0">
              <a:buClr>
                <a:srgbClr val="000000"/>
              </a:buClr>
              <a:buSzPts val="2200"/>
              <a:buFont typeface="Symbol" panose="05050102010706020507" pitchFamily="18" charset="2"/>
              <a:buChar char="·"/>
            </a:pPr>
            <a:r>
              <a:rPr lang="en-US" sz="1200" b="0" i="0" u="none" strike="noStrike" baseline="0" dirty="0">
                <a:solidFill>
                  <a:schemeClr val="tx1"/>
                </a:solidFill>
                <a:effectLst/>
                <a:latin typeface="+mn-lt"/>
              </a:rPr>
              <a:t>This was why God, in His mercy, determined to give us the gift of redemption through faith in Jesus</a:t>
            </a:r>
          </a:p>
          <a:p>
            <a:pPr marR="0" algn="l" rtl="0"/>
            <a:r>
              <a:rPr lang="en-US" sz="1200" b="1" i="0" u="none" strike="noStrike" baseline="0" dirty="0">
                <a:solidFill>
                  <a:schemeClr val="tx1"/>
                </a:solidFill>
                <a:effectLst/>
                <a:latin typeface="+mn-lt"/>
              </a:rPr>
              <a:t>Galatians 3:21-25</a:t>
            </a:r>
            <a:r>
              <a:rPr lang="en-US" sz="1200" b="0" i="0" u="none" strike="noStrike" baseline="0" dirty="0">
                <a:solidFill>
                  <a:schemeClr val="tx1"/>
                </a:solidFill>
                <a:effectLst/>
                <a:latin typeface="+mn-lt"/>
              </a:rPr>
              <a:t> </a:t>
            </a:r>
            <a:r>
              <a:rPr lang="en-US" sz="1200" b="0" i="1" u="none" strike="noStrike" baseline="0" dirty="0">
                <a:solidFill>
                  <a:schemeClr val="tx1"/>
                </a:solidFill>
                <a:effectLst/>
                <a:latin typeface="+mn-lt"/>
              </a:rPr>
              <a:t>Is the law then against the promises of God? Certainly not! For if there had been a law given which could have given life, truly righteousness would have been by the law. </a:t>
            </a:r>
            <a:r>
              <a:rPr lang="en-US" sz="1200" b="0" i="1" u="none" strike="noStrike" baseline="30000" dirty="0">
                <a:solidFill>
                  <a:schemeClr val="tx1"/>
                </a:solidFill>
                <a:effectLst/>
                <a:latin typeface="+mn-lt"/>
              </a:rPr>
              <a:t>22</a:t>
            </a:r>
            <a:r>
              <a:rPr lang="en-US" sz="1200" b="0" i="1" u="none" strike="noStrike" baseline="0" dirty="0">
                <a:solidFill>
                  <a:schemeClr val="tx1"/>
                </a:solidFill>
                <a:effectLst/>
                <a:latin typeface="+mn-lt"/>
              </a:rPr>
              <a:t> But the Scripture has confined all under sin, that the promise by faith in Jesus Christ might be given to those who believe. </a:t>
            </a:r>
            <a:r>
              <a:rPr lang="en-US" sz="1200" b="0" i="1" u="none" strike="noStrike" baseline="30000" dirty="0">
                <a:solidFill>
                  <a:schemeClr val="tx1"/>
                </a:solidFill>
                <a:effectLst/>
                <a:latin typeface="+mn-lt"/>
              </a:rPr>
              <a:t>23</a:t>
            </a:r>
            <a:r>
              <a:rPr lang="en-US" sz="1200" b="0" i="1" u="none" strike="noStrike" baseline="0" dirty="0">
                <a:solidFill>
                  <a:schemeClr val="tx1"/>
                </a:solidFill>
                <a:effectLst/>
                <a:latin typeface="+mn-lt"/>
              </a:rPr>
              <a:t> But before faith came, we were kept under guard by the law, kept for the faith which would afterward be revealed. </a:t>
            </a:r>
            <a:r>
              <a:rPr lang="en-US" sz="1200" b="0" i="1" u="none" strike="noStrike" baseline="30000" dirty="0">
                <a:solidFill>
                  <a:schemeClr val="tx1"/>
                </a:solidFill>
                <a:effectLst/>
                <a:latin typeface="+mn-lt"/>
              </a:rPr>
              <a:t>24</a:t>
            </a:r>
            <a:r>
              <a:rPr lang="en-US" sz="1200" b="0" i="1" u="none" strike="noStrike" baseline="0" dirty="0">
                <a:solidFill>
                  <a:schemeClr val="tx1"/>
                </a:solidFill>
                <a:effectLst/>
                <a:latin typeface="+mn-lt"/>
              </a:rPr>
              <a:t> Therefore the law was our tutor to bring us to Christ, that we might be justified by faith. </a:t>
            </a:r>
            <a:r>
              <a:rPr lang="en-US" sz="1200" b="0" i="1" u="none" strike="noStrike" baseline="30000" dirty="0">
                <a:solidFill>
                  <a:schemeClr val="tx1"/>
                </a:solidFill>
                <a:effectLst/>
                <a:latin typeface="+mn-lt"/>
              </a:rPr>
              <a:t>25</a:t>
            </a:r>
            <a:r>
              <a:rPr lang="en-US" sz="1200" b="0" i="1" u="none" strike="noStrike" baseline="0" dirty="0">
                <a:solidFill>
                  <a:schemeClr val="tx1"/>
                </a:solidFill>
                <a:effectLst/>
                <a:latin typeface="+mn-lt"/>
              </a:rPr>
              <a:t> But after faith has come, we are no longer under a tutor.</a:t>
            </a:r>
            <a:endParaRPr lang="en-US" sz="1200" b="0" i="0" u="none" strike="noStrike" baseline="0" dirty="0">
              <a:solidFill>
                <a:schemeClr val="tx1"/>
              </a:solidFill>
              <a:effectLst/>
              <a:latin typeface="+mn-lt"/>
            </a:endParaRP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Question:  Does the fact that we can't earn our salvation via obedience to God's laws (because of our failure) mean that a failure to obey is acceptable?  Or that a claim that works of righteousness, obedience to God's commands constitutes either legalism or a claim of salvation by works?  OBVIOUSLY NOT!!!!</a:t>
            </a:r>
          </a:p>
          <a:p>
            <a:pPr marR="0" lvl="1" algn="l" rtl="0">
              <a:buClr>
                <a:srgbClr val="000000"/>
              </a:buClr>
              <a:buSzPts val="2200"/>
              <a:buFont typeface="Symbol" panose="05050102010706020507" pitchFamily="18" charset="2"/>
              <a:buChar char="·"/>
            </a:pPr>
            <a:r>
              <a:rPr lang="en-US" sz="1200" b="0" i="0" u="none" strike="noStrike" baseline="0" dirty="0">
                <a:solidFill>
                  <a:schemeClr val="tx1"/>
                </a:solidFill>
                <a:effectLst/>
                <a:latin typeface="+mn-lt"/>
              </a:rPr>
              <a:t>This is the entire purpose of James' explanation in James 2</a:t>
            </a:r>
          </a:p>
          <a:p>
            <a:pPr marR="0" algn="l" rtl="0"/>
            <a:r>
              <a:rPr lang="en-US" sz="1200" b="1" i="0" u="none" strike="noStrike" baseline="0" dirty="0">
                <a:solidFill>
                  <a:schemeClr val="tx1"/>
                </a:solidFill>
                <a:effectLst/>
                <a:latin typeface="+mn-lt"/>
              </a:rPr>
              <a:t>James 2:21-26</a:t>
            </a:r>
            <a:r>
              <a:rPr lang="en-US" sz="1200" b="0" i="0" u="none" strike="noStrike" baseline="0" dirty="0">
                <a:solidFill>
                  <a:schemeClr val="tx1"/>
                </a:solidFill>
                <a:effectLst/>
                <a:latin typeface="+mn-lt"/>
              </a:rPr>
              <a:t>  W</a:t>
            </a:r>
            <a:r>
              <a:rPr lang="en-US" sz="1200" b="0" i="1" u="none" strike="noStrike" baseline="0" dirty="0">
                <a:solidFill>
                  <a:schemeClr val="tx1"/>
                </a:solidFill>
                <a:effectLst/>
                <a:latin typeface="+mn-lt"/>
              </a:rPr>
              <a:t>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endParaRPr lang="en-US" sz="1200" b="0" i="0" u="none" strike="noStrike" baseline="0" dirty="0">
              <a:solidFill>
                <a:schemeClr val="tx1"/>
              </a:solidFill>
              <a:effectLst/>
              <a:latin typeface="+mn-lt"/>
            </a:endParaRP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A simple look at these few chapters in Deuteronomy (and other scriptures in the New Covenant) show that obedience is required by God!</a:t>
            </a:r>
            <a:endParaRPr lang="en-US" sz="1200" b="0" i="0" u="none" strike="noStrike" baseline="0" dirty="0">
              <a:solidFill>
                <a:schemeClr val="tx1"/>
              </a:solidFill>
              <a:effectLst/>
              <a:latin typeface="+mn-lt"/>
            </a:endParaRPr>
          </a:p>
        </p:txBody>
      </p:sp>
      <p:sp>
        <p:nvSpPr>
          <p:cNvPr id="4" name="Slide Number Placeholder 3"/>
          <p:cNvSpPr>
            <a:spLocks noGrp="1"/>
          </p:cNvSpPr>
          <p:nvPr>
            <p:ph type="sldNum" sz="quarter" idx="5"/>
          </p:nvPr>
        </p:nvSpPr>
        <p:spPr/>
        <p:txBody>
          <a:bodyPr/>
          <a:lstStyle/>
          <a:p>
            <a:fld id="{0BE2F042-C179-4A9E-BFE8-302CF7AE24E9}" type="slidenum">
              <a:rPr lang="en-US" smtClean="0"/>
              <a:t>1</a:t>
            </a:fld>
            <a:endParaRPr lang="en-US"/>
          </a:p>
        </p:txBody>
      </p:sp>
    </p:spTree>
    <p:extLst>
      <p:ext uri="{BB962C8B-B14F-4D97-AF65-F5344CB8AC3E}">
        <p14:creationId xmlns:p14="http://schemas.microsoft.com/office/powerpoint/2010/main" val="203788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effectLst/>
                <a:latin typeface="+mn-lt"/>
              </a:rPr>
              <a:t>Discussion:</a:t>
            </a:r>
          </a:p>
          <a:p>
            <a:pPr marR="0" algn="l" rtl="0"/>
            <a:endParaRPr lang="en-US" sz="1200" b="0" i="0" u="none" strike="noStrike" baseline="0" dirty="0">
              <a:solidFill>
                <a:schemeClr val="tx1"/>
              </a:solidFill>
              <a:effectLst/>
              <a:latin typeface="+mn-lt"/>
            </a:endParaRP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Obedience in general is required by God (5:31-33) READ</a:t>
            </a:r>
            <a:endParaRPr lang="en-US" sz="1200" b="0" i="0" u="none" strike="noStrike" baseline="0" dirty="0">
              <a:solidFill>
                <a:schemeClr val="tx1"/>
              </a:solidFill>
              <a:effectLst/>
              <a:latin typeface="+mn-lt"/>
            </a:endParaRPr>
          </a:p>
          <a:p>
            <a:pPr marR="0" algn="l" rtl="0"/>
            <a:r>
              <a:rPr lang="en-US" sz="1200" b="1" i="0" u="none" strike="noStrike" baseline="0" dirty="0">
                <a:solidFill>
                  <a:schemeClr val="tx1"/>
                </a:solidFill>
                <a:effectLst/>
                <a:latin typeface="+mn-lt"/>
              </a:rPr>
              <a:t>Philippians 2:12 </a:t>
            </a:r>
            <a:r>
              <a:rPr lang="en-US" sz="1200" b="0" i="1" u="none" strike="noStrike" baseline="0" dirty="0">
                <a:solidFill>
                  <a:schemeClr val="tx1"/>
                </a:solidFill>
                <a:effectLst/>
                <a:latin typeface="+mn-lt"/>
              </a:rPr>
              <a:t> Therefore, my beloved, as you have always obeyed, not as in my presence only, but now much more in my absence, work out your own salvation with fear and trembling;</a:t>
            </a: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Obedience to God is the basis of blessings from Him (6:1-3) READ</a:t>
            </a:r>
          </a:p>
          <a:p>
            <a:pPr marR="0" algn="l" rtl="0"/>
            <a:r>
              <a:rPr lang="en-US" sz="1200" b="1" i="0" u="none" strike="noStrike" baseline="0" dirty="0">
                <a:solidFill>
                  <a:schemeClr val="tx1"/>
                </a:solidFill>
                <a:effectLst/>
                <a:latin typeface="+mn-lt"/>
              </a:rPr>
              <a:t>Matthew 7:24-27 </a:t>
            </a:r>
            <a:r>
              <a:rPr lang="en-US" sz="1200" b="0" i="0" u="none" strike="noStrike" baseline="0" dirty="0">
                <a:solidFill>
                  <a:schemeClr val="tx1"/>
                </a:solidFill>
                <a:effectLst/>
                <a:latin typeface="+mn-lt"/>
              </a:rPr>
              <a:t> </a:t>
            </a:r>
            <a:r>
              <a:rPr lang="en-US" sz="1200" b="0" i="1" u="none" strike="noStrike" baseline="0" dirty="0">
                <a:solidFill>
                  <a:schemeClr val="tx1"/>
                </a:solidFill>
                <a:effectLst/>
                <a:latin typeface="+mn-lt"/>
              </a:rPr>
              <a:t>"Therefore whoever hears these sayings of Mine, and does them, I will liken him to a wise man who built his house on the rock:  (25)  and the rain descended, the floods came, and the winds blew and beat on that house; and it did not fall, for it was founded on the rock.  (26)  "But everyone who hears these sayings of Mine, and does not do them, will be like a foolish man who built his house on the sand:  (27)  and the rain descended, the floods came, and the winds blew and beat on that house; and it fell. And great was its fall."</a:t>
            </a:r>
            <a:endParaRPr lang="en-US" sz="1200" b="0" i="0" u="none" strike="noStrike" baseline="0" dirty="0">
              <a:solidFill>
                <a:schemeClr val="tx1"/>
              </a:solidFill>
              <a:effectLst/>
              <a:latin typeface="+mn-lt"/>
            </a:endParaRPr>
          </a:p>
          <a:p>
            <a:pPr marR="0" lvl="2"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Note:</a:t>
            </a:r>
            <a:r>
              <a:rPr lang="en-US" sz="1200" b="0" i="0" u="none" strike="noStrike" baseline="0" dirty="0">
                <a:solidFill>
                  <a:schemeClr val="tx1"/>
                </a:solidFill>
                <a:effectLst/>
                <a:latin typeface="+mn-lt"/>
              </a:rPr>
              <a:t>  As indicated in Hebrews in James, obedience to God's commands is inextricably linked to the claim of faith.  The faith that God accepts and blesses is the faith that brings forth obedience!</a:t>
            </a: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The most fundamental commands revolve around the concept of love! (6:5-9) READ</a:t>
            </a:r>
          </a:p>
          <a:p>
            <a:pPr marR="0" algn="l" rtl="0"/>
            <a:r>
              <a:rPr lang="en-US" sz="1200" b="1" i="0" u="none" strike="noStrike" baseline="0" dirty="0">
                <a:solidFill>
                  <a:schemeClr val="tx1"/>
                </a:solidFill>
                <a:effectLst/>
                <a:latin typeface="+mn-lt"/>
              </a:rPr>
              <a:t>John 14:15  </a:t>
            </a:r>
            <a:r>
              <a:rPr lang="en-US" sz="1200" b="0" i="1" u="none" strike="noStrike" baseline="0" dirty="0">
                <a:solidFill>
                  <a:schemeClr val="tx1"/>
                </a:solidFill>
                <a:effectLst/>
                <a:latin typeface="+mn-lt"/>
              </a:rPr>
              <a:t>"If you love Me, keep My commandments."</a:t>
            </a:r>
          </a:p>
          <a:p>
            <a:pPr marR="0" algn="l" rtl="0"/>
            <a:r>
              <a:rPr lang="en-US" sz="1200" b="1" i="0" u="none" strike="noStrike" baseline="0" dirty="0">
                <a:solidFill>
                  <a:schemeClr val="tx1"/>
                </a:solidFill>
                <a:effectLst/>
                <a:latin typeface="+mn-lt"/>
              </a:rPr>
              <a:t>Matthew 22:34-40  </a:t>
            </a:r>
            <a:r>
              <a:rPr lang="en-US" sz="1200" b="0" i="1" u="none" strike="noStrike" baseline="0" dirty="0">
                <a:solidFill>
                  <a:schemeClr val="tx1"/>
                </a:solidFill>
                <a:effectLst/>
                <a:latin typeface="+mn-lt"/>
              </a:rPr>
              <a:t>But when the Pharisees heard that He had silenced the Sadducees, they gathered together.  (35)  Then one of them, a lawyer, asked Him a question, testing Him, and saying,  (36)  "Teacher, which is the great commandment in the law?"  (37)  Jesus said to him, 'YOU SHALL LOVE THE LORD YOUR GOD WITH ALL YOUR HEART, WITH ALL YOUR SOUL, AND WITH ALL YOUR MIND.'  (38)  This is the first and great commandment.  (39)  And the second is like it: 'YOU SHALL LOVE YOUR NEIGHBOR AS YOURSELF.'  (40)  On these two commandments hang all the Law and the Prophets."</a:t>
            </a:r>
            <a:endParaRPr lang="en-US" sz="1200" b="0" i="0" u="none" strike="noStrike" baseline="0" dirty="0">
              <a:solidFill>
                <a:schemeClr val="tx1"/>
              </a:solidFill>
              <a:effectLst/>
              <a:latin typeface="+mn-lt"/>
            </a:endParaRP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Disobedience to God brings His wrath! (He does care!) (7:7-11) READ</a:t>
            </a:r>
            <a:endParaRPr lang="en-US" sz="1200" b="0" i="0" u="none" strike="noStrike" baseline="0" dirty="0">
              <a:solidFill>
                <a:schemeClr val="tx1"/>
              </a:solidFill>
              <a:effectLst/>
              <a:latin typeface="+mn-lt"/>
            </a:endParaRPr>
          </a:p>
          <a:p>
            <a:pPr marR="0" algn="l" rtl="0"/>
            <a:r>
              <a:rPr lang="en-US" sz="1200" b="1" i="0" u="none" strike="noStrike" baseline="0" dirty="0">
                <a:solidFill>
                  <a:schemeClr val="tx1"/>
                </a:solidFill>
                <a:effectLst/>
                <a:latin typeface="+mn-lt"/>
              </a:rPr>
              <a:t>2 Thessalonians 1:8-9 [Jesus will come again] </a:t>
            </a:r>
            <a:r>
              <a:rPr lang="en-US" sz="1200" b="0" i="0" u="none" strike="noStrike" baseline="0" dirty="0">
                <a:solidFill>
                  <a:schemeClr val="tx1"/>
                </a:solidFill>
                <a:effectLst/>
                <a:latin typeface="+mn-lt"/>
              </a:rPr>
              <a:t> </a:t>
            </a:r>
            <a:r>
              <a:rPr lang="en-US" sz="1200" b="0" i="1" u="none" strike="noStrike" baseline="0" dirty="0">
                <a:solidFill>
                  <a:schemeClr val="tx1"/>
                </a:solidFill>
                <a:effectLst/>
                <a:latin typeface="+mn-lt"/>
              </a:rPr>
              <a:t>in flaming fire taking vengeance on those who do not know God, and on those who do not obey the gospel of our Lord Jesus Christ.  (9)  These shall be punished with everlasting destruction from the presence of the Lord and from the glory of His power,</a:t>
            </a:r>
            <a:endParaRPr lang="en-US" sz="1200" b="0" i="0" u="none" strike="noStrike" baseline="0" dirty="0">
              <a:solidFill>
                <a:schemeClr val="tx1"/>
              </a:solidFill>
              <a:effectLst/>
              <a:latin typeface="+mn-lt"/>
            </a:endParaRP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Failure to Obey indicates faithlessness and forgetfulness (8:11-17) READ</a:t>
            </a:r>
            <a:endParaRPr lang="en-US" sz="1200" b="0" i="0" u="none" strike="noStrike" baseline="0" dirty="0">
              <a:solidFill>
                <a:schemeClr val="tx1"/>
              </a:solidFill>
              <a:effectLst/>
              <a:latin typeface="+mn-lt"/>
            </a:endParaRPr>
          </a:p>
          <a:p>
            <a:pPr marR="0" algn="l" rtl="0"/>
            <a:r>
              <a:rPr lang="en-US" sz="1200" b="0" i="0" u="none" strike="noStrike" baseline="0" dirty="0">
                <a:solidFill>
                  <a:schemeClr val="tx1"/>
                </a:solidFill>
                <a:effectLst/>
                <a:latin typeface="+mn-lt"/>
              </a:rPr>
              <a:t>Romans 1:18-23  For the wrath of God is revealed from heaven against all ungodliness and unrighteousness of men, who suppress the truth in unrighteousness,  (19)  because what may be known of God is manifest in them, for God has shown </a:t>
            </a:r>
            <a:r>
              <a:rPr lang="en-US" sz="1200" b="0" i="1" u="none" strike="noStrike" baseline="0" dirty="0">
                <a:solidFill>
                  <a:schemeClr val="tx1"/>
                </a:solidFill>
                <a:effectLst/>
                <a:latin typeface="+mn-lt"/>
              </a:rPr>
              <a:t>it</a:t>
            </a:r>
            <a:r>
              <a:rPr lang="en-US" sz="1200" b="0" i="0" u="none" strike="noStrike" baseline="0" dirty="0">
                <a:solidFill>
                  <a:schemeClr val="tx1"/>
                </a:solidFill>
                <a:effectLst/>
                <a:latin typeface="+mn-lt"/>
              </a:rPr>
              <a:t> to them.  (20)  For since the creation of the world His invisible </a:t>
            </a:r>
            <a:r>
              <a:rPr lang="en-US" sz="1200" b="0" i="1" u="none" strike="noStrike" baseline="0" dirty="0">
                <a:solidFill>
                  <a:schemeClr val="tx1"/>
                </a:solidFill>
                <a:effectLst/>
                <a:latin typeface="+mn-lt"/>
              </a:rPr>
              <a:t>attributes</a:t>
            </a:r>
            <a:r>
              <a:rPr lang="en-US" sz="1200" b="0" i="0" u="none" strike="noStrike" baseline="0" dirty="0">
                <a:solidFill>
                  <a:schemeClr val="tx1"/>
                </a:solidFill>
                <a:effectLst/>
                <a:latin typeface="+mn-lt"/>
              </a:rPr>
              <a:t> are clearly seen, being understood by the things that are made, </a:t>
            </a:r>
            <a:r>
              <a:rPr lang="en-US" sz="1200" b="0" i="1" u="none" strike="noStrike" baseline="0" dirty="0">
                <a:solidFill>
                  <a:schemeClr val="tx1"/>
                </a:solidFill>
                <a:effectLst/>
                <a:latin typeface="+mn-lt"/>
              </a:rPr>
              <a:t>even</a:t>
            </a:r>
            <a:r>
              <a:rPr lang="en-US" sz="1200" b="0" i="0" u="none" strike="noStrike" baseline="0" dirty="0">
                <a:solidFill>
                  <a:schemeClr val="tx1"/>
                </a:solidFill>
                <a:effectLst/>
                <a:latin typeface="+mn-lt"/>
              </a:rPr>
              <a:t> His eternal power and Godhead, so that they are without excuse,  (21)  because, although they knew God, they did not glorify </a:t>
            </a:r>
            <a:r>
              <a:rPr lang="en-US" sz="1200" b="0" i="1" u="none" strike="noStrike" baseline="0" dirty="0">
                <a:solidFill>
                  <a:schemeClr val="tx1"/>
                </a:solidFill>
                <a:effectLst/>
                <a:latin typeface="+mn-lt"/>
              </a:rPr>
              <a:t>Him</a:t>
            </a:r>
            <a:r>
              <a:rPr lang="en-US" sz="1200" b="0" i="0" u="none" strike="noStrike" baseline="0" dirty="0">
                <a:solidFill>
                  <a:schemeClr val="tx1"/>
                </a:solidFill>
                <a:effectLst/>
                <a:latin typeface="+mn-lt"/>
              </a:rPr>
              <a:t> as God, nor were thankful, but became futile in their thoughts, and their foolish hearts were darkened.  (22)  Professing to be wise, they became fools,  (23)  and changed the glory of the incorruptible God into an image made like corruptible man—and birds and four-footed animals and creeping things.</a:t>
            </a: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Disobedience is Active Wickedness, and worthy of Punishment! (9:1-4) READ</a:t>
            </a:r>
            <a:endParaRPr lang="en-US" sz="1200" b="0" i="0" u="none" strike="noStrike" baseline="0" dirty="0">
              <a:solidFill>
                <a:schemeClr val="tx1"/>
              </a:solidFill>
              <a:effectLst/>
              <a:latin typeface="+mn-lt"/>
            </a:endParaRPr>
          </a:p>
          <a:p>
            <a:pPr marR="0" lvl="3" algn="l" rtl="0">
              <a:buClr>
                <a:srgbClr val="000000"/>
              </a:buClr>
              <a:buSzPts val="2200"/>
              <a:buFont typeface="Symbol" panose="05050102010706020507" pitchFamily="18" charset="2"/>
              <a:buChar char="·"/>
            </a:pPr>
            <a:r>
              <a:rPr lang="en-US" sz="1200" b="0" i="0" u="none" strike="noStrike" baseline="0" dirty="0">
                <a:solidFill>
                  <a:schemeClr val="tx1"/>
                </a:solidFill>
                <a:effectLst/>
                <a:latin typeface="+mn-lt"/>
              </a:rPr>
              <a:t>This is true, whether Jew or Gentile, just as obedience guarantees the opposite.  Again, faithfulness (faith) proven by obedience</a:t>
            </a:r>
          </a:p>
          <a:p>
            <a:pPr marR="0" algn="l" rtl="0"/>
            <a:r>
              <a:rPr lang="en-US" sz="1200" b="1" i="0" u="none" strike="noStrike" baseline="0" dirty="0">
                <a:solidFill>
                  <a:schemeClr val="tx1"/>
                </a:solidFill>
                <a:effectLst/>
                <a:latin typeface="+mn-lt"/>
              </a:rPr>
              <a:t>Romans 11:19-22  </a:t>
            </a:r>
            <a:r>
              <a:rPr lang="en-US" sz="1200" b="0" i="1" u="none" strike="noStrike" baseline="0" dirty="0">
                <a:solidFill>
                  <a:schemeClr val="tx1"/>
                </a:solidFill>
                <a:effectLst/>
                <a:latin typeface="+mn-lt"/>
              </a:rPr>
              <a:t>You will say then, "Branches were broken off that I might be grafted in."  (20)  Well said. Because of unbelief they were broken off, and you stand by faith. Do not be haughty, but fear.  (21)  For if God did not spare the natural branches, He may not spare you either.  (22)  Therefore consider the goodness and severity of God: on those who fell, severity; but toward you, goodness, if you continue in His goodness. Otherwise you also will be cut off.</a:t>
            </a:r>
            <a:endParaRPr lang="en-US" sz="1200" b="0" i="0" u="none" strike="noStrike" baseline="0" dirty="0">
              <a:solidFill>
                <a:schemeClr val="tx1"/>
              </a:solidFill>
              <a:effectLst/>
              <a:latin typeface="+mn-lt"/>
            </a:endParaRPr>
          </a:p>
          <a:p>
            <a:endParaRPr lang="en-US" dirty="0"/>
          </a:p>
        </p:txBody>
      </p:sp>
      <p:sp>
        <p:nvSpPr>
          <p:cNvPr id="4" name="Slide Number Placeholder 3"/>
          <p:cNvSpPr>
            <a:spLocks noGrp="1"/>
          </p:cNvSpPr>
          <p:nvPr>
            <p:ph type="sldNum" sz="quarter" idx="5"/>
          </p:nvPr>
        </p:nvSpPr>
        <p:spPr/>
        <p:txBody>
          <a:bodyPr/>
          <a:lstStyle/>
          <a:p>
            <a:fld id="{0BE2F042-C179-4A9E-BFE8-302CF7AE24E9}" type="slidenum">
              <a:rPr lang="en-US" smtClean="0"/>
              <a:t>2</a:t>
            </a:fld>
            <a:endParaRPr lang="en-US"/>
          </a:p>
        </p:txBody>
      </p:sp>
    </p:spTree>
    <p:extLst>
      <p:ext uri="{BB962C8B-B14F-4D97-AF65-F5344CB8AC3E}">
        <p14:creationId xmlns:p14="http://schemas.microsoft.com/office/powerpoint/2010/main" val="230164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algn="l" rtl="0"/>
            <a:r>
              <a:rPr lang="en-US" sz="1200" b="1" i="0" u="none" strike="noStrike" baseline="0" dirty="0">
                <a:solidFill>
                  <a:schemeClr val="tx1"/>
                </a:solidFill>
                <a:effectLst/>
                <a:latin typeface="+mn-lt"/>
              </a:rPr>
              <a:t>Conclusion:</a:t>
            </a:r>
          </a:p>
          <a:p>
            <a:pPr marR="0" algn="l" rtl="0">
              <a:buClr>
                <a:srgbClr val="000000"/>
              </a:buClr>
              <a:buSzPts val="2200"/>
              <a:buFont typeface="Symbol" panose="05050102010706020507" pitchFamily="18" charset="2"/>
              <a:buChar char="·"/>
            </a:pPr>
            <a:r>
              <a:rPr lang="en-US" sz="1200" b="1" i="0" u="none" strike="noStrike" baseline="0" dirty="0">
                <a:solidFill>
                  <a:schemeClr val="tx1"/>
                </a:solidFill>
                <a:effectLst/>
                <a:latin typeface="+mn-lt"/>
              </a:rPr>
              <a:t>Life or Death!  Our Choice, just like with Israel</a:t>
            </a:r>
          </a:p>
          <a:p>
            <a:pPr marR="0" algn="l" rtl="0"/>
            <a:r>
              <a:rPr lang="en-US" sz="1200" b="1" i="0" u="none" strike="noStrike" baseline="0" dirty="0">
                <a:solidFill>
                  <a:schemeClr val="tx1"/>
                </a:solidFill>
                <a:effectLst/>
                <a:latin typeface="+mn-lt"/>
              </a:rPr>
              <a:t>(Deuteronomy 30:11-20) READ</a:t>
            </a:r>
            <a:endParaRPr lang="en-US" sz="1200" u="none" dirty="0">
              <a:solidFill>
                <a:schemeClr val="tx1"/>
              </a:solidFill>
              <a:effectLst/>
              <a:latin typeface="+mn-lt"/>
            </a:endParaRPr>
          </a:p>
          <a:p>
            <a:pPr marR="0" algn="l" rtl="0"/>
            <a:endParaRPr lang="en-US" sz="1200" u="none" dirty="0">
              <a:solidFill>
                <a:schemeClr val="tx1"/>
              </a:solidFill>
              <a:effectLst/>
              <a:latin typeface="+mn-lt"/>
            </a:endParaRPr>
          </a:p>
        </p:txBody>
      </p:sp>
      <p:sp>
        <p:nvSpPr>
          <p:cNvPr id="4" name="Slide Number Placeholder 3"/>
          <p:cNvSpPr>
            <a:spLocks noGrp="1"/>
          </p:cNvSpPr>
          <p:nvPr>
            <p:ph type="sldNum" sz="quarter" idx="5"/>
          </p:nvPr>
        </p:nvSpPr>
        <p:spPr/>
        <p:txBody>
          <a:bodyPr/>
          <a:lstStyle/>
          <a:p>
            <a:fld id="{0BE2F042-C179-4A9E-BFE8-302CF7AE24E9}" type="slidenum">
              <a:rPr lang="en-US" smtClean="0"/>
              <a:t>3</a:t>
            </a:fld>
            <a:endParaRPr lang="en-US"/>
          </a:p>
        </p:txBody>
      </p:sp>
    </p:spTree>
    <p:extLst>
      <p:ext uri="{BB962C8B-B14F-4D97-AF65-F5344CB8AC3E}">
        <p14:creationId xmlns:p14="http://schemas.microsoft.com/office/powerpoint/2010/main" val="126056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3FDFB-AB5F-6D60-8C64-41FE9657B3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454360-881C-0454-2A99-979D975C91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E3AC0A-5BAF-29A1-B1FC-DDD4EEDD4A1E}"/>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5" name="Footer Placeholder 4">
            <a:extLst>
              <a:ext uri="{FF2B5EF4-FFF2-40B4-BE49-F238E27FC236}">
                <a16:creationId xmlns:a16="http://schemas.microsoft.com/office/drawing/2014/main" id="{C6C03230-FA13-C65B-EB1A-0CB073196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E460F-A030-240E-DE0D-C4200840C9B1}"/>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233686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F3CC-929F-C55C-C88C-54D8F15FE0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18A1CA-A3A1-B1BF-0D90-65DE113C42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442CF-8EDB-3776-A1EE-9252F919EF1E}"/>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5" name="Footer Placeholder 4">
            <a:extLst>
              <a:ext uri="{FF2B5EF4-FFF2-40B4-BE49-F238E27FC236}">
                <a16:creationId xmlns:a16="http://schemas.microsoft.com/office/drawing/2014/main" id="{CF198DC1-3FE6-4B44-CF8B-7092BA3C7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CB803-7A8D-49DF-4D63-016898FA1032}"/>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261249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3C486E-B95C-BC96-FA72-E2BBAC255D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815C4-FAB9-9CCC-6B23-E5F484F5CF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7060D-8CEF-CDA3-CFE9-D56050FB186D}"/>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5" name="Footer Placeholder 4">
            <a:extLst>
              <a:ext uri="{FF2B5EF4-FFF2-40B4-BE49-F238E27FC236}">
                <a16:creationId xmlns:a16="http://schemas.microsoft.com/office/drawing/2014/main" id="{A11712F7-9C4A-624F-E503-81EEACB47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90730E-111C-471E-BD66-54F25886C49E}"/>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375629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9C03-DB49-05B5-A0D7-61FB99B28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9ED8C9-53D1-8D99-161C-DF719E9286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E950C3-B195-C5CC-4D18-DC1F2578B2FE}"/>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5" name="Footer Placeholder 4">
            <a:extLst>
              <a:ext uri="{FF2B5EF4-FFF2-40B4-BE49-F238E27FC236}">
                <a16:creationId xmlns:a16="http://schemas.microsoft.com/office/drawing/2014/main" id="{C9049B81-F901-2D42-C126-1D682045E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C6ECC-4CFC-1153-5E85-F911430A9F86}"/>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263556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51D19-2BC3-455B-20BE-8A9E3BFE7B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D2CFF8-D27F-A501-9458-634FA590BB0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AB0952-A0A3-048A-7A11-500DAF5572EC}"/>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5" name="Footer Placeholder 4">
            <a:extLst>
              <a:ext uri="{FF2B5EF4-FFF2-40B4-BE49-F238E27FC236}">
                <a16:creationId xmlns:a16="http://schemas.microsoft.com/office/drawing/2014/main" id="{8120A754-F2BD-6F2A-C4E8-931165297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FCB5CF-3AE7-D7BD-992B-7AAC7FE0D469}"/>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772867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4F1D-D326-5767-EBED-7C892C9F0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62A4E5-8F7C-D518-AF25-1B6AD6CB49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19F0A6-5B19-6D3C-45C1-7F7006D970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705622-6D40-2448-DACD-9A970C8387C5}"/>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6" name="Footer Placeholder 5">
            <a:extLst>
              <a:ext uri="{FF2B5EF4-FFF2-40B4-BE49-F238E27FC236}">
                <a16:creationId xmlns:a16="http://schemas.microsoft.com/office/drawing/2014/main" id="{D52D541F-E248-B2A0-65EC-209D86849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4D0C0E-F754-52AC-8C4F-912BC8D7B3F4}"/>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296966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4961F-6D81-53BD-CB3A-C080735F26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3164B6-606D-E1E7-F056-29FA4A8A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2ED12A-9879-C913-6B12-6783DD3771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DD7021-7E3C-D1E2-B5C5-D7741D82CC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17BC94-000D-47BC-CFA9-1FA3A2FA0C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6F875E-44A1-082B-CD17-E1ADDB99B231}"/>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8" name="Footer Placeholder 7">
            <a:extLst>
              <a:ext uri="{FF2B5EF4-FFF2-40B4-BE49-F238E27FC236}">
                <a16:creationId xmlns:a16="http://schemas.microsoft.com/office/drawing/2014/main" id="{8A7E63BC-B74A-DFC9-F456-B61CC5DA18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79FF9C-B4F7-F8AA-E2DF-B8D8E9909CEC}"/>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333229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265D-5C8A-EAA2-FC5E-D0A2AF9C1B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9EE7A8-CF56-D208-F0E0-00389062B8E8}"/>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4" name="Footer Placeholder 3">
            <a:extLst>
              <a:ext uri="{FF2B5EF4-FFF2-40B4-BE49-F238E27FC236}">
                <a16:creationId xmlns:a16="http://schemas.microsoft.com/office/drawing/2014/main" id="{7223547A-984A-BBF6-A638-B6BD8529D3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4A17F8-1356-95D6-BBDC-065510719079}"/>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338442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04C8BC-9935-3E7D-9820-DFD01A9E11D2}"/>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3" name="Footer Placeholder 2">
            <a:extLst>
              <a:ext uri="{FF2B5EF4-FFF2-40B4-BE49-F238E27FC236}">
                <a16:creationId xmlns:a16="http://schemas.microsoft.com/office/drawing/2014/main" id="{4234835B-9118-7FEC-ED3E-07042B515B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0AEC0E-AEAD-975C-8E91-01CBEA3F7AB4}"/>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312743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ADD1-F31C-D515-E230-B59F3DCAE7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B8A74C-1E2F-C495-C701-9D84D1472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A4481A-7901-1908-D4B8-3291E1894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764B8B-D9FA-5921-6784-B7770350BD36}"/>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6" name="Footer Placeholder 5">
            <a:extLst>
              <a:ext uri="{FF2B5EF4-FFF2-40B4-BE49-F238E27FC236}">
                <a16:creationId xmlns:a16="http://schemas.microsoft.com/office/drawing/2014/main" id="{E235AD11-5F91-2EB9-8AA4-64EF0549B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2730F4-A6D8-31C2-7DD5-D40F1B8A2E68}"/>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423336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20FE-1130-8B6B-8922-743E934588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2EA0AC-0F9F-5BDB-2D63-D4E77AA091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8A7C9-FEF4-6675-7B44-060499F2FB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8A574-BF6D-C790-60DE-EF0A9CA825F2}"/>
              </a:ext>
            </a:extLst>
          </p:cNvPr>
          <p:cNvSpPr>
            <a:spLocks noGrp="1"/>
          </p:cNvSpPr>
          <p:nvPr>
            <p:ph type="dt" sz="half" idx="10"/>
          </p:nvPr>
        </p:nvSpPr>
        <p:spPr/>
        <p:txBody>
          <a:bodyPr/>
          <a:lstStyle/>
          <a:p>
            <a:fld id="{C8A54092-2801-4BA8-8603-EE4B1D35C81E}" type="datetimeFigureOut">
              <a:rPr lang="en-US" smtClean="0"/>
              <a:t>3/23/2024</a:t>
            </a:fld>
            <a:endParaRPr lang="en-US"/>
          </a:p>
        </p:txBody>
      </p:sp>
      <p:sp>
        <p:nvSpPr>
          <p:cNvPr id="6" name="Footer Placeholder 5">
            <a:extLst>
              <a:ext uri="{FF2B5EF4-FFF2-40B4-BE49-F238E27FC236}">
                <a16:creationId xmlns:a16="http://schemas.microsoft.com/office/drawing/2014/main" id="{F2FEA515-9A15-FDDE-5505-7225ABF56F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17DCC-9CEF-EBD4-04B2-AEDFC9D98CB4}"/>
              </a:ext>
            </a:extLst>
          </p:cNvPr>
          <p:cNvSpPr>
            <a:spLocks noGrp="1"/>
          </p:cNvSpPr>
          <p:nvPr>
            <p:ph type="sldNum" sz="quarter" idx="12"/>
          </p:nvPr>
        </p:nvSpPr>
        <p:spPr/>
        <p:txBody>
          <a:bodyPr/>
          <a:lstStyle/>
          <a:p>
            <a:fld id="{838D7762-0AA0-4B4E-915D-815729C5EF83}" type="slidenum">
              <a:rPr lang="en-US" smtClean="0"/>
              <a:t>‹#›</a:t>
            </a:fld>
            <a:endParaRPr lang="en-US"/>
          </a:p>
        </p:txBody>
      </p:sp>
    </p:spTree>
    <p:extLst>
      <p:ext uri="{BB962C8B-B14F-4D97-AF65-F5344CB8AC3E}">
        <p14:creationId xmlns:p14="http://schemas.microsoft.com/office/powerpoint/2010/main" val="50964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C8D52-EF02-CF00-2724-133B52803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2E155A-D9CB-80A8-9903-4FE3A93939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3382D-A785-F2BB-EF2A-5008235018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8A54092-2801-4BA8-8603-EE4B1D35C81E}" type="datetimeFigureOut">
              <a:rPr lang="en-US" smtClean="0"/>
              <a:t>3/23/2024</a:t>
            </a:fld>
            <a:endParaRPr lang="en-US"/>
          </a:p>
        </p:txBody>
      </p:sp>
      <p:sp>
        <p:nvSpPr>
          <p:cNvPr id="5" name="Footer Placeholder 4">
            <a:extLst>
              <a:ext uri="{FF2B5EF4-FFF2-40B4-BE49-F238E27FC236}">
                <a16:creationId xmlns:a16="http://schemas.microsoft.com/office/drawing/2014/main" id="{F4DA6763-E82C-2093-D619-EE12DE7DB8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C496267-0EFB-9FC5-F1BB-DB5BE68830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38D7762-0AA0-4B4E-915D-815729C5EF83}" type="slidenum">
              <a:rPr lang="en-US" smtClean="0"/>
              <a:t>‹#›</a:t>
            </a:fld>
            <a:endParaRPr lang="en-US"/>
          </a:p>
        </p:txBody>
      </p:sp>
    </p:spTree>
    <p:extLst>
      <p:ext uri="{BB962C8B-B14F-4D97-AF65-F5344CB8AC3E}">
        <p14:creationId xmlns:p14="http://schemas.microsoft.com/office/powerpoint/2010/main" val="841241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9BA9C2-1E68-C412-DB6E-B53BCE7EEC95}"/>
              </a:ext>
            </a:extLst>
          </p:cNvPr>
          <p:cNvSpPr>
            <a:spLocks noGrp="1"/>
          </p:cNvSpPr>
          <p:nvPr>
            <p:ph type="subTitle" idx="1"/>
          </p:nvPr>
        </p:nvSpPr>
        <p:spPr>
          <a:xfrm>
            <a:off x="1491761" y="2373925"/>
            <a:ext cx="9525000" cy="1055075"/>
          </a:xfrm>
        </p:spPr>
        <p:txBody>
          <a:bodyPr>
            <a:normAutofit/>
          </a:bodyPr>
          <a:lstStyle/>
          <a:p>
            <a:r>
              <a:rPr lang="en-US" sz="4800" b="1" dirty="0">
                <a:solidFill>
                  <a:schemeClr val="accent5">
                    <a:lumMod val="40000"/>
                    <a:lumOff val="60000"/>
                  </a:schemeClr>
                </a:solidFill>
              </a:rPr>
              <a:t>Deuteronomy 5-9</a:t>
            </a:r>
          </a:p>
        </p:txBody>
      </p:sp>
      <p:pic>
        <p:nvPicPr>
          <p:cNvPr id="5" name="Picture 4" descr="A black and white cloth with white text&#10;&#10;Description automatically generated">
            <a:extLst>
              <a:ext uri="{FF2B5EF4-FFF2-40B4-BE49-F238E27FC236}">
                <a16:creationId xmlns:a16="http://schemas.microsoft.com/office/drawing/2014/main" id="{CA09919C-0A0F-9D17-6895-6981A46A71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155" y="3235569"/>
            <a:ext cx="2391687" cy="3102089"/>
          </a:xfrm>
          <a:prstGeom prst="rect">
            <a:avLst/>
          </a:prstGeom>
        </p:spPr>
      </p:pic>
      <p:sp>
        <p:nvSpPr>
          <p:cNvPr id="6" name="Rectangle 5">
            <a:extLst>
              <a:ext uri="{FF2B5EF4-FFF2-40B4-BE49-F238E27FC236}">
                <a16:creationId xmlns:a16="http://schemas.microsoft.com/office/drawing/2014/main" id="{92499500-B039-AEDF-7B37-BD3BF3EBF4C3}"/>
              </a:ext>
            </a:extLst>
          </p:cNvPr>
          <p:cNvSpPr/>
          <p:nvPr/>
        </p:nvSpPr>
        <p:spPr>
          <a:xfrm>
            <a:off x="1333499" y="786843"/>
            <a:ext cx="9525000" cy="1200329"/>
          </a:xfrm>
          <a:prstGeom prst="rect">
            <a:avLst/>
          </a:prstGeom>
          <a:noFill/>
        </p:spPr>
        <p:txBody>
          <a:bodyPr wrap="square" lIns="91440" tIns="45720" rIns="91440" bIns="45720">
            <a:prstTxWarp prst="textStop">
              <a:avLst/>
            </a:prstTxWarp>
            <a:spAutoFit/>
          </a:bodyPr>
          <a:lstStyle/>
          <a:p>
            <a:pPr algn="ctr"/>
            <a:r>
              <a:rPr lang="en-US" sz="7200" cap="none" spc="0" dirty="0">
                <a:ln w="9525">
                  <a:solidFill>
                    <a:schemeClr val="accent5">
                      <a:lumMod val="20000"/>
                      <a:lumOff val="80000"/>
                    </a:schemeClr>
                  </a:solidFill>
                  <a:prstDash val="solid"/>
                </a:ln>
                <a:solidFill>
                  <a:schemeClr val="accent5"/>
                </a:solidFill>
                <a:effectLst>
                  <a:outerShdw blurRad="12700" dist="38100" dir="2700000" algn="tl" rotWithShape="0">
                    <a:schemeClr val="accent5">
                      <a:lumMod val="60000"/>
                      <a:lumOff val="40000"/>
                    </a:schemeClr>
                  </a:outerShdw>
                </a:effectLst>
                <a:latin typeface="Boucherie Block" panose="02000506000000020004" pitchFamily="2" charset="0"/>
              </a:rPr>
              <a:t>God Requires Obedience</a:t>
            </a:r>
            <a:endParaRPr lang="en-US" sz="7200" cap="none" spc="0" dirty="0">
              <a:ln w="9525">
                <a:solidFill>
                  <a:schemeClr val="accent5">
                    <a:lumMod val="20000"/>
                    <a:lumOff val="80000"/>
                  </a:schemeClr>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0250667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27F7092-8019-12D2-2A2A-CE88061DB185}"/>
              </a:ext>
            </a:extLst>
          </p:cNvPr>
          <p:cNvSpPr>
            <a:spLocks noGrp="1"/>
          </p:cNvSpPr>
          <p:nvPr>
            <p:ph sz="half" idx="2"/>
          </p:nvPr>
        </p:nvSpPr>
        <p:spPr>
          <a:xfrm>
            <a:off x="6172199" y="1825625"/>
            <a:ext cx="5873263" cy="4821360"/>
          </a:xfrm>
        </p:spPr>
        <p:txBody>
          <a:bodyPr>
            <a:normAutofit lnSpcReduction="10000"/>
          </a:bodyPr>
          <a:lstStyle/>
          <a:p>
            <a:pPr marL="0" indent="0">
              <a:buNone/>
            </a:pPr>
            <a:r>
              <a:rPr lang="en-US" sz="4000" b="1" dirty="0">
                <a:solidFill>
                  <a:schemeClr val="accent5">
                    <a:lumMod val="40000"/>
                    <a:lumOff val="60000"/>
                  </a:schemeClr>
                </a:solidFill>
              </a:rPr>
              <a:t>Disobedience brings Wrath (7:7-11)                      </a:t>
            </a:r>
            <a:r>
              <a:rPr lang="en-US" sz="4000" dirty="0">
                <a:solidFill>
                  <a:schemeClr val="bg1"/>
                </a:solidFill>
              </a:rPr>
              <a:t>2 Thess. 1:8-9</a:t>
            </a:r>
          </a:p>
          <a:p>
            <a:pPr marL="0" indent="0">
              <a:buNone/>
            </a:pPr>
            <a:r>
              <a:rPr lang="en-US" sz="4000" b="1" dirty="0">
                <a:solidFill>
                  <a:schemeClr val="accent5">
                    <a:lumMod val="40000"/>
                    <a:lumOff val="60000"/>
                  </a:schemeClr>
                </a:solidFill>
              </a:rPr>
              <a:t>Disobedience indicates Forgetfulness (8:11-17) </a:t>
            </a:r>
            <a:r>
              <a:rPr lang="en-US" sz="4000" dirty="0">
                <a:solidFill>
                  <a:schemeClr val="bg1"/>
                </a:solidFill>
              </a:rPr>
              <a:t>Rom. 1:18-23</a:t>
            </a:r>
          </a:p>
          <a:p>
            <a:pPr marL="0" indent="0">
              <a:buNone/>
            </a:pPr>
            <a:r>
              <a:rPr lang="en-US" sz="4000" b="1" dirty="0">
                <a:solidFill>
                  <a:schemeClr val="accent5">
                    <a:lumMod val="40000"/>
                    <a:lumOff val="60000"/>
                  </a:schemeClr>
                </a:solidFill>
              </a:rPr>
              <a:t>Disobedience active Wickedness (9:1-4)  </a:t>
            </a:r>
            <a:r>
              <a:rPr lang="en-US" sz="4000" dirty="0">
                <a:solidFill>
                  <a:schemeClr val="bg1"/>
                </a:solidFill>
              </a:rPr>
              <a:t>Rom. 11:19-22</a:t>
            </a:r>
          </a:p>
        </p:txBody>
      </p:sp>
      <p:sp>
        <p:nvSpPr>
          <p:cNvPr id="3" name="Content Placeholder 2">
            <a:extLst>
              <a:ext uri="{FF2B5EF4-FFF2-40B4-BE49-F238E27FC236}">
                <a16:creationId xmlns:a16="http://schemas.microsoft.com/office/drawing/2014/main" id="{E5214915-E56D-7A06-E20C-CC1116FE6F61}"/>
              </a:ext>
            </a:extLst>
          </p:cNvPr>
          <p:cNvSpPr>
            <a:spLocks noGrp="1"/>
          </p:cNvSpPr>
          <p:nvPr>
            <p:ph sz="half" idx="1"/>
          </p:nvPr>
        </p:nvSpPr>
        <p:spPr>
          <a:xfrm>
            <a:off x="410308" y="1825624"/>
            <a:ext cx="5685692" cy="4821360"/>
          </a:xfrm>
        </p:spPr>
        <p:txBody>
          <a:bodyPr>
            <a:normAutofit lnSpcReduction="10000"/>
          </a:bodyPr>
          <a:lstStyle/>
          <a:p>
            <a:pPr marL="0" indent="0">
              <a:buNone/>
            </a:pPr>
            <a:r>
              <a:rPr lang="en-US" sz="4000" b="1" dirty="0">
                <a:solidFill>
                  <a:schemeClr val="accent5">
                    <a:lumMod val="40000"/>
                    <a:lumOff val="60000"/>
                  </a:schemeClr>
                </a:solidFill>
              </a:rPr>
              <a:t>Required by God    (5:31-33) </a:t>
            </a:r>
            <a:br>
              <a:rPr lang="en-US" sz="4000" b="1" dirty="0">
                <a:solidFill>
                  <a:schemeClr val="accent5">
                    <a:lumMod val="40000"/>
                    <a:lumOff val="60000"/>
                  </a:schemeClr>
                </a:solidFill>
              </a:rPr>
            </a:br>
            <a:r>
              <a:rPr lang="en-US" sz="4000" dirty="0">
                <a:solidFill>
                  <a:schemeClr val="bg1"/>
                </a:solidFill>
              </a:rPr>
              <a:t>Phil. 2:12</a:t>
            </a:r>
          </a:p>
          <a:p>
            <a:pPr marL="0" indent="0">
              <a:buNone/>
            </a:pPr>
            <a:r>
              <a:rPr lang="en-US" sz="4000" b="1" dirty="0">
                <a:solidFill>
                  <a:schemeClr val="accent5">
                    <a:lumMod val="40000"/>
                    <a:lumOff val="60000"/>
                  </a:schemeClr>
                </a:solidFill>
              </a:rPr>
              <a:t>Basis of Blessings    (6:1-3) </a:t>
            </a:r>
            <a:br>
              <a:rPr lang="en-US" sz="4000" b="1" dirty="0">
                <a:solidFill>
                  <a:schemeClr val="accent5">
                    <a:lumMod val="40000"/>
                    <a:lumOff val="60000"/>
                  </a:schemeClr>
                </a:solidFill>
              </a:rPr>
            </a:br>
            <a:r>
              <a:rPr lang="en-US" sz="4000" dirty="0">
                <a:solidFill>
                  <a:schemeClr val="bg1"/>
                </a:solidFill>
              </a:rPr>
              <a:t>Matt. 7:24-27</a:t>
            </a:r>
          </a:p>
          <a:p>
            <a:pPr marL="0" indent="0">
              <a:buNone/>
            </a:pPr>
            <a:r>
              <a:rPr lang="en-US" sz="4000" b="1" dirty="0">
                <a:solidFill>
                  <a:schemeClr val="accent5">
                    <a:lumMod val="40000"/>
                    <a:lumOff val="60000"/>
                  </a:schemeClr>
                </a:solidFill>
              </a:rPr>
              <a:t>Revolve around Love (6:5-9)                                     </a:t>
            </a:r>
            <a:r>
              <a:rPr lang="en-US" sz="4000" dirty="0">
                <a:solidFill>
                  <a:schemeClr val="bg1"/>
                </a:solidFill>
              </a:rPr>
              <a:t>Jn. 14:15; Matt. 22:34-40</a:t>
            </a:r>
          </a:p>
        </p:txBody>
      </p:sp>
      <p:pic>
        <p:nvPicPr>
          <p:cNvPr id="6" name="Picture 5" descr="A black and white cloth with white text&#10;&#10;Description automatically generated">
            <a:extLst>
              <a:ext uri="{FF2B5EF4-FFF2-40B4-BE49-F238E27FC236}">
                <a16:creationId xmlns:a16="http://schemas.microsoft.com/office/drawing/2014/main" id="{63B9A58D-3B27-351D-C26F-67491582F1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7290" y="123096"/>
            <a:ext cx="1057492" cy="1371598"/>
          </a:xfrm>
          <a:prstGeom prst="rect">
            <a:avLst/>
          </a:prstGeom>
        </p:spPr>
      </p:pic>
      <p:sp>
        <p:nvSpPr>
          <p:cNvPr id="5" name="Title 4">
            <a:extLst>
              <a:ext uri="{FF2B5EF4-FFF2-40B4-BE49-F238E27FC236}">
                <a16:creationId xmlns:a16="http://schemas.microsoft.com/office/drawing/2014/main" id="{E8C9A8C7-EE40-9A48-9173-A5F7A01E8BAE}"/>
              </a:ext>
            </a:extLst>
          </p:cNvPr>
          <p:cNvSpPr>
            <a:spLocks noGrp="1"/>
          </p:cNvSpPr>
          <p:nvPr>
            <p:ph type="title"/>
          </p:nvPr>
        </p:nvSpPr>
        <p:spPr>
          <a:xfrm>
            <a:off x="410308" y="358598"/>
            <a:ext cx="9870831" cy="1235075"/>
          </a:xfrm>
          <a:prstGeom prst="rect">
            <a:avLst/>
          </a:prstGeom>
          <a:noFill/>
        </p:spPr>
        <p:txBody>
          <a:bodyPr wrap="square" lIns="91440" tIns="45720" rIns="91440" bIns="45720">
            <a:prstTxWarp prst="textStop">
              <a:avLst>
                <a:gd name="adj" fmla="val 24372"/>
              </a:avLst>
            </a:prstTxWarp>
            <a:spAutoFit/>
          </a:bodyPr>
          <a:lstStyle/>
          <a:p>
            <a:pPr algn="ctr"/>
            <a:r>
              <a:rPr lang="en-US" sz="7200" cap="none" spc="0" dirty="0">
                <a:ln w="9525">
                  <a:solidFill>
                    <a:schemeClr val="accent5">
                      <a:lumMod val="20000"/>
                      <a:lumOff val="80000"/>
                    </a:schemeClr>
                  </a:solidFill>
                  <a:prstDash val="solid"/>
                </a:ln>
                <a:solidFill>
                  <a:schemeClr val="accent5"/>
                </a:solidFill>
                <a:effectLst>
                  <a:outerShdw blurRad="38100" dist="38100" dir="2700000" algn="tl">
                    <a:srgbClr val="000000">
                      <a:alpha val="43137"/>
                    </a:srgbClr>
                  </a:outerShdw>
                </a:effectLst>
                <a:latin typeface="Boucherie Block" panose="02000506000000020004" pitchFamily="2" charset="0"/>
              </a:rPr>
              <a:t>God Requires Obedience</a:t>
            </a:r>
            <a:endParaRPr lang="en-US" sz="7200" cap="none" spc="0" dirty="0">
              <a:ln w="9525">
                <a:solidFill>
                  <a:schemeClr val="accent5">
                    <a:lumMod val="20000"/>
                    <a:lumOff val="80000"/>
                  </a:schemeClr>
                </a:solidFill>
                <a:prstDash val="solid"/>
              </a:ln>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3441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500"/>
                                        <p:tgtEl>
                                          <p:spTgt spid="4">
                                            <p:txEl>
                                              <p:pRg st="0" end="0"/>
                                            </p:txEl>
                                          </p:spTgt>
                                        </p:tgtEl>
                                      </p:cBhvr>
                                    </p:animEffect>
                                    <p:anim calcmode="lin" valueType="num">
                                      <p:cBhvr>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fade">
                                      <p:cBhvr>
                                        <p:cTn id="35" dur="500"/>
                                        <p:tgtEl>
                                          <p:spTgt spid="4">
                                            <p:txEl>
                                              <p:pRg st="1" end="1"/>
                                            </p:txEl>
                                          </p:spTgt>
                                        </p:tgtEl>
                                      </p:cBhvr>
                                    </p:animEffect>
                                    <p:anim calcmode="lin" valueType="num">
                                      <p:cBhvr>
                                        <p:cTn id="3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500"/>
                                        <p:tgtEl>
                                          <p:spTgt spid="4">
                                            <p:txEl>
                                              <p:pRg st="2" end="2"/>
                                            </p:txEl>
                                          </p:spTgt>
                                        </p:tgtEl>
                                      </p:cBhvr>
                                    </p:animEffect>
                                    <p:anim calcmode="lin" valueType="num">
                                      <p:cBhvr>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4" dur="5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9BA9C2-1E68-C412-DB6E-B53BCE7EEC95}"/>
              </a:ext>
            </a:extLst>
          </p:cNvPr>
          <p:cNvSpPr>
            <a:spLocks noGrp="1"/>
          </p:cNvSpPr>
          <p:nvPr>
            <p:ph type="subTitle" idx="1"/>
          </p:nvPr>
        </p:nvSpPr>
        <p:spPr>
          <a:xfrm>
            <a:off x="694588" y="2373925"/>
            <a:ext cx="10735411" cy="1055075"/>
          </a:xfrm>
        </p:spPr>
        <p:txBody>
          <a:bodyPr>
            <a:normAutofit/>
          </a:bodyPr>
          <a:lstStyle/>
          <a:p>
            <a:r>
              <a:rPr lang="en-US" sz="4800" b="1" dirty="0">
                <a:solidFill>
                  <a:schemeClr val="accent5">
                    <a:lumMod val="40000"/>
                    <a:lumOff val="60000"/>
                  </a:schemeClr>
                </a:solidFill>
              </a:rPr>
              <a:t>Life or Death!  Our Choice, Like Israel</a:t>
            </a:r>
          </a:p>
        </p:txBody>
      </p:sp>
      <p:pic>
        <p:nvPicPr>
          <p:cNvPr id="5" name="Picture 4" descr="A black and white cloth with white text&#10;&#10;Description automatically generated">
            <a:extLst>
              <a:ext uri="{FF2B5EF4-FFF2-40B4-BE49-F238E27FC236}">
                <a16:creationId xmlns:a16="http://schemas.microsoft.com/office/drawing/2014/main" id="{CA09919C-0A0F-9D17-6895-6981A46A71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9449" y="3235569"/>
            <a:ext cx="2391687" cy="3102089"/>
          </a:xfrm>
          <a:prstGeom prst="rect">
            <a:avLst/>
          </a:prstGeom>
        </p:spPr>
      </p:pic>
      <p:sp>
        <p:nvSpPr>
          <p:cNvPr id="6" name="Rectangle 5">
            <a:extLst>
              <a:ext uri="{FF2B5EF4-FFF2-40B4-BE49-F238E27FC236}">
                <a16:creationId xmlns:a16="http://schemas.microsoft.com/office/drawing/2014/main" id="{92499500-B039-AEDF-7B37-BD3BF3EBF4C3}"/>
              </a:ext>
            </a:extLst>
          </p:cNvPr>
          <p:cNvSpPr/>
          <p:nvPr/>
        </p:nvSpPr>
        <p:spPr>
          <a:xfrm>
            <a:off x="694589" y="520342"/>
            <a:ext cx="5401409" cy="1200329"/>
          </a:xfrm>
          <a:prstGeom prst="rect">
            <a:avLst/>
          </a:prstGeom>
          <a:noFill/>
        </p:spPr>
        <p:txBody>
          <a:bodyPr wrap="square" lIns="91440" tIns="45720" rIns="91440" bIns="45720">
            <a:prstTxWarp prst="textStop">
              <a:avLst/>
            </a:prstTxWarp>
            <a:spAutoFit/>
          </a:bodyPr>
          <a:lstStyle/>
          <a:p>
            <a:pPr algn="ctr"/>
            <a:r>
              <a:rPr lang="en-US" sz="7200" cap="none" spc="0" dirty="0" err="1">
                <a:ln w="9525">
                  <a:solidFill>
                    <a:schemeClr val="accent5">
                      <a:lumMod val="20000"/>
                      <a:lumOff val="80000"/>
                    </a:schemeClr>
                  </a:solidFill>
                  <a:prstDash val="solid"/>
                </a:ln>
                <a:solidFill>
                  <a:schemeClr val="accent5"/>
                </a:solidFill>
                <a:effectLst>
                  <a:outerShdw blurRad="12700" dist="38100" dir="2700000" algn="tl" rotWithShape="0">
                    <a:schemeClr val="accent5">
                      <a:lumMod val="60000"/>
                      <a:lumOff val="40000"/>
                    </a:schemeClr>
                  </a:outerShdw>
                </a:effectLst>
                <a:latin typeface="Boucherie Block" panose="02000506000000020004" pitchFamily="2" charset="0"/>
              </a:rPr>
              <a:t>cONCLUSION</a:t>
            </a:r>
            <a:endParaRPr lang="en-US" sz="7200" cap="none" spc="0" dirty="0">
              <a:ln w="9525">
                <a:solidFill>
                  <a:schemeClr val="accent5">
                    <a:lumMod val="20000"/>
                    <a:lumOff val="80000"/>
                  </a:schemeClr>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 name="TextBox 1">
            <a:extLst>
              <a:ext uri="{FF2B5EF4-FFF2-40B4-BE49-F238E27FC236}">
                <a16:creationId xmlns:a16="http://schemas.microsoft.com/office/drawing/2014/main" id="{F78A82C6-0D2E-CDB5-E3D1-E6A93D3314E6}"/>
              </a:ext>
            </a:extLst>
          </p:cNvPr>
          <p:cNvSpPr txBox="1"/>
          <p:nvPr/>
        </p:nvSpPr>
        <p:spPr>
          <a:xfrm>
            <a:off x="5656382" y="4497814"/>
            <a:ext cx="5447773" cy="707886"/>
          </a:xfrm>
          <a:prstGeom prst="rect">
            <a:avLst/>
          </a:prstGeom>
          <a:noFill/>
        </p:spPr>
        <p:txBody>
          <a:bodyPr wrap="none" rtlCol="0">
            <a:spAutoFit/>
          </a:bodyPr>
          <a:lstStyle/>
          <a:p>
            <a:r>
              <a:rPr lang="en-US" sz="4000" b="1" dirty="0">
                <a:solidFill>
                  <a:schemeClr val="bg1"/>
                </a:solidFill>
              </a:rPr>
              <a:t>Deuteronomy 30:11-20</a:t>
            </a:r>
          </a:p>
        </p:txBody>
      </p:sp>
    </p:spTree>
    <p:extLst>
      <p:ext uri="{BB962C8B-B14F-4D97-AF65-F5344CB8AC3E}">
        <p14:creationId xmlns:p14="http://schemas.microsoft.com/office/powerpoint/2010/main" val="29984514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wind"/>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TotalTime>
  <Words>1527</Words>
  <Application>Microsoft Office PowerPoint</Application>
  <PresentationFormat>Widescreen</PresentationFormat>
  <Paragraphs>63</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Aptos Display</vt:lpstr>
      <vt:lpstr>Arial</vt:lpstr>
      <vt:lpstr>Boucherie Block</vt:lpstr>
      <vt:lpstr>Symbol</vt:lpstr>
      <vt:lpstr>Office Theme</vt:lpstr>
      <vt:lpstr>PowerPoint Presentation</vt:lpstr>
      <vt:lpstr>God Requires Obedience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cp:revision>
  <dcterms:created xsi:type="dcterms:W3CDTF">2024-03-23T20:27:59Z</dcterms:created>
  <dcterms:modified xsi:type="dcterms:W3CDTF">2024-03-23T21:13:14Z</dcterms:modified>
</cp:coreProperties>
</file>