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9" r:id="rId4"/>
    <p:sldId id="258"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4771" autoAdjust="0"/>
  </p:normalViewPr>
  <p:slideViewPr>
    <p:cSldViewPr snapToGrid="0" showGuides="1">
      <p:cViewPr varScale="1">
        <p:scale>
          <a:sx n="36" d="100"/>
          <a:sy n="36" d="100"/>
        </p:scale>
        <p:origin x="1980" y="48"/>
      </p:cViewPr>
      <p:guideLst>
        <p:guide orient="horz" pos="2184"/>
        <p:guide pos="3840"/>
      </p:guideLst>
    </p:cSldViewPr>
  </p:slideViewPr>
  <p:notesTextViewPr>
    <p:cViewPr>
      <p:scale>
        <a:sx n="1" d="1"/>
        <a:sy n="1" d="1"/>
      </p:scale>
      <p:origin x="0" y="0"/>
    </p:cViewPr>
  </p:notesTextViewPr>
  <p:notesViewPr>
    <p:cSldViewPr snapToGrid="0" showGuides="1">
      <p:cViewPr varScale="1">
        <p:scale>
          <a:sx n="51" d="100"/>
          <a:sy n="51"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z="2000" dirty="0">
                <a:latin typeface="Bernard MT Condensed" panose="02050806060905020404" pitchFamily="18" charset="0"/>
              </a:rPr>
              <a:t>God’s Choice</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October 2, 2016 pm</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soundteaching.org</a:t>
            </a:r>
          </a:p>
        </p:txBody>
      </p:sp>
    </p:spTree>
    <p:extLst>
      <p:ext uri="{BB962C8B-B14F-4D97-AF65-F5344CB8AC3E}">
        <p14:creationId xmlns:p14="http://schemas.microsoft.com/office/powerpoint/2010/main" val="1361037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E7704-30A2-44A5-8534-68B8FF446E0F}" type="datetimeFigureOut">
              <a:rPr lang="en-US" smtClean="0"/>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87C9-E18B-4D8F-8B3F-2BB3647132F0}" type="slidenum">
              <a:rPr lang="en-US" smtClean="0"/>
              <a:t>‹#›</a:t>
            </a:fld>
            <a:endParaRPr lang="en-US"/>
          </a:p>
        </p:txBody>
      </p:sp>
    </p:spTree>
    <p:extLst>
      <p:ext uri="{BB962C8B-B14F-4D97-AF65-F5344CB8AC3E}">
        <p14:creationId xmlns:p14="http://schemas.microsoft.com/office/powerpoint/2010/main" val="206506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book of Deuteronomy opens with the instructions</a:t>
            </a:r>
            <a:r>
              <a:rPr lang="en-US" b="1" baseline="0" dirty="0"/>
              <a:t> and admonitions of Moses to the people of Israel:</a:t>
            </a:r>
          </a:p>
          <a:p>
            <a:pPr marL="628650" lvl="1" indent="-171450">
              <a:buFont typeface="Arial" panose="020B0604020202020204" pitchFamily="34" charset="0"/>
              <a:buChar char="•"/>
            </a:pPr>
            <a:r>
              <a:rPr lang="en-US" baseline="0" dirty="0"/>
              <a:t>They were set to enter the land of promise, and Moses reviewed God’s interaction with the nation</a:t>
            </a:r>
          </a:p>
          <a:p>
            <a:pPr marL="628650" lvl="1" indent="-171450">
              <a:buFont typeface="Arial" panose="020B0604020202020204" pitchFamily="34" charset="0"/>
              <a:buChar char="•"/>
            </a:pPr>
            <a:r>
              <a:rPr lang="en-US" baseline="0" dirty="0"/>
              <a:t>He indicated they would enter a land populated with ungodly people.  They were to conquer them totally, and utterly destroy them.</a:t>
            </a:r>
          </a:p>
          <a:p>
            <a:pPr marL="628650" lvl="1" indent="-171450">
              <a:buFont typeface="Arial" panose="020B0604020202020204" pitchFamily="34" charset="0"/>
              <a:buChar char="•"/>
            </a:pPr>
            <a:r>
              <a:rPr lang="en-US" i="1" baseline="0" dirty="0"/>
              <a:t>God had chosen them, a holy and separate people.</a:t>
            </a:r>
          </a:p>
          <a:p>
            <a:pPr marL="628650" lvl="1"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b="1" baseline="0" dirty="0"/>
              <a:t>READ TEXT NEXT SLIDE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2D9E87C9-E18B-4D8F-8B3F-2BB3647132F0}" type="slidenum">
              <a:rPr lang="en-US" smtClean="0"/>
              <a:t>1</a:t>
            </a:fld>
            <a:endParaRPr lang="en-US"/>
          </a:p>
        </p:txBody>
      </p:sp>
    </p:spTree>
    <p:extLst>
      <p:ext uri="{BB962C8B-B14F-4D97-AF65-F5344CB8AC3E}">
        <p14:creationId xmlns:p14="http://schemas.microsoft.com/office/powerpoint/2010/main" val="198206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Chosen People of God</a:t>
            </a:r>
          </a:p>
          <a:p>
            <a:r>
              <a:rPr lang="en-US" b="1" dirty="0"/>
              <a:t>(Exodus 19:5-6), </a:t>
            </a:r>
            <a:r>
              <a:rPr lang="en-US" b="0" i="1" dirty="0"/>
              <a:t>“Now therefore, if you will indeed obey My voice and keep My covenant, then you shall be a special treasure to Me above all people; for all the earth is Mine. </a:t>
            </a:r>
            <a:r>
              <a:rPr lang="en-US" b="0" i="1" baseline="30000" dirty="0"/>
              <a:t>6</a:t>
            </a:r>
            <a:r>
              <a:rPr lang="en-US" b="0" i="1" dirty="0"/>
              <a:t> And you shall be to Me a kingdom of priests and a holy nation. ‘</a:t>
            </a:r>
          </a:p>
          <a:p>
            <a:endParaRPr lang="en-US" b="0" i="1" dirty="0"/>
          </a:p>
          <a:p>
            <a:r>
              <a:rPr lang="en-US" b="1" i="0" dirty="0"/>
              <a:t>The same expressions are used for the people of God in Christ – spiritual Israel</a:t>
            </a:r>
          </a:p>
          <a:p>
            <a:endParaRPr lang="en-US" b="0" i="1" dirty="0"/>
          </a:p>
          <a:p>
            <a:r>
              <a:rPr lang="en-US" b="1" i="0" dirty="0"/>
              <a:t>(Next Slide, 1 Timothy 2:9-10; Titus 2:14)</a:t>
            </a:r>
          </a:p>
        </p:txBody>
      </p:sp>
      <p:sp>
        <p:nvSpPr>
          <p:cNvPr id="4" name="Slide Number Placeholder 3"/>
          <p:cNvSpPr>
            <a:spLocks noGrp="1"/>
          </p:cNvSpPr>
          <p:nvPr>
            <p:ph type="sldNum" sz="quarter" idx="10"/>
          </p:nvPr>
        </p:nvSpPr>
        <p:spPr/>
        <p:txBody>
          <a:bodyPr/>
          <a:lstStyle/>
          <a:p>
            <a:fld id="{2D9E87C9-E18B-4D8F-8B3F-2BB3647132F0}" type="slidenum">
              <a:rPr lang="en-US" smtClean="0"/>
              <a:t>2</a:t>
            </a:fld>
            <a:endParaRPr lang="en-US"/>
          </a:p>
        </p:txBody>
      </p:sp>
    </p:spTree>
    <p:extLst>
      <p:ext uri="{BB962C8B-B14F-4D97-AF65-F5344CB8AC3E}">
        <p14:creationId xmlns:p14="http://schemas.microsoft.com/office/powerpoint/2010/main" val="3627855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obey the call of the gospel — who come into fellowship with God in Jesus Christ — are God’s people in a special or peculiar sense. </a:t>
            </a:r>
          </a:p>
          <a:p>
            <a:endParaRPr lang="en-US" dirty="0"/>
          </a:p>
          <a:p>
            <a:endParaRPr lang="en-US" dirty="0"/>
          </a:p>
        </p:txBody>
      </p:sp>
      <p:sp>
        <p:nvSpPr>
          <p:cNvPr id="4" name="Slide Number Placeholder 3"/>
          <p:cNvSpPr>
            <a:spLocks noGrp="1"/>
          </p:cNvSpPr>
          <p:nvPr>
            <p:ph type="sldNum" sz="quarter" idx="10"/>
          </p:nvPr>
        </p:nvSpPr>
        <p:spPr/>
        <p:txBody>
          <a:bodyPr/>
          <a:lstStyle/>
          <a:p>
            <a:fld id="{2D9E87C9-E18B-4D8F-8B3F-2BB3647132F0}" type="slidenum">
              <a:rPr lang="en-US" smtClean="0"/>
              <a:t>3</a:t>
            </a:fld>
            <a:endParaRPr lang="en-US"/>
          </a:p>
        </p:txBody>
      </p:sp>
    </p:spTree>
    <p:extLst>
      <p:ext uri="{BB962C8B-B14F-4D97-AF65-F5344CB8AC3E}">
        <p14:creationId xmlns:p14="http://schemas.microsoft.com/office/powerpoint/2010/main" val="3434461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3:7-9), </a:t>
            </a:r>
            <a:r>
              <a:rPr lang="en-US" i="1" dirty="0"/>
              <a:t>“But when he saw many of the Pharisees and Sadducees coming to his baptism, he said to them, "Brood of vipers! Who warned you to flee from the wrath to come? </a:t>
            </a:r>
            <a:r>
              <a:rPr lang="en-US" i="1" baseline="30000" dirty="0"/>
              <a:t>8</a:t>
            </a:r>
            <a:r>
              <a:rPr lang="en-US" i="1" dirty="0"/>
              <a:t> Therefore bear fruits worthy of repentance, </a:t>
            </a:r>
            <a:r>
              <a:rPr lang="en-US" i="1" baseline="30000" dirty="0"/>
              <a:t>9</a:t>
            </a:r>
            <a:r>
              <a:rPr lang="en-US" i="1" dirty="0"/>
              <a:t> and do not think to say to yourselves, 'We have Abraham as our father. ' For I say to you that God is able to raise up children to Abraham from these stones.”</a:t>
            </a:r>
          </a:p>
          <a:p>
            <a:endParaRPr lang="en-US" i="1" dirty="0"/>
          </a:p>
          <a:p>
            <a:r>
              <a:rPr lang="en-US" b="1" i="0" dirty="0"/>
              <a:t>(Genesis 12:3),</a:t>
            </a:r>
            <a:r>
              <a:rPr lang="en-US" b="1" i="0" baseline="0" dirty="0"/>
              <a:t> </a:t>
            </a:r>
            <a:r>
              <a:rPr lang="en-US" i="1" baseline="0" dirty="0"/>
              <a:t>“I will bless those who bless you, and I will curse him who curses you; and </a:t>
            </a:r>
            <a:r>
              <a:rPr lang="en-US" i="1" u="sng" baseline="0" dirty="0"/>
              <a:t>in you all the families of the earth shall be blessed</a:t>
            </a:r>
            <a:r>
              <a:rPr lang="en-US" i="1" baseline="0" dirty="0"/>
              <a:t>.”</a:t>
            </a:r>
          </a:p>
          <a:p>
            <a:endParaRPr lang="en-US" i="1" baseline="0" dirty="0"/>
          </a:p>
          <a:p>
            <a:r>
              <a:rPr lang="en-US" b="1" i="0" baseline="0" dirty="0"/>
              <a:t>(Galatians 3:26-29), </a:t>
            </a:r>
            <a:r>
              <a:rPr lang="en-US" i="1" baseline="0" dirty="0"/>
              <a:t>“For you are all sons of God through faith in Christ Jesus. </a:t>
            </a:r>
            <a:r>
              <a:rPr lang="en-US" i="1" baseline="30000" dirty="0"/>
              <a:t>27</a:t>
            </a:r>
            <a:r>
              <a:rPr lang="en-US" i="1" baseline="0" dirty="0"/>
              <a:t> For as many of you as were baptized into Christ have put on Christ. </a:t>
            </a:r>
            <a:r>
              <a:rPr lang="en-US" i="1" baseline="30000" dirty="0"/>
              <a:t>28</a:t>
            </a:r>
            <a:r>
              <a:rPr lang="en-US" i="1" baseline="0" dirty="0"/>
              <a:t> There is neither Jew nor Greek, there is neither slave nor free, there is neither male nor female; for you are all one in Christ Jesus. </a:t>
            </a:r>
            <a:r>
              <a:rPr lang="en-US" i="1" baseline="30000" dirty="0"/>
              <a:t>29</a:t>
            </a:r>
            <a:r>
              <a:rPr lang="en-US" i="1" baseline="0" dirty="0"/>
              <a:t> </a:t>
            </a:r>
            <a:r>
              <a:rPr lang="en-US" i="1" u="sng" baseline="0" dirty="0"/>
              <a:t>And if you are Christ's, then you are Abraham's seed, and heirs according to the promise</a:t>
            </a:r>
            <a:r>
              <a:rPr lang="en-US" i="1" baseline="0" dirty="0"/>
              <a:t>.</a:t>
            </a:r>
          </a:p>
          <a:p>
            <a:pPr marL="628650" lvl="1" indent="-171450">
              <a:buFont typeface="Arial" panose="020B0604020202020204" pitchFamily="34" charset="0"/>
              <a:buChar char="•"/>
            </a:pPr>
            <a:r>
              <a:rPr lang="en-US" b="1" i="0" baseline="0" dirty="0"/>
              <a:t>Their pride and disdain of the Gentile was in direct conflict with their choosing as a people!</a:t>
            </a:r>
            <a:endParaRPr lang="en-US" b="1" i="0" dirty="0"/>
          </a:p>
        </p:txBody>
      </p:sp>
      <p:sp>
        <p:nvSpPr>
          <p:cNvPr id="4" name="Slide Number Placeholder 3"/>
          <p:cNvSpPr>
            <a:spLocks noGrp="1"/>
          </p:cNvSpPr>
          <p:nvPr>
            <p:ph type="sldNum" sz="quarter" idx="10"/>
          </p:nvPr>
        </p:nvSpPr>
        <p:spPr/>
        <p:txBody>
          <a:bodyPr/>
          <a:lstStyle/>
          <a:p>
            <a:fld id="{2D9E87C9-E18B-4D8F-8B3F-2BB3647132F0}" type="slidenum">
              <a:rPr lang="en-US" smtClean="0"/>
              <a:t>4</a:t>
            </a:fld>
            <a:endParaRPr lang="en-US"/>
          </a:p>
        </p:txBody>
      </p:sp>
    </p:spTree>
    <p:extLst>
      <p:ext uri="{BB962C8B-B14F-4D97-AF65-F5344CB8AC3E}">
        <p14:creationId xmlns:p14="http://schemas.microsoft.com/office/powerpoint/2010/main" val="1883818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bg1"/>
                </a:solidFill>
                <a:latin typeface="+mn-lt"/>
              </a:rPr>
              <a:t>Our Text (Deuteronomy 7:-8), destroys</a:t>
            </a:r>
            <a:r>
              <a:rPr lang="en-US" sz="1200" b="1" baseline="0" dirty="0">
                <a:solidFill>
                  <a:schemeClr val="bg1"/>
                </a:solidFill>
                <a:latin typeface="+mn-lt"/>
              </a:rPr>
              <a:t> the arguments that would raise up false pride among the Jews (and Christians):</a:t>
            </a:r>
            <a:endParaRPr lang="en-US" sz="1200" b="1" dirty="0">
              <a:solidFill>
                <a:schemeClr val="bg1"/>
              </a:solidFill>
              <a:latin typeface="+mn-lt"/>
            </a:endParaRPr>
          </a:p>
          <a:p>
            <a:endParaRPr lang="en-US" sz="1200" b="1" dirty="0">
              <a:solidFill>
                <a:schemeClr val="bg1"/>
              </a:solidFill>
              <a:latin typeface="+mn-lt"/>
            </a:endParaRPr>
          </a:p>
          <a:p>
            <a:r>
              <a:rPr lang="en-US" sz="1200" b="1" dirty="0">
                <a:solidFill>
                  <a:schemeClr val="bg1"/>
                </a:solidFill>
                <a:latin typeface="+mn-lt"/>
              </a:rPr>
              <a:t>(7), </a:t>
            </a:r>
            <a:r>
              <a:rPr lang="en-US" sz="1200" b="0" i="1" dirty="0">
                <a:solidFill>
                  <a:schemeClr val="bg1"/>
                </a:solidFill>
                <a:latin typeface="+mn-lt"/>
              </a:rPr>
              <a:t>“The Lord did not set His love on you nor choose you because you were more in number than any other people, for you were the least of all peoples”</a:t>
            </a:r>
          </a:p>
          <a:p>
            <a:endParaRPr lang="en-US" sz="1200" b="0" i="1" dirty="0">
              <a:solidFill>
                <a:schemeClr val="bg1"/>
              </a:solidFill>
              <a:latin typeface="+mn-lt"/>
            </a:endParaRPr>
          </a:p>
          <a:p>
            <a:r>
              <a:rPr lang="en-US" sz="1200" b="1" i="0" dirty="0">
                <a:solidFill>
                  <a:schemeClr val="bg1"/>
                </a:solidFill>
                <a:latin typeface="+mn-lt"/>
              </a:rPr>
              <a:t>(Ephesians 2:11-13), </a:t>
            </a:r>
            <a:r>
              <a:rPr lang="en-US" sz="1200" b="0" i="1" dirty="0">
                <a:solidFill>
                  <a:schemeClr val="bg1"/>
                </a:solidFill>
                <a:latin typeface="+mn-lt"/>
              </a:rPr>
              <a:t>“Therefore remember that you, once Gentiles in the flesh—who are called Uncircumcision by what is called the Circumcision made in the flesh by hands— </a:t>
            </a:r>
            <a:r>
              <a:rPr lang="en-US" sz="1200" b="0" i="1" baseline="30000" dirty="0">
                <a:solidFill>
                  <a:schemeClr val="bg1"/>
                </a:solidFill>
                <a:latin typeface="+mn-lt"/>
              </a:rPr>
              <a:t>12</a:t>
            </a:r>
            <a:r>
              <a:rPr lang="en-US" sz="1200" b="0" i="1" dirty="0">
                <a:solidFill>
                  <a:schemeClr val="bg1"/>
                </a:solidFill>
                <a:latin typeface="+mn-lt"/>
              </a:rPr>
              <a:t> that at that time you were without Christ, being aliens from the commonwealth of Israel and strangers from the covenants of promise, having no hope and without God in the world. </a:t>
            </a:r>
            <a:r>
              <a:rPr lang="en-US" sz="1200" b="0" i="1" baseline="30000" dirty="0">
                <a:solidFill>
                  <a:schemeClr val="bg1"/>
                </a:solidFill>
                <a:latin typeface="+mn-lt"/>
              </a:rPr>
              <a:t>13 </a:t>
            </a:r>
            <a:r>
              <a:rPr lang="en-US" sz="1200" b="0" i="1" dirty="0">
                <a:solidFill>
                  <a:schemeClr val="bg1"/>
                </a:solidFill>
                <a:latin typeface="+mn-lt"/>
              </a:rPr>
              <a:t>But now in Christ Jesus you who once were far off have been brought near by the blood of Christ.”</a:t>
            </a:r>
          </a:p>
          <a:p>
            <a:endParaRPr lang="en-US" sz="1200" b="0" i="1" dirty="0">
              <a:solidFill>
                <a:schemeClr val="bg1"/>
              </a:solidFill>
              <a:latin typeface="+mn-lt"/>
            </a:endParaRPr>
          </a:p>
          <a:p>
            <a:r>
              <a:rPr lang="en-US" sz="1200" b="1" dirty="0">
                <a:solidFill>
                  <a:schemeClr val="bg1"/>
                </a:solidFill>
                <a:latin typeface="+mn-lt"/>
              </a:rPr>
              <a:t>(8), </a:t>
            </a:r>
            <a:r>
              <a:rPr lang="en-US" sz="1200" b="0" i="1" dirty="0">
                <a:solidFill>
                  <a:schemeClr val="bg1"/>
                </a:solidFill>
                <a:latin typeface="+mn-lt"/>
              </a:rPr>
              <a:t>“But </a:t>
            </a:r>
            <a:r>
              <a:rPr lang="en-US" sz="1200" b="0" i="1" u="sng" dirty="0">
                <a:solidFill>
                  <a:schemeClr val="accent5">
                    <a:lumMod val="40000"/>
                    <a:lumOff val="60000"/>
                  </a:schemeClr>
                </a:solidFill>
                <a:latin typeface="+mn-lt"/>
              </a:rPr>
              <a:t>because the Lord loves you</a:t>
            </a:r>
            <a:r>
              <a:rPr lang="en-US" sz="1200" b="0" i="1" dirty="0">
                <a:solidFill>
                  <a:schemeClr val="bg1"/>
                </a:solidFill>
                <a:latin typeface="+mn-lt"/>
              </a:rPr>
              <a:t>, and because He would keep the oath which He swore to your fathers, the Lord has brought you out with a mighty hand, and redeemed you from the house of bondage, from the hand of Pharaoh king of Egypt”</a:t>
            </a:r>
            <a:endParaRPr lang="en-US" sz="1200" b="1" dirty="0">
              <a:solidFill>
                <a:schemeClr val="bg1"/>
              </a:solidFill>
              <a:latin typeface="+mn-lt"/>
            </a:endParaRPr>
          </a:p>
          <a:p>
            <a:endParaRPr lang="en-US" sz="1200" b="1" dirty="0">
              <a:solidFill>
                <a:schemeClr val="bg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dirty="0">
                <a:solidFill>
                  <a:schemeClr val="bg1"/>
                </a:solidFill>
                <a:latin typeface="+mn-lt"/>
              </a:rPr>
              <a:t>(Romans 5:8-9),</a:t>
            </a:r>
            <a:r>
              <a:rPr lang="en-US" sz="1200" b="1" i="1" baseline="0" dirty="0">
                <a:solidFill>
                  <a:schemeClr val="bg1"/>
                </a:solidFill>
                <a:latin typeface="+mn-lt"/>
              </a:rPr>
              <a:t> </a:t>
            </a:r>
            <a:r>
              <a:rPr lang="en-US" sz="1200" b="0" i="1" baseline="0" dirty="0">
                <a:solidFill>
                  <a:schemeClr val="bg1"/>
                </a:solidFill>
                <a:latin typeface="+mn-lt"/>
              </a:rPr>
              <a:t>“</a:t>
            </a:r>
            <a:r>
              <a:rPr lang="en-US" sz="1200" b="0" i="1" u="sng" baseline="0" dirty="0">
                <a:solidFill>
                  <a:schemeClr val="bg1"/>
                </a:solidFill>
                <a:latin typeface="+mn-lt"/>
              </a:rPr>
              <a:t>But God demonstrates His own love toward us</a:t>
            </a:r>
            <a:r>
              <a:rPr lang="en-US" sz="1200" b="0" i="1" baseline="0" dirty="0">
                <a:solidFill>
                  <a:schemeClr val="bg1"/>
                </a:solidFill>
                <a:latin typeface="+mn-lt"/>
              </a:rPr>
              <a:t>, in that while we were still sinners, Christ died for us. </a:t>
            </a:r>
            <a:r>
              <a:rPr lang="en-US" sz="1200" b="0" i="1" baseline="30000" dirty="0">
                <a:solidFill>
                  <a:schemeClr val="bg1"/>
                </a:solidFill>
                <a:latin typeface="+mn-lt"/>
              </a:rPr>
              <a:t>9</a:t>
            </a:r>
            <a:r>
              <a:rPr lang="en-US" sz="1200" b="0" i="1" baseline="0" dirty="0">
                <a:solidFill>
                  <a:schemeClr val="bg1"/>
                </a:solidFill>
                <a:latin typeface="+mn-lt"/>
              </a:rPr>
              <a:t> Much more then, having now been justified by His blood, we shall be saved from wrath through Him.”</a:t>
            </a:r>
            <a:endParaRPr lang="en-US" sz="1200" b="0" i="1" dirty="0">
              <a:solidFill>
                <a:schemeClr val="bg1"/>
              </a:solidFill>
              <a:latin typeface="+mn-lt"/>
            </a:endParaRPr>
          </a:p>
          <a:p>
            <a:endParaRPr lang="en-US" sz="1200" b="1" dirty="0">
              <a:solidFill>
                <a:schemeClr val="bg1"/>
              </a:solidFill>
              <a:latin typeface="+mn-lt"/>
            </a:endParaRPr>
          </a:p>
          <a:p>
            <a:r>
              <a:rPr lang="en-US" b="1" dirty="0"/>
              <a:t>How easily man forgets his dependence upon God. The church grows and we praise the product of Gods mercy </a:t>
            </a:r>
            <a:r>
              <a:rPr lang="en-US" b="1" u="sng" dirty="0"/>
              <a:t>instead of the God who made the church possible</a:t>
            </a:r>
            <a:r>
              <a:rPr lang="en-US" b="1" dirty="0"/>
              <a:t>.</a:t>
            </a:r>
          </a:p>
          <a:p>
            <a:endParaRPr lang="en-US" b="1" dirty="0"/>
          </a:p>
          <a:p>
            <a:r>
              <a:rPr lang="en-US" b="1" dirty="0"/>
              <a:t>We are chosen because God loved His creatures — so loved them that He gave His Son to die for their sins. (Jn. 3:l6</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2D9E87C9-E18B-4D8F-8B3F-2BB3647132F0}" type="slidenum">
              <a:rPr lang="en-US" smtClean="0"/>
              <a:t>5</a:t>
            </a:fld>
            <a:endParaRPr lang="en-US"/>
          </a:p>
        </p:txBody>
      </p:sp>
    </p:spTree>
    <p:extLst>
      <p:ext uri="{BB962C8B-B14F-4D97-AF65-F5344CB8AC3E}">
        <p14:creationId xmlns:p14="http://schemas.microsoft.com/office/powerpoint/2010/main" val="1679073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Timothy</a:t>
            </a:r>
            <a:r>
              <a:rPr lang="en-US" b="1" baseline="0" dirty="0"/>
              <a:t> 1:15-16</a:t>
            </a:r>
            <a:r>
              <a:rPr lang="en-US" b="1" dirty="0"/>
              <a:t>), </a:t>
            </a:r>
            <a:r>
              <a:rPr lang="en-US" i="1" dirty="0"/>
              <a:t>“This is a faithful saying and worthy of all acceptance, that Christ Jesus came into the world to save sinners, of whom I am chief. </a:t>
            </a:r>
            <a:r>
              <a:rPr lang="en-US" i="1" baseline="30000" dirty="0"/>
              <a:t>16 </a:t>
            </a:r>
            <a:r>
              <a:rPr lang="en-US" i="1" dirty="0"/>
              <a:t>However, for this reason I obtained mercy, that in me first Jesus Christ might show all longsuffering, as a pattern to those who are going to believe on Him for everlasting life.”</a:t>
            </a:r>
          </a:p>
        </p:txBody>
      </p:sp>
      <p:sp>
        <p:nvSpPr>
          <p:cNvPr id="4" name="Slide Number Placeholder 3"/>
          <p:cNvSpPr>
            <a:spLocks noGrp="1"/>
          </p:cNvSpPr>
          <p:nvPr>
            <p:ph type="sldNum" sz="quarter" idx="10"/>
          </p:nvPr>
        </p:nvSpPr>
        <p:spPr/>
        <p:txBody>
          <a:bodyPr/>
          <a:lstStyle/>
          <a:p>
            <a:fld id="{2D9E87C9-E18B-4D8F-8B3F-2BB3647132F0}" type="slidenum">
              <a:rPr lang="en-US" smtClean="0"/>
              <a:t>6</a:t>
            </a:fld>
            <a:endParaRPr lang="en-US"/>
          </a:p>
        </p:txBody>
      </p:sp>
    </p:spTree>
    <p:extLst>
      <p:ext uri="{BB962C8B-B14F-4D97-AF65-F5344CB8AC3E}">
        <p14:creationId xmlns:p14="http://schemas.microsoft.com/office/powerpoint/2010/main" val="956652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13D2933-4E81-4433-A040-7A46D1CA5736}"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400202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3D2933-4E81-4433-A040-7A46D1CA5736}"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1714148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3D2933-4E81-4433-A040-7A46D1CA5736}"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104035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3D2933-4E81-4433-A040-7A46D1CA5736}"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366666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3D2933-4E81-4433-A040-7A46D1CA5736}"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44593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3D2933-4E81-4433-A040-7A46D1CA5736}"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79589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3D2933-4E81-4433-A040-7A46D1CA5736}"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171794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3D2933-4E81-4433-A040-7A46D1CA5736}" type="datetimeFigureOut">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423012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D2933-4E81-4433-A040-7A46D1CA5736}"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6346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3D2933-4E81-4433-A040-7A46D1CA5736}"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386737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3D2933-4E81-4433-A040-7A46D1CA5736}"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2A1AB-21CA-46B0-9AD5-ADB6C7473B7B}" type="slidenum">
              <a:rPr lang="en-US" smtClean="0"/>
              <a:t>‹#›</a:t>
            </a:fld>
            <a:endParaRPr lang="en-US"/>
          </a:p>
        </p:txBody>
      </p:sp>
    </p:spTree>
    <p:extLst>
      <p:ext uri="{BB962C8B-B14F-4D97-AF65-F5344CB8AC3E}">
        <p14:creationId xmlns:p14="http://schemas.microsoft.com/office/powerpoint/2010/main" val="146908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D2933-4E81-4433-A040-7A46D1CA5736}" type="datetimeFigureOut">
              <a:rPr lang="en-US" smtClean="0"/>
              <a:t>10/27/2016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2A1AB-21CA-46B0-9AD5-ADB6C7473B7B}" type="slidenum">
              <a:rPr lang="en-US" smtClean="0"/>
              <a:t>‹#›</a:t>
            </a:fld>
            <a:endParaRPr lang="en-US"/>
          </a:p>
        </p:txBody>
      </p:sp>
    </p:spTree>
    <p:extLst>
      <p:ext uri="{BB962C8B-B14F-4D97-AF65-F5344CB8AC3E}">
        <p14:creationId xmlns:p14="http://schemas.microsoft.com/office/powerpoint/2010/main" val="4255336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198" y="357420"/>
            <a:ext cx="10739603" cy="5598885"/>
          </a:xfrm>
          <a:prstGeom prst="rect">
            <a:avLst/>
          </a:prstGeom>
        </p:spPr>
      </p:pic>
      <p:sp>
        <p:nvSpPr>
          <p:cNvPr id="2" name="Title 1"/>
          <p:cNvSpPr>
            <a:spLocks noGrp="1"/>
          </p:cNvSpPr>
          <p:nvPr>
            <p:ph type="ctrTitle"/>
          </p:nvPr>
        </p:nvSpPr>
        <p:spPr>
          <a:xfrm>
            <a:off x="1524000" y="2605319"/>
            <a:ext cx="9144000" cy="1378857"/>
          </a:xfrm>
        </p:spPr>
        <p:txBody>
          <a:bodyPr anchor="t">
            <a:normAutofit/>
          </a:bodyPr>
          <a:lstStyle/>
          <a:p>
            <a:r>
              <a:rPr lang="en-US" sz="8000" dirty="0">
                <a:solidFill>
                  <a:schemeClr val="accent1">
                    <a:lumMod val="40000"/>
                    <a:lumOff val="60000"/>
                  </a:schemeClr>
                </a:solidFill>
                <a:latin typeface="Bernard MT Condensed" panose="02050806060905020404" pitchFamily="18" charset="0"/>
              </a:rPr>
              <a:t>God’s Choice</a:t>
            </a:r>
          </a:p>
        </p:txBody>
      </p:sp>
      <p:sp>
        <p:nvSpPr>
          <p:cNvPr id="3" name="Subtitle 2"/>
          <p:cNvSpPr>
            <a:spLocks noGrp="1"/>
          </p:cNvSpPr>
          <p:nvPr>
            <p:ph type="subTitle" idx="1"/>
          </p:nvPr>
        </p:nvSpPr>
        <p:spPr>
          <a:xfrm>
            <a:off x="1349828" y="5379362"/>
            <a:ext cx="10115973" cy="787400"/>
          </a:xfrm>
        </p:spPr>
        <p:txBody>
          <a:bodyPr>
            <a:normAutofit/>
          </a:bodyPr>
          <a:lstStyle/>
          <a:p>
            <a:pPr algn="r"/>
            <a:r>
              <a:rPr lang="en-US" sz="4000" b="1" dirty="0"/>
              <a:t>Deuteronomy 7:6-8</a:t>
            </a:r>
          </a:p>
        </p:txBody>
      </p:sp>
    </p:spTree>
    <p:extLst>
      <p:ext uri="{BB962C8B-B14F-4D97-AF65-F5344CB8AC3E}">
        <p14:creationId xmlns:p14="http://schemas.microsoft.com/office/powerpoint/2010/main" val="37576180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6896"/>
            <a:ext cx="11299372" cy="6144532"/>
          </a:xfrm>
          <a:prstGeom prst="roundRect">
            <a:avLst>
              <a:gd name="adj" fmla="val 5683"/>
            </a:avLst>
          </a:prstGeom>
          <a:solidFill>
            <a:schemeClr val="tx2">
              <a:lumMod val="50000"/>
            </a:schemeClr>
          </a:solidFill>
          <a:effectLst>
            <a:softEdge rad="63500"/>
          </a:effectLst>
        </p:spPr>
        <p:txBody>
          <a:bodyPr lIns="182880" tIns="182880" rIns="182880" bIns="182880">
            <a:normAutofit/>
          </a:bodyPr>
          <a:lstStyle/>
          <a:p>
            <a:pPr indent="392113"/>
            <a:r>
              <a:rPr lang="en-US" sz="3600" b="1" dirty="0">
                <a:solidFill>
                  <a:schemeClr val="bg1"/>
                </a:solidFill>
                <a:latin typeface="+mn-lt"/>
              </a:rPr>
              <a:t>“For you are a holy people to the Lord your God; </a:t>
            </a:r>
            <a:r>
              <a:rPr lang="en-US" sz="3600" b="1" dirty="0">
                <a:solidFill>
                  <a:schemeClr val="accent5">
                    <a:lumMod val="40000"/>
                    <a:lumOff val="60000"/>
                  </a:schemeClr>
                </a:solidFill>
                <a:latin typeface="+mn-lt"/>
              </a:rPr>
              <a:t>the Lord your God has chosen you to be a people for Himself</a:t>
            </a:r>
            <a:r>
              <a:rPr lang="en-US" sz="3600" b="1" dirty="0">
                <a:solidFill>
                  <a:schemeClr val="bg1"/>
                </a:solidFill>
                <a:latin typeface="+mn-lt"/>
              </a:rPr>
              <a:t>, a special treasure above all the peoples on the face of the earth. </a:t>
            </a:r>
            <a:r>
              <a:rPr lang="en-US" sz="3600" b="1" baseline="30000" dirty="0">
                <a:solidFill>
                  <a:schemeClr val="bg1"/>
                </a:solidFill>
                <a:latin typeface="+mn-lt"/>
              </a:rPr>
              <a:t>7</a:t>
            </a:r>
            <a:r>
              <a:rPr lang="en-US" sz="3600" b="1" dirty="0">
                <a:solidFill>
                  <a:schemeClr val="bg1"/>
                </a:solidFill>
                <a:latin typeface="+mn-lt"/>
              </a:rPr>
              <a:t> The Lord did not set His love on you nor choose you because you were more in number than any other people, for you were the least of all peoples; </a:t>
            </a:r>
            <a:r>
              <a:rPr lang="en-US" sz="3600" b="1" baseline="30000" dirty="0">
                <a:solidFill>
                  <a:schemeClr val="bg1"/>
                </a:solidFill>
                <a:latin typeface="+mn-lt"/>
              </a:rPr>
              <a:t>8</a:t>
            </a:r>
            <a:r>
              <a:rPr lang="en-US" sz="3600" b="1" dirty="0">
                <a:solidFill>
                  <a:schemeClr val="bg1"/>
                </a:solidFill>
                <a:latin typeface="+mn-lt"/>
              </a:rPr>
              <a:t> but </a:t>
            </a:r>
            <a:r>
              <a:rPr lang="en-US" sz="3600" b="1" dirty="0">
                <a:solidFill>
                  <a:schemeClr val="accent5">
                    <a:lumMod val="40000"/>
                    <a:lumOff val="60000"/>
                  </a:schemeClr>
                </a:solidFill>
                <a:latin typeface="+mn-lt"/>
              </a:rPr>
              <a:t>because the Lord loves you</a:t>
            </a:r>
            <a:r>
              <a:rPr lang="en-US" sz="3600" b="1" dirty="0">
                <a:solidFill>
                  <a:schemeClr val="bg1"/>
                </a:solidFill>
                <a:latin typeface="+mn-lt"/>
              </a:rPr>
              <a:t>, and because He would keep the oath which He swore to your fathers, the Lord has brought you out with a mighty hand, and redeemed you from the house of bondage, from the hand of Pharaoh king of Egypt” (7:6-8)</a:t>
            </a:r>
          </a:p>
        </p:txBody>
      </p:sp>
    </p:spTree>
    <p:extLst>
      <p:ext uri="{BB962C8B-B14F-4D97-AF65-F5344CB8AC3E}">
        <p14:creationId xmlns:p14="http://schemas.microsoft.com/office/powerpoint/2010/main" val="19059675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6896"/>
            <a:ext cx="11299372" cy="6144532"/>
          </a:xfrm>
          <a:prstGeom prst="roundRect">
            <a:avLst>
              <a:gd name="adj" fmla="val 5683"/>
            </a:avLst>
          </a:prstGeom>
          <a:solidFill>
            <a:schemeClr val="tx2">
              <a:lumMod val="50000"/>
            </a:schemeClr>
          </a:solidFill>
          <a:effectLst>
            <a:softEdge rad="63500"/>
          </a:effectLst>
        </p:spPr>
        <p:txBody>
          <a:bodyPr lIns="182880" tIns="182880" rIns="182880" bIns="182880">
            <a:normAutofit/>
          </a:bodyPr>
          <a:lstStyle/>
          <a:p>
            <a:pPr indent="392113"/>
            <a:r>
              <a:rPr lang="en-US" sz="3600" b="1" dirty="0">
                <a:solidFill>
                  <a:schemeClr val="bg1"/>
                </a:solidFill>
                <a:latin typeface="+mn-lt"/>
              </a:rPr>
              <a:t>“But you are a </a:t>
            </a:r>
            <a:r>
              <a:rPr lang="en-US" sz="3600" b="1" dirty="0">
                <a:solidFill>
                  <a:schemeClr val="accent1">
                    <a:lumMod val="40000"/>
                    <a:lumOff val="60000"/>
                  </a:schemeClr>
                </a:solidFill>
                <a:latin typeface="+mn-lt"/>
              </a:rPr>
              <a:t>chosen</a:t>
            </a:r>
            <a:r>
              <a:rPr lang="en-US" sz="3600" b="1" dirty="0">
                <a:solidFill>
                  <a:schemeClr val="bg1"/>
                </a:solidFill>
                <a:latin typeface="+mn-lt"/>
              </a:rPr>
              <a:t> generation, a royal priesthood, a holy nation, </a:t>
            </a:r>
            <a:r>
              <a:rPr lang="en-US" sz="3600" b="1" dirty="0">
                <a:solidFill>
                  <a:schemeClr val="accent1">
                    <a:lumMod val="40000"/>
                    <a:lumOff val="60000"/>
                  </a:schemeClr>
                </a:solidFill>
                <a:latin typeface="+mn-lt"/>
              </a:rPr>
              <a:t>His own special people</a:t>
            </a:r>
            <a:r>
              <a:rPr lang="en-US" sz="3600" b="1" dirty="0">
                <a:solidFill>
                  <a:schemeClr val="bg1"/>
                </a:solidFill>
                <a:latin typeface="+mn-lt"/>
              </a:rPr>
              <a:t>, that you may proclaim the praises of Him who called you out of darkness into His marvelous light; </a:t>
            </a:r>
            <a:r>
              <a:rPr lang="en-US" sz="3600" b="1" baseline="30000" dirty="0">
                <a:solidFill>
                  <a:schemeClr val="bg1"/>
                </a:solidFill>
                <a:latin typeface="+mn-lt"/>
              </a:rPr>
              <a:t>10</a:t>
            </a:r>
            <a:r>
              <a:rPr lang="en-US" sz="3600" b="1" dirty="0">
                <a:solidFill>
                  <a:schemeClr val="bg1"/>
                </a:solidFill>
                <a:latin typeface="+mn-lt"/>
              </a:rPr>
              <a:t> who once were not a people but are now the people of God, who had not obtained mercy but now have obtained mercy.”                </a:t>
            </a:r>
            <a:br>
              <a:rPr lang="en-US" sz="3600" b="1" dirty="0">
                <a:solidFill>
                  <a:schemeClr val="bg1"/>
                </a:solidFill>
                <a:latin typeface="+mn-lt"/>
              </a:rPr>
            </a:br>
            <a:r>
              <a:rPr lang="en-US" sz="3600" b="1" dirty="0">
                <a:solidFill>
                  <a:schemeClr val="bg1"/>
                </a:solidFill>
                <a:latin typeface="+mn-lt"/>
              </a:rPr>
              <a:t>                                                                          (1 Peter 2:9-10)</a:t>
            </a:r>
            <a:br>
              <a:rPr lang="en-US" sz="3600" b="1" dirty="0">
                <a:solidFill>
                  <a:schemeClr val="bg1"/>
                </a:solidFill>
                <a:latin typeface="+mn-lt"/>
              </a:rPr>
            </a:br>
            <a:br>
              <a:rPr lang="en-US" sz="3600" b="1" dirty="0">
                <a:solidFill>
                  <a:schemeClr val="bg1"/>
                </a:solidFill>
                <a:latin typeface="+mn-lt"/>
              </a:rPr>
            </a:br>
            <a:r>
              <a:rPr lang="en-US" sz="3600" b="1" dirty="0">
                <a:solidFill>
                  <a:schemeClr val="bg1"/>
                </a:solidFill>
                <a:latin typeface="+mn-lt"/>
              </a:rPr>
              <a:t>    “Who gave Himself for us, that He might redeem us from every lawless deed and purify for Himself </a:t>
            </a:r>
            <a:r>
              <a:rPr lang="en-US" sz="3600" b="1" dirty="0">
                <a:solidFill>
                  <a:schemeClr val="accent1">
                    <a:lumMod val="40000"/>
                    <a:lumOff val="60000"/>
                  </a:schemeClr>
                </a:solidFill>
                <a:latin typeface="+mn-lt"/>
              </a:rPr>
              <a:t>His own special people</a:t>
            </a:r>
            <a:r>
              <a:rPr lang="en-US" sz="3600" b="1" dirty="0">
                <a:solidFill>
                  <a:schemeClr val="bg1"/>
                </a:solidFill>
                <a:latin typeface="+mn-lt"/>
              </a:rPr>
              <a:t>, zealous for good works”  (Titus 2:14).</a:t>
            </a:r>
          </a:p>
        </p:txBody>
      </p:sp>
    </p:spTree>
    <p:extLst>
      <p:ext uri="{BB962C8B-B14F-4D97-AF65-F5344CB8AC3E}">
        <p14:creationId xmlns:p14="http://schemas.microsoft.com/office/powerpoint/2010/main" val="14471716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89833"/>
            <a:ext cx="11299372" cy="5341595"/>
          </a:xfrm>
          <a:prstGeom prst="roundRect">
            <a:avLst>
              <a:gd name="adj" fmla="val 5683"/>
            </a:avLst>
          </a:prstGeom>
          <a:solidFill>
            <a:schemeClr val="tx2">
              <a:lumMod val="50000"/>
            </a:schemeClr>
          </a:solidFill>
          <a:effectLst>
            <a:softEdge rad="63500"/>
          </a:effectLst>
        </p:spPr>
        <p:txBody>
          <a:bodyPr lIns="182880" tIns="182880" rIns="182880" bIns="182880" anchor="t">
            <a:normAutofit/>
          </a:bodyPr>
          <a:lstStyle/>
          <a:p>
            <a:pPr>
              <a:buClr>
                <a:schemeClr val="bg1"/>
              </a:buClr>
            </a:pPr>
            <a:br>
              <a:rPr lang="en-US" sz="4000" b="1" dirty="0">
                <a:solidFill>
                  <a:schemeClr val="bg1"/>
                </a:solidFill>
                <a:latin typeface="+mn-lt"/>
              </a:rPr>
            </a:br>
            <a:endParaRPr lang="en-US" sz="4000" b="1" dirty="0">
              <a:solidFill>
                <a:schemeClr val="bg1"/>
              </a:solidFill>
              <a:latin typeface="+mn-lt"/>
            </a:endParaRPr>
          </a:p>
        </p:txBody>
      </p:sp>
      <p:sp>
        <p:nvSpPr>
          <p:cNvPr id="3" name="TextBox 2"/>
          <p:cNvSpPr txBox="1"/>
          <p:nvPr/>
        </p:nvSpPr>
        <p:spPr>
          <a:xfrm>
            <a:off x="457199" y="174170"/>
            <a:ext cx="11299372" cy="1015663"/>
          </a:xfrm>
          <a:prstGeom prst="rect">
            <a:avLst/>
          </a:prstGeom>
          <a:noFill/>
        </p:spPr>
        <p:txBody>
          <a:bodyPr wrap="square" rtlCol="0">
            <a:spAutoFit/>
          </a:bodyPr>
          <a:lstStyle/>
          <a:p>
            <a:pPr algn="ctr"/>
            <a:r>
              <a:rPr lang="en-US" sz="6000" dirty="0">
                <a:solidFill>
                  <a:schemeClr val="tx2">
                    <a:lumMod val="50000"/>
                  </a:schemeClr>
                </a:solidFill>
                <a:latin typeface="Bernard MT Condensed" panose="02050806060905020404" pitchFamily="18" charset="0"/>
              </a:rPr>
              <a:t>The Jews, God’s Chosen People</a:t>
            </a:r>
          </a:p>
        </p:txBody>
      </p:sp>
      <p:sp>
        <p:nvSpPr>
          <p:cNvPr id="4" name="TextBox 3"/>
          <p:cNvSpPr txBox="1"/>
          <p:nvPr/>
        </p:nvSpPr>
        <p:spPr>
          <a:xfrm>
            <a:off x="740229" y="1574274"/>
            <a:ext cx="10646228" cy="4401205"/>
          </a:xfrm>
          <a:prstGeom prst="rect">
            <a:avLst/>
          </a:prstGeom>
          <a:noFill/>
        </p:spPr>
        <p:txBody>
          <a:bodyPr wrap="square" rtlCol="0">
            <a:spAutoFit/>
          </a:bodyPr>
          <a:lstStyle/>
          <a:p>
            <a:pPr marL="457200" indent="-457200">
              <a:buFont typeface="Wingdings" panose="05000000000000000000" pitchFamily="2" charset="2"/>
              <a:buChar char="§"/>
            </a:pPr>
            <a:r>
              <a:rPr lang="en-US" sz="4000" b="1" dirty="0">
                <a:solidFill>
                  <a:schemeClr val="bg1"/>
                </a:solidFill>
              </a:rPr>
              <a:t>Many Jews became prideful as a result of their special relationship with God (Matthew 3:7-9)</a:t>
            </a:r>
          </a:p>
          <a:p>
            <a:pPr marL="1023938" lvl="1" indent="-457200">
              <a:buFont typeface="Wingdings" panose="05000000000000000000" pitchFamily="2" charset="2"/>
              <a:buChar char="§"/>
            </a:pPr>
            <a:r>
              <a:rPr lang="en-US" sz="4000" b="1" dirty="0">
                <a:solidFill>
                  <a:schemeClr val="bg1"/>
                </a:solidFill>
              </a:rPr>
              <a:t>They believed their privilege to be an aspect of their ancestry</a:t>
            </a:r>
          </a:p>
          <a:p>
            <a:pPr marL="1023938" lvl="1" indent="-457200">
              <a:buFont typeface="Wingdings" panose="05000000000000000000" pitchFamily="2" charset="2"/>
              <a:buChar char="§"/>
            </a:pPr>
            <a:r>
              <a:rPr lang="en-US" sz="4000" b="1" dirty="0">
                <a:solidFill>
                  <a:schemeClr val="accent1">
                    <a:lumMod val="40000"/>
                    <a:lumOff val="60000"/>
                  </a:schemeClr>
                </a:solidFill>
              </a:rPr>
              <a:t>“We have Abraham as our father”</a:t>
            </a:r>
          </a:p>
          <a:p>
            <a:pPr marL="566738" indent="-457200">
              <a:buFont typeface="Wingdings" panose="05000000000000000000" pitchFamily="2" charset="2"/>
              <a:buChar char="§"/>
            </a:pPr>
            <a:r>
              <a:rPr lang="en-US" sz="4000" b="1" dirty="0">
                <a:solidFill>
                  <a:schemeClr val="bg1"/>
                </a:solidFill>
              </a:rPr>
              <a:t>They forgot the reason they were established as a people! (Genesis 12:3; Galatians 3:26-29)</a:t>
            </a:r>
          </a:p>
        </p:txBody>
      </p:sp>
    </p:spTree>
    <p:extLst>
      <p:ext uri="{BB962C8B-B14F-4D97-AF65-F5344CB8AC3E}">
        <p14:creationId xmlns:p14="http://schemas.microsoft.com/office/powerpoint/2010/main" val="3644596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89833"/>
            <a:ext cx="11299372" cy="5341595"/>
          </a:xfrm>
          <a:prstGeom prst="roundRect">
            <a:avLst>
              <a:gd name="adj" fmla="val 5683"/>
            </a:avLst>
          </a:prstGeom>
          <a:solidFill>
            <a:schemeClr val="tx2">
              <a:lumMod val="50000"/>
            </a:schemeClr>
          </a:solidFill>
          <a:effectLst>
            <a:softEdge rad="63500"/>
          </a:effectLst>
        </p:spPr>
        <p:txBody>
          <a:bodyPr lIns="182880" tIns="182880" rIns="182880" bIns="182880" anchor="t">
            <a:normAutofit/>
          </a:bodyPr>
          <a:lstStyle/>
          <a:p>
            <a:pPr>
              <a:buClr>
                <a:schemeClr val="bg1"/>
              </a:buClr>
            </a:pPr>
            <a:br>
              <a:rPr lang="en-US" sz="4000" b="1" dirty="0">
                <a:solidFill>
                  <a:schemeClr val="bg1"/>
                </a:solidFill>
                <a:latin typeface="+mn-lt"/>
              </a:rPr>
            </a:br>
            <a:endParaRPr lang="en-US" sz="4000" b="1" dirty="0">
              <a:solidFill>
                <a:schemeClr val="bg1"/>
              </a:solidFill>
              <a:latin typeface="+mn-lt"/>
            </a:endParaRPr>
          </a:p>
        </p:txBody>
      </p:sp>
      <p:sp>
        <p:nvSpPr>
          <p:cNvPr id="3" name="TextBox 2"/>
          <p:cNvSpPr txBox="1"/>
          <p:nvPr/>
        </p:nvSpPr>
        <p:spPr>
          <a:xfrm>
            <a:off x="457199" y="174170"/>
            <a:ext cx="11299372" cy="1015663"/>
          </a:xfrm>
          <a:prstGeom prst="rect">
            <a:avLst/>
          </a:prstGeom>
          <a:noFill/>
        </p:spPr>
        <p:txBody>
          <a:bodyPr wrap="square" rtlCol="0">
            <a:spAutoFit/>
          </a:bodyPr>
          <a:lstStyle/>
          <a:p>
            <a:pPr algn="ctr"/>
            <a:r>
              <a:rPr lang="en-US" sz="6000" dirty="0">
                <a:solidFill>
                  <a:schemeClr val="tx2">
                    <a:lumMod val="50000"/>
                  </a:schemeClr>
                </a:solidFill>
                <a:latin typeface="Bernard MT Condensed" panose="02050806060905020404" pitchFamily="18" charset="0"/>
              </a:rPr>
              <a:t>Why were the Jews Chosen?</a:t>
            </a:r>
          </a:p>
        </p:txBody>
      </p:sp>
      <p:sp>
        <p:nvSpPr>
          <p:cNvPr id="4" name="TextBox 3"/>
          <p:cNvSpPr txBox="1"/>
          <p:nvPr/>
        </p:nvSpPr>
        <p:spPr>
          <a:xfrm>
            <a:off x="740229" y="1574274"/>
            <a:ext cx="10646228" cy="4401205"/>
          </a:xfrm>
          <a:prstGeom prst="rect">
            <a:avLst/>
          </a:prstGeom>
          <a:noFill/>
        </p:spPr>
        <p:txBody>
          <a:bodyPr wrap="square" rtlCol="0">
            <a:spAutoFit/>
          </a:bodyPr>
          <a:lstStyle/>
          <a:p>
            <a:pPr marL="457200" indent="-457200">
              <a:buFont typeface="Wingdings" panose="05000000000000000000" pitchFamily="2" charset="2"/>
              <a:buChar char="§"/>
            </a:pPr>
            <a:r>
              <a:rPr lang="en-US" sz="4000" b="1" dirty="0">
                <a:solidFill>
                  <a:schemeClr val="bg1"/>
                </a:solidFill>
              </a:rPr>
              <a:t>Not because they were great </a:t>
            </a:r>
            <a:r>
              <a:rPr lang="en-US" sz="4000" b="1" dirty="0">
                <a:solidFill>
                  <a:schemeClr val="accent1">
                    <a:lumMod val="40000"/>
                    <a:lumOff val="60000"/>
                  </a:schemeClr>
                </a:solidFill>
              </a:rPr>
              <a:t>(least of all the peoples, verse 7)</a:t>
            </a:r>
          </a:p>
          <a:p>
            <a:pPr marL="457200" indent="-457200">
              <a:buFont typeface="Wingdings" panose="05000000000000000000" pitchFamily="2" charset="2"/>
              <a:buChar char="§"/>
            </a:pPr>
            <a:r>
              <a:rPr lang="en-US" sz="4000" b="1" dirty="0">
                <a:solidFill>
                  <a:schemeClr val="bg1"/>
                </a:solidFill>
              </a:rPr>
              <a:t>Christians too, are not chosen because we are “great” </a:t>
            </a:r>
            <a:r>
              <a:rPr lang="en-US" sz="4000" b="1" dirty="0">
                <a:solidFill>
                  <a:schemeClr val="accent1">
                    <a:lumMod val="40000"/>
                    <a:lumOff val="60000"/>
                  </a:schemeClr>
                </a:solidFill>
              </a:rPr>
              <a:t>(lost in sin, without hope when Christ died for you, Ephesians 2:11-13)</a:t>
            </a:r>
          </a:p>
          <a:p>
            <a:pPr marL="457200" indent="-457200">
              <a:buFont typeface="Wingdings" panose="05000000000000000000" pitchFamily="2" charset="2"/>
              <a:buChar char="§"/>
            </a:pPr>
            <a:r>
              <a:rPr lang="en-US" sz="4000" b="1" dirty="0">
                <a:solidFill>
                  <a:schemeClr val="bg1"/>
                </a:solidFill>
              </a:rPr>
              <a:t>It was God’s love for them (8), and for us as Christians! (Romans 5:8-9)</a:t>
            </a:r>
          </a:p>
        </p:txBody>
      </p:sp>
    </p:spTree>
    <p:extLst>
      <p:ext uri="{BB962C8B-B14F-4D97-AF65-F5344CB8AC3E}">
        <p14:creationId xmlns:p14="http://schemas.microsoft.com/office/powerpoint/2010/main" val="38051129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89833"/>
            <a:ext cx="11299372" cy="5341595"/>
          </a:xfrm>
          <a:prstGeom prst="roundRect">
            <a:avLst>
              <a:gd name="adj" fmla="val 5683"/>
            </a:avLst>
          </a:prstGeom>
          <a:solidFill>
            <a:schemeClr val="tx2">
              <a:lumMod val="50000"/>
            </a:schemeClr>
          </a:solidFill>
          <a:effectLst>
            <a:softEdge rad="63500"/>
          </a:effectLst>
        </p:spPr>
        <p:txBody>
          <a:bodyPr lIns="182880" tIns="182880" rIns="182880" bIns="182880" anchor="t">
            <a:normAutofit/>
          </a:bodyPr>
          <a:lstStyle/>
          <a:p>
            <a:pPr>
              <a:buClr>
                <a:schemeClr val="bg1"/>
              </a:buClr>
            </a:pPr>
            <a:br>
              <a:rPr lang="en-US" sz="4000" b="1" dirty="0">
                <a:solidFill>
                  <a:schemeClr val="bg1"/>
                </a:solidFill>
                <a:latin typeface="+mn-lt"/>
              </a:rPr>
            </a:br>
            <a:endParaRPr lang="en-US" sz="4000" b="1" dirty="0">
              <a:solidFill>
                <a:schemeClr val="bg1"/>
              </a:solidFill>
              <a:latin typeface="+mn-lt"/>
            </a:endParaRPr>
          </a:p>
        </p:txBody>
      </p:sp>
      <p:sp>
        <p:nvSpPr>
          <p:cNvPr id="3" name="TextBox 2"/>
          <p:cNvSpPr txBox="1"/>
          <p:nvPr/>
        </p:nvSpPr>
        <p:spPr>
          <a:xfrm>
            <a:off x="457199" y="174170"/>
            <a:ext cx="11299372" cy="1015663"/>
          </a:xfrm>
          <a:prstGeom prst="rect">
            <a:avLst/>
          </a:prstGeom>
          <a:noFill/>
        </p:spPr>
        <p:txBody>
          <a:bodyPr wrap="square" rtlCol="0">
            <a:spAutoFit/>
          </a:bodyPr>
          <a:lstStyle/>
          <a:p>
            <a:pPr algn="ctr"/>
            <a:r>
              <a:rPr lang="en-US" sz="6000" dirty="0">
                <a:solidFill>
                  <a:schemeClr val="tx2">
                    <a:lumMod val="50000"/>
                  </a:schemeClr>
                </a:solidFill>
                <a:latin typeface="Bernard MT Condensed" panose="02050806060905020404" pitchFamily="18" charset="0"/>
              </a:rPr>
              <a:t>Conclusion</a:t>
            </a:r>
          </a:p>
        </p:txBody>
      </p:sp>
      <p:sp>
        <p:nvSpPr>
          <p:cNvPr id="4" name="TextBox 3"/>
          <p:cNvSpPr txBox="1"/>
          <p:nvPr/>
        </p:nvSpPr>
        <p:spPr>
          <a:xfrm>
            <a:off x="740229" y="1574274"/>
            <a:ext cx="10646228" cy="4401205"/>
          </a:xfrm>
          <a:prstGeom prst="rect">
            <a:avLst/>
          </a:prstGeom>
          <a:noFill/>
        </p:spPr>
        <p:txBody>
          <a:bodyPr wrap="square" rtlCol="0">
            <a:spAutoFit/>
          </a:bodyPr>
          <a:lstStyle/>
          <a:p>
            <a:pPr marL="457200" indent="-457200">
              <a:buFont typeface="Wingdings" panose="05000000000000000000" pitchFamily="2" charset="2"/>
              <a:buChar char="§"/>
            </a:pPr>
            <a:r>
              <a:rPr lang="en-US" sz="4000" b="1" dirty="0">
                <a:solidFill>
                  <a:schemeClr val="bg1"/>
                </a:solidFill>
              </a:rPr>
              <a:t>We must always remember that God chose us as His people for a specific purpose!</a:t>
            </a:r>
          </a:p>
          <a:p>
            <a:pPr marL="914400" lvl="1" indent="-457200">
              <a:buFont typeface="Wingdings" panose="05000000000000000000" pitchFamily="2" charset="2"/>
              <a:buChar char="§"/>
            </a:pPr>
            <a:r>
              <a:rPr lang="en-US" sz="4000" b="1" dirty="0">
                <a:solidFill>
                  <a:schemeClr val="accent1">
                    <a:lumMod val="40000"/>
                    <a:lumOff val="60000"/>
                  </a:schemeClr>
                </a:solidFill>
              </a:rPr>
              <a:t>To glorify Jesus Christ, and share his message to a lost world!</a:t>
            </a:r>
          </a:p>
          <a:p>
            <a:pPr marL="457200" indent="-457200">
              <a:buFont typeface="Wingdings" panose="05000000000000000000" pitchFamily="2" charset="2"/>
              <a:buChar char="§"/>
            </a:pPr>
            <a:r>
              <a:rPr lang="en-US" sz="4000" b="1" dirty="0">
                <a:solidFill>
                  <a:schemeClr val="bg1"/>
                </a:solidFill>
              </a:rPr>
              <a:t>Vain pride has no place among us!  As we acknowledge our own failings, with Paul we rejoice in God’s mercy! (1 Timothy 1:15-16).</a:t>
            </a:r>
          </a:p>
        </p:txBody>
      </p:sp>
    </p:spTree>
    <p:extLst>
      <p:ext uri="{BB962C8B-B14F-4D97-AF65-F5344CB8AC3E}">
        <p14:creationId xmlns:p14="http://schemas.microsoft.com/office/powerpoint/2010/main" val="23148359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1187</Words>
  <Application>Microsoft Office PowerPoint</Application>
  <PresentationFormat>Widescreen</PresentationFormat>
  <Paragraphs>59</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Wingdings</vt:lpstr>
      <vt:lpstr>Office Theme</vt:lpstr>
      <vt:lpstr>God’s Choice</vt:lpstr>
      <vt:lpstr>“For you are a holy people to the Lord your God; the Lord your God has chosen you to be a people for Himself, a special treasure above all the peoples on the face of the earth. 7 The Lord did not set His love on you nor choose you because you were more in number than any other people, for you were the least of all peoples; 8 but because the Lord loves you, and because He would keep the oath which He swore to your fathers, the Lord has brought you out with a mighty hand, and redeemed you from the house of bondage, from the hand of Pharaoh king of Egypt” (7:6-8)</vt:lpstr>
      <vt:lpstr>“But you are a chosen generation, a royal priesthood, a holy nation, His own special people, that you may proclaim the praises of Him who called you out of darkness into His marvelous light; 10 who once were not a people but are now the people of God, who had not obtained mercy but now have obtained mercy.”                                                                                           (1 Peter 2:9-10)      “Who gave Himself for us, that He might redeem us from every lawless deed and purify for Himself His own special people, zealous for good works”  (Titus 2:14).</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Choice</dc:title>
  <dc:creator>Stan Cox</dc:creator>
  <cp:lastModifiedBy>Stan Cox</cp:lastModifiedBy>
  <cp:revision>20</cp:revision>
  <dcterms:created xsi:type="dcterms:W3CDTF">2016-10-01T21:26:56Z</dcterms:created>
  <dcterms:modified xsi:type="dcterms:W3CDTF">2016-10-27T15:31:32Z</dcterms:modified>
</cp:coreProperties>
</file>