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2387" autoAdjust="0"/>
  </p:normalViewPr>
  <p:slideViewPr>
    <p:cSldViewPr snapToGrid="0">
      <p:cViewPr varScale="1">
        <p:scale>
          <a:sx n="41" d="100"/>
          <a:sy n="41" d="100"/>
        </p:scale>
        <p:origin x="422" y="38"/>
      </p:cViewPr>
      <p:guideLst/>
    </p:cSldViewPr>
  </p:slideViewPr>
  <p:notesTextViewPr>
    <p:cViewPr>
      <p:scale>
        <a:sx n="1" d="1"/>
        <a:sy n="1" d="1"/>
      </p:scale>
      <p:origin x="0" y="0"/>
    </p:cViewPr>
  </p:notesTextViewPr>
  <p:notesViewPr>
    <p:cSldViewPr snapToGrid="0">
      <p:cViewPr varScale="1">
        <p:scale>
          <a:sx n="62" d="100"/>
          <a:sy n="62" d="100"/>
        </p:scale>
        <p:origin x="104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5D8103A-8A03-4679-9557-FAF77A236D15}"/>
              </a:ext>
            </a:extLst>
          </p:cNvPr>
          <p:cNvSpPr>
            <a:spLocks noGrp="1"/>
          </p:cNvSpPr>
          <p:nvPr>
            <p:ph type="hdr" sz="quarter"/>
          </p:nvPr>
        </p:nvSpPr>
        <p:spPr>
          <a:xfrm>
            <a:off x="0" y="0"/>
            <a:ext cx="2971800" cy="654908"/>
          </a:xfrm>
          <a:prstGeom prst="rect">
            <a:avLst/>
          </a:prstGeom>
        </p:spPr>
        <p:txBody>
          <a:bodyPr vert="horz" lIns="91440" tIns="45720" rIns="91440" bIns="45720" rtlCol="0"/>
          <a:lstStyle>
            <a:lvl1pPr algn="l">
              <a:defRPr sz="1200"/>
            </a:lvl1pPr>
          </a:lstStyle>
          <a:p>
            <a:r>
              <a:rPr lang="en-US" sz="2400" dirty="0">
                <a:latin typeface="Diogenes" panose="02000605040000020004" pitchFamily="2" charset="0"/>
              </a:rPr>
              <a:t>God’s Mirror</a:t>
            </a:r>
          </a:p>
          <a:p>
            <a:r>
              <a:rPr lang="en-US" dirty="0"/>
              <a:t>James 1:22-25</a:t>
            </a:r>
          </a:p>
        </p:txBody>
      </p:sp>
      <p:sp>
        <p:nvSpPr>
          <p:cNvPr id="3" name="Date Placeholder 2">
            <a:extLst>
              <a:ext uri="{FF2B5EF4-FFF2-40B4-BE49-F238E27FC236}">
                <a16:creationId xmlns:a16="http://schemas.microsoft.com/office/drawing/2014/main" id="{6FF6595C-D163-485E-8D07-4746A3006F9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June 9, 2018 am</a:t>
            </a:r>
          </a:p>
        </p:txBody>
      </p:sp>
      <p:sp>
        <p:nvSpPr>
          <p:cNvPr id="4" name="Footer Placeholder 3">
            <a:extLst>
              <a:ext uri="{FF2B5EF4-FFF2-40B4-BE49-F238E27FC236}">
                <a16:creationId xmlns:a16="http://schemas.microsoft.com/office/drawing/2014/main" id="{76ABFAD7-4234-4EF3-A864-447A3174CF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1348FE6F-E92F-4D49-9B02-348ED20043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75333E86-57B7-4460-A133-31437843D84D}" type="slidenum">
              <a:rPr lang="en-US" smtClean="0"/>
              <a:t>‹#›</a:t>
            </a:fld>
            <a:endParaRPr lang="en-US" dirty="0"/>
          </a:p>
        </p:txBody>
      </p:sp>
    </p:spTree>
    <p:extLst>
      <p:ext uri="{BB962C8B-B14F-4D97-AF65-F5344CB8AC3E}">
        <p14:creationId xmlns:p14="http://schemas.microsoft.com/office/powerpoint/2010/main" val="2210379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77E1AD-53B5-4D84-B08A-BEF144CD9848}" type="datetimeFigureOut">
              <a:rPr lang="en-US" smtClean="0"/>
              <a:t>6/8/2019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7A1CF-C9A9-4D3B-9E14-C87A642F8AD6}" type="slidenum">
              <a:rPr lang="en-US" smtClean="0"/>
              <a:t>‹#›</a:t>
            </a:fld>
            <a:endParaRPr lang="en-US"/>
          </a:p>
        </p:txBody>
      </p:sp>
    </p:spTree>
    <p:extLst>
      <p:ext uri="{BB962C8B-B14F-4D97-AF65-F5344CB8AC3E}">
        <p14:creationId xmlns:p14="http://schemas.microsoft.com/office/powerpoint/2010/main" val="287089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Most of us used a mirror this morning. In fact, most people use a mirror several times a day.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reasons are obvious. We want to know how we look because we care about how we look.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 mirror is a tool we use to improve our appearance.</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Interestingly, in James 1, our relationship to the Word of God is described, using a mirror as the metaphor.</a:t>
            </a:r>
          </a:p>
          <a:p>
            <a:pPr marL="0" indent="0">
              <a:buFont typeface="Arial" panose="020B0604020202020204" pitchFamily="34" charset="0"/>
              <a:buNone/>
            </a:pPr>
            <a:r>
              <a:rPr lang="en-US" b="1" dirty="0"/>
              <a:t>(James 1:22-25), </a:t>
            </a:r>
            <a:r>
              <a:rPr lang="en-US" i="1" dirty="0"/>
              <a:t>“But be doers of the word, and not hearers only, deceiving yourselves.</a:t>
            </a:r>
            <a:r>
              <a:rPr lang="en-US" i="1" baseline="30000" dirty="0"/>
              <a:t> 23</a:t>
            </a:r>
            <a:r>
              <a:rPr lang="en-US" i="1" dirty="0"/>
              <a:t> For if anyone is a hearer of the word and not a doer, he is like a man observing his natural face in a mirror;</a:t>
            </a:r>
            <a:r>
              <a:rPr lang="en-US" i="1" baseline="30000" dirty="0"/>
              <a:t> 24</a:t>
            </a:r>
            <a:r>
              <a:rPr lang="en-US" i="1" dirty="0"/>
              <a:t> for he observes himself, goes away, and immediately forgets what kind of man he was.</a:t>
            </a:r>
            <a:r>
              <a:rPr lang="en-US" i="1" baseline="30000" dirty="0"/>
              <a:t> 25</a:t>
            </a:r>
            <a:r>
              <a:rPr lang="en-US" i="1" dirty="0"/>
              <a:t> But he who looks into the perfect law of liberty and continues in it, and is not a forgetful hearer but a doer of the work, this one will be blessed in what he does.”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man looks at himself in the mirror, and it leads to no improvements because he immediately forgets what he saw!</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same with the Word of God.  God’s word makes no impression on him.  He doesn’t use it to see himself as he truly is.  He forgets what “kind of man” he was.  May we not be guilty of the same. </a:t>
            </a: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God’s word TRULY reveals what kind of Christians we are!</a:t>
            </a:r>
          </a:p>
          <a:p>
            <a:r>
              <a:rPr lang="en-US" sz="1200" b="1" i="0" kern="1200" dirty="0">
                <a:solidFill>
                  <a:schemeClr val="tx1"/>
                </a:solidFill>
                <a:effectLst/>
                <a:latin typeface="+mn-lt"/>
                <a:ea typeface="+mn-ea"/>
                <a:cs typeface="+mn-cs"/>
              </a:rPr>
              <a:t>(Hebrews 4:12-13), </a:t>
            </a:r>
            <a:r>
              <a:rPr lang="en-US" sz="1200" b="0" i="1" kern="1200" dirty="0">
                <a:solidFill>
                  <a:schemeClr val="tx1"/>
                </a:solidFill>
                <a:effectLst/>
                <a:latin typeface="+mn-lt"/>
                <a:ea typeface="+mn-ea"/>
                <a:cs typeface="+mn-cs"/>
              </a:rPr>
              <a:t>“</a:t>
            </a:r>
            <a:r>
              <a:rPr lang="en-US" i="1" dirty="0"/>
              <a:t>For the word of God is living and powerful, and sharper than any two-edged sword, piercing even to the division of soul and spirit, and of joints and marrow, and is a discerner of the thoughts and intents of the heart.</a:t>
            </a:r>
            <a:r>
              <a:rPr lang="en-US" i="1" baseline="30000" dirty="0"/>
              <a:t> 13</a:t>
            </a:r>
            <a:r>
              <a:rPr lang="en-US" i="1" dirty="0"/>
              <a:t> And there is no creature hidden from His sight, but all things are naked and open to the eyes of Him to whom we must give account.”</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Since we all need spiritual improvement, we all need to diligently look to the mirror of God’s word.</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With that in mind, consider the following comparisons of God's word to a mirror.</a:t>
            </a:r>
          </a:p>
          <a:p>
            <a:endParaRPr lang="en-US" sz="1200" b="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297A1CF-C9A9-4D3B-9E14-C87A642F8AD6}" type="slidenum">
              <a:rPr lang="en-US" smtClean="0"/>
              <a:t>1</a:t>
            </a:fld>
            <a:endParaRPr lang="en-US"/>
          </a:p>
        </p:txBody>
      </p:sp>
    </p:spTree>
    <p:extLst>
      <p:ext uri="{BB962C8B-B14F-4D97-AF65-F5344CB8AC3E}">
        <p14:creationId xmlns:p14="http://schemas.microsoft.com/office/powerpoint/2010/main" val="414825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We must know how we look to God</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For example.  Often our view of sin differs from God’s view of sin.</a:t>
            </a:r>
          </a:p>
          <a:p>
            <a:pPr marL="0" indent="0">
              <a:buFont typeface="Arial" panose="020B0604020202020204" pitchFamily="34" charset="0"/>
              <a:buNone/>
            </a:pPr>
            <a:r>
              <a:rPr lang="en-US" sz="1200" b="1" i="0" kern="1200" dirty="0">
                <a:solidFill>
                  <a:schemeClr val="tx1"/>
                </a:solidFill>
                <a:effectLst/>
                <a:latin typeface="+mn-lt"/>
                <a:ea typeface="+mn-ea"/>
                <a:cs typeface="+mn-cs"/>
              </a:rPr>
              <a:t>(Psalm 7:8-11), </a:t>
            </a:r>
            <a:r>
              <a:rPr lang="en-US" sz="1200" b="0" i="1" kern="1200" dirty="0">
                <a:solidFill>
                  <a:schemeClr val="tx1"/>
                </a:solidFill>
                <a:effectLst/>
                <a:latin typeface="+mn-lt"/>
                <a:ea typeface="+mn-ea"/>
                <a:cs typeface="+mn-cs"/>
              </a:rPr>
              <a:t>“</a:t>
            </a:r>
            <a:r>
              <a:rPr lang="en-US" i="1" dirty="0"/>
              <a:t>The Lord shall judge the peoples; judge me, O Lord, according to my righteousness,</a:t>
            </a:r>
            <a:br>
              <a:rPr lang="en-US" i="1" dirty="0"/>
            </a:br>
            <a:r>
              <a:rPr lang="en-US" i="1" dirty="0"/>
              <a:t>And according to my integrity within me. </a:t>
            </a:r>
            <a:r>
              <a:rPr lang="en-US" i="1" baseline="30000" dirty="0"/>
              <a:t>9</a:t>
            </a:r>
            <a:r>
              <a:rPr lang="en-US" i="1" dirty="0"/>
              <a:t> Oh, let the wickedness of the wicked come to an end, but establish the just; for the righteous God tests the hearts and minds. </a:t>
            </a:r>
            <a:r>
              <a:rPr lang="en-US" i="1" baseline="30000" dirty="0"/>
              <a:t>10</a:t>
            </a:r>
            <a:r>
              <a:rPr lang="en-US" i="1" dirty="0"/>
              <a:t> My defense is of God, who saves the upright in heart. </a:t>
            </a:r>
            <a:r>
              <a:rPr lang="en-US" i="1" baseline="30000" dirty="0"/>
              <a:t>11</a:t>
            </a:r>
            <a:r>
              <a:rPr lang="en-US" i="1" dirty="0"/>
              <a:t> God is a just judge</a:t>
            </a:r>
            <a:r>
              <a:rPr lang="en-US" b="0" i="1" dirty="0"/>
              <a:t>,</a:t>
            </a:r>
            <a:r>
              <a:rPr lang="en-US" b="1" i="1" dirty="0"/>
              <a:t> and God is angry with the wicked every day</a:t>
            </a:r>
            <a:r>
              <a:rPr lang="en-US" b="0" i="1" dirty="0"/>
              <a:t>.”</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 If we looked at lies, gossip, anger, envy, lewdness, profanity, and other sins like God does, we would be much more careful in our daily walk!</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God's word shows us how we look to God.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We must see ourselves as God sees us in order to examine ourselves and make God-approved improvements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(2 Corinthians 13:5), </a:t>
            </a:r>
            <a:r>
              <a:rPr lang="en-US" sz="1200" b="0" i="1" kern="1200" dirty="0">
                <a:solidFill>
                  <a:schemeClr val="tx1"/>
                </a:solidFill>
                <a:effectLst/>
                <a:latin typeface="+mn-lt"/>
                <a:ea typeface="+mn-ea"/>
                <a:cs typeface="+mn-cs"/>
              </a:rPr>
              <a:t>“</a:t>
            </a:r>
            <a:r>
              <a:rPr lang="en-US" i="1" dirty="0"/>
              <a:t>Examine yourselves as to whether you are in the faith. Test yourselves. Do you not know yourselves, that Jesus Christ is in you?—unless indeed you are disqualified.”</a:t>
            </a:r>
            <a:r>
              <a:rPr lang="en-US" sz="1200" b="0" i="1"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God's word shows us our sins and teaches us what to do about them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(Romans 3:23), </a:t>
            </a:r>
            <a:r>
              <a:rPr lang="en-US" sz="1200" b="0" i="1" kern="1200" dirty="0">
                <a:solidFill>
                  <a:schemeClr val="tx1"/>
                </a:solidFill>
                <a:effectLst/>
                <a:latin typeface="+mn-lt"/>
                <a:ea typeface="+mn-ea"/>
                <a:cs typeface="+mn-cs"/>
              </a:rPr>
              <a:t>“</a:t>
            </a:r>
            <a:r>
              <a:rPr lang="en-US" i="1" dirty="0"/>
              <a:t>for </a:t>
            </a:r>
            <a:r>
              <a:rPr lang="en-US" b="1" i="1" dirty="0"/>
              <a:t>all have sinned </a:t>
            </a:r>
            <a:r>
              <a:rPr lang="en-US" i="1" dirty="0"/>
              <a:t>and fall short of the glory of God.”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(Acts 2:38), </a:t>
            </a:r>
            <a:r>
              <a:rPr lang="en-US" sz="1200" b="0" i="1" kern="1200" dirty="0">
                <a:solidFill>
                  <a:schemeClr val="tx1"/>
                </a:solidFill>
                <a:effectLst/>
                <a:latin typeface="+mn-lt"/>
                <a:ea typeface="+mn-ea"/>
                <a:cs typeface="+mn-cs"/>
              </a:rPr>
              <a:t>“</a:t>
            </a:r>
            <a:r>
              <a:rPr lang="en-US" i="1" dirty="0"/>
              <a:t>Then Peter said to them, ‘</a:t>
            </a:r>
            <a:r>
              <a:rPr lang="en-US" b="1" i="1" dirty="0"/>
              <a:t>Repent, and let every one of you be baptized </a:t>
            </a:r>
            <a:r>
              <a:rPr lang="en-US" i="1" dirty="0"/>
              <a:t>in the name of Jesus Christ for the remission of sins; and you shall receive the gift of the Holy Spirit.’”</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Consider that the purpose of preaching is to convict so that change can come!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A1CF-C9A9-4D3B-9E14-C87A642F8A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0886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We should want to improve our appearance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How silly to not pay attention to the face in the mirror!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So many things… Bad shave, smeared mascara, cowlick, acne, crusty eyes, spinach between the teeth, and other, grosser things that would mortify us if gone undetected.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Imagine the foolishness of the man who </a:t>
            </a:r>
            <a:r>
              <a:rPr lang="en-US" sz="1200" b="0" i="1" kern="1200" dirty="0">
                <a:solidFill>
                  <a:schemeClr val="tx1"/>
                </a:solidFill>
                <a:effectLst/>
                <a:latin typeface="+mn-lt"/>
                <a:ea typeface="+mn-ea"/>
                <a:cs typeface="+mn-cs"/>
              </a:rPr>
              <a:t>“</a:t>
            </a:r>
            <a:r>
              <a:rPr lang="en-US" i="1" dirty="0"/>
              <a:t>observes himself, goes away, and immediately forgets what kind of man he was” </a:t>
            </a:r>
            <a:r>
              <a:rPr lang="en-US" b="1" dirty="0"/>
              <a:t>(1:24).</a:t>
            </a:r>
            <a:endParaRPr lang="en-US" sz="1200" b="1" i="0" kern="1200" dirty="0">
              <a:solidFill>
                <a:schemeClr val="tx1"/>
              </a:solidFill>
              <a:effectLst/>
              <a:latin typeface="+mn-lt"/>
              <a:ea typeface="+mn-ea"/>
              <a:cs typeface="+mn-cs"/>
            </a:endParaRPr>
          </a:p>
          <a:p>
            <a:endParaRPr lang="en-US" sz="1200" b="0" i="1"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Nothing is gained by using God's word to learn of our spiritual condition but then failing to repent and obey God. </a:t>
            </a:r>
          </a:p>
          <a:p>
            <a:r>
              <a:rPr lang="en-US" sz="1200" b="1" i="0" kern="1200" dirty="0">
                <a:solidFill>
                  <a:schemeClr val="tx1"/>
                </a:solidFill>
                <a:effectLst/>
                <a:latin typeface="+mn-lt"/>
                <a:ea typeface="+mn-ea"/>
                <a:cs typeface="+mn-cs"/>
              </a:rPr>
              <a:t>(Luke 13:3), </a:t>
            </a:r>
            <a:r>
              <a:rPr lang="en-US" sz="1200" b="0" i="1" kern="1200" dirty="0">
                <a:solidFill>
                  <a:schemeClr val="tx1"/>
                </a:solidFill>
                <a:effectLst/>
                <a:latin typeface="+mn-lt"/>
                <a:ea typeface="+mn-ea"/>
                <a:cs typeface="+mn-cs"/>
              </a:rPr>
              <a:t>“</a:t>
            </a:r>
            <a:r>
              <a:rPr lang="en-US" i="1" dirty="0"/>
              <a:t>I tell you, no; but unless you repent you will all likewise perish.”</a:t>
            </a:r>
          </a:p>
          <a:p>
            <a:r>
              <a:rPr lang="en-US" sz="1200" b="1" i="0" kern="1200" dirty="0">
                <a:solidFill>
                  <a:schemeClr val="tx1"/>
                </a:solidFill>
                <a:effectLst/>
                <a:latin typeface="+mn-lt"/>
                <a:ea typeface="+mn-ea"/>
                <a:cs typeface="+mn-cs"/>
              </a:rPr>
              <a:t>(2 Corinthians 7:8-10), </a:t>
            </a:r>
            <a:r>
              <a:rPr lang="en-US" sz="1200" b="0" i="1" kern="1200" dirty="0">
                <a:solidFill>
                  <a:schemeClr val="tx1"/>
                </a:solidFill>
                <a:effectLst/>
                <a:latin typeface="+mn-lt"/>
                <a:ea typeface="+mn-ea"/>
                <a:cs typeface="+mn-cs"/>
              </a:rPr>
              <a:t>“</a:t>
            </a:r>
            <a:r>
              <a:rPr lang="en-US" i="1" dirty="0"/>
              <a:t>For even if I made you sorry with my letter, I do not regret it; though I did regret it. For I perceive that the same epistle made you sorry, though only for a while.</a:t>
            </a:r>
            <a:r>
              <a:rPr lang="en-US" i="1" baseline="30000" dirty="0"/>
              <a:t> 9</a:t>
            </a:r>
            <a:r>
              <a:rPr lang="en-US" i="1" dirty="0"/>
              <a:t> Now I rejoice, not that you were made sorry, but that your sorrow led to repentance. For you were made sorry in a godly manner, that you might suffer loss from us in nothing.</a:t>
            </a:r>
            <a:r>
              <a:rPr lang="en-US" i="1" baseline="30000" dirty="0"/>
              <a:t> 10</a:t>
            </a:r>
            <a:r>
              <a:rPr lang="en-US" i="1" dirty="0"/>
              <a:t> For godly sorrow produces repentance leading to salvation, not to be regretted; but the sorrow of the world produces death.”</a:t>
            </a:r>
            <a:endParaRPr lang="en-US" sz="1200" b="0" i="1"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Only by making the necessary changes in heart and conduct that God's word teaches will you be blessed </a:t>
            </a:r>
          </a:p>
          <a:p>
            <a:pPr marL="0" indent="0">
              <a:buFont typeface="Arial" panose="020B0604020202020204" pitchFamily="34" charset="0"/>
              <a:buNone/>
            </a:pPr>
            <a:r>
              <a:rPr lang="en-US" sz="1200" b="1" i="0" kern="1200" dirty="0">
                <a:solidFill>
                  <a:schemeClr val="tx1"/>
                </a:solidFill>
                <a:effectLst/>
                <a:latin typeface="+mn-lt"/>
                <a:ea typeface="+mn-ea"/>
                <a:cs typeface="+mn-cs"/>
              </a:rPr>
              <a:t>(James 1:25), </a:t>
            </a:r>
            <a:r>
              <a:rPr lang="en-US" sz="1200" b="0" i="1" kern="1200" dirty="0">
                <a:solidFill>
                  <a:schemeClr val="tx1"/>
                </a:solidFill>
                <a:effectLst/>
                <a:latin typeface="+mn-lt"/>
                <a:ea typeface="+mn-ea"/>
                <a:cs typeface="+mn-cs"/>
              </a:rPr>
              <a:t>“</a:t>
            </a:r>
            <a:r>
              <a:rPr lang="en-US" i="1" dirty="0"/>
              <a:t>But he who looks into the perfect law of liberty </a:t>
            </a:r>
            <a:r>
              <a:rPr lang="en-US" b="1" i="1" dirty="0"/>
              <a:t>and continues in it</a:t>
            </a:r>
            <a:r>
              <a:rPr lang="en-US" i="1" dirty="0"/>
              <a:t>, and is not a forgetful hearer but a doer of the work, this one will be blessed in what he does.”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A1CF-C9A9-4D3B-9E14-C87A642F8A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9771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We must use a reliable mirror in order to be make reliable changes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Some mirrors distort images instead of giving a clear reflection.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God’s word is the only mirror that gives us a true reflection of our spiritual selves.</a:t>
            </a:r>
          </a:p>
          <a:p>
            <a:pPr marL="0" indent="0">
              <a:buFont typeface="Arial" panose="020B0604020202020204" pitchFamily="34" charset="0"/>
              <a:buNone/>
            </a:pPr>
            <a:r>
              <a:rPr lang="en-US" sz="1200" b="1" i="0" kern="1200" dirty="0">
                <a:solidFill>
                  <a:schemeClr val="tx1"/>
                </a:solidFill>
                <a:effectLst/>
                <a:latin typeface="+mn-lt"/>
                <a:ea typeface="+mn-ea"/>
                <a:cs typeface="+mn-cs"/>
              </a:rPr>
              <a:t>(James 1:25), </a:t>
            </a:r>
            <a:r>
              <a:rPr lang="en-US" sz="1200" b="0" i="1" kern="1200" dirty="0">
                <a:solidFill>
                  <a:schemeClr val="tx1"/>
                </a:solidFill>
                <a:effectLst/>
                <a:latin typeface="+mn-lt"/>
                <a:ea typeface="+mn-ea"/>
                <a:cs typeface="+mn-cs"/>
              </a:rPr>
              <a:t>“</a:t>
            </a:r>
            <a:r>
              <a:rPr lang="en-US" i="1" dirty="0"/>
              <a:t>But he who looks into the </a:t>
            </a:r>
            <a:r>
              <a:rPr lang="en-US" b="1" i="1" dirty="0"/>
              <a:t>perfect law of liberty </a:t>
            </a:r>
            <a:r>
              <a:rPr lang="en-US" i="1" dirty="0"/>
              <a:t>and continues in it, and is not a forgetful hearer but a doer of the work, this one will be blessed in what he does.”</a:t>
            </a:r>
          </a:p>
          <a:p>
            <a:pPr marL="0" indent="0">
              <a:buFont typeface="Arial" panose="020B0604020202020204" pitchFamily="34" charset="0"/>
              <a:buNone/>
            </a:pP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The amount of the distortion varies</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Sometimes the mirror is like a funhouse mirror, with obvious error!</a:t>
            </a:r>
          </a:p>
          <a:p>
            <a:pPr marL="0" indent="0">
              <a:buFont typeface="Arial" panose="020B0604020202020204" pitchFamily="34" charset="0"/>
              <a:buNone/>
            </a:pPr>
            <a:r>
              <a:rPr lang="en-US" sz="1200" b="1" i="0" kern="1200" dirty="0">
                <a:solidFill>
                  <a:schemeClr val="tx1"/>
                </a:solidFill>
                <a:effectLst/>
                <a:latin typeface="+mn-lt"/>
                <a:ea typeface="+mn-ea"/>
                <a:cs typeface="+mn-cs"/>
              </a:rPr>
              <a:t>(Romans 1:20-23), </a:t>
            </a:r>
            <a:r>
              <a:rPr lang="en-US" sz="1200" b="0" i="1" kern="1200" dirty="0">
                <a:solidFill>
                  <a:schemeClr val="tx1"/>
                </a:solidFill>
                <a:effectLst/>
                <a:latin typeface="+mn-lt"/>
                <a:ea typeface="+mn-ea"/>
                <a:cs typeface="+mn-cs"/>
              </a:rPr>
              <a:t>“</a:t>
            </a:r>
            <a:r>
              <a:rPr lang="en-US" i="1" dirty="0"/>
              <a:t>For since the creation of the world His invisible attributes are clearly seen, being understood by the things that are made, even His eternal power and Godhead, so that they are without excuse,</a:t>
            </a:r>
            <a:r>
              <a:rPr lang="en-US" i="1" baseline="30000" dirty="0"/>
              <a:t> 21</a:t>
            </a:r>
            <a:r>
              <a:rPr lang="en-US" i="1" dirty="0"/>
              <a:t> because, although they knew God, they did not glorify Him as God, nor were thankful, but became futile in their thoughts, and their foolish hearts were darkened.</a:t>
            </a:r>
            <a:r>
              <a:rPr lang="en-US" i="1" baseline="30000" dirty="0"/>
              <a:t> 22</a:t>
            </a:r>
            <a:r>
              <a:rPr lang="en-US" i="1" dirty="0"/>
              <a:t> Professing to be wise, they became fools,</a:t>
            </a:r>
            <a:r>
              <a:rPr lang="en-US" i="1" baseline="30000" dirty="0"/>
              <a:t> 23</a:t>
            </a:r>
            <a:r>
              <a:rPr lang="en-US" i="1" dirty="0"/>
              <a:t> and changed the glory of the incorruptible God into an image made like corruptible man—and birds and four-footed animals and creeping things.”</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Sometimes the mirror is subtly distorted. You may not notice it, but the reflection is not accurate!</a:t>
            </a:r>
          </a:p>
          <a:p>
            <a:pPr marL="0" indent="0">
              <a:buFont typeface="Arial" panose="020B0604020202020204" pitchFamily="34" charset="0"/>
              <a:buNone/>
            </a:pPr>
            <a:r>
              <a:rPr lang="en-US" sz="1200" b="1" i="0" kern="1200" dirty="0">
                <a:solidFill>
                  <a:schemeClr val="tx1"/>
                </a:solidFill>
                <a:effectLst/>
                <a:latin typeface="+mn-lt"/>
                <a:ea typeface="+mn-ea"/>
                <a:cs typeface="+mn-cs"/>
              </a:rPr>
              <a:t>(2 Corinthians 11:12-15</a:t>
            </a:r>
            <a:r>
              <a:rPr lang="en-US" sz="1200" b="1" i="1"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a:t>
            </a:r>
            <a:r>
              <a:rPr lang="en-US" i="1" dirty="0"/>
              <a:t>But what I do, I will also continue to do, that I may cut off the opportunity from those who desire an opportunity to be regarded just as we are in the things of which they boast.</a:t>
            </a:r>
            <a:r>
              <a:rPr lang="en-US" i="1" baseline="30000" dirty="0"/>
              <a:t> 13</a:t>
            </a:r>
            <a:r>
              <a:rPr lang="en-US" i="1" dirty="0"/>
              <a:t> For such are false apostles, deceitful workers, transforming themselves into apostles of Christ.</a:t>
            </a:r>
            <a:r>
              <a:rPr lang="en-US" i="1" baseline="30000" dirty="0"/>
              <a:t> 14</a:t>
            </a:r>
            <a:r>
              <a:rPr lang="en-US" i="1" dirty="0"/>
              <a:t> And no wonder! For Satan himself transforms himself into an angel of light.</a:t>
            </a:r>
            <a:r>
              <a:rPr lang="en-US" i="1" baseline="30000" dirty="0"/>
              <a:t> 15</a:t>
            </a:r>
            <a:r>
              <a:rPr lang="en-US" i="1" dirty="0"/>
              <a:t> Therefore it is no great thing if his ministers also transform themselves into ministers of righteousness, whose end will be according to their works.”</a:t>
            </a:r>
            <a:endParaRPr lang="en-US" sz="1200" b="0" i="1"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Regardless, remember that Man-made doctrines distort the will of God and are not reliable "mirrors“</a:t>
            </a:r>
          </a:p>
          <a:p>
            <a:pPr marL="0" indent="0">
              <a:buFont typeface="Arial" panose="020B0604020202020204" pitchFamily="34" charset="0"/>
              <a:buNone/>
            </a:pPr>
            <a:r>
              <a:rPr lang="en-US" sz="1200" b="1" i="0" kern="1200" dirty="0">
                <a:solidFill>
                  <a:schemeClr val="tx1"/>
                </a:solidFill>
                <a:effectLst/>
                <a:latin typeface="+mn-lt"/>
                <a:ea typeface="+mn-ea"/>
                <a:cs typeface="+mn-cs"/>
              </a:rPr>
              <a:t>(Matthew 15:7-9), </a:t>
            </a:r>
            <a:r>
              <a:rPr lang="en-US" sz="1200" b="0" i="1" kern="1200" dirty="0">
                <a:solidFill>
                  <a:schemeClr val="tx1"/>
                </a:solidFill>
                <a:effectLst/>
                <a:latin typeface="+mn-lt"/>
                <a:ea typeface="+mn-ea"/>
                <a:cs typeface="+mn-cs"/>
              </a:rPr>
              <a:t>“</a:t>
            </a:r>
            <a:r>
              <a:rPr lang="en-US" i="1" dirty="0"/>
              <a:t>Hypocrites! Well did Isaiah prophesy about you, saying: </a:t>
            </a:r>
            <a:r>
              <a:rPr lang="en-US" i="1" baseline="30000" dirty="0"/>
              <a:t>8</a:t>
            </a:r>
            <a:r>
              <a:rPr lang="en-US" i="1" dirty="0"/>
              <a:t> ‘These people draw near to Me with their mouth, and honor Me with their lips, but their heart is far from Me. </a:t>
            </a:r>
            <a:r>
              <a:rPr lang="en-US" i="1" baseline="30000" dirty="0"/>
              <a:t>9</a:t>
            </a:r>
            <a:r>
              <a:rPr lang="en-US" i="1" dirty="0"/>
              <a:t> And in vain they worship Me, teaching as doctrines the commandments of men.’ ”</a:t>
            </a:r>
            <a:endParaRPr lang="en-US" sz="1200" b="0" i="1"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God's word is reliable and sufficient to improve your spiritual condition before God </a:t>
            </a:r>
          </a:p>
          <a:p>
            <a:pPr marL="0" indent="0">
              <a:buFont typeface="Arial" panose="020B0604020202020204" pitchFamily="34" charset="0"/>
              <a:buNone/>
            </a:pPr>
            <a:r>
              <a:rPr lang="en-US" sz="1200" b="1" i="0" kern="1200" dirty="0">
                <a:solidFill>
                  <a:schemeClr val="tx1"/>
                </a:solidFill>
                <a:effectLst/>
                <a:latin typeface="+mn-lt"/>
                <a:ea typeface="+mn-ea"/>
                <a:cs typeface="+mn-cs"/>
              </a:rPr>
              <a:t>(2 Timothy 3:16-17), </a:t>
            </a:r>
            <a:r>
              <a:rPr lang="en-US" sz="1200" b="0" i="1" kern="1200" dirty="0">
                <a:solidFill>
                  <a:schemeClr val="tx1"/>
                </a:solidFill>
                <a:effectLst/>
                <a:latin typeface="+mn-lt"/>
                <a:ea typeface="+mn-ea"/>
                <a:cs typeface="+mn-cs"/>
              </a:rPr>
              <a:t>“</a:t>
            </a:r>
            <a:r>
              <a:rPr lang="en-US" i="1" dirty="0"/>
              <a:t>All Scripture is given by inspiration of God, and is profitable for doctrine, for reproof, for correction, for instruction in righteousness,</a:t>
            </a:r>
            <a:r>
              <a:rPr lang="en-US" i="1" baseline="30000" dirty="0"/>
              <a:t> 17</a:t>
            </a:r>
            <a:r>
              <a:rPr lang="en-US" i="1" dirty="0"/>
              <a:t> that the man of God may be complete, thoroughly equipped for every good work.”</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A1CF-C9A9-4D3B-9E14-C87A642F8A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9209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Conclusion</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Don’t be a fool!</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“Be doers of THE WORD, and not hearers only, deceiving yourselves” (1:22)</a:t>
            </a:r>
          </a:p>
          <a:p>
            <a:endParaRPr lang="en-US" sz="1200" b="1"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A1CF-C9A9-4D3B-9E14-C87A642F8A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127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68B7-AA84-4C47-A3F1-C695E45163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E0A13B-A53E-482B-9D68-DC23207807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4128D1-0B81-4FB4-A5CC-0EEE4C30BC5D}"/>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5" name="Footer Placeholder 4">
            <a:extLst>
              <a:ext uri="{FF2B5EF4-FFF2-40B4-BE49-F238E27FC236}">
                <a16:creationId xmlns:a16="http://schemas.microsoft.com/office/drawing/2014/main" id="{9B66A09B-314E-4590-93F8-5228D5B37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9986D-92DA-4EB6-9BDF-0F43CEF36CB9}"/>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177790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38A0-7E19-43B3-8222-93A380E5B6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62B405-CCC1-475B-BCC3-52CC6422D8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FD6F2-6F46-4539-B4B9-BEFC2EB722DD}"/>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5" name="Footer Placeholder 4">
            <a:extLst>
              <a:ext uri="{FF2B5EF4-FFF2-40B4-BE49-F238E27FC236}">
                <a16:creationId xmlns:a16="http://schemas.microsoft.com/office/drawing/2014/main" id="{4E51A3A9-6358-4A77-8FE9-AAD2DB97B1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BA67F-884E-405B-A456-F7030E7A9C4E}"/>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21467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D8F8C3-4951-4659-B058-420245D67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A4DE83-2D62-47EB-9963-74204DCA25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74E55-E368-4D94-A8DB-FF2B4DFA877F}"/>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5" name="Footer Placeholder 4">
            <a:extLst>
              <a:ext uri="{FF2B5EF4-FFF2-40B4-BE49-F238E27FC236}">
                <a16:creationId xmlns:a16="http://schemas.microsoft.com/office/drawing/2014/main" id="{8E6E754A-692F-45F7-8039-B6A67EFEF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E8B64-061E-4700-A460-6759E7FEA6BA}"/>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113786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56DB-A422-4DD5-B6BD-B13CC67909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0DC16-7AF4-49BF-948F-F7ACFA3C71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8B48AB-9E1D-4EF3-8239-AE4EAFFC2C3A}"/>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5" name="Footer Placeholder 4">
            <a:extLst>
              <a:ext uri="{FF2B5EF4-FFF2-40B4-BE49-F238E27FC236}">
                <a16:creationId xmlns:a16="http://schemas.microsoft.com/office/drawing/2014/main" id="{A3E1BC0F-C754-4BE4-9C0B-0E5B4B2A9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4C8D7-D489-40E7-B0AC-F29EDFE02F25}"/>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177107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209A-BE2C-4A4A-95F1-589400BC2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B0AA4A-CF9B-492A-9C59-DC876AC0EC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850850-5581-4439-9606-24928B82EF10}"/>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5" name="Footer Placeholder 4">
            <a:extLst>
              <a:ext uri="{FF2B5EF4-FFF2-40B4-BE49-F238E27FC236}">
                <a16:creationId xmlns:a16="http://schemas.microsoft.com/office/drawing/2014/main" id="{B29D90E9-10A3-4772-9227-589945AB4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31913-BC29-4073-B1A1-A58BF6092420}"/>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412067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4EEE2-8C97-4E51-A2E8-3DD4C16BF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DFE51C-4251-476C-9F34-AB07CE50BE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D424C3-BE20-4A36-B3D0-9433BEA4DD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DA0C70-4364-4B30-AB1A-F640960D3505}"/>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6" name="Footer Placeholder 5">
            <a:extLst>
              <a:ext uri="{FF2B5EF4-FFF2-40B4-BE49-F238E27FC236}">
                <a16:creationId xmlns:a16="http://schemas.microsoft.com/office/drawing/2014/main" id="{394E6627-C471-43F1-9D42-6499F34DA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656B0B-3A10-41CE-BD86-781D2DDA9916}"/>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55030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69C1-EB2C-4092-8690-08DFDDAB1F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8FD03A-C483-416C-9AFC-F8060DB18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63C0D1-C7A4-41B1-8674-C78E0FD3CD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8D71C2-118B-429E-A683-DE3F65666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234DA0-0BB6-4091-A919-378BEAFF6B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4F3F66-AE35-453F-9FF4-CE317F2C4DC5}"/>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8" name="Footer Placeholder 7">
            <a:extLst>
              <a:ext uri="{FF2B5EF4-FFF2-40B4-BE49-F238E27FC236}">
                <a16:creationId xmlns:a16="http://schemas.microsoft.com/office/drawing/2014/main" id="{814855BF-3077-418D-A506-F6E001FCD4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2F0D98-E0A8-4A3E-B93B-0B9A064B5285}"/>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384914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00AD-942D-4E72-A72D-E18DE94688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460839-A902-4268-BC9A-BAB5C37CB4F6}"/>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4" name="Footer Placeholder 3">
            <a:extLst>
              <a:ext uri="{FF2B5EF4-FFF2-40B4-BE49-F238E27FC236}">
                <a16:creationId xmlns:a16="http://schemas.microsoft.com/office/drawing/2014/main" id="{8E18D3DD-FA41-4B5E-A193-9F5C9614BA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05280-36D6-49C8-B4A8-BA846D79273C}"/>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360125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EB836-3B08-44C0-B249-FE2F44107432}"/>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3" name="Footer Placeholder 2">
            <a:extLst>
              <a:ext uri="{FF2B5EF4-FFF2-40B4-BE49-F238E27FC236}">
                <a16:creationId xmlns:a16="http://schemas.microsoft.com/office/drawing/2014/main" id="{35185952-AEF4-4137-B394-6D6DDC5ABF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D0982E-5906-4FF4-9907-4C17EBF51055}"/>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101833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BD5FA-265D-493A-BAEC-773A2437E9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175157-6823-4050-BD94-51CFE7B1D0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7C4EA-3F0A-4F7D-85A6-6A83E8381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2181F9-4D8B-43E0-9928-D6A6768F38CE}"/>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6" name="Footer Placeholder 5">
            <a:extLst>
              <a:ext uri="{FF2B5EF4-FFF2-40B4-BE49-F238E27FC236}">
                <a16:creationId xmlns:a16="http://schemas.microsoft.com/office/drawing/2014/main" id="{F2790417-A883-4892-92B9-21CD1F78CF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6DC8F-C5ED-4FC5-BA20-60DF16679B0D}"/>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172717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5CB27-AA3A-4C34-B03A-1FCB78541A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6130BF-3D4F-4130-832D-E8F22CF2D2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39F6C0-B496-451C-BC74-B16CDCCB2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FE528-FCFB-46E4-A606-EFD3C74AB0A8}"/>
              </a:ext>
            </a:extLst>
          </p:cNvPr>
          <p:cNvSpPr>
            <a:spLocks noGrp="1"/>
          </p:cNvSpPr>
          <p:nvPr>
            <p:ph type="dt" sz="half" idx="10"/>
          </p:nvPr>
        </p:nvSpPr>
        <p:spPr/>
        <p:txBody>
          <a:bodyPr/>
          <a:lstStyle/>
          <a:p>
            <a:fld id="{F6784694-5F75-4B1F-971A-B4E866330CA5}" type="datetimeFigureOut">
              <a:rPr lang="en-US" smtClean="0"/>
              <a:t>6/8/2019</a:t>
            </a:fld>
            <a:endParaRPr lang="en-US"/>
          </a:p>
        </p:txBody>
      </p:sp>
      <p:sp>
        <p:nvSpPr>
          <p:cNvPr id="6" name="Footer Placeholder 5">
            <a:extLst>
              <a:ext uri="{FF2B5EF4-FFF2-40B4-BE49-F238E27FC236}">
                <a16:creationId xmlns:a16="http://schemas.microsoft.com/office/drawing/2014/main" id="{8F26442A-DF70-4DF0-B64E-0A56A8FFC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1BF1DD-ED70-4283-95ED-F5E852470B7E}"/>
              </a:ext>
            </a:extLst>
          </p:cNvPr>
          <p:cNvSpPr>
            <a:spLocks noGrp="1"/>
          </p:cNvSpPr>
          <p:nvPr>
            <p:ph type="sldNum" sz="quarter" idx="12"/>
          </p:nvPr>
        </p:nvSpPr>
        <p:spPr/>
        <p:txBody>
          <a:bodyPr/>
          <a:lstStyle/>
          <a:p>
            <a:fld id="{F694A5FE-382A-41B6-8C03-F909F63B6B8E}" type="slidenum">
              <a:rPr lang="en-US" smtClean="0"/>
              <a:t>‹#›</a:t>
            </a:fld>
            <a:endParaRPr lang="en-US"/>
          </a:p>
        </p:txBody>
      </p:sp>
    </p:spTree>
    <p:extLst>
      <p:ext uri="{BB962C8B-B14F-4D97-AF65-F5344CB8AC3E}">
        <p14:creationId xmlns:p14="http://schemas.microsoft.com/office/powerpoint/2010/main" val="73141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F1EC37-DFA4-4DF1-8A34-33B5A5D9BD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AB983B-B8EA-4120-B796-BA7FED7938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18CFF-EB5C-4679-A433-DC55777BA4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84694-5F75-4B1F-971A-B4E866330CA5}" type="datetimeFigureOut">
              <a:rPr lang="en-US" smtClean="0"/>
              <a:t>6/8/2019</a:t>
            </a:fld>
            <a:endParaRPr lang="en-US"/>
          </a:p>
        </p:txBody>
      </p:sp>
      <p:sp>
        <p:nvSpPr>
          <p:cNvPr id="5" name="Footer Placeholder 4">
            <a:extLst>
              <a:ext uri="{FF2B5EF4-FFF2-40B4-BE49-F238E27FC236}">
                <a16:creationId xmlns:a16="http://schemas.microsoft.com/office/drawing/2014/main" id="{FA4AF22E-9203-4994-B6BE-9BD14D3E46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664041-EC40-4966-8698-5EE0519C7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4A5FE-382A-41B6-8C03-F909F63B6B8E}" type="slidenum">
              <a:rPr lang="en-US" smtClean="0"/>
              <a:t>‹#›</a:t>
            </a:fld>
            <a:endParaRPr lang="en-US"/>
          </a:p>
        </p:txBody>
      </p:sp>
    </p:spTree>
    <p:extLst>
      <p:ext uri="{BB962C8B-B14F-4D97-AF65-F5344CB8AC3E}">
        <p14:creationId xmlns:p14="http://schemas.microsoft.com/office/powerpoint/2010/main" val="98339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D5A3-CD06-4F26-99C4-D2F2D2017621}"/>
              </a:ext>
            </a:extLst>
          </p:cNvPr>
          <p:cNvSpPr>
            <a:spLocks noGrp="1"/>
          </p:cNvSpPr>
          <p:nvPr>
            <p:ph type="ctrTitle"/>
          </p:nvPr>
        </p:nvSpPr>
        <p:spPr>
          <a:xfrm>
            <a:off x="275302" y="237459"/>
            <a:ext cx="3077497" cy="3018503"/>
          </a:xfrm>
        </p:spPr>
        <p:txBody>
          <a:bodyPr anchor="ctr">
            <a:normAutofit/>
          </a:bodyPr>
          <a:lstStyle/>
          <a:p>
            <a:r>
              <a:rPr lang="en-US" sz="8000" dirty="0">
                <a:solidFill>
                  <a:schemeClr val="bg1"/>
                </a:solidFill>
                <a:effectLst>
                  <a:outerShdw blurRad="38100" dist="38100" dir="2700000" algn="tl">
                    <a:srgbClr val="000000">
                      <a:alpha val="43137"/>
                    </a:srgbClr>
                  </a:outerShdw>
                </a:effectLst>
                <a:latin typeface="Diogenes" panose="02000605040000020004" pitchFamily="2" charset="0"/>
              </a:rPr>
              <a:t>God’s</a:t>
            </a:r>
            <a:br>
              <a:rPr lang="en-US" sz="80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8000" dirty="0">
                <a:solidFill>
                  <a:schemeClr val="bg1"/>
                </a:solidFill>
                <a:effectLst>
                  <a:outerShdw blurRad="38100" dist="38100" dir="2700000" algn="tl">
                    <a:srgbClr val="000000">
                      <a:alpha val="43137"/>
                    </a:srgbClr>
                  </a:outerShdw>
                </a:effectLst>
                <a:latin typeface="Diogenes" panose="02000605040000020004" pitchFamily="2" charset="0"/>
              </a:rPr>
              <a:t>Mirror</a:t>
            </a:r>
          </a:p>
        </p:txBody>
      </p:sp>
      <p:sp>
        <p:nvSpPr>
          <p:cNvPr id="6" name="Subtitle 2">
            <a:extLst>
              <a:ext uri="{FF2B5EF4-FFF2-40B4-BE49-F238E27FC236}">
                <a16:creationId xmlns:a16="http://schemas.microsoft.com/office/drawing/2014/main" id="{45B1DA8C-D966-4719-854B-0F0B7CD73E26}"/>
              </a:ext>
            </a:extLst>
          </p:cNvPr>
          <p:cNvSpPr txBox="1">
            <a:spLocks/>
          </p:cNvSpPr>
          <p:nvPr/>
        </p:nvSpPr>
        <p:spPr>
          <a:xfrm>
            <a:off x="7203233" y="0"/>
            <a:ext cx="4988768" cy="6857999"/>
          </a:xfrm>
          <a:prstGeom prst="rect">
            <a:avLst/>
          </a:prstGeom>
          <a:solidFill>
            <a:schemeClr val="bg2">
              <a:lumMod val="25000"/>
              <a:alpha val="45000"/>
            </a:scheme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solidFill>
                  <a:schemeClr val="bg1"/>
                </a:solidFill>
                <a:effectLst>
                  <a:outerShdw blurRad="38100" dist="38100" dir="2700000" algn="tl">
                    <a:srgbClr val="000000">
                      <a:alpha val="43137"/>
                    </a:srgbClr>
                  </a:outerShdw>
                </a:effectLst>
              </a:rPr>
              <a:t>James 1:22-25</a:t>
            </a:r>
          </a:p>
          <a:p>
            <a:endParaRPr lang="en-US" sz="4400" dirty="0">
              <a:solidFill>
                <a:schemeClr val="bg1"/>
              </a:solidFill>
              <a:effectLst>
                <a:outerShdw blurRad="38100" dist="38100" dir="2700000" algn="tl">
                  <a:srgbClr val="000000">
                    <a:alpha val="43137"/>
                  </a:srgbClr>
                </a:outerShdw>
              </a:effectLst>
            </a:endParaRPr>
          </a:p>
          <a:p>
            <a:r>
              <a:rPr lang="en-US" sz="5400" dirty="0">
                <a:solidFill>
                  <a:schemeClr val="bg1"/>
                </a:solidFill>
                <a:effectLst>
                  <a:outerShdw blurRad="38100" dist="38100" dir="2700000" algn="tl">
                    <a:srgbClr val="000000">
                      <a:alpha val="43137"/>
                    </a:srgbClr>
                  </a:outerShdw>
                </a:effectLst>
              </a:rPr>
              <a:t>Consider the following comparisons     of God’s word    to a mirror</a:t>
            </a:r>
          </a:p>
        </p:txBody>
      </p:sp>
    </p:spTree>
    <p:extLst>
      <p:ext uri="{BB962C8B-B14F-4D97-AF65-F5344CB8AC3E}">
        <p14:creationId xmlns:p14="http://schemas.microsoft.com/office/powerpoint/2010/main" val="2678283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D5A3-CD06-4F26-99C4-D2F2D2017621}"/>
              </a:ext>
            </a:extLst>
          </p:cNvPr>
          <p:cNvSpPr>
            <a:spLocks noGrp="1"/>
          </p:cNvSpPr>
          <p:nvPr>
            <p:ph type="ctrTitle"/>
          </p:nvPr>
        </p:nvSpPr>
        <p:spPr>
          <a:xfrm>
            <a:off x="0" y="237459"/>
            <a:ext cx="3582955" cy="6300993"/>
          </a:xfrm>
        </p:spPr>
        <p:txBody>
          <a:bodyPr anchor="ctr">
            <a:normAutofit/>
          </a:bodyPr>
          <a:lstStyle/>
          <a:p>
            <a:r>
              <a:rPr lang="en-US" sz="6600" dirty="0">
                <a:solidFill>
                  <a:schemeClr val="bg1"/>
                </a:solidFill>
                <a:effectLst>
                  <a:outerShdw blurRad="38100" dist="38100" dir="2700000" algn="tl">
                    <a:srgbClr val="000000">
                      <a:alpha val="43137"/>
                    </a:srgbClr>
                  </a:outerShdw>
                </a:effectLst>
                <a:latin typeface="Diogenes" panose="02000605040000020004" pitchFamily="2" charset="0"/>
              </a:rPr>
              <a:t>We must know how we look to God!</a:t>
            </a:r>
          </a:p>
        </p:txBody>
      </p:sp>
      <p:sp>
        <p:nvSpPr>
          <p:cNvPr id="6" name="Subtitle 2">
            <a:extLst>
              <a:ext uri="{FF2B5EF4-FFF2-40B4-BE49-F238E27FC236}">
                <a16:creationId xmlns:a16="http://schemas.microsoft.com/office/drawing/2014/main" id="{D7B039B1-EEE4-4D0F-9C7F-8A0633817896}"/>
              </a:ext>
            </a:extLst>
          </p:cNvPr>
          <p:cNvSpPr>
            <a:spLocks noGrp="1"/>
          </p:cNvSpPr>
          <p:nvPr>
            <p:ph type="subTitle" idx="1"/>
          </p:nvPr>
        </p:nvSpPr>
        <p:spPr>
          <a:xfrm>
            <a:off x="7203233" y="0"/>
            <a:ext cx="4963883" cy="6858000"/>
          </a:xfrm>
          <a:solidFill>
            <a:schemeClr val="bg2">
              <a:lumMod val="25000"/>
              <a:alpha val="45000"/>
            </a:schemeClr>
          </a:solidFill>
        </p:spPr>
        <p:txBody>
          <a:bodyPr anchor="ctr">
            <a:normAutofit/>
          </a:bodyPr>
          <a:lstStyle/>
          <a:p>
            <a:r>
              <a:rPr lang="en-US" sz="4800" dirty="0">
                <a:solidFill>
                  <a:schemeClr val="bg1"/>
                </a:solidFill>
                <a:effectLst>
                  <a:outerShdw blurRad="38100" dist="38100" dir="2700000" algn="tl">
                    <a:srgbClr val="000000">
                      <a:alpha val="43137"/>
                    </a:srgbClr>
                  </a:outerShdw>
                </a:effectLst>
              </a:rPr>
              <a:t>Psalm 7:8-11</a:t>
            </a:r>
          </a:p>
          <a:p>
            <a:endParaRPr lang="en-US" sz="4800" dirty="0">
              <a:solidFill>
                <a:schemeClr val="bg1"/>
              </a:solidFill>
              <a:effectLst>
                <a:outerShdw blurRad="38100" dist="38100" dir="2700000" algn="tl">
                  <a:srgbClr val="000000">
                    <a:alpha val="43137"/>
                  </a:srgbClr>
                </a:outerShdw>
              </a:effectLst>
            </a:endParaRPr>
          </a:p>
          <a:p>
            <a:r>
              <a:rPr lang="en-US" sz="4800" dirty="0">
                <a:solidFill>
                  <a:schemeClr val="bg1"/>
                </a:solidFill>
                <a:effectLst>
                  <a:outerShdw blurRad="38100" dist="38100" dir="2700000" algn="tl">
                    <a:srgbClr val="000000">
                      <a:alpha val="43137"/>
                    </a:srgbClr>
                  </a:outerShdw>
                </a:effectLst>
              </a:rPr>
              <a:t>2 Corinthians 13:5</a:t>
            </a:r>
          </a:p>
          <a:p>
            <a:endParaRPr lang="en-US" sz="4800" dirty="0">
              <a:solidFill>
                <a:schemeClr val="bg1"/>
              </a:solidFill>
              <a:effectLst>
                <a:outerShdw blurRad="38100" dist="38100" dir="2700000" algn="tl">
                  <a:srgbClr val="000000">
                    <a:alpha val="43137"/>
                  </a:srgbClr>
                </a:outerShdw>
              </a:effectLst>
            </a:endParaRPr>
          </a:p>
          <a:p>
            <a:r>
              <a:rPr lang="en-US" sz="4800" dirty="0">
                <a:solidFill>
                  <a:schemeClr val="bg1"/>
                </a:solidFill>
                <a:effectLst>
                  <a:outerShdw blurRad="38100" dist="38100" dir="2700000" algn="tl">
                    <a:srgbClr val="000000">
                      <a:alpha val="43137"/>
                    </a:srgbClr>
                  </a:outerShdw>
                </a:effectLst>
              </a:rPr>
              <a:t>Romans 3:23</a:t>
            </a:r>
            <a:br>
              <a:rPr lang="en-US" sz="4800" dirty="0">
                <a:solidFill>
                  <a:schemeClr val="bg1"/>
                </a:solidFill>
                <a:effectLst>
                  <a:outerShdw blurRad="38100" dist="38100" dir="2700000" algn="tl">
                    <a:srgbClr val="000000">
                      <a:alpha val="43137"/>
                    </a:srgbClr>
                  </a:outerShdw>
                </a:effectLst>
              </a:rPr>
            </a:br>
            <a:r>
              <a:rPr lang="en-US" sz="4800" dirty="0">
                <a:solidFill>
                  <a:schemeClr val="bg1"/>
                </a:solidFill>
                <a:effectLst>
                  <a:outerShdw blurRad="38100" dist="38100" dir="2700000" algn="tl">
                    <a:srgbClr val="000000">
                      <a:alpha val="43137"/>
                    </a:srgbClr>
                  </a:outerShdw>
                </a:effectLst>
              </a:rPr>
              <a:t>Acts 2:38</a:t>
            </a:r>
          </a:p>
        </p:txBody>
      </p:sp>
    </p:spTree>
    <p:extLst>
      <p:ext uri="{BB962C8B-B14F-4D97-AF65-F5344CB8AC3E}">
        <p14:creationId xmlns:p14="http://schemas.microsoft.com/office/powerpoint/2010/main" val="13062593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D5A3-CD06-4F26-99C4-D2F2D2017621}"/>
              </a:ext>
            </a:extLst>
          </p:cNvPr>
          <p:cNvSpPr>
            <a:spLocks noGrp="1"/>
          </p:cNvSpPr>
          <p:nvPr>
            <p:ph type="ctrTitle"/>
          </p:nvPr>
        </p:nvSpPr>
        <p:spPr>
          <a:xfrm>
            <a:off x="32709" y="237459"/>
            <a:ext cx="3568907" cy="6300993"/>
          </a:xfrm>
        </p:spPr>
        <p:txBody>
          <a:bodyPr anchor="ctr">
            <a:normAutofit/>
          </a:bodyPr>
          <a:lstStyle/>
          <a:p>
            <a:r>
              <a:rPr lang="en-US" sz="6600" dirty="0">
                <a:solidFill>
                  <a:schemeClr val="bg1"/>
                </a:solidFill>
                <a:effectLst>
                  <a:outerShdw blurRad="38100" dist="38100" dir="2700000" algn="tl">
                    <a:srgbClr val="000000">
                      <a:alpha val="43137"/>
                    </a:srgbClr>
                  </a:outerShdw>
                </a:effectLst>
                <a:latin typeface="Diogenes" panose="02000605040000020004" pitchFamily="2" charset="0"/>
              </a:rPr>
              <a:t>We should want to improve our</a:t>
            </a:r>
            <a:br>
              <a:rPr lang="en-US" sz="66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6600" dirty="0">
                <a:solidFill>
                  <a:schemeClr val="bg1"/>
                </a:solidFill>
                <a:effectLst>
                  <a:outerShdw blurRad="38100" dist="38100" dir="2700000" algn="tl">
                    <a:srgbClr val="000000">
                      <a:alpha val="43137"/>
                    </a:srgbClr>
                  </a:outerShdw>
                </a:effectLst>
                <a:latin typeface="Diogenes" panose="02000605040000020004" pitchFamily="2" charset="0"/>
              </a:rPr>
              <a:t>look!</a:t>
            </a:r>
          </a:p>
        </p:txBody>
      </p:sp>
      <p:sp>
        <p:nvSpPr>
          <p:cNvPr id="9" name="Subtitle 2">
            <a:extLst>
              <a:ext uri="{FF2B5EF4-FFF2-40B4-BE49-F238E27FC236}">
                <a16:creationId xmlns:a16="http://schemas.microsoft.com/office/drawing/2014/main" id="{08A3D1C6-0D85-4883-9234-D59A3CA34FCB}"/>
              </a:ext>
            </a:extLst>
          </p:cNvPr>
          <p:cNvSpPr>
            <a:spLocks noGrp="1"/>
          </p:cNvSpPr>
          <p:nvPr>
            <p:ph type="subTitle" idx="1"/>
          </p:nvPr>
        </p:nvSpPr>
        <p:spPr>
          <a:xfrm>
            <a:off x="7203233" y="0"/>
            <a:ext cx="4963883" cy="6858000"/>
          </a:xfrm>
          <a:solidFill>
            <a:schemeClr val="bg2">
              <a:lumMod val="25000"/>
              <a:alpha val="45000"/>
            </a:schemeClr>
          </a:solidFill>
        </p:spPr>
        <p:txBody>
          <a:bodyPr anchor="ctr">
            <a:normAutofit/>
          </a:bodyPr>
          <a:lstStyle/>
          <a:p>
            <a:r>
              <a:rPr lang="en-US" sz="4800" dirty="0">
                <a:solidFill>
                  <a:schemeClr val="bg1"/>
                </a:solidFill>
                <a:effectLst>
                  <a:outerShdw blurRad="38100" dist="38100" dir="2700000" algn="tl">
                    <a:srgbClr val="000000">
                      <a:alpha val="43137"/>
                    </a:srgbClr>
                  </a:outerShdw>
                </a:effectLst>
              </a:rPr>
              <a:t>Luke 13:3</a:t>
            </a:r>
          </a:p>
          <a:p>
            <a:endParaRPr lang="en-US" sz="4800" dirty="0">
              <a:solidFill>
                <a:schemeClr val="bg1"/>
              </a:solidFill>
              <a:effectLst>
                <a:outerShdw blurRad="38100" dist="38100" dir="2700000" algn="tl">
                  <a:srgbClr val="000000">
                    <a:alpha val="43137"/>
                  </a:srgbClr>
                </a:outerShdw>
              </a:effectLst>
            </a:endParaRPr>
          </a:p>
          <a:p>
            <a:r>
              <a:rPr lang="en-US" sz="4800" dirty="0">
                <a:solidFill>
                  <a:schemeClr val="bg1"/>
                </a:solidFill>
                <a:effectLst>
                  <a:outerShdw blurRad="38100" dist="38100" dir="2700000" algn="tl">
                    <a:srgbClr val="000000">
                      <a:alpha val="43137"/>
                    </a:srgbClr>
                  </a:outerShdw>
                </a:effectLst>
              </a:rPr>
              <a:t>2 Corinthians</a:t>
            </a:r>
            <a:br>
              <a:rPr lang="en-US" sz="4800" dirty="0">
                <a:solidFill>
                  <a:schemeClr val="bg1"/>
                </a:solidFill>
                <a:effectLst>
                  <a:outerShdw blurRad="38100" dist="38100" dir="2700000" algn="tl">
                    <a:srgbClr val="000000">
                      <a:alpha val="43137"/>
                    </a:srgbClr>
                  </a:outerShdw>
                </a:effectLst>
              </a:rPr>
            </a:br>
            <a:r>
              <a:rPr lang="en-US" sz="4800" dirty="0">
                <a:solidFill>
                  <a:schemeClr val="bg1"/>
                </a:solidFill>
                <a:effectLst>
                  <a:outerShdw blurRad="38100" dist="38100" dir="2700000" algn="tl">
                    <a:srgbClr val="000000">
                      <a:alpha val="43137"/>
                    </a:srgbClr>
                  </a:outerShdw>
                </a:effectLst>
              </a:rPr>
              <a:t>7:8-10</a:t>
            </a:r>
          </a:p>
          <a:p>
            <a:endParaRPr lang="en-US" sz="4800" dirty="0">
              <a:solidFill>
                <a:schemeClr val="bg1"/>
              </a:solidFill>
              <a:effectLst>
                <a:outerShdw blurRad="38100" dist="38100" dir="2700000" algn="tl">
                  <a:srgbClr val="000000">
                    <a:alpha val="43137"/>
                  </a:srgbClr>
                </a:outerShdw>
              </a:effectLst>
            </a:endParaRPr>
          </a:p>
          <a:p>
            <a:r>
              <a:rPr lang="en-US" sz="4800" dirty="0">
                <a:solidFill>
                  <a:schemeClr val="bg1"/>
                </a:solidFill>
                <a:effectLst>
                  <a:outerShdw blurRad="38100" dist="38100" dir="2700000" algn="tl">
                    <a:srgbClr val="000000">
                      <a:alpha val="43137"/>
                    </a:srgbClr>
                  </a:outerShdw>
                </a:effectLst>
              </a:rPr>
              <a:t>James 1:25</a:t>
            </a:r>
          </a:p>
        </p:txBody>
      </p:sp>
    </p:spTree>
    <p:extLst>
      <p:ext uri="{BB962C8B-B14F-4D97-AF65-F5344CB8AC3E}">
        <p14:creationId xmlns:p14="http://schemas.microsoft.com/office/powerpoint/2010/main" val="3132807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D5A3-CD06-4F26-99C4-D2F2D2017621}"/>
              </a:ext>
            </a:extLst>
          </p:cNvPr>
          <p:cNvSpPr>
            <a:spLocks noGrp="1"/>
          </p:cNvSpPr>
          <p:nvPr>
            <p:ph type="ctrTitle"/>
          </p:nvPr>
        </p:nvSpPr>
        <p:spPr>
          <a:xfrm>
            <a:off x="275302" y="237459"/>
            <a:ext cx="3077497" cy="6300993"/>
          </a:xfrm>
        </p:spPr>
        <p:txBody>
          <a:bodyPr anchor="ctr">
            <a:normAutofit/>
          </a:bodyPr>
          <a:lstStyle/>
          <a:p>
            <a:r>
              <a:rPr lang="en-US" sz="6600" dirty="0">
                <a:solidFill>
                  <a:schemeClr val="bg1"/>
                </a:solidFill>
                <a:effectLst>
                  <a:outerShdw blurRad="38100" dist="38100" dir="2700000" algn="tl">
                    <a:srgbClr val="000000">
                      <a:alpha val="43137"/>
                    </a:srgbClr>
                  </a:outerShdw>
                </a:effectLst>
                <a:latin typeface="Diogenes" panose="02000605040000020004" pitchFamily="2" charset="0"/>
              </a:rPr>
              <a:t>Our mirror must be reliable for good results!</a:t>
            </a:r>
          </a:p>
        </p:txBody>
      </p:sp>
      <p:sp>
        <p:nvSpPr>
          <p:cNvPr id="9" name="Subtitle 2">
            <a:extLst>
              <a:ext uri="{FF2B5EF4-FFF2-40B4-BE49-F238E27FC236}">
                <a16:creationId xmlns:a16="http://schemas.microsoft.com/office/drawing/2014/main" id="{794A75DE-4F3E-48BA-B0C3-6450264B0373}"/>
              </a:ext>
            </a:extLst>
          </p:cNvPr>
          <p:cNvSpPr>
            <a:spLocks noGrp="1"/>
          </p:cNvSpPr>
          <p:nvPr>
            <p:ph type="subTitle" idx="1"/>
          </p:nvPr>
        </p:nvSpPr>
        <p:spPr>
          <a:xfrm>
            <a:off x="7203233" y="0"/>
            <a:ext cx="4963883" cy="6858000"/>
          </a:xfrm>
          <a:solidFill>
            <a:schemeClr val="bg2">
              <a:lumMod val="25000"/>
              <a:alpha val="45000"/>
            </a:schemeClr>
          </a:solidFill>
        </p:spPr>
        <p:txBody>
          <a:bodyPr anchor="ctr">
            <a:normAutofit/>
          </a:bodyPr>
          <a:lstStyle/>
          <a:p>
            <a:r>
              <a:rPr lang="en-US" sz="4800" dirty="0">
                <a:solidFill>
                  <a:schemeClr val="bg1"/>
                </a:solidFill>
                <a:effectLst>
                  <a:outerShdw blurRad="38100" dist="38100" dir="2700000" algn="tl">
                    <a:srgbClr val="000000">
                      <a:alpha val="43137"/>
                    </a:srgbClr>
                  </a:outerShdw>
                </a:effectLst>
              </a:rPr>
              <a:t>James 1:25</a:t>
            </a:r>
          </a:p>
          <a:p>
            <a:endParaRPr lang="en-US" sz="3200" dirty="0">
              <a:solidFill>
                <a:schemeClr val="bg1"/>
              </a:solidFill>
              <a:effectLst>
                <a:outerShdw blurRad="38100" dist="38100" dir="2700000" algn="tl">
                  <a:srgbClr val="000000">
                    <a:alpha val="43137"/>
                  </a:srgbClr>
                </a:outerShdw>
              </a:effectLst>
            </a:endParaRPr>
          </a:p>
          <a:p>
            <a:r>
              <a:rPr lang="en-US" sz="4800" dirty="0">
                <a:solidFill>
                  <a:schemeClr val="bg1"/>
                </a:solidFill>
                <a:effectLst>
                  <a:outerShdw blurRad="38100" dist="38100" dir="2700000" algn="tl">
                    <a:srgbClr val="000000">
                      <a:alpha val="43137"/>
                    </a:srgbClr>
                  </a:outerShdw>
                </a:effectLst>
              </a:rPr>
              <a:t>Romans 1:20-23</a:t>
            </a:r>
          </a:p>
          <a:p>
            <a:r>
              <a:rPr lang="en-US" sz="4800" dirty="0">
                <a:solidFill>
                  <a:schemeClr val="bg1"/>
                </a:solidFill>
                <a:effectLst>
                  <a:outerShdw blurRad="38100" dist="38100" dir="2700000" algn="tl">
                    <a:srgbClr val="000000">
                      <a:alpha val="43137"/>
                    </a:srgbClr>
                  </a:outerShdw>
                </a:effectLst>
              </a:rPr>
              <a:t>2 Corinthians 11:12-15</a:t>
            </a:r>
          </a:p>
          <a:p>
            <a:endParaRPr lang="en-US" sz="3200" dirty="0">
              <a:solidFill>
                <a:schemeClr val="bg1"/>
              </a:solidFill>
              <a:effectLst>
                <a:outerShdw blurRad="38100" dist="38100" dir="2700000" algn="tl">
                  <a:srgbClr val="000000">
                    <a:alpha val="43137"/>
                  </a:srgbClr>
                </a:outerShdw>
              </a:effectLst>
            </a:endParaRPr>
          </a:p>
          <a:p>
            <a:r>
              <a:rPr lang="en-US" sz="4800" dirty="0">
                <a:solidFill>
                  <a:schemeClr val="bg1"/>
                </a:solidFill>
                <a:effectLst>
                  <a:outerShdw blurRad="38100" dist="38100" dir="2700000" algn="tl">
                    <a:srgbClr val="000000">
                      <a:alpha val="43137"/>
                    </a:srgbClr>
                  </a:outerShdw>
                </a:effectLst>
              </a:rPr>
              <a:t>Matthew 15:7-9</a:t>
            </a:r>
          </a:p>
          <a:p>
            <a:r>
              <a:rPr lang="en-US" sz="4800" dirty="0">
                <a:solidFill>
                  <a:schemeClr val="bg1"/>
                </a:solidFill>
                <a:effectLst>
                  <a:outerShdw blurRad="38100" dist="38100" dir="2700000" algn="tl">
                    <a:srgbClr val="000000">
                      <a:alpha val="43137"/>
                    </a:srgbClr>
                  </a:outerShdw>
                </a:effectLst>
              </a:rPr>
              <a:t>2 Timothy 3:16-17</a:t>
            </a:r>
          </a:p>
        </p:txBody>
      </p:sp>
    </p:spTree>
    <p:extLst>
      <p:ext uri="{BB962C8B-B14F-4D97-AF65-F5344CB8AC3E}">
        <p14:creationId xmlns:p14="http://schemas.microsoft.com/office/powerpoint/2010/main" val="36893167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D5A3-CD06-4F26-99C4-D2F2D2017621}"/>
              </a:ext>
            </a:extLst>
          </p:cNvPr>
          <p:cNvSpPr>
            <a:spLocks noGrp="1"/>
          </p:cNvSpPr>
          <p:nvPr>
            <p:ph type="ctrTitle"/>
          </p:nvPr>
        </p:nvSpPr>
        <p:spPr>
          <a:xfrm>
            <a:off x="275302" y="368086"/>
            <a:ext cx="2113335" cy="6300993"/>
          </a:xfrm>
        </p:spPr>
        <p:txBody>
          <a:bodyPr anchor="ctr">
            <a:noAutofit/>
          </a:bodyPr>
          <a:lstStyle/>
          <a:p>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C</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O</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N</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C</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L</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U</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S</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I</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O</a:t>
            </a:r>
            <a:br>
              <a:rPr lang="en-US" sz="4400" dirty="0">
                <a:solidFill>
                  <a:schemeClr val="bg1"/>
                </a:solidFill>
                <a:effectLst>
                  <a:outerShdw blurRad="38100" dist="38100" dir="2700000" algn="tl">
                    <a:srgbClr val="000000">
                      <a:alpha val="43137"/>
                    </a:srgbClr>
                  </a:outerShdw>
                </a:effectLst>
                <a:latin typeface="Diogenes" panose="02000605040000020004" pitchFamily="2" charset="0"/>
              </a:rPr>
            </a:br>
            <a:r>
              <a:rPr lang="en-US" sz="4400" dirty="0">
                <a:solidFill>
                  <a:schemeClr val="bg1"/>
                </a:solidFill>
                <a:effectLst>
                  <a:outerShdw blurRad="38100" dist="38100" dir="2700000" algn="tl">
                    <a:srgbClr val="000000">
                      <a:alpha val="43137"/>
                    </a:srgbClr>
                  </a:outerShdw>
                </a:effectLst>
                <a:latin typeface="Diogenes" panose="02000605040000020004" pitchFamily="2" charset="0"/>
              </a:rPr>
              <a:t>N</a:t>
            </a:r>
          </a:p>
        </p:txBody>
      </p:sp>
      <p:sp>
        <p:nvSpPr>
          <p:cNvPr id="6" name="Subtitle 2">
            <a:extLst>
              <a:ext uri="{FF2B5EF4-FFF2-40B4-BE49-F238E27FC236}">
                <a16:creationId xmlns:a16="http://schemas.microsoft.com/office/drawing/2014/main" id="{05D300F2-2153-4BA2-ABF7-059D10173ED2}"/>
              </a:ext>
            </a:extLst>
          </p:cNvPr>
          <p:cNvSpPr>
            <a:spLocks noGrp="1"/>
          </p:cNvSpPr>
          <p:nvPr>
            <p:ph type="subTitle" idx="1"/>
          </p:nvPr>
        </p:nvSpPr>
        <p:spPr>
          <a:xfrm>
            <a:off x="7203233" y="0"/>
            <a:ext cx="4963883" cy="6858000"/>
          </a:xfrm>
          <a:solidFill>
            <a:schemeClr val="bg2">
              <a:lumMod val="25000"/>
              <a:alpha val="45000"/>
            </a:schemeClr>
          </a:solidFill>
        </p:spPr>
        <p:txBody>
          <a:bodyPr anchor="ctr">
            <a:normAutofit/>
          </a:bodyPr>
          <a:lstStyle/>
          <a:p>
            <a:r>
              <a:rPr lang="en-US" sz="6600" dirty="0">
                <a:solidFill>
                  <a:schemeClr val="bg1"/>
                </a:solidFill>
                <a:effectLst>
                  <a:outerShdw blurRad="38100" dist="38100" dir="2700000" algn="tl">
                    <a:srgbClr val="000000">
                      <a:alpha val="43137"/>
                    </a:srgbClr>
                  </a:outerShdw>
                </a:effectLst>
                <a:latin typeface="Diogenes" panose="02000605040000020004" pitchFamily="2" charset="0"/>
              </a:rPr>
              <a:t>Don’t be a fool!</a:t>
            </a:r>
          </a:p>
          <a:p>
            <a:endParaRPr lang="en-US" sz="1100" dirty="0">
              <a:solidFill>
                <a:schemeClr val="bg1"/>
              </a:solidFill>
              <a:effectLst>
                <a:outerShdw blurRad="38100" dist="38100" dir="2700000" algn="tl">
                  <a:srgbClr val="000000">
                    <a:alpha val="43137"/>
                  </a:srgbClr>
                </a:outerShdw>
              </a:effectLst>
            </a:endParaRPr>
          </a:p>
          <a:p>
            <a:r>
              <a:rPr lang="en-US" sz="4800" dirty="0">
                <a:solidFill>
                  <a:schemeClr val="bg1"/>
                </a:solidFill>
                <a:effectLst>
                  <a:outerShdw blurRad="38100" dist="38100" dir="2700000" algn="tl">
                    <a:srgbClr val="000000">
                      <a:alpha val="43137"/>
                    </a:srgbClr>
                  </a:outerShdw>
                </a:effectLst>
              </a:rPr>
              <a:t>Be doers of</a:t>
            </a:r>
            <a:br>
              <a:rPr lang="en-US" sz="4800" dirty="0">
                <a:solidFill>
                  <a:schemeClr val="bg1"/>
                </a:solidFill>
                <a:effectLst>
                  <a:outerShdw blurRad="38100" dist="38100" dir="2700000" algn="tl">
                    <a:srgbClr val="000000">
                      <a:alpha val="43137"/>
                    </a:srgbClr>
                  </a:outerShdw>
                </a:effectLst>
              </a:rPr>
            </a:br>
            <a:r>
              <a:rPr lang="en-US" sz="4800" b="1" dirty="0">
                <a:solidFill>
                  <a:schemeClr val="bg1"/>
                </a:solidFill>
                <a:effectLst>
                  <a:outerShdw blurRad="38100" dist="38100" dir="2700000" algn="tl">
                    <a:srgbClr val="000000">
                      <a:alpha val="43137"/>
                    </a:srgbClr>
                  </a:outerShdw>
                </a:effectLst>
              </a:rPr>
              <a:t>THE WORD</a:t>
            </a:r>
            <a:r>
              <a:rPr lang="en-US" sz="4800" dirty="0">
                <a:solidFill>
                  <a:schemeClr val="bg1"/>
                </a:solidFill>
                <a:effectLst>
                  <a:outerShdw blurRad="38100" dist="38100" dir="2700000" algn="tl">
                    <a:srgbClr val="000000">
                      <a:alpha val="43137"/>
                    </a:srgbClr>
                  </a:outerShdw>
                </a:effectLst>
              </a:rPr>
              <a:t>, </a:t>
            </a:r>
            <a:br>
              <a:rPr lang="en-US" sz="4800" dirty="0">
                <a:solidFill>
                  <a:schemeClr val="bg1"/>
                </a:solidFill>
                <a:effectLst>
                  <a:outerShdw blurRad="38100" dist="38100" dir="2700000" algn="tl">
                    <a:srgbClr val="000000">
                      <a:alpha val="43137"/>
                    </a:srgbClr>
                  </a:outerShdw>
                </a:effectLst>
              </a:rPr>
            </a:br>
            <a:r>
              <a:rPr lang="en-US" sz="4800" dirty="0">
                <a:solidFill>
                  <a:schemeClr val="bg1"/>
                </a:solidFill>
                <a:effectLst>
                  <a:outerShdw blurRad="38100" dist="38100" dir="2700000" algn="tl">
                    <a:srgbClr val="000000">
                      <a:alpha val="43137"/>
                    </a:srgbClr>
                  </a:outerShdw>
                </a:effectLst>
              </a:rPr>
              <a:t>and not hearers only, deceiving yourselves</a:t>
            </a:r>
          </a:p>
        </p:txBody>
      </p:sp>
    </p:spTree>
    <p:extLst>
      <p:ext uri="{BB962C8B-B14F-4D97-AF65-F5344CB8AC3E}">
        <p14:creationId xmlns:p14="http://schemas.microsoft.com/office/powerpoint/2010/main" val="29501601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1303</Words>
  <Application>Microsoft Office PowerPoint</Application>
  <PresentationFormat>Widescreen</PresentationFormat>
  <Paragraphs>88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Diogenes</vt:lpstr>
      <vt:lpstr>Office Theme</vt:lpstr>
      <vt:lpstr>God’s Mirror</vt:lpstr>
      <vt:lpstr>We must know how we look to God!</vt:lpstr>
      <vt:lpstr>We should want to improve our look!</vt:lpstr>
      <vt:lpstr>Our mirror must be reliable for good results!</vt:lpstr>
      <vt:lpstr>C O N C L U S I O 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Mirror</dc:title>
  <dc:creator>Stan Cox</dc:creator>
  <cp:lastModifiedBy>Stan Cox</cp:lastModifiedBy>
  <cp:revision>13</cp:revision>
  <dcterms:created xsi:type="dcterms:W3CDTF">2019-06-09T02:24:45Z</dcterms:created>
  <dcterms:modified xsi:type="dcterms:W3CDTF">2019-06-09T04:17:25Z</dcterms:modified>
</cp:coreProperties>
</file>